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18"/>
  </p:notesMasterIdLst>
  <p:sldIdLst>
    <p:sldId id="256" r:id="rId5"/>
    <p:sldId id="257" r:id="rId6"/>
    <p:sldId id="258" r:id="rId7"/>
    <p:sldId id="260" r:id="rId8"/>
    <p:sldId id="262" r:id="rId9"/>
    <p:sldId id="261" r:id="rId10"/>
    <p:sldId id="263" r:id="rId11"/>
    <p:sldId id="264" r:id="rId12"/>
    <p:sldId id="265" r:id="rId13"/>
    <p:sldId id="269" r:id="rId14"/>
    <p:sldId id="266" r:id="rId15"/>
    <p:sldId id="268"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4F3CC-E698-4A10-95BA-8F34899D473B}" v="5" dt="2026-02-19T19:14:31.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attini, Amee" userId="df721bb1-caa7-4248-af2d-815eeee44882" providerId="ADAL" clId="{0E18E188-C6AB-4868-B697-58C23FC92073}"/>
    <pc:docChg chg="custSel modSld">
      <pc:chgData name="Barattini, Amee" userId="df721bb1-caa7-4248-af2d-815eeee44882" providerId="ADAL" clId="{0E18E188-C6AB-4868-B697-58C23FC92073}" dt="2026-02-19T19:15:27.902" v="20"/>
      <pc:docMkLst>
        <pc:docMk/>
      </pc:docMkLst>
      <pc:sldChg chg="modSp mod">
        <pc:chgData name="Barattini, Amee" userId="df721bb1-caa7-4248-af2d-815eeee44882" providerId="ADAL" clId="{0E18E188-C6AB-4868-B697-58C23FC92073}" dt="2026-02-19T19:12:23.464" v="6" actId="27636"/>
        <pc:sldMkLst>
          <pc:docMk/>
          <pc:sldMk cId="2576994993" sldId="258"/>
        </pc:sldMkLst>
        <pc:spChg chg="mod">
          <ac:chgData name="Barattini, Amee" userId="df721bb1-caa7-4248-af2d-815eeee44882" providerId="ADAL" clId="{0E18E188-C6AB-4868-B697-58C23FC92073}" dt="2026-02-19T19:12:23.464" v="6" actId="27636"/>
          <ac:spMkLst>
            <pc:docMk/>
            <pc:sldMk cId="2576994993" sldId="258"/>
            <ac:spMk id="3" creationId="{00000000-0000-0000-0000-000000000000}"/>
          </ac:spMkLst>
        </pc:spChg>
      </pc:sldChg>
      <pc:sldChg chg="modSp mod">
        <pc:chgData name="Barattini, Amee" userId="df721bb1-caa7-4248-af2d-815eeee44882" providerId="ADAL" clId="{0E18E188-C6AB-4868-B697-58C23FC92073}" dt="2026-02-19T19:12:59.626" v="7" actId="13244"/>
        <pc:sldMkLst>
          <pc:docMk/>
          <pc:sldMk cId="395350263" sldId="261"/>
        </pc:sldMkLst>
        <pc:spChg chg="ord">
          <ac:chgData name="Barattini, Amee" userId="df721bb1-caa7-4248-af2d-815eeee44882" providerId="ADAL" clId="{0E18E188-C6AB-4868-B697-58C23FC92073}" dt="2026-02-19T19:12:59.626" v="7" actId="13244"/>
          <ac:spMkLst>
            <pc:docMk/>
            <pc:sldMk cId="395350263" sldId="261"/>
            <ac:spMk id="2" creationId="{00000000-0000-0000-0000-000000000000}"/>
          </ac:spMkLst>
        </pc:spChg>
      </pc:sldChg>
      <pc:sldChg chg="modSp mod">
        <pc:chgData name="Barattini, Amee" userId="df721bb1-caa7-4248-af2d-815eeee44882" providerId="ADAL" clId="{0E18E188-C6AB-4868-B697-58C23FC92073}" dt="2026-02-19T19:13:09.315" v="8" actId="13244"/>
        <pc:sldMkLst>
          <pc:docMk/>
          <pc:sldMk cId="1424614140" sldId="263"/>
        </pc:sldMkLst>
        <pc:spChg chg="ord">
          <ac:chgData name="Barattini, Amee" userId="df721bb1-caa7-4248-af2d-815eeee44882" providerId="ADAL" clId="{0E18E188-C6AB-4868-B697-58C23FC92073}" dt="2026-02-19T19:13:09.315" v="8" actId="13244"/>
          <ac:spMkLst>
            <pc:docMk/>
            <pc:sldMk cId="1424614140" sldId="263"/>
            <ac:spMk id="2" creationId="{00000000-0000-0000-0000-000000000000}"/>
          </ac:spMkLst>
        </pc:spChg>
      </pc:sldChg>
      <pc:sldChg chg="modSp mod">
        <pc:chgData name="Barattini, Amee" userId="df721bb1-caa7-4248-af2d-815eeee44882" providerId="ADAL" clId="{0E18E188-C6AB-4868-B697-58C23FC92073}" dt="2026-02-19T19:13:12.978" v="9" actId="13244"/>
        <pc:sldMkLst>
          <pc:docMk/>
          <pc:sldMk cId="1075186509" sldId="264"/>
        </pc:sldMkLst>
        <pc:spChg chg="ord">
          <ac:chgData name="Barattini, Amee" userId="df721bb1-caa7-4248-af2d-815eeee44882" providerId="ADAL" clId="{0E18E188-C6AB-4868-B697-58C23FC92073}" dt="2026-02-19T19:13:12.978" v="9" actId="13244"/>
          <ac:spMkLst>
            <pc:docMk/>
            <pc:sldMk cId="1075186509" sldId="264"/>
            <ac:spMk id="2" creationId="{00000000-0000-0000-0000-000000000000}"/>
          </ac:spMkLst>
        </pc:spChg>
      </pc:sldChg>
      <pc:sldChg chg="modSp">
        <pc:chgData name="Barattini, Amee" userId="df721bb1-caa7-4248-af2d-815eeee44882" providerId="ADAL" clId="{0E18E188-C6AB-4868-B697-58C23FC92073}" dt="2026-02-19T19:09:54.204" v="1" actId="962"/>
        <pc:sldMkLst>
          <pc:docMk/>
          <pc:sldMk cId="2866260284" sldId="265"/>
        </pc:sldMkLst>
        <pc:graphicFrameChg chg="mod">
          <ac:chgData name="Barattini, Amee" userId="df721bb1-caa7-4248-af2d-815eeee44882" providerId="ADAL" clId="{0E18E188-C6AB-4868-B697-58C23FC92073}" dt="2026-02-19T19:09:54.204" v="1" actId="962"/>
          <ac:graphicFrameMkLst>
            <pc:docMk/>
            <pc:sldMk cId="2866260284" sldId="265"/>
            <ac:graphicFrameMk id="5" creationId="{F505131C-26C8-C0EE-FF2B-2941AC4DD12F}"/>
          </ac:graphicFrameMkLst>
        </pc:graphicFrameChg>
      </pc:sldChg>
      <pc:sldChg chg="modSp mod">
        <pc:chgData name="Barattini, Amee" userId="df721bb1-caa7-4248-af2d-815eeee44882" providerId="ADAL" clId="{0E18E188-C6AB-4868-B697-58C23FC92073}" dt="2026-02-19T19:13:16.185" v="10" actId="13244"/>
        <pc:sldMkLst>
          <pc:docMk/>
          <pc:sldMk cId="127786509" sldId="266"/>
        </pc:sldMkLst>
        <pc:spChg chg="ord">
          <ac:chgData name="Barattini, Amee" userId="df721bb1-caa7-4248-af2d-815eeee44882" providerId="ADAL" clId="{0E18E188-C6AB-4868-B697-58C23FC92073}" dt="2026-02-19T19:13:16.185" v="10" actId="13244"/>
          <ac:spMkLst>
            <pc:docMk/>
            <pc:sldMk cId="127786509" sldId="266"/>
            <ac:spMk id="2" creationId="{00000000-0000-0000-0000-000000000000}"/>
          </ac:spMkLst>
        </pc:spChg>
      </pc:sldChg>
      <pc:sldChg chg="modSp mod">
        <pc:chgData name="Barattini, Amee" userId="df721bb1-caa7-4248-af2d-815eeee44882" providerId="ADAL" clId="{0E18E188-C6AB-4868-B697-58C23FC92073}" dt="2026-02-19T19:15:27.902" v="20"/>
        <pc:sldMkLst>
          <pc:docMk/>
          <pc:sldMk cId="1846175384" sldId="267"/>
        </pc:sldMkLst>
        <pc:spChg chg="ord">
          <ac:chgData name="Barattini, Amee" userId="df721bb1-caa7-4248-af2d-815eeee44882" providerId="ADAL" clId="{0E18E188-C6AB-4868-B697-58C23FC92073}" dt="2026-02-19T19:13:25.784" v="14"/>
          <ac:spMkLst>
            <pc:docMk/>
            <pc:sldMk cId="1846175384" sldId="267"/>
            <ac:spMk id="2" creationId="{00000000-0000-0000-0000-000000000000}"/>
          </ac:spMkLst>
        </pc:spChg>
        <pc:spChg chg="mod ord">
          <ac:chgData name="Barattini, Amee" userId="df721bb1-caa7-4248-af2d-815eeee44882" providerId="ADAL" clId="{0E18E188-C6AB-4868-B697-58C23FC92073}" dt="2026-02-19T19:15:07.170" v="18"/>
          <ac:spMkLst>
            <pc:docMk/>
            <pc:sldMk cId="1846175384" sldId="267"/>
            <ac:spMk id="6" creationId="{43EDFDB8-B9F6-B825-CBC8-2E227A78386E}"/>
          </ac:spMkLst>
        </pc:spChg>
        <pc:spChg chg="ord">
          <ac:chgData name="Barattini, Amee" userId="df721bb1-caa7-4248-af2d-815eeee44882" providerId="ADAL" clId="{0E18E188-C6AB-4868-B697-58C23FC92073}" dt="2026-02-19T19:15:27.902" v="20"/>
          <ac:spMkLst>
            <pc:docMk/>
            <pc:sldMk cId="1846175384" sldId="267"/>
            <ac:spMk id="9" creationId="{9F7D5CDA-D291-4307-BF55-1381FED29634}"/>
          </ac:spMkLst>
        </pc:spChg>
        <pc:picChg chg="ord">
          <ac:chgData name="Barattini, Amee" userId="df721bb1-caa7-4248-af2d-815eeee44882" providerId="ADAL" clId="{0E18E188-C6AB-4868-B697-58C23FC92073}" dt="2026-02-19T19:15:04.402" v="17"/>
          <ac:picMkLst>
            <pc:docMk/>
            <pc:sldMk cId="1846175384" sldId="267"/>
            <ac:picMk id="5" creationId="{65147D57-EA7B-1636-9A1A-4D51E91E7994}"/>
          </ac:picMkLst>
        </pc:picChg>
      </pc:sldChg>
      <pc:sldChg chg="modSp mod">
        <pc:chgData name="Barattini, Amee" userId="df721bb1-caa7-4248-af2d-815eeee44882" providerId="ADAL" clId="{0E18E188-C6AB-4868-B697-58C23FC92073}" dt="2026-02-19T19:11:49.861" v="4" actId="20577"/>
        <pc:sldMkLst>
          <pc:docMk/>
          <pc:sldMk cId="3907822595" sldId="269"/>
        </pc:sldMkLst>
        <pc:graphicFrameChg chg="mod modGraphic">
          <ac:chgData name="Barattini, Amee" userId="df721bb1-caa7-4248-af2d-815eeee44882" providerId="ADAL" clId="{0E18E188-C6AB-4868-B697-58C23FC92073}" dt="2026-02-19T19:11:49.861" v="4" actId="20577"/>
          <ac:graphicFrameMkLst>
            <pc:docMk/>
            <pc:sldMk cId="3907822595" sldId="269"/>
            <ac:graphicFrameMk id="5" creationId="{A812D07E-8CBC-D60F-874A-B34192EE97D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26443-7479-4E49-BE57-7C629F45A93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6C302EC-B7D8-4FB8-A368-09B542AD7932}">
      <dgm:prSet/>
      <dgm:spPr/>
      <dgm:t>
        <a:bodyPr/>
        <a:lstStyle/>
        <a:p>
          <a:r>
            <a:rPr lang="en-US" dirty="0"/>
            <a:t>The conference brochure/itinerary</a:t>
          </a:r>
        </a:p>
      </dgm:t>
    </dgm:pt>
    <dgm:pt modelId="{0E0F5EA7-6599-40BB-867B-3149B32C2E42}" type="parTrans" cxnId="{27FD54AB-5210-41CC-9588-DEE39D72024A}">
      <dgm:prSet/>
      <dgm:spPr/>
      <dgm:t>
        <a:bodyPr/>
        <a:lstStyle/>
        <a:p>
          <a:endParaRPr lang="en-US"/>
        </a:p>
      </dgm:t>
    </dgm:pt>
    <dgm:pt modelId="{BD22AB37-7789-49EE-9196-C143D3032967}" type="sibTrans" cxnId="{27FD54AB-5210-41CC-9588-DEE39D72024A}">
      <dgm:prSet/>
      <dgm:spPr/>
      <dgm:t>
        <a:bodyPr/>
        <a:lstStyle/>
        <a:p>
          <a:endParaRPr lang="en-US"/>
        </a:p>
      </dgm:t>
    </dgm:pt>
    <dgm:pt modelId="{D5E78ACC-DCC5-408B-A2BB-AFEBBDE136B1}">
      <dgm:prSet/>
      <dgm:spPr/>
      <dgm:t>
        <a:bodyPr/>
        <a:lstStyle/>
        <a:p>
          <a:r>
            <a:rPr lang="en-US" dirty="0"/>
            <a:t>Original $ 0 balance itemized hotel receipt</a:t>
          </a:r>
        </a:p>
      </dgm:t>
    </dgm:pt>
    <dgm:pt modelId="{06CF0AA3-6EB6-4E0E-ADF9-B7FAC4761779}" type="parTrans" cxnId="{3771C15E-B4CD-45AC-8F9F-F1925658AD23}">
      <dgm:prSet/>
      <dgm:spPr/>
      <dgm:t>
        <a:bodyPr/>
        <a:lstStyle/>
        <a:p>
          <a:endParaRPr lang="en-US"/>
        </a:p>
      </dgm:t>
    </dgm:pt>
    <dgm:pt modelId="{844604A4-0B53-4BD4-91E8-E346EF9A9D4C}" type="sibTrans" cxnId="{3771C15E-B4CD-45AC-8F9F-F1925658AD23}">
      <dgm:prSet/>
      <dgm:spPr/>
      <dgm:t>
        <a:bodyPr/>
        <a:lstStyle/>
        <a:p>
          <a:endParaRPr lang="en-US"/>
        </a:p>
      </dgm:t>
    </dgm:pt>
    <dgm:pt modelId="{0AB48B05-14ED-4F40-BA03-61FB24022175}">
      <dgm:prSet/>
      <dgm:spPr/>
      <dgm:t>
        <a:bodyPr/>
        <a:lstStyle/>
        <a:p>
          <a:r>
            <a:rPr lang="en-US" dirty="0"/>
            <a:t> Transportation receipts – taxi/uber</a:t>
          </a:r>
        </a:p>
      </dgm:t>
    </dgm:pt>
    <dgm:pt modelId="{F604CF4A-00BD-4DC6-AB92-21063858AAA4}" type="parTrans" cxnId="{76EF46A0-7905-4F1A-8C5A-EF83CA3DFBEE}">
      <dgm:prSet/>
      <dgm:spPr/>
      <dgm:t>
        <a:bodyPr/>
        <a:lstStyle/>
        <a:p>
          <a:endParaRPr lang="en-US"/>
        </a:p>
      </dgm:t>
    </dgm:pt>
    <dgm:pt modelId="{D31DF41B-A690-42B1-96CE-6B36D5836435}" type="sibTrans" cxnId="{76EF46A0-7905-4F1A-8C5A-EF83CA3DFBEE}">
      <dgm:prSet/>
      <dgm:spPr/>
      <dgm:t>
        <a:bodyPr/>
        <a:lstStyle/>
        <a:p>
          <a:endParaRPr lang="en-US"/>
        </a:p>
      </dgm:t>
    </dgm:pt>
    <dgm:pt modelId="{7428ADA0-4720-47C5-A910-7BA8A176444E}">
      <dgm:prSet/>
      <dgm:spPr/>
      <dgm:t>
        <a:bodyPr/>
        <a:lstStyle/>
        <a:p>
          <a:r>
            <a:rPr lang="en-US" dirty="0"/>
            <a:t>   Gasoline and rental car receipts</a:t>
          </a:r>
        </a:p>
      </dgm:t>
    </dgm:pt>
    <dgm:pt modelId="{EBE2BF59-AE1C-4CD5-B8C5-BA912BCFFC8B}" type="parTrans" cxnId="{DA909FBE-51D2-470E-997D-5B462F56C05B}">
      <dgm:prSet/>
      <dgm:spPr/>
      <dgm:t>
        <a:bodyPr/>
        <a:lstStyle/>
        <a:p>
          <a:endParaRPr lang="en-US"/>
        </a:p>
      </dgm:t>
    </dgm:pt>
    <dgm:pt modelId="{60FFB907-9857-4785-B7FD-6AB258C46DF5}" type="sibTrans" cxnId="{DA909FBE-51D2-470E-997D-5B462F56C05B}">
      <dgm:prSet/>
      <dgm:spPr/>
      <dgm:t>
        <a:bodyPr/>
        <a:lstStyle/>
        <a:p>
          <a:endParaRPr lang="en-US"/>
        </a:p>
      </dgm:t>
    </dgm:pt>
    <dgm:pt modelId="{5003A883-E6C4-4060-A4BA-4DFC3E23B43E}">
      <dgm:prSet/>
      <dgm:spPr/>
      <dgm:t>
        <a:bodyPr/>
        <a:lstStyle/>
        <a:p>
          <a:r>
            <a:rPr lang="en-US" dirty="0"/>
            <a:t>  Mileage log required if requesting mileage reimbursement</a:t>
          </a:r>
        </a:p>
      </dgm:t>
    </dgm:pt>
    <dgm:pt modelId="{1C0F8A9A-A2C4-4D3C-AF6F-B6183ED6DBBB}" type="parTrans" cxnId="{E5AAAF42-DC41-4D0A-BEB1-807E2258872B}">
      <dgm:prSet/>
      <dgm:spPr/>
      <dgm:t>
        <a:bodyPr/>
        <a:lstStyle/>
        <a:p>
          <a:endParaRPr lang="en-US"/>
        </a:p>
      </dgm:t>
    </dgm:pt>
    <dgm:pt modelId="{AA024366-D12A-4B89-ABE1-C0184C64CB54}" type="sibTrans" cxnId="{E5AAAF42-DC41-4D0A-BEB1-807E2258872B}">
      <dgm:prSet/>
      <dgm:spPr/>
      <dgm:t>
        <a:bodyPr/>
        <a:lstStyle/>
        <a:p>
          <a:endParaRPr lang="en-US"/>
        </a:p>
      </dgm:t>
    </dgm:pt>
    <dgm:pt modelId="{62F46877-71F0-4738-BB19-7093CAEE1854}">
      <dgm:prSet/>
      <dgm:spPr/>
      <dgm:t>
        <a:bodyPr/>
        <a:lstStyle/>
        <a:p>
          <a:r>
            <a:rPr lang="en-US" dirty="0"/>
            <a:t>Original registration receipt</a:t>
          </a:r>
        </a:p>
      </dgm:t>
    </dgm:pt>
    <dgm:pt modelId="{BCFEDDEC-DC55-4E43-AF13-C20035FFF006}" type="parTrans" cxnId="{53999E59-C183-40A4-8804-257D4B24977D}">
      <dgm:prSet/>
      <dgm:spPr/>
      <dgm:t>
        <a:bodyPr/>
        <a:lstStyle/>
        <a:p>
          <a:endParaRPr lang="en-US"/>
        </a:p>
      </dgm:t>
    </dgm:pt>
    <dgm:pt modelId="{B8B5B507-9951-4237-82E9-F35B30CE37C3}" type="sibTrans" cxnId="{53999E59-C183-40A4-8804-257D4B24977D}">
      <dgm:prSet/>
      <dgm:spPr/>
      <dgm:t>
        <a:bodyPr/>
        <a:lstStyle/>
        <a:p>
          <a:endParaRPr lang="en-US"/>
        </a:p>
      </dgm:t>
    </dgm:pt>
    <dgm:pt modelId="{0E2DB48C-AA29-49CE-BB73-FBC3D65BC485}">
      <dgm:prSet/>
      <dgm:spPr/>
      <dgm:t>
        <a:bodyPr/>
        <a:lstStyle/>
        <a:p>
          <a:r>
            <a:rPr lang="en-US" dirty="0"/>
            <a:t>  Original flight receipt                       </a:t>
          </a:r>
        </a:p>
      </dgm:t>
    </dgm:pt>
    <dgm:pt modelId="{ABF096E4-3CBC-4CB0-BA2E-8131A95F347F}" type="parTrans" cxnId="{442ED0AB-92AF-4939-AFA0-E71B8B69437A}">
      <dgm:prSet/>
      <dgm:spPr/>
      <dgm:t>
        <a:bodyPr/>
        <a:lstStyle/>
        <a:p>
          <a:endParaRPr lang="en-US"/>
        </a:p>
      </dgm:t>
    </dgm:pt>
    <dgm:pt modelId="{A80591D2-62E1-4B6C-9F3C-1C30B3732E1B}" type="sibTrans" cxnId="{442ED0AB-92AF-4939-AFA0-E71B8B69437A}">
      <dgm:prSet/>
      <dgm:spPr/>
      <dgm:t>
        <a:bodyPr/>
        <a:lstStyle/>
        <a:p>
          <a:endParaRPr lang="en-US"/>
        </a:p>
      </dgm:t>
    </dgm:pt>
    <dgm:pt modelId="{7A7E59A3-A78E-4FE6-9EC3-9C1F9CC2C5F1}">
      <dgm:prSet/>
      <dgm:spPr/>
      <dgm:t>
        <a:bodyPr/>
        <a:lstStyle/>
        <a:p>
          <a:r>
            <a:rPr lang="en-US" dirty="0"/>
            <a:t>Any other relevant original receipts</a:t>
          </a:r>
        </a:p>
      </dgm:t>
    </dgm:pt>
    <dgm:pt modelId="{CC300FEE-2EBC-46ED-91C9-4BA14012C798}" type="parTrans" cxnId="{77A4870F-032A-407C-A14D-733F0B43279A}">
      <dgm:prSet/>
      <dgm:spPr/>
      <dgm:t>
        <a:bodyPr/>
        <a:lstStyle/>
        <a:p>
          <a:endParaRPr lang="en-US"/>
        </a:p>
      </dgm:t>
    </dgm:pt>
    <dgm:pt modelId="{0EB5C3EB-90B4-4397-872D-822F5A3FC286}" type="sibTrans" cxnId="{77A4870F-032A-407C-A14D-733F0B43279A}">
      <dgm:prSet/>
      <dgm:spPr/>
      <dgm:t>
        <a:bodyPr/>
        <a:lstStyle/>
        <a:p>
          <a:endParaRPr lang="en-US"/>
        </a:p>
      </dgm:t>
    </dgm:pt>
    <dgm:pt modelId="{82C8F698-9B64-41EF-9AF3-2CEDC931CD44}" type="pres">
      <dgm:prSet presAssocID="{98D26443-7479-4E49-BE57-7C629F45A933}" presName="diagram" presStyleCnt="0">
        <dgm:presLayoutVars>
          <dgm:dir/>
          <dgm:resizeHandles val="exact"/>
        </dgm:presLayoutVars>
      </dgm:prSet>
      <dgm:spPr/>
    </dgm:pt>
    <dgm:pt modelId="{F6D7C015-ADE6-4801-9988-9FFEBE17DA25}" type="pres">
      <dgm:prSet presAssocID="{06C302EC-B7D8-4FB8-A368-09B542AD7932}" presName="node" presStyleLbl="node1" presStyleIdx="0" presStyleCnt="8">
        <dgm:presLayoutVars>
          <dgm:bulletEnabled val="1"/>
        </dgm:presLayoutVars>
      </dgm:prSet>
      <dgm:spPr/>
    </dgm:pt>
    <dgm:pt modelId="{EA207B00-EFF3-48F5-A42A-37A2B51E8883}" type="pres">
      <dgm:prSet presAssocID="{BD22AB37-7789-49EE-9196-C143D3032967}" presName="sibTrans" presStyleCnt="0"/>
      <dgm:spPr/>
    </dgm:pt>
    <dgm:pt modelId="{C9791B9D-8E3D-4769-BEA2-23A828A0CE6B}" type="pres">
      <dgm:prSet presAssocID="{D5E78ACC-DCC5-408B-A2BB-AFEBBDE136B1}" presName="node" presStyleLbl="node1" presStyleIdx="1" presStyleCnt="8">
        <dgm:presLayoutVars>
          <dgm:bulletEnabled val="1"/>
        </dgm:presLayoutVars>
      </dgm:prSet>
      <dgm:spPr/>
    </dgm:pt>
    <dgm:pt modelId="{4504A978-E766-451A-8B2E-298E5D2D27F3}" type="pres">
      <dgm:prSet presAssocID="{844604A4-0B53-4BD4-91E8-E346EF9A9D4C}" presName="sibTrans" presStyleCnt="0"/>
      <dgm:spPr/>
    </dgm:pt>
    <dgm:pt modelId="{EBE3552C-B429-4073-95EF-BEACFFB07E71}" type="pres">
      <dgm:prSet presAssocID="{0AB48B05-14ED-4F40-BA03-61FB24022175}" presName="node" presStyleLbl="node1" presStyleIdx="2" presStyleCnt="8">
        <dgm:presLayoutVars>
          <dgm:bulletEnabled val="1"/>
        </dgm:presLayoutVars>
      </dgm:prSet>
      <dgm:spPr/>
    </dgm:pt>
    <dgm:pt modelId="{BD76A134-89B2-456F-8EF8-97E6F21D0C32}" type="pres">
      <dgm:prSet presAssocID="{D31DF41B-A690-42B1-96CE-6B36D5836435}" presName="sibTrans" presStyleCnt="0"/>
      <dgm:spPr/>
    </dgm:pt>
    <dgm:pt modelId="{8315042A-BBB5-45AF-B3B9-0D7309C628C3}" type="pres">
      <dgm:prSet presAssocID="{7428ADA0-4720-47C5-A910-7BA8A176444E}" presName="node" presStyleLbl="node1" presStyleIdx="3" presStyleCnt="8">
        <dgm:presLayoutVars>
          <dgm:bulletEnabled val="1"/>
        </dgm:presLayoutVars>
      </dgm:prSet>
      <dgm:spPr/>
    </dgm:pt>
    <dgm:pt modelId="{2AB55C4D-CA61-4F5B-B9E4-D0D54BFABBF2}" type="pres">
      <dgm:prSet presAssocID="{60FFB907-9857-4785-B7FD-6AB258C46DF5}" presName="sibTrans" presStyleCnt="0"/>
      <dgm:spPr/>
    </dgm:pt>
    <dgm:pt modelId="{0D628F33-9846-4F33-90C4-E7981EF18F24}" type="pres">
      <dgm:prSet presAssocID="{5003A883-E6C4-4060-A4BA-4DFC3E23B43E}" presName="node" presStyleLbl="node1" presStyleIdx="4" presStyleCnt="8">
        <dgm:presLayoutVars>
          <dgm:bulletEnabled val="1"/>
        </dgm:presLayoutVars>
      </dgm:prSet>
      <dgm:spPr/>
    </dgm:pt>
    <dgm:pt modelId="{62A79710-2DED-4271-A2E2-D7238C48C80F}" type="pres">
      <dgm:prSet presAssocID="{AA024366-D12A-4B89-ABE1-C0184C64CB54}" presName="sibTrans" presStyleCnt="0"/>
      <dgm:spPr/>
    </dgm:pt>
    <dgm:pt modelId="{3F8B800E-91AA-4EFE-953E-0E1896FC6426}" type="pres">
      <dgm:prSet presAssocID="{62F46877-71F0-4738-BB19-7093CAEE1854}" presName="node" presStyleLbl="node1" presStyleIdx="5" presStyleCnt="8">
        <dgm:presLayoutVars>
          <dgm:bulletEnabled val="1"/>
        </dgm:presLayoutVars>
      </dgm:prSet>
      <dgm:spPr/>
    </dgm:pt>
    <dgm:pt modelId="{29D5E243-FD96-41F8-A07E-D38B571C54F1}" type="pres">
      <dgm:prSet presAssocID="{B8B5B507-9951-4237-82E9-F35B30CE37C3}" presName="sibTrans" presStyleCnt="0"/>
      <dgm:spPr/>
    </dgm:pt>
    <dgm:pt modelId="{62A205AF-CCD8-498D-9C57-1073AE5C311D}" type="pres">
      <dgm:prSet presAssocID="{0E2DB48C-AA29-49CE-BB73-FBC3D65BC485}" presName="node" presStyleLbl="node1" presStyleIdx="6" presStyleCnt="8">
        <dgm:presLayoutVars>
          <dgm:bulletEnabled val="1"/>
        </dgm:presLayoutVars>
      </dgm:prSet>
      <dgm:spPr/>
    </dgm:pt>
    <dgm:pt modelId="{F75CCD41-C95E-4F26-AB66-793E1D574E28}" type="pres">
      <dgm:prSet presAssocID="{A80591D2-62E1-4B6C-9F3C-1C30B3732E1B}" presName="sibTrans" presStyleCnt="0"/>
      <dgm:spPr/>
    </dgm:pt>
    <dgm:pt modelId="{361CCF32-723F-4D8E-9F3F-F1AF4D13A7FE}" type="pres">
      <dgm:prSet presAssocID="{7A7E59A3-A78E-4FE6-9EC3-9C1F9CC2C5F1}" presName="node" presStyleLbl="node1" presStyleIdx="7" presStyleCnt="8">
        <dgm:presLayoutVars>
          <dgm:bulletEnabled val="1"/>
        </dgm:presLayoutVars>
      </dgm:prSet>
      <dgm:spPr/>
    </dgm:pt>
  </dgm:ptLst>
  <dgm:cxnLst>
    <dgm:cxn modelId="{3AB63807-9188-4121-94C2-2B3BDE48BAD5}" type="presOf" srcId="{7A7E59A3-A78E-4FE6-9EC3-9C1F9CC2C5F1}" destId="{361CCF32-723F-4D8E-9F3F-F1AF4D13A7FE}" srcOrd="0" destOrd="0" presId="urn:microsoft.com/office/officeart/2005/8/layout/default"/>
    <dgm:cxn modelId="{77A4870F-032A-407C-A14D-733F0B43279A}" srcId="{98D26443-7479-4E49-BE57-7C629F45A933}" destId="{7A7E59A3-A78E-4FE6-9EC3-9C1F9CC2C5F1}" srcOrd="7" destOrd="0" parTransId="{CC300FEE-2EBC-46ED-91C9-4BA14012C798}" sibTransId="{0EB5C3EB-90B4-4397-872D-822F5A3FC286}"/>
    <dgm:cxn modelId="{F2E3CC25-F93F-438A-845C-74F0FA344B73}" type="presOf" srcId="{5003A883-E6C4-4060-A4BA-4DFC3E23B43E}" destId="{0D628F33-9846-4F33-90C4-E7981EF18F24}" srcOrd="0" destOrd="0" presId="urn:microsoft.com/office/officeart/2005/8/layout/default"/>
    <dgm:cxn modelId="{57319E2E-6E73-4B0E-A9C5-C66DB154FBE5}" type="presOf" srcId="{0AB48B05-14ED-4F40-BA03-61FB24022175}" destId="{EBE3552C-B429-4073-95EF-BEACFFB07E71}" srcOrd="0" destOrd="0" presId="urn:microsoft.com/office/officeart/2005/8/layout/default"/>
    <dgm:cxn modelId="{3771C15E-B4CD-45AC-8F9F-F1925658AD23}" srcId="{98D26443-7479-4E49-BE57-7C629F45A933}" destId="{D5E78ACC-DCC5-408B-A2BB-AFEBBDE136B1}" srcOrd="1" destOrd="0" parTransId="{06CF0AA3-6EB6-4E0E-ADF9-B7FAC4761779}" sibTransId="{844604A4-0B53-4BD4-91E8-E346EF9A9D4C}"/>
    <dgm:cxn modelId="{E5AAAF42-DC41-4D0A-BEB1-807E2258872B}" srcId="{98D26443-7479-4E49-BE57-7C629F45A933}" destId="{5003A883-E6C4-4060-A4BA-4DFC3E23B43E}" srcOrd="4" destOrd="0" parTransId="{1C0F8A9A-A2C4-4D3C-AF6F-B6183ED6DBBB}" sibTransId="{AA024366-D12A-4B89-ABE1-C0184C64CB54}"/>
    <dgm:cxn modelId="{53999E59-C183-40A4-8804-257D4B24977D}" srcId="{98D26443-7479-4E49-BE57-7C629F45A933}" destId="{62F46877-71F0-4738-BB19-7093CAEE1854}" srcOrd="5" destOrd="0" parTransId="{BCFEDDEC-DC55-4E43-AF13-C20035FFF006}" sibTransId="{B8B5B507-9951-4237-82E9-F35B30CE37C3}"/>
    <dgm:cxn modelId="{3654287A-D888-4D0D-BE4B-99619DB2F49C}" type="presOf" srcId="{06C302EC-B7D8-4FB8-A368-09B542AD7932}" destId="{F6D7C015-ADE6-4801-9988-9FFEBE17DA25}" srcOrd="0" destOrd="0" presId="urn:microsoft.com/office/officeart/2005/8/layout/default"/>
    <dgm:cxn modelId="{9427C285-7F28-45D8-A4D6-3258AFA53A6F}" type="presOf" srcId="{0E2DB48C-AA29-49CE-BB73-FBC3D65BC485}" destId="{62A205AF-CCD8-498D-9C57-1073AE5C311D}" srcOrd="0" destOrd="0" presId="urn:microsoft.com/office/officeart/2005/8/layout/default"/>
    <dgm:cxn modelId="{362C938A-776F-41D0-BC10-367D9969AAC7}" type="presOf" srcId="{98D26443-7479-4E49-BE57-7C629F45A933}" destId="{82C8F698-9B64-41EF-9AF3-2CEDC931CD44}" srcOrd="0" destOrd="0" presId="urn:microsoft.com/office/officeart/2005/8/layout/default"/>
    <dgm:cxn modelId="{F269888F-0E94-41F7-93FF-8C5992A1BA98}" type="presOf" srcId="{D5E78ACC-DCC5-408B-A2BB-AFEBBDE136B1}" destId="{C9791B9D-8E3D-4769-BEA2-23A828A0CE6B}" srcOrd="0" destOrd="0" presId="urn:microsoft.com/office/officeart/2005/8/layout/default"/>
    <dgm:cxn modelId="{76EF46A0-7905-4F1A-8C5A-EF83CA3DFBEE}" srcId="{98D26443-7479-4E49-BE57-7C629F45A933}" destId="{0AB48B05-14ED-4F40-BA03-61FB24022175}" srcOrd="2" destOrd="0" parTransId="{F604CF4A-00BD-4DC6-AB92-21063858AAA4}" sibTransId="{D31DF41B-A690-42B1-96CE-6B36D5836435}"/>
    <dgm:cxn modelId="{27FD54AB-5210-41CC-9588-DEE39D72024A}" srcId="{98D26443-7479-4E49-BE57-7C629F45A933}" destId="{06C302EC-B7D8-4FB8-A368-09B542AD7932}" srcOrd="0" destOrd="0" parTransId="{0E0F5EA7-6599-40BB-867B-3149B32C2E42}" sibTransId="{BD22AB37-7789-49EE-9196-C143D3032967}"/>
    <dgm:cxn modelId="{442ED0AB-92AF-4939-AFA0-E71B8B69437A}" srcId="{98D26443-7479-4E49-BE57-7C629F45A933}" destId="{0E2DB48C-AA29-49CE-BB73-FBC3D65BC485}" srcOrd="6" destOrd="0" parTransId="{ABF096E4-3CBC-4CB0-BA2E-8131A95F347F}" sibTransId="{A80591D2-62E1-4B6C-9F3C-1C30B3732E1B}"/>
    <dgm:cxn modelId="{7BE0E7B5-D17E-4946-8E09-61A27863AFC9}" type="presOf" srcId="{7428ADA0-4720-47C5-A910-7BA8A176444E}" destId="{8315042A-BBB5-45AF-B3B9-0D7309C628C3}" srcOrd="0" destOrd="0" presId="urn:microsoft.com/office/officeart/2005/8/layout/default"/>
    <dgm:cxn modelId="{DA909FBE-51D2-470E-997D-5B462F56C05B}" srcId="{98D26443-7479-4E49-BE57-7C629F45A933}" destId="{7428ADA0-4720-47C5-A910-7BA8A176444E}" srcOrd="3" destOrd="0" parTransId="{EBE2BF59-AE1C-4CD5-B8C5-BA912BCFFC8B}" sibTransId="{60FFB907-9857-4785-B7FD-6AB258C46DF5}"/>
    <dgm:cxn modelId="{A06462EE-E0B8-451E-888B-8016B1EDFE16}" type="presOf" srcId="{62F46877-71F0-4738-BB19-7093CAEE1854}" destId="{3F8B800E-91AA-4EFE-953E-0E1896FC6426}" srcOrd="0" destOrd="0" presId="urn:microsoft.com/office/officeart/2005/8/layout/default"/>
    <dgm:cxn modelId="{CF34A321-FB8A-4EE8-871D-61CD8D9EA03D}" type="presParOf" srcId="{82C8F698-9B64-41EF-9AF3-2CEDC931CD44}" destId="{F6D7C015-ADE6-4801-9988-9FFEBE17DA25}" srcOrd="0" destOrd="0" presId="urn:microsoft.com/office/officeart/2005/8/layout/default"/>
    <dgm:cxn modelId="{444B29D7-AE9D-4790-AED1-AD9408D44446}" type="presParOf" srcId="{82C8F698-9B64-41EF-9AF3-2CEDC931CD44}" destId="{EA207B00-EFF3-48F5-A42A-37A2B51E8883}" srcOrd="1" destOrd="0" presId="urn:microsoft.com/office/officeart/2005/8/layout/default"/>
    <dgm:cxn modelId="{22E72A0F-7B14-459B-A765-90EC07862B0A}" type="presParOf" srcId="{82C8F698-9B64-41EF-9AF3-2CEDC931CD44}" destId="{C9791B9D-8E3D-4769-BEA2-23A828A0CE6B}" srcOrd="2" destOrd="0" presId="urn:microsoft.com/office/officeart/2005/8/layout/default"/>
    <dgm:cxn modelId="{F382BBBE-F213-4CD0-854C-30F17DC888F6}" type="presParOf" srcId="{82C8F698-9B64-41EF-9AF3-2CEDC931CD44}" destId="{4504A978-E766-451A-8B2E-298E5D2D27F3}" srcOrd="3" destOrd="0" presId="urn:microsoft.com/office/officeart/2005/8/layout/default"/>
    <dgm:cxn modelId="{EE4192A5-4F76-4F14-ACF7-7C28E4CF10F0}" type="presParOf" srcId="{82C8F698-9B64-41EF-9AF3-2CEDC931CD44}" destId="{EBE3552C-B429-4073-95EF-BEACFFB07E71}" srcOrd="4" destOrd="0" presId="urn:microsoft.com/office/officeart/2005/8/layout/default"/>
    <dgm:cxn modelId="{AB0EEA9C-F20C-4A38-89AF-5778183A621E}" type="presParOf" srcId="{82C8F698-9B64-41EF-9AF3-2CEDC931CD44}" destId="{BD76A134-89B2-456F-8EF8-97E6F21D0C32}" srcOrd="5" destOrd="0" presId="urn:microsoft.com/office/officeart/2005/8/layout/default"/>
    <dgm:cxn modelId="{90831181-5082-4880-98CA-14937BE30554}" type="presParOf" srcId="{82C8F698-9B64-41EF-9AF3-2CEDC931CD44}" destId="{8315042A-BBB5-45AF-B3B9-0D7309C628C3}" srcOrd="6" destOrd="0" presId="urn:microsoft.com/office/officeart/2005/8/layout/default"/>
    <dgm:cxn modelId="{6A35E080-BA0C-4C03-AE1D-587E4A179B2B}" type="presParOf" srcId="{82C8F698-9B64-41EF-9AF3-2CEDC931CD44}" destId="{2AB55C4D-CA61-4F5B-B9E4-D0D54BFABBF2}" srcOrd="7" destOrd="0" presId="urn:microsoft.com/office/officeart/2005/8/layout/default"/>
    <dgm:cxn modelId="{00C0D059-D9F4-4358-9D20-D940640B2E4D}" type="presParOf" srcId="{82C8F698-9B64-41EF-9AF3-2CEDC931CD44}" destId="{0D628F33-9846-4F33-90C4-E7981EF18F24}" srcOrd="8" destOrd="0" presId="urn:microsoft.com/office/officeart/2005/8/layout/default"/>
    <dgm:cxn modelId="{52F1BDAB-7FE7-43EF-BB08-2323601B2C0E}" type="presParOf" srcId="{82C8F698-9B64-41EF-9AF3-2CEDC931CD44}" destId="{62A79710-2DED-4271-A2E2-D7238C48C80F}" srcOrd="9" destOrd="0" presId="urn:microsoft.com/office/officeart/2005/8/layout/default"/>
    <dgm:cxn modelId="{AA09417E-2670-441F-82AD-17DE06DE5C7F}" type="presParOf" srcId="{82C8F698-9B64-41EF-9AF3-2CEDC931CD44}" destId="{3F8B800E-91AA-4EFE-953E-0E1896FC6426}" srcOrd="10" destOrd="0" presId="urn:microsoft.com/office/officeart/2005/8/layout/default"/>
    <dgm:cxn modelId="{72F0E8D1-B800-4A82-920C-CE01B34B876E}" type="presParOf" srcId="{82C8F698-9B64-41EF-9AF3-2CEDC931CD44}" destId="{29D5E243-FD96-41F8-A07E-D38B571C54F1}" srcOrd="11" destOrd="0" presId="urn:microsoft.com/office/officeart/2005/8/layout/default"/>
    <dgm:cxn modelId="{7EEE8816-843C-47E0-84D4-035328606CC8}" type="presParOf" srcId="{82C8F698-9B64-41EF-9AF3-2CEDC931CD44}" destId="{62A205AF-CCD8-498D-9C57-1073AE5C311D}" srcOrd="12" destOrd="0" presId="urn:microsoft.com/office/officeart/2005/8/layout/default"/>
    <dgm:cxn modelId="{60C210A9-280D-4F66-AF07-3333A8F38FEA}" type="presParOf" srcId="{82C8F698-9B64-41EF-9AF3-2CEDC931CD44}" destId="{F75CCD41-C95E-4F26-AB66-793E1D574E28}" srcOrd="13" destOrd="0" presId="urn:microsoft.com/office/officeart/2005/8/layout/default"/>
    <dgm:cxn modelId="{B92C5D07-DD06-4137-B6C9-919B1B077523}" type="presParOf" srcId="{82C8F698-9B64-41EF-9AF3-2CEDC931CD44}" destId="{361CCF32-723F-4D8E-9F3F-F1AF4D13A7F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292D2-AE5E-4470-9392-6F2D561577E7}"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5F539B9-833E-4126-8C39-4F4922063BC8}">
      <dgm:prSet custT="1"/>
      <dgm:spPr/>
      <dgm:t>
        <a:bodyPr/>
        <a:lstStyle/>
        <a:p>
          <a:r>
            <a:rPr lang="en-US" sz="2400"/>
            <a:t>The excel travel voucher should be sent to the fiscal staff for review and ensuring the form is completed correctly.</a:t>
          </a:r>
        </a:p>
      </dgm:t>
    </dgm:pt>
    <dgm:pt modelId="{EBDD4D08-1AE4-459D-BB7B-5EF993E4565C}" type="parTrans" cxnId="{41380704-B46B-4EDA-A8CE-89369A01AA1C}">
      <dgm:prSet/>
      <dgm:spPr/>
      <dgm:t>
        <a:bodyPr/>
        <a:lstStyle/>
        <a:p>
          <a:endParaRPr lang="en-US"/>
        </a:p>
      </dgm:t>
    </dgm:pt>
    <dgm:pt modelId="{0384F531-7411-4F96-BFF2-7606BB7FF1FB}" type="sibTrans" cxnId="{41380704-B46B-4EDA-A8CE-89369A01AA1C}">
      <dgm:prSet/>
      <dgm:spPr/>
      <dgm:t>
        <a:bodyPr/>
        <a:lstStyle/>
        <a:p>
          <a:endParaRPr lang="en-US"/>
        </a:p>
      </dgm:t>
    </dgm:pt>
    <dgm:pt modelId="{084A3FB9-13A7-462E-9887-7075874E84A1}">
      <dgm:prSet custT="1"/>
      <dgm:spPr/>
      <dgm:t>
        <a:bodyPr/>
        <a:lstStyle/>
        <a:p>
          <a:r>
            <a:rPr lang="en-US" sz="2400"/>
            <a:t>All receipts and required documents must be printed to PDF as one complete document to the fiscal staff for review.</a:t>
          </a:r>
        </a:p>
      </dgm:t>
    </dgm:pt>
    <dgm:pt modelId="{8097203A-0117-4BC0-9406-F1FDB431A1DD}" type="parTrans" cxnId="{A228C37C-26E1-4B1A-A020-029EF613A75B}">
      <dgm:prSet/>
      <dgm:spPr/>
      <dgm:t>
        <a:bodyPr/>
        <a:lstStyle/>
        <a:p>
          <a:endParaRPr lang="en-US"/>
        </a:p>
      </dgm:t>
    </dgm:pt>
    <dgm:pt modelId="{99F237D0-CADA-447E-903B-90016F9063D2}" type="sibTrans" cxnId="{A228C37C-26E1-4B1A-A020-029EF613A75B}">
      <dgm:prSet/>
      <dgm:spPr/>
      <dgm:t>
        <a:bodyPr/>
        <a:lstStyle/>
        <a:p>
          <a:endParaRPr lang="en-US"/>
        </a:p>
      </dgm:t>
    </dgm:pt>
    <dgm:pt modelId="{C8A85AFA-217F-4596-B218-F9E7AE7C9FDA}">
      <dgm:prSet custT="1"/>
      <dgm:spPr/>
      <dgm:t>
        <a:bodyPr/>
        <a:lstStyle/>
        <a:p>
          <a:r>
            <a:rPr lang="en-US" sz="2400" dirty="0"/>
            <a:t>The travel voucher will be converted to PDF and added to the receipt documentation and the travel prior approval form for signing electronically</a:t>
          </a:r>
          <a:r>
            <a:rPr lang="en-US" sz="2000" dirty="0"/>
            <a:t>.</a:t>
          </a:r>
        </a:p>
      </dgm:t>
    </dgm:pt>
    <dgm:pt modelId="{149A4F71-2926-4AFB-9D0E-A7A66FAC7EBB}" type="parTrans" cxnId="{FCED0091-65DD-43C2-ACA7-3FA7D5374738}">
      <dgm:prSet/>
      <dgm:spPr/>
      <dgm:t>
        <a:bodyPr/>
        <a:lstStyle/>
        <a:p>
          <a:endParaRPr lang="en-US"/>
        </a:p>
      </dgm:t>
    </dgm:pt>
    <dgm:pt modelId="{1BC54CD1-3154-459F-B0F7-B74902907E4C}" type="sibTrans" cxnId="{FCED0091-65DD-43C2-ACA7-3FA7D5374738}">
      <dgm:prSet/>
      <dgm:spPr/>
      <dgm:t>
        <a:bodyPr/>
        <a:lstStyle/>
        <a:p>
          <a:endParaRPr lang="en-US"/>
        </a:p>
      </dgm:t>
    </dgm:pt>
    <dgm:pt modelId="{0AFF296B-A7D8-4F93-A9A5-5EBC267F85C0}" type="pres">
      <dgm:prSet presAssocID="{D76292D2-AE5E-4470-9392-6F2D561577E7}" presName="hierChild1" presStyleCnt="0">
        <dgm:presLayoutVars>
          <dgm:chPref val="1"/>
          <dgm:dir/>
          <dgm:animOne val="branch"/>
          <dgm:animLvl val="lvl"/>
          <dgm:resizeHandles/>
        </dgm:presLayoutVars>
      </dgm:prSet>
      <dgm:spPr/>
    </dgm:pt>
    <dgm:pt modelId="{AFB926D2-1225-404E-9E27-9F4F803D6E80}" type="pres">
      <dgm:prSet presAssocID="{D5F539B9-833E-4126-8C39-4F4922063BC8}" presName="hierRoot1" presStyleCnt="0"/>
      <dgm:spPr/>
    </dgm:pt>
    <dgm:pt modelId="{C30CE0F7-1D43-458B-985A-4A824BE82BA6}" type="pres">
      <dgm:prSet presAssocID="{D5F539B9-833E-4126-8C39-4F4922063BC8}" presName="composite" presStyleCnt="0"/>
      <dgm:spPr/>
    </dgm:pt>
    <dgm:pt modelId="{2369A7F1-C44A-47D8-8B21-A52595B85E82}" type="pres">
      <dgm:prSet presAssocID="{D5F539B9-833E-4126-8C39-4F4922063BC8}" presName="background" presStyleLbl="node0" presStyleIdx="0" presStyleCnt="3"/>
      <dgm:spPr/>
    </dgm:pt>
    <dgm:pt modelId="{54D4D9FB-FFF3-4BD3-831E-5E615960897E}" type="pres">
      <dgm:prSet presAssocID="{D5F539B9-833E-4126-8C39-4F4922063BC8}" presName="text" presStyleLbl="fgAcc0" presStyleIdx="0" presStyleCnt="3">
        <dgm:presLayoutVars>
          <dgm:chPref val="3"/>
        </dgm:presLayoutVars>
      </dgm:prSet>
      <dgm:spPr/>
    </dgm:pt>
    <dgm:pt modelId="{9F0A2B7A-F64A-4DA1-B382-710C9DF7DA3A}" type="pres">
      <dgm:prSet presAssocID="{D5F539B9-833E-4126-8C39-4F4922063BC8}" presName="hierChild2" presStyleCnt="0"/>
      <dgm:spPr/>
    </dgm:pt>
    <dgm:pt modelId="{9B4D023E-7432-42B0-9596-F0FC5D6E9E7D}" type="pres">
      <dgm:prSet presAssocID="{084A3FB9-13A7-462E-9887-7075874E84A1}" presName="hierRoot1" presStyleCnt="0"/>
      <dgm:spPr/>
    </dgm:pt>
    <dgm:pt modelId="{0AB25C06-A426-4735-B8E0-3CA2778E3CFB}" type="pres">
      <dgm:prSet presAssocID="{084A3FB9-13A7-462E-9887-7075874E84A1}" presName="composite" presStyleCnt="0"/>
      <dgm:spPr/>
    </dgm:pt>
    <dgm:pt modelId="{D39D1E39-FADF-42A9-95C8-160A75DE5EC4}" type="pres">
      <dgm:prSet presAssocID="{084A3FB9-13A7-462E-9887-7075874E84A1}" presName="background" presStyleLbl="node0" presStyleIdx="1" presStyleCnt="3"/>
      <dgm:spPr/>
    </dgm:pt>
    <dgm:pt modelId="{CB408CBE-4246-4BB4-9734-D5ADB1209F83}" type="pres">
      <dgm:prSet presAssocID="{084A3FB9-13A7-462E-9887-7075874E84A1}" presName="text" presStyleLbl="fgAcc0" presStyleIdx="1" presStyleCnt="3">
        <dgm:presLayoutVars>
          <dgm:chPref val="3"/>
        </dgm:presLayoutVars>
      </dgm:prSet>
      <dgm:spPr/>
    </dgm:pt>
    <dgm:pt modelId="{3DCC3FCF-9352-441F-ACE4-E0AFA2857256}" type="pres">
      <dgm:prSet presAssocID="{084A3FB9-13A7-462E-9887-7075874E84A1}" presName="hierChild2" presStyleCnt="0"/>
      <dgm:spPr/>
    </dgm:pt>
    <dgm:pt modelId="{4DCB8C9C-343F-4440-81E9-2F1F44CEC8F5}" type="pres">
      <dgm:prSet presAssocID="{C8A85AFA-217F-4596-B218-F9E7AE7C9FDA}" presName="hierRoot1" presStyleCnt="0"/>
      <dgm:spPr/>
    </dgm:pt>
    <dgm:pt modelId="{0EF7981C-8262-43D5-9448-3F9F468D5119}" type="pres">
      <dgm:prSet presAssocID="{C8A85AFA-217F-4596-B218-F9E7AE7C9FDA}" presName="composite" presStyleCnt="0"/>
      <dgm:spPr/>
    </dgm:pt>
    <dgm:pt modelId="{1F0A9965-0008-4192-83BE-19C81F2EA32C}" type="pres">
      <dgm:prSet presAssocID="{C8A85AFA-217F-4596-B218-F9E7AE7C9FDA}" presName="background" presStyleLbl="node0" presStyleIdx="2" presStyleCnt="3"/>
      <dgm:spPr/>
    </dgm:pt>
    <dgm:pt modelId="{48E4EF35-DB57-4142-9F8E-846D1952F1B6}" type="pres">
      <dgm:prSet presAssocID="{C8A85AFA-217F-4596-B218-F9E7AE7C9FDA}" presName="text" presStyleLbl="fgAcc0" presStyleIdx="2" presStyleCnt="3" custScaleX="108144">
        <dgm:presLayoutVars>
          <dgm:chPref val="3"/>
        </dgm:presLayoutVars>
      </dgm:prSet>
      <dgm:spPr/>
    </dgm:pt>
    <dgm:pt modelId="{7F888920-4A60-4B96-ADF9-E6130634C498}" type="pres">
      <dgm:prSet presAssocID="{C8A85AFA-217F-4596-B218-F9E7AE7C9FDA}" presName="hierChild2" presStyleCnt="0"/>
      <dgm:spPr/>
    </dgm:pt>
  </dgm:ptLst>
  <dgm:cxnLst>
    <dgm:cxn modelId="{41380704-B46B-4EDA-A8CE-89369A01AA1C}" srcId="{D76292D2-AE5E-4470-9392-6F2D561577E7}" destId="{D5F539B9-833E-4126-8C39-4F4922063BC8}" srcOrd="0" destOrd="0" parTransId="{EBDD4D08-1AE4-459D-BB7B-5EF993E4565C}" sibTransId="{0384F531-7411-4F96-BFF2-7606BB7FF1FB}"/>
    <dgm:cxn modelId="{584E445B-B9D6-429D-9FD0-61C5E4FE1956}" type="presOf" srcId="{C8A85AFA-217F-4596-B218-F9E7AE7C9FDA}" destId="{48E4EF35-DB57-4142-9F8E-846D1952F1B6}" srcOrd="0" destOrd="0" presId="urn:microsoft.com/office/officeart/2005/8/layout/hierarchy1"/>
    <dgm:cxn modelId="{A228C37C-26E1-4B1A-A020-029EF613A75B}" srcId="{D76292D2-AE5E-4470-9392-6F2D561577E7}" destId="{084A3FB9-13A7-462E-9887-7075874E84A1}" srcOrd="1" destOrd="0" parTransId="{8097203A-0117-4BC0-9406-F1FDB431A1DD}" sibTransId="{99F237D0-CADA-447E-903B-90016F9063D2}"/>
    <dgm:cxn modelId="{64CC3C85-35D9-40BF-B7A3-0B2EF7C35043}" type="presOf" srcId="{D76292D2-AE5E-4470-9392-6F2D561577E7}" destId="{0AFF296B-A7D8-4F93-A9A5-5EBC267F85C0}" srcOrd="0" destOrd="0" presId="urn:microsoft.com/office/officeart/2005/8/layout/hierarchy1"/>
    <dgm:cxn modelId="{CF46B388-C9BB-43B4-9581-298CBABDD0D2}" type="presOf" srcId="{D5F539B9-833E-4126-8C39-4F4922063BC8}" destId="{54D4D9FB-FFF3-4BD3-831E-5E615960897E}" srcOrd="0" destOrd="0" presId="urn:microsoft.com/office/officeart/2005/8/layout/hierarchy1"/>
    <dgm:cxn modelId="{FCED0091-65DD-43C2-ACA7-3FA7D5374738}" srcId="{D76292D2-AE5E-4470-9392-6F2D561577E7}" destId="{C8A85AFA-217F-4596-B218-F9E7AE7C9FDA}" srcOrd="2" destOrd="0" parTransId="{149A4F71-2926-4AFB-9D0E-A7A66FAC7EBB}" sibTransId="{1BC54CD1-3154-459F-B0F7-B74902907E4C}"/>
    <dgm:cxn modelId="{AC1065FA-B5C5-4AEE-9AB9-8DDAE373ED59}" type="presOf" srcId="{084A3FB9-13A7-462E-9887-7075874E84A1}" destId="{CB408CBE-4246-4BB4-9734-D5ADB1209F83}" srcOrd="0" destOrd="0" presId="urn:microsoft.com/office/officeart/2005/8/layout/hierarchy1"/>
    <dgm:cxn modelId="{D27F7087-7CA7-4734-8371-D44CAC1241B4}" type="presParOf" srcId="{0AFF296B-A7D8-4F93-A9A5-5EBC267F85C0}" destId="{AFB926D2-1225-404E-9E27-9F4F803D6E80}" srcOrd="0" destOrd="0" presId="urn:microsoft.com/office/officeart/2005/8/layout/hierarchy1"/>
    <dgm:cxn modelId="{99E0F8AF-2C40-417C-B237-E2BC5BAFCECE}" type="presParOf" srcId="{AFB926D2-1225-404E-9E27-9F4F803D6E80}" destId="{C30CE0F7-1D43-458B-985A-4A824BE82BA6}" srcOrd="0" destOrd="0" presId="urn:microsoft.com/office/officeart/2005/8/layout/hierarchy1"/>
    <dgm:cxn modelId="{1A04149C-F4BD-4643-8BD8-3C99C0459287}" type="presParOf" srcId="{C30CE0F7-1D43-458B-985A-4A824BE82BA6}" destId="{2369A7F1-C44A-47D8-8B21-A52595B85E82}" srcOrd="0" destOrd="0" presId="urn:microsoft.com/office/officeart/2005/8/layout/hierarchy1"/>
    <dgm:cxn modelId="{2ABB1D25-9144-4299-AF7F-84C7487897F2}" type="presParOf" srcId="{C30CE0F7-1D43-458B-985A-4A824BE82BA6}" destId="{54D4D9FB-FFF3-4BD3-831E-5E615960897E}" srcOrd="1" destOrd="0" presId="urn:microsoft.com/office/officeart/2005/8/layout/hierarchy1"/>
    <dgm:cxn modelId="{2459C661-A25D-49C0-85D7-A5F7FB15AB99}" type="presParOf" srcId="{AFB926D2-1225-404E-9E27-9F4F803D6E80}" destId="{9F0A2B7A-F64A-4DA1-B382-710C9DF7DA3A}" srcOrd="1" destOrd="0" presId="urn:microsoft.com/office/officeart/2005/8/layout/hierarchy1"/>
    <dgm:cxn modelId="{BB84101E-C56A-47DF-ABD6-544903E8BFC5}" type="presParOf" srcId="{0AFF296B-A7D8-4F93-A9A5-5EBC267F85C0}" destId="{9B4D023E-7432-42B0-9596-F0FC5D6E9E7D}" srcOrd="1" destOrd="0" presId="urn:microsoft.com/office/officeart/2005/8/layout/hierarchy1"/>
    <dgm:cxn modelId="{B0054B0F-70AE-4571-9716-614441E810A4}" type="presParOf" srcId="{9B4D023E-7432-42B0-9596-F0FC5D6E9E7D}" destId="{0AB25C06-A426-4735-B8E0-3CA2778E3CFB}" srcOrd="0" destOrd="0" presId="urn:microsoft.com/office/officeart/2005/8/layout/hierarchy1"/>
    <dgm:cxn modelId="{228E725F-8B6D-4E6B-ABB4-F09BD8E21984}" type="presParOf" srcId="{0AB25C06-A426-4735-B8E0-3CA2778E3CFB}" destId="{D39D1E39-FADF-42A9-95C8-160A75DE5EC4}" srcOrd="0" destOrd="0" presId="urn:microsoft.com/office/officeart/2005/8/layout/hierarchy1"/>
    <dgm:cxn modelId="{26CA1001-5EC3-478A-971E-92076EE426BF}" type="presParOf" srcId="{0AB25C06-A426-4735-B8E0-3CA2778E3CFB}" destId="{CB408CBE-4246-4BB4-9734-D5ADB1209F83}" srcOrd="1" destOrd="0" presId="urn:microsoft.com/office/officeart/2005/8/layout/hierarchy1"/>
    <dgm:cxn modelId="{E3BD6B1E-3D20-4438-A1F4-DBDD7A5226A3}" type="presParOf" srcId="{9B4D023E-7432-42B0-9596-F0FC5D6E9E7D}" destId="{3DCC3FCF-9352-441F-ACE4-E0AFA2857256}" srcOrd="1" destOrd="0" presId="urn:microsoft.com/office/officeart/2005/8/layout/hierarchy1"/>
    <dgm:cxn modelId="{509EF460-BE27-4797-9D58-A8BC6360FC55}" type="presParOf" srcId="{0AFF296B-A7D8-4F93-A9A5-5EBC267F85C0}" destId="{4DCB8C9C-343F-4440-81E9-2F1F44CEC8F5}" srcOrd="2" destOrd="0" presId="urn:microsoft.com/office/officeart/2005/8/layout/hierarchy1"/>
    <dgm:cxn modelId="{5A9FA089-FAD1-41E9-BEF1-C07FC8C0B802}" type="presParOf" srcId="{4DCB8C9C-343F-4440-81E9-2F1F44CEC8F5}" destId="{0EF7981C-8262-43D5-9448-3F9F468D5119}" srcOrd="0" destOrd="0" presId="urn:microsoft.com/office/officeart/2005/8/layout/hierarchy1"/>
    <dgm:cxn modelId="{793ED987-FB0D-49C8-92DB-C96D18F1E5F1}" type="presParOf" srcId="{0EF7981C-8262-43D5-9448-3F9F468D5119}" destId="{1F0A9965-0008-4192-83BE-19C81F2EA32C}" srcOrd="0" destOrd="0" presId="urn:microsoft.com/office/officeart/2005/8/layout/hierarchy1"/>
    <dgm:cxn modelId="{FF35B407-C17A-4AFC-9C9B-BA589CFF8482}" type="presParOf" srcId="{0EF7981C-8262-43D5-9448-3F9F468D5119}" destId="{48E4EF35-DB57-4142-9F8E-846D1952F1B6}" srcOrd="1" destOrd="0" presId="urn:microsoft.com/office/officeart/2005/8/layout/hierarchy1"/>
    <dgm:cxn modelId="{319F887D-2F60-4A51-BC8B-8EE9CBBE418E}" type="presParOf" srcId="{4DCB8C9C-343F-4440-81E9-2F1F44CEC8F5}" destId="{7F888920-4A60-4B96-ADF9-E6130634C4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7C015-ADE6-4801-9988-9FFEBE17DA25}">
      <dsp:nvSpPr>
        <dsp:cNvPr id="0" name=""/>
        <dsp:cNvSpPr/>
      </dsp:nvSpPr>
      <dsp:spPr>
        <a:xfrm>
          <a:off x="3541" y="815202"/>
          <a:ext cx="2809334" cy="168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The conference brochure/itinerary</a:t>
          </a:r>
        </a:p>
      </dsp:txBody>
      <dsp:txXfrm>
        <a:off x="3541" y="815202"/>
        <a:ext cx="2809334" cy="1685600"/>
      </dsp:txXfrm>
    </dsp:sp>
    <dsp:sp modelId="{C9791B9D-8E3D-4769-BEA2-23A828A0CE6B}">
      <dsp:nvSpPr>
        <dsp:cNvPr id="0" name=""/>
        <dsp:cNvSpPr/>
      </dsp:nvSpPr>
      <dsp:spPr>
        <a:xfrm>
          <a:off x="3093809" y="815202"/>
          <a:ext cx="2809334" cy="168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Original $ 0 balance itemized hotel receipt</a:t>
          </a:r>
        </a:p>
      </dsp:txBody>
      <dsp:txXfrm>
        <a:off x="3093809" y="815202"/>
        <a:ext cx="2809334" cy="1685600"/>
      </dsp:txXfrm>
    </dsp:sp>
    <dsp:sp modelId="{EBE3552C-B429-4073-95EF-BEACFFB07E71}">
      <dsp:nvSpPr>
        <dsp:cNvPr id="0" name=""/>
        <dsp:cNvSpPr/>
      </dsp:nvSpPr>
      <dsp:spPr>
        <a:xfrm>
          <a:off x="6184077" y="815202"/>
          <a:ext cx="2809334" cy="168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 Transportation receipts – taxi/uber</a:t>
          </a:r>
        </a:p>
      </dsp:txBody>
      <dsp:txXfrm>
        <a:off x="6184077" y="815202"/>
        <a:ext cx="2809334" cy="1685600"/>
      </dsp:txXfrm>
    </dsp:sp>
    <dsp:sp modelId="{8315042A-BBB5-45AF-B3B9-0D7309C628C3}">
      <dsp:nvSpPr>
        <dsp:cNvPr id="0" name=""/>
        <dsp:cNvSpPr/>
      </dsp:nvSpPr>
      <dsp:spPr>
        <a:xfrm>
          <a:off x="9274346" y="815202"/>
          <a:ext cx="2809334" cy="168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   Gasoline and rental car receipts</a:t>
          </a:r>
        </a:p>
      </dsp:txBody>
      <dsp:txXfrm>
        <a:off x="9274346" y="815202"/>
        <a:ext cx="2809334" cy="1685600"/>
      </dsp:txXfrm>
    </dsp:sp>
    <dsp:sp modelId="{0D628F33-9846-4F33-90C4-E7981EF18F24}">
      <dsp:nvSpPr>
        <dsp:cNvPr id="0" name=""/>
        <dsp:cNvSpPr/>
      </dsp:nvSpPr>
      <dsp:spPr>
        <a:xfrm>
          <a:off x="3541" y="2781737"/>
          <a:ext cx="2809334" cy="168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  Mileage log required if requesting mileage reimbursement</a:t>
          </a:r>
        </a:p>
      </dsp:txBody>
      <dsp:txXfrm>
        <a:off x="3541" y="2781737"/>
        <a:ext cx="2809334" cy="1685600"/>
      </dsp:txXfrm>
    </dsp:sp>
    <dsp:sp modelId="{3F8B800E-91AA-4EFE-953E-0E1896FC6426}">
      <dsp:nvSpPr>
        <dsp:cNvPr id="0" name=""/>
        <dsp:cNvSpPr/>
      </dsp:nvSpPr>
      <dsp:spPr>
        <a:xfrm>
          <a:off x="3093809" y="2781737"/>
          <a:ext cx="2809334" cy="168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Original registration receipt</a:t>
          </a:r>
        </a:p>
      </dsp:txBody>
      <dsp:txXfrm>
        <a:off x="3093809" y="2781737"/>
        <a:ext cx="2809334" cy="1685600"/>
      </dsp:txXfrm>
    </dsp:sp>
    <dsp:sp modelId="{62A205AF-CCD8-498D-9C57-1073AE5C311D}">
      <dsp:nvSpPr>
        <dsp:cNvPr id="0" name=""/>
        <dsp:cNvSpPr/>
      </dsp:nvSpPr>
      <dsp:spPr>
        <a:xfrm>
          <a:off x="6184077" y="2781737"/>
          <a:ext cx="2809334" cy="168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  Original flight receipt                       </a:t>
          </a:r>
        </a:p>
      </dsp:txBody>
      <dsp:txXfrm>
        <a:off x="6184077" y="2781737"/>
        <a:ext cx="2809334" cy="1685600"/>
      </dsp:txXfrm>
    </dsp:sp>
    <dsp:sp modelId="{361CCF32-723F-4D8E-9F3F-F1AF4D13A7FE}">
      <dsp:nvSpPr>
        <dsp:cNvPr id="0" name=""/>
        <dsp:cNvSpPr/>
      </dsp:nvSpPr>
      <dsp:spPr>
        <a:xfrm>
          <a:off x="9274346" y="2781737"/>
          <a:ext cx="2809334" cy="168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Any other relevant original receipts</a:t>
          </a:r>
        </a:p>
      </dsp:txBody>
      <dsp:txXfrm>
        <a:off x="9274346" y="2781737"/>
        <a:ext cx="2809334" cy="1685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A7F1-C44A-47D8-8B21-A52595B85E82}">
      <dsp:nvSpPr>
        <dsp:cNvPr id="0" name=""/>
        <dsp:cNvSpPr/>
      </dsp:nvSpPr>
      <dsp:spPr>
        <a:xfrm>
          <a:off x="6350" y="1342825"/>
          <a:ext cx="3262300" cy="2071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4D9FB-FFF3-4BD3-831E-5E615960897E}">
      <dsp:nvSpPr>
        <dsp:cNvPr id="0" name=""/>
        <dsp:cNvSpPr/>
      </dsp:nvSpPr>
      <dsp:spPr>
        <a:xfrm>
          <a:off x="368828" y="1687179"/>
          <a:ext cx="3262300" cy="207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excel travel voucher should be sent to the fiscal staff for review and ensuring the form is completed correctly.</a:t>
          </a:r>
        </a:p>
      </dsp:txBody>
      <dsp:txXfrm>
        <a:off x="429502" y="1747853"/>
        <a:ext cx="3140952" cy="1950213"/>
      </dsp:txXfrm>
    </dsp:sp>
    <dsp:sp modelId="{D39D1E39-FADF-42A9-95C8-160A75DE5EC4}">
      <dsp:nvSpPr>
        <dsp:cNvPr id="0" name=""/>
        <dsp:cNvSpPr/>
      </dsp:nvSpPr>
      <dsp:spPr>
        <a:xfrm>
          <a:off x="3993607" y="1342825"/>
          <a:ext cx="3262300" cy="2071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08CBE-4246-4BB4-9734-D5ADB1209F83}">
      <dsp:nvSpPr>
        <dsp:cNvPr id="0" name=""/>
        <dsp:cNvSpPr/>
      </dsp:nvSpPr>
      <dsp:spPr>
        <a:xfrm>
          <a:off x="4356085" y="1687179"/>
          <a:ext cx="3262300" cy="207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All receipts and required documents must be printed to PDF as one complete document to the fiscal staff for review.</a:t>
          </a:r>
        </a:p>
      </dsp:txBody>
      <dsp:txXfrm>
        <a:off x="4416759" y="1747853"/>
        <a:ext cx="3140952" cy="1950213"/>
      </dsp:txXfrm>
    </dsp:sp>
    <dsp:sp modelId="{1F0A9965-0008-4192-83BE-19C81F2EA32C}">
      <dsp:nvSpPr>
        <dsp:cNvPr id="0" name=""/>
        <dsp:cNvSpPr/>
      </dsp:nvSpPr>
      <dsp:spPr>
        <a:xfrm>
          <a:off x="7980863" y="1342825"/>
          <a:ext cx="3527982" cy="20715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4EF35-DB57-4142-9F8E-846D1952F1B6}">
      <dsp:nvSpPr>
        <dsp:cNvPr id="0" name=""/>
        <dsp:cNvSpPr/>
      </dsp:nvSpPr>
      <dsp:spPr>
        <a:xfrm>
          <a:off x="8343341" y="1687179"/>
          <a:ext cx="3527982" cy="20715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travel voucher will be converted to PDF and added to the receipt documentation and the travel prior approval form for signing electronically</a:t>
          </a:r>
          <a:r>
            <a:rPr lang="en-US" sz="2000" kern="1200" dirty="0"/>
            <a:t>.</a:t>
          </a:r>
        </a:p>
      </dsp:txBody>
      <dsp:txXfrm>
        <a:off x="8404015" y="1747853"/>
        <a:ext cx="3406634" cy="19502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1C788-A355-4690-94FD-886274A44AAE}"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6D4E1-88B9-44DC-9AB6-549CD5E14C99}" type="slidenum">
              <a:rPr lang="en-US" smtClean="0"/>
              <a:t>‹#›</a:t>
            </a:fld>
            <a:endParaRPr lang="en-US"/>
          </a:p>
        </p:txBody>
      </p:sp>
    </p:spTree>
    <p:extLst>
      <p:ext uri="{BB962C8B-B14F-4D97-AF65-F5344CB8AC3E}">
        <p14:creationId xmlns:p14="http://schemas.microsoft.com/office/powerpoint/2010/main" val="266738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Unused flights must be used within one year of the date the flight was originally booked; or the traveler may be personally responsible for payment of the flight unless there is a business reason for why the flight was unused</a:t>
            </a:r>
          </a:p>
          <a:p>
            <a:endParaRPr lang="en-US"/>
          </a:p>
        </p:txBody>
      </p:sp>
      <p:sp>
        <p:nvSpPr>
          <p:cNvPr id="4" name="Slide Number Placeholder 3"/>
          <p:cNvSpPr>
            <a:spLocks noGrp="1"/>
          </p:cNvSpPr>
          <p:nvPr>
            <p:ph type="sldNum" sz="quarter" idx="10"/>
          </p:nvPr>
        </p:nvSpPr>
        <p:spPr/>
        <p:txBody>
          <a:bodyPr/>
          <a:lstStyle/>
          <a:p>
            <a:fld id="{2EE6D4E1-88B9-44DC-9AB6-549CD5E14C99}" type="slidenum">
              <a:rPr lang="en-US" smtClean="0"/>
              <a:t>3</a:t>
            </a:fld>
            <a:endParaRPr lang="en-US"/>
          </a:p>
        </p:txBody>
      </p:sp>
    </p:spTree>
    <p:extLst>
      <p:ext uri="{BB962C8B-B14F-4D97-AF65-F5344CB8AC3E}">
        <p14:creationId xmlns:p14="http://schemas.microsoft.com/office/powerpoint/2010/main" val="69351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E6D4E1-88B9-44DC-9AB6-549CD5E14C99}" type="slidenum">
              <a:rPr lang="en-US" smtClean="0"/>
              <a:t>4</a:t>
            </a:fld>
            <a:endParaRPr lang="en-US"/>
          </a:p>
        </p:txBody>
      </p:sp>
    </p:spTree>
    <p:extLst>
      <p:ext uri="{BB962C8B-B14F-4D97-AF65-F5344CB8AC3E}">
        <p14:creationId xmlns:p14="http://schemas.microsoft.com/office/powerpoint/2010/main" val="70543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E6D4E1-88B9-44DC-9AB6-549CD5E14C99}" type="slidenum">
              <a:rPr lang="en-US" smtClean="0"/>
              <a:t>6</a:t>
            </a:fld>
            <a:endParaRPr lang="en-US"/>
          </a:p>
        </p:txBody>
      </p:sp>
    </p:spTree>
    <p:extLst>
      <p:ext uri="{BB962C8B-B14F-4D97-AF65-F5344CB8AC3E}">
        <p14:creationId xmlns:p14="http://schemas.microsoft.com/office/powerpoint/2010/main" val="211087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traveler can not benefit from living outside of the work domicile.  </a:t>
            </a:r>
          </a:p>
        </p:txBody>
      </p:sp>
      <p:sp>
        <p:nvSpPr>
          <p:cNvPr id="4" name="Slide Number Placeholder 3"/>
          <p:cNvSpPr>
            <a:spLocks noGrp="1"/>
          </p:cNvSpPr>
          <p:nvPr>
            <p:ph type="sldNum" sz="quarter" idx="10"/>
          </p:nvPr>
        </p:nvSpPr>
        <p:spPr/>
        <p:txBody>
          <a:bodyPr/>
          <a:lstStyle/>
          <a:p>
            <a:fld id="{2EE6D4E1-88B9-44DC-9AB6-549CD5E14C99}" type="slidenum">
              <a:rPr lang="en-US" smtClean="0"/>
              <a:t>7</a:t>
            </a:fld>
            <a:endParaRPr lang="en-US"/>
          </a:p>
        </p:txBody>
      </p:sp>
    </p:spTree>
    <p:extLst>
      <p:ext uri="{BB962C8B-B14F-4D97-AF65-F5344CB8AC3E}">
        <p14:creationId xmlns:p14="http://schemas.microsoft.com/office/powerpoint/2010/main" val="271249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456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5802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3244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48424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6500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578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2351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8576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6345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7622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5563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2/19/2026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79633928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health.lsuhsc.edu/resources/finance-and-administration-resources.aspx"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ph.lsuhsc.edu/resources/finance-and-administration-resourc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pp.cbtat.com/authentication/log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legacy.cbtravel.com/business/profile/stateofl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sa.gov/travel/plan-book/per-diem-rat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ime compass on hand">
            <a:extLst>
              <a:ext uri="{FF2B5EF4-FFF2-40B4-BE49-F238E27FC236}">
                <a16:creationId xmlns:a16="http://schemas.microsoft.com/office/drawing/2014/main" id="{7B106FC5-A6CA-6BB1-5ED6-D6A690CE4DF7}"/>
              </a:ext>
            </a:extLst>
          </p:cNvPr>
          <p:cNvPicPr>
            <a:picLocks noChangeAspect="1"/>
          </p:cNvPicPr>
          <p:nvPr/>
        </p:nvPicPr>
        <p:blipFill>
          <a:blip r:embed="rId2"/>
          <a:srcRect t="9667"/>
          <a:stretch/>
        </p:blipFill>
        <p:spPr>
          <a:xfrm>
            <a:off x="-1" y="-1"/>
            <a:ext cx="12192000" cy="6858001"/>
          </a:xfrm>
          <a:prstGeom prst="rect">
            <a:avLst/>
          </a:prstGeom>
          <a:effectLst>
            <a:outerShdw blurRad="596900" dist="330200" dir="8820000" sx="87000" sy="87000" algn="ctr" rotWithShape="0">
              <a:srgbClr val="000000">
                <a:alpha val="29000"/>
              </a:srgbClr>
            </a:outerShdw>
          </a:effectLst>
        </p:spPr>
      </p:pic>
      <p:sp>
        <p:nvSpPr>
          <p:cNvPr id="15"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4966" y="1838443"/>
            <a:ext cx="4501057" cy="2661313"/>
          </a:xfrm>
        </p:spPr>
        <p:txBody>
          <a:bodyPr anchor="b">
            <a:normAutofit/>
          </a:bodyPr>
          <a:lstStyle/>
          <a:p>
            <a:pPr algn="l"/>
            <a:r>
              <a:rPr lang="en-US" sz="4800">
                <a:solidFill>
                  <a:srgbClr val="FFFFFF"/>
                </a:solidFill>
              </a:rPr>
              <a:t>Travel Guidelines</a:t>
            </a:r>
          </a:p>
        </p:txBody>
      </p:sp>
      <p:sp>
        <p:nvSpPr>
          <p:cNvPr id="5" name="Subtitle 4"/>
          <p:cNvSpPr>
            <a:spLocks noGrp="1"/>
          </p:cNvSpPr>
          <p:nvPr>
            <p:ph type="subTitle" idx="1"/>
          </p:nvPr>
        </p:nvSpPr>
        <p:spPr>
          <a:xfrm>
            <a:off x="589558" y="4814201"/>
            <a:ext cx="4501056" cy="1306820"/>
          </a:xfrm>
        </p:spPr>
        <p:txBody>
          <a:bodyPr anchor="t">
            <a:normAutofit/>
          </a:bodyPr>
          <a:lstStyle/>
          <a:p>
            <a:pPr algn="l"/>
            <a:r>
              <a:rPr lang="en-US">
                <a:solidFill>
                  <a:srgbClr val="FFFFFF"/>
                </a:solidFill>
              </a:rPr>
              <a:t>January 28, 2026</a:t>
            </a:r>
          </a:p>
        </p:txBody>
      </p:sp>
    </p:spTree>
    <p:extLst>
      <p:ext uri="{BB962C8B-B14F-4D97-AF65-F5344CB8AC3E}">
        <p14:creationId xmlns:p14="http://schemas.microsoft.com/office/powerpoint/2010/main" val="238167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7" y="348865"/>
            <a:ext cx="10044023" cy="877729"/>
          </a:xfrm>
        </p:spPr>
        <p:txBody>
          <a:bodyPr anchor="ctr">
            <a:normAutofit/>
          </a:bodyPr>
          <a:lstStyle/>
          <a:p>
            <a:r>
              <a:rPr lang="en-US" sz="4000" b="1">
                <a:solidFill>
                  <a:srgbClr val="FFFFFF"/>
                </a:solidFill>
              </a:rPr>
              <a:t>Travel Voucher Documents</a:t>
            </a:r>
          </a:p>
        </p:txBody>
      </p:sp>
      <p:graphicFrame>
        <p:nvGraphicFramePr>
          <p:cNvPr id="5" name="Content Placeholder 2" descr="This text describes what is needed with the travel voucher.  The text reads as follows:&#10;- The excel travel voucher should be sent to the fiscal staff for review and ensuring the form is completed correctly. &#10;- All receipts and required doucments must be printed to PDF as one complete document to the fiscal staff for review.&#10;- The travel voucher will be converted to PDF and added to the receipt documention and the travel prior approval form for signing electronically.">
            <a:extLst>
              <a:ext uri="{FF2B5EF4-FFF2-40B4-BE49-F238E27FC236}">
                <a16:creationId xmlns:a16="http://schemas.microsoft.com/office/drawing/2014/main" id="{A812D07E-8CBC-D60F-874A-B34192EE97DD}"/>
              </a:ext>
            </a:extLst>
          </p:cNvPr>
          <p:cNvGraphicFramePr>
            <a:graphicFrameLocks noGrp="1"/>
          </p:cNvGraphicFramePr>
          <p:nvPr>
            <p:ph idx="1"/>
            <p:extLst>
              <p:ext uri="{D42A27DB-BD31-4B8C-83A1-F6EECF244321}">
                <p14:modId xmlns:p14="http://schemas.microsoft.com/office/powerpoint/2010/main" val="1777327879"/>
              </p:ext>
            </p:extLst>
          </p:nvPr>
        </p:nvGraphicFramePr>
        <p:xfrm>
          <a:off x="209550" y="1575459"/>
          <a:ext cx="11877675" cy="5101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782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48" y="28010"/>
            <a:ext cx="6362700" cy="1559301"/>
          </a:xfrm>
        </p:spPr>
        <p:txBody>
          <a:bodyPr>
            <a:normAutofit/>
          </a:bodyPr>
          <a:lstStyle/>
          <a:p>
            <a:r>
              <a:rPr lang="en-US" sz="3400" b="1"/>
              <a:t>International and/or </a:t>
            </a:r>
            <a:br>
              <a:rPr lang="en-US" sz="3400" b="1"/>
            </a:br>
            <a:r>
              <a:rPr lang="en-US" sz="3400" b="1"/>
              <a:t>non-traditional travel arrangements</a:t>
            </a:r>
          </a:p>
        </p:txBody>
      </p:sp>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ns in a map">
            <a:extLst>
              <a:ext uri="{FF2B5EF4-FFF2-40B4-BE49-F238E27FC236}">
                <a16:creationId xmlns:a16="http://schemas.microsoft.com/office/drawing/2014/main" id="{17A51348-D90C-576E-E327-F783E3F9E063}"/>
              </a:ext>
            </a:extLst>
          </p:cNvPr>
          <p:cNvPicPr>
            <a:picLocks noChangeAspect="1"/>
          </p:cNvPicPr>
          <p:nvPr/>
        </p:nvPicPr>
        <p:blipFill>
          <a:blip r:embed="rId2"/>
          <a:srcRect l="24609" r="22732"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14975" y="2285999"/>
            <a:ext cx="6677024" cy="4410076"/>
          </a:xfrm>
        </p:spPr>
        <p:txBody>
          <a:bodyPr anchor="ctr">
            <a:normAutofit/>
          </a:bodyPr>
          <a:lstStyle/>
          <a:p>
            <a:r>
              <a:rPr lang="en-US" sz="2400"/>
              <a:t>Always consult with the fiscal staff prior to the trip</a:t>
            </a:r>
          </a:p>
          <a:p>
            <a:r>
              <a:rPr lang="en-US" sz="2400"/>
              <a:t>Any travel where personal travel is combined with business travel is non-traditional and requires additional guidance</a:t>
            </a:r>
          </a:p>
          <a:p>
            <a:r>
              <a:rPr lang="en-US" sz="2400"/>
              <a:t>Any travel out-of-state requires the traveler to fly unless a flight quote is received 14 days prior to the trip to document mileage is the more cost-effective mode of transportation</a:t>
            </a:r>
          </a:p>
          <a:p>
            <a:r>
              <a:rPr lang="en-US" sz="2400"/>
              <a:t>Even for traditional travel, please consult with the fiscal staff as needed before the trip</a:t>
            </a:r>
          </a:p>
          <a:p>
            <a:endParaRPr lang="en-US" sz="1700"/>
          </a:p>
          <a:p>
            <a:pPr marL="0" indent="0">
              <a:buNone/>
            </a:pPr>
            <a:endParaRPr lang="en-US" sz="1700"/>
          </a:p>
        </p:txBody>
      </p:sp>
    </p:spTree>
    <p:extLst>
      <p:ext uri="{BB962C8B-B14F-4D97-AF65-F5344CB8AC3E}">
        <p14:creationId xmlns:p14="http://schemas.microsoft.com/office/powerpoint/2010/main" val="12778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3" y="350196"/>
            <a:ext cx="4646904" cy="1624520"/>
          </a:xfrm>
        </p:spPr>
        <p:txBody>
          <a:bodyPr anchor="ctr">
            <a:normAutofit/>
          </a:bodyPr>
          <a:lstStyle/>
          <a:p>
            <a:r>
              <a:rPr lang="en-US" sz="4000"/>
              <a:t>Pitfalls!</a:t>
            </a:r>
          </a:p>
        </p:txBody>
      </p:sp>
      <p:sp>
        <p:nvSpPr>
          <p:cNvPr id="3" name="Content Placeholder 2"/>
          <p:cNvSpPr>
            <a:spLocks noGrp="1"/>
          </p:cNvSpPr>
          <p:nvPr>
            <p:ph idx="1"/>
          </p:nvPr>
        </p:nvSpPr>
        <p:spPr>
          <a:xfrm>
            <a:off x="0" y="2286000"/>
            <a:ext cx="6010275" cy="4400550"/>
          </a:xfrm>
        </p:spPr>
        <p:txBody>
          <a:bodyPr anchor="ctr">
            <a:normAutofit/>
          </a:bodyPr>
          <a:lstStyle/>
          <a:p>
            <a:r>
              <a:rPr lang="en-US" sz="2400"/>
              <a:t>Not submitting a prior in advance </a:t>
            </a:r>
          </a:p>
          <a:p>
            <a:r>
              <a:rPr lang="en-US" sz="2400"/>
              <a:t>Not documenting the most cost-effective mode of transportation in advance</a:t>
            </a:r>
          </a:p>
          <a:p>
            <a:r>
              <a:rPr lang="en-US" sz="2400"/>
              <a:t>Not documenting conference rate or non-availability for hotel expenses</a:t>
            </a:r>
          </a:p>
          <a:p>
            <a:r>
              <a:rPr lang="en-US" sz="2400"/>
              <a:t>Not booking the flight through Christopherson</a:t>
            </a:r>
          </a:p>
          <a:p>
            <a:r>
              <a:rPr lang="en-US" sz="2400"/>
              <a:t>Not submitting approval for international travel in advance of submitting an abstract</a:t>
            </a:r>
          </a:p>
        </p:txBody>
      </p:sp>
      <p:pic>
        <p:nvPicPr>
          <p:cNvPr id="5" name="Picture 4" descr="Person overlooking the Grand Canyon">
            <a:extLst>
              <a:ext uri="{FF2B5EF4-FFF2-40B4-BE49-F238E27FC236}">
                <a16:creationId xmlns:a16="http://schemas.microsoft.com/office/drawing/2014/main" id="{D9AF3FD9-C348-6F5B-18F7-1AD421DB5D56}"/>
              </a:ext>
            </a:extLst>
          </p:cNvPr>
          <p:cNvPicPr>
            <a:picLocks noChangeAspect="1"/>
          </p:cNvPicPr>
          <p:nvPr/>
        </p:nvPicPr>
        <p:blipFill>
          <a:blip r:embed="rId2"/>
          <a:srcRect l="20301" r="20301"/>
          <a:stretch/>
        </p:blipFill>
        <p:spPr>
          <a:xfrm>
            <a:off x="6096000" y="1"/>
            <a:ext cx="6102825" cy="6858000"/>
          </a:xfrm>
          <a:prstGeom prst="rect">
            <a:avLst/>
          </a:prstGeom>
        </p:spPr>
      </p:pic>
    </p:spTree>
    <p:extLst>
      <p:ext uri="{BB962C8B-B14F-4D97-AF65-F5344CB8AC3E}">
        <p14:creationId xmlns:p14="http://schemas.microsoft.com/office/powerpoint/2010/main" val="217608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800" y="762001"/>
            <a:ext cx="5334197" cy="1708242"/>
          </a:xfrm>
        </p:spPr>
        <p:txBody>
          <a:bodyPr anchor="ctr">
            <a:normAutofit/>
          </a:bodyPr>
          <a:lstStyle/>
          <a:p>
            <a:r>
              <a:rPr lang="en-US" sz="4000" b="1"/>
              <a:t>Questions</a:t>
            </a:r>
          </a:p>
        </p:txBody>
      </p:sp>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 on green pastel background">
            <a:extLst>
              <a:ext uri="{FF2B5EF4-FFF2-40B4-BE49-F238E27FC236}">
                <a16:creationId xmlns:a16="http://schemas.microsoft.com/office/drawing/2014/main" id="{65147D57-EA7B-1636-9A1A-4D51E91E7994}"/>
              </a:ext>
            </a:extLst>
          </p:cNvPr>
          <p:cNvPicPr>
            <a:picLocks noChangeAspect="1"/>
          </p:cNvPicPr>
          <p:nvPr/>
        </p:nvPicPr>
        <p:blipFill>
          <a:blip r:embed="rId2"/>
          <a:srcRect l="40875" r="88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6" name="TextBox 5">
            <a:extLst>
              <a:ext uri="{FF2B5EF4-FFF2-40B4-BE49-F238E27FC236}">
                <a16:creationId xmlns:a16="http://schemas.microsoft.com/office/drawing/2014/main" id="{43EDFDB8-B9F6-B825-CBC8-2E227A78386E}"/>
              </a:ext>
            </a:extLst>
          </p:cNvPr>
          <p:cNvSpPr txBox="1"/>
          <p:nvPr/>
        </p:nvSpPr>
        <p:spPr>
          <a:xfrm>
            <a:off x="361847" y="2777226"/>
            <a:ext cx="6393515" cy="523220"/>
          </a:xfrm>
          <a:prstGeom prst="rect">
            <a:avLst/>
          </a:prstGeom>
          <a:noFill/>
        </p:spPr>
        <p:txBody>
          <a:bodyPr wrap="square">
            <a:spAutoFit/>
          </a:bodyPr>
          <a:lstStyle/>
          <a:p>
            <a:r>
              <a:rPr lang="en-US" sz="2800" dirty="0">
                <a:hlinkClick r:id="rId3"/>
              </a:rPr>
              <a:t>Finance and Administration Resource Page</a:t>
            </a:r>
            <a:endParaRPr lang="en-US" sz="2800" dirty="0"/>
          </a:p>
        </p:txBody>
      </p:sp>
    </p:spTree>
    <p:extLst>
      <p:ext uri="{BB962C8B-B14F-4D97-AF65-F5344CB8AC3E}">
        <p14:creationId xmlns:p14="http://schemas.microsoft.com/office/powerpoint/2010/main" val="184617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2" y="228114"/>
            <a:ext cx="4646904" cy="1524324"/>
          </a:xfrm>
        </p:spPr>
        <p:txBody>
          <a:bodyPr anchor="ctr">
            <a:normAutofit/>
          </a:bodyPr>
          <a:lstStyle/>
          <a:p>
            <a:r>
              <a:rPr lang="en-US" sz="4000" b="1"/>
              <a:t>Travel Prior Approval</a:t>
            </a:r>
          </a:p>
        </p:txBody>
      </p:sp>
      <p:sp>
        <p:nvSpPr>
          <p:cNvPr id="3" name="Content Placeholder 2"/>
          <p:cNvSpPr>
            <a:spLocks noGrp="1"/>
          </p:cNvSpPr>
          <p:nvPr>
            <p:ph idx="1"/>
          </p:nvPr>
        </p:nvSpPr>
        <p:spPr>
          <a:xfrm>
            <a:off x="0" y="2286000"/>
            <a:ext cx="6089173" cy="4572000"/>
          </a:xfrm>
        </p:spPr>
        <p:txBody>
          <a:bodyPr anchor="ctr">
            <a:normAutofit/>
          </a:bodyPr>
          <a:lstStyle/>
          <a:p>
            <a:r>
              <a:rPr lang="en-US" sz="2400" b="1"/>
              <a:t>ALL</a:t>
            </a:r>
            <a:r>
              <a:rPr lang="en-US" sz="2400"/>
              <a:t> travel requires a prior approval form to be completed and approved prior to the travel date. A travel prior form can be found on the Finance and Administration resource page </a:t>
            </a:r>
            <a:r>
              <a:rPr lang="en-US" sz="2400">
                <a:hlinkClick r:id="rId2"/>
              </a:rPr>
              <a:t>Finance and Administration Office - Public Health</a:t>
            </a:r>
            <a:endParaRPr lang="en-US" sz="2400" b="1" u="sng"/>
          </a:p>
          <a:p>
            <a:endParaRPr lang="en-US" sz="2400"/>
          </a:p>
          <a:p>
            <a:r>
              <a:rPr lang="en-US" sz="2400"/>
              <a:t>Registration fees and/or flight reservations will not be approved until the travel has been approved</a:t>
            </a:r>
          </a:p>
        </p:txBody>
      </p:sp>
      <p:pic>
        <p:nvPicPr>
          <p:cNvPr id="5" name="Picture 4" descr="Money and passport">
            <a:extLst>
              <a:ext uri="{FF2B5EF4-FFF2-40B4-BE49-F238E27FC236}">
                <a16:creationId xmlns:a16="http://schemas.microsoft.com/office/drawing/2014/main" id="{BE9C1E01-1901-51F0-C5CB-91FE97BF06E0}"/>
              </a:ext>
            </a:extLst>
          </p:cNvPr>
          <p:cNvPicPr>
            <a:picLocks noChangeAspect="1"/>
          </p:cNvPicPr>
          <p:nvPr/>
        </p:nvPicPr>
        <p:blipFill>
          <a:blip r:embed="rId3"/>
          <a:srcRect l="37743" r="14871" b="-1"/>
          <a:stretch/>
        </p:blipFill>
        <p:spPr>
          <a:xfrm>
            <a:off x="6096000" y="1"/>
            <a:ext cx="6102825" cy="6858000"/>
          </a:xfrm>
          <a:prstGeom prst="rect">
            <a:avLst/>
          </a:prstGeom>
        </p:spPr>
      </p:pic>
    </p:spTree>
    <p:extLst>
      <p:ext uri="{BB962C8B-B14F-4D97-AF65-F5344CB8AC3E}">
        <p14:creationId xmlns:p14="http://schemas.microsoft.com/office/powerpoint/2010/main" val="40142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title" idx="4294967295"/>
          </p:nvPr>
        </p:nvSpPr>
        <p:spPr>
          <a:xfrm>
            <a:off x="284163" y="136525"/>
            <a:ext cx="7173912" cy="6103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Flights </a:t>
            </a:r>
            <a:r>
              <a:rPr kumimoji="0" lang="en-US" sz="2400" b="1" i="0" u="none" strike="noStrike" kern="1200" cap="none" spc="0" normalizeH="0" baseline="0" noProof="0" dirty="0">
                <a:ln>
                  <a:noFill/>
                </a:ln>
                <a:solidFill>
                  <a:schemeClr val="tx1"/>
                </a:solidFill>
                <a:effectLst/>
                <a:uLnTx/>
                <a:uFillTx/>
                <a:latin typeface="+mn-lt"/>
                <a:ea typeface="+mn-ea"/>
                <a:cs typeface="+mn-cs"/>
              </a:rPr>
              <a:t>must</a:t>
            </a:r>
            <a:r>
              <a:rPr kumimoji="0" lang="en-US" sz="2400" b="0" i="0" u="none" strike="noStrike" kern="1200" cap="none" spc="0" normalizeH="0" baseline="0" noProof="0" dirty="0">
                <a:ln>
                  <a:noFill/>
                </a:ln>
                <a:solidFill>
                  <a:schemeClr val="tx1"/>
                </a:solidFill>
                <a:effectLst/>
                <a:uLnTx/>
                <a:uFillTx/>
                <a:latin typeface="+mn-lt"/>
                <a:ea typeface="+mn-ea"/>
                <a:cs typeface="+mn-cs"/>
              </a:rPr>
              <a:t> be booked with Christopherson </a:t>
            </a:r>
            <a:r>
              <a:rPr kumimoji="0" lang="en-US" sz="2400" b="0" i="0" u="none" strike="noStrike" kern="1200" cap="none" spc="0" normalizeH="0" baseline="0" noProof="0" dirty="0">
                <a:ln>
                  <a:noFill/>
                </a:ln>
                <a:solidFill>
                  <a:schemeClr val="tx1"/>
                </a:solidFill>
                <a:effectLst/>
                <a:uLnTx/>
                <a:uFillTx/>
                <a:latin typeface="+mn-lt"/>
                <a:ea typeface="+mn-ea"/>
                <a:cs typeface="+mn-cs"/>
                <a:hlinkClick r:id="rId3"/>
              </a:rPr>
              <a:t>AirPortal: </a:t>
            </a:r>
            <a:r>
              <a:rPr kumimoji="0" lang="en-US" sz="2400" b="0" i="0" u="none" strike="noStrike" kern="1200" cap="none" spc="0" normalizeH="0" baseline="0" noProof="0" dirty="0" err="1">
                <a:ln>
                  <a:noFill/>
                </a:ln>
                <a:solidFill>
                  <a:schemeClr val="tx1"/>
                </a:solidFill>
                <a:effectLst/>
                <a:uLnTx/>
                <a:uFillTx/>
                <a:latin typeface="+mn-lt"/>
                <a:ea typeface="+mn-ea"/>
                <a:cs typeface="+mn-cs"/>
                <a:hlinkClick r:id="rId3"/>
              </a:rPr>
              <a:t>AuthenticationAuthentication</a:t>
            </a:r>
            <a:r>
              <a:rPr kumimoji="0" lang="en-US" sz="2400" b="0" i="0" u="none" strike="noStrike" kern="1200" cap="none" spc="0" normalizeH="0" baseline="0" noProof="0" dirty="0">
                <a:ln>
                  <a:noFill/>
                </a:ln>
                <a:solidFill>
                  <a:schemeClr val="tx1"/>
                </a:solidFill>
                <a:effectLst/>
                <a:uLnTx/>
                <a:uFillTx/>
                <a:latin typeface="+mn-lt"/>
                <a:ea typeface="+mn-ea"/>
                <a:cs typeface="+mn-cs"/>
              </a:rPr>
              <a:t>.  You must create a travel profile at </a:t>
            </a:r>
            <a:r>
              <a:rPr kumimoji="0" lang="en-US" sz="2400" b="0" i="0" u="none" strike="noStrike" kern="1200" cap="none" spc="0" normalizeH="0" baseline="0" noProof="0" dirty="0">
                <a:ln>
                  <a:noFill/>
                </a:ln>
                <a:solidFill>
                  <a:schemeClr val="tx1"/>
                </a:solidFill>
                <a:effectLst/>
                <a:uLnTx/>
                <a:uFillTx/>
                <a:latin typeface="+mn-lt"/>
                <a:ea typeface="+mn-ea"/>
                <a:cs typeface="+mn-cs"/>
                <a:hlinkClick r:id="rId4"/>
              </a:rPr>
              <a:t>State of Louisiana - Create Travel Profile - Christopherson Business Travel</a:t>
            </a:r>
            <a:r>
              <a:rPr kumimoji="0" lang="en-US" sz="2400" b="0" i="0" u="none" strike="noStrike" kern="1200" cap="none" spc="0" normalizeH="0" baseline="0" noProof="0" dirty="0">
                <a:ln>
                  <a:noFill/>
                </a:ln>
                <a:solidFill>
                  <a:schemeClr val="tx1"/>
                </a:solidFill>
                <a:effectLst/>
                <a:uLnTx/>
                <a:uFillTx/>
                <a:latin typeface="+mn-lt"/>
                <a:ea typeface="+mn-ea"/>
                <a:cs typeface="+mn-cs"/>
              </a:rPr>
              <a:t> prior to your first flight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Flights may be paid in advance by the traveler or may be charged to the School’s controlled business account (CBA) by choosing </a:t>
            </a:r>
            <a:r>
              <a:rPr kumimoji="0" lang="en-US" sz="2400" b="1" i="0" u="none" strike="noStrike" kern="1200" cap="none" spc="0" normalizeH="0" baseline="0" noProof="0" dirty="0">
                <a:ln>
                  <a:noFill/>
                </a:ln>
                <a:solidFill>
                  <a:schemeClr val="tx1"/>
                </a:solidFill>
                <a:effectLst/>
                <a:uLnTx/>
                <a:uFillTx/>
                <a:latin typeface="+mn-lt"/>
                <a:ea typeface="+mn-ea"/>
                <a:cs typeface="+mn-cs"/>
              </a:rPr>
              <a:t>LSU: LSU HSC NO Public Health – CBA </a:t>
            </a:r>
            <a:r>
              <a:rPr kumimoji="0" lang="en-US" sz="2400" b="0" i="0" u="none" strike="noStrike" kern="1200" cap="none" spc="0" normalizeH="0" baseline="0" noProof="0" dirty="0">
                <a:ln>
                  <a:noFill/>
                </a:ln>
                <a:solidFill>
                  <a:schemeClr val="tx1"/>
                </a:solidFill>
                <a:effectLst/>
                <a:uLnTx/>
                <a:uFillTx/>
                <a:latin typeface="+mn-lt"/>
                <a:ea typeface="+mn-ea"/>
                <a:cs typeface="+mn-cs"/>
              </a:rPr>
              <a:t>in the traveler's profile.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Flight approvals only occur during business hours.  Booking flights outside of business hours may result in the request being timed out before approval and require the traveler to rebook it during business hours for approval</a:t>
            </a:r>
            <a:r>
              <a:rPr kumimoji="0" lang="en-US" sz="17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Please book your flights by 2:30 pm to allow time for review and approval to avoid after hours time outs.</a:t>
            </a:r>
          </a:p>
        </p:txBody>
      </p:sp>
      <p:pic>
        <p:nvPicPr>
          <p:cNvPr id="5" name="Picture 4" descr="Aeroplane taking off against dramatic sky">
            <a:extLst>
              <a:ext uri="{FF2B5EF4-FFF2-40B4-BE49-F238E27FC236}">
                <a16:creationId xmlns:a16="http://schemas.microsoft.com/office/drawing/2014/main" id="{7DFA51D2-8F44-0F89-C136-CE8560759DA9}"/>
              </a:ext>
            </a:extLst>
          </p:cNvPr>
          <p:cNvPicPr>
            <a:picLocks noChangeAspect="1"/>
          </p:cNvPicPr>
          <p:nvPr/>
        </p:nvPicPr>
        <p:blipFill>
          <a:blip r:embed="rId5"/>
          <a:srcRect l="12907" r="35451"/>
          <a:stretch/>
        </p:blipFill>
        <p:spPr>
          <a:xfrm>
            <a:off x="7458075" y="0"/>
            <a:ext cx="4733926" cy="6857999"/>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7699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0778" y="-1"/>
            <a:ext cx="4646904" cy="1624520"/>
          </a:xfrm>
        </p:spPr>
        <p:txBody>
          <a:bodyPr anchor="ctr">
            <a:normAutofit/>
          </a:bodyPr>
          <a:lstStyle/>
          <a:p>
            <a:r>
              <a:rPr lang="en-US" sz="4000" b="1"/>
              <a:t>Registration</a:t>
            </a:r>
          </a:p>
        </p:txBody>
      </p:sp>
      <p:sp>
        <p:nvSpPr>
          <p:cNvPr id="3" name="Content Placeholder 2"/>
          <p:cNvSpPr>
            <a:spLocks noGrp="1"/>
          </p:cNvSpPr>
          <p:nvPr>
            <p:ph idx="1"/>
          </p:nvPr>
        </p:nvSpPr>
        <p:spPr>
          <a:xfrm>
            <a:off x="180778" y="2285999"/>
            <a:ext cx="5915222" cy="4571999"/>
          </a:xfrm>
        </p:spPr>
        <p:txBody>
          <a:bodyPr anchor="ctr">
            <a:normAutofit/>
          </a:bodyPr>
          <a:lstStyle/>
          <a:p>
            <a:endParaRPr lang="en-US" sz="1900"/>
          </a:p>
          <a:p>
            <a:r>
              <a:rPr lang="en-US" sz="2400"/>
              <a:t>Registration fees may be paid in advance by the traveler or may be charged directly to the School via a procurement (</a:t>
            </a:r>
            <a:r>
              <a:rPr lang="en-US" sz="2400" err="1"/>
              <a:t>pcard</a:t>
            </a:r>
            <a:r>
              <a:rPr lang="en-US" sz="2400"/>
              <a:t>).  Please contact the finance and administrative staff to arrange for </a:t>
            </a:r>
            <a:r>
              <a:rPr lang="en-US" sz="2400" err="1"/>
              <a:t>pcard</a:t>
            </a:r>
            <a:r>
              <a:rPr lang="en-US" sz="2400"/>
              <a:t> payment if needed.</a:t>
            </a:r>
          </a:p>
          <a:p>
            <a:endParaRPr lang="en-US" sz="2400"/>
          </a:p>
          <a:p>
            <a:r>
              <a:rPr lang="en-US" sz="2400"/>
              <a:t>The registration receipt must be included with both the procurement card documentation and travel voucher documentation.</a:t>
            </a:r>
          </a:p>
        </p:txBody>
      </p:sp>
      <p:pic>
        <p:nvPicPr>
          <p:cNvPr id="5" name="Picture 4" descr="Paper files on the table">
            <a:extLst>
              <a:ext uri="{FF2B5EF4-FFF2-40B4-BE49-F238E27FC236}">
                <a16:creationId xmlns:a16="http://schemas.microsoft.com/office/drawing/2014/main" id="{ABBACEC1-DAD7-8FC0-E765-04D2FBEAA019}"/>
              </a:ext>
            </a:extLst>
          </p:cNvPr>
          <p:cNvPicPr>
            <a:picLocks noChangeAspect="1"/>
          </p:cNvPicPr>
          <p:nvPr/>
        </p:nvPicPr>
        <p:blipFill>
          <a:blip r:embed="rId3"/>
          <a:srcRect l="20445" r="19933" b="2"/>
          <a:stretch/>
        </p:blipFill>
        <p:spPr>
          <a:xfrm>
            <a:off x="6096000" y="1"/>
            <a:ext cx="6102825" cy="6858000"/>
          </a:xfrm>
          <a:prstGeom prst="rect">
            <a:avLst/>
          </a:prstGeom>
        </p:spPr>
      </p:pic>
    </p:spTree>
    <p:extLst>
      <p:ext uri="{BB962C8B-B14F-4D97-AF65-F5344CB8AC3E}">
        <p14:creationId xmlns:p14="http://schemas.microsoft.com/office/powerpoint/2010/main" val="256741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603" y="100045"/>
            <a:ext cx="4646904" cy="1624520"/>
          </a:xfrm>
        </p:spPr>
        <p:txBody>
          <a:bodyPr anchor="ctr">
            <a:normAutofit/>
          </a:bodyPr>
          <a:lstStyle/>
          <a:p>
            <a:r>
              <a:rPr lang="en-US" sz="4000" b="1"/>
              <a:t>Routine lodging</a:t>
            </a:r>
          </a:p>
        </p:txBody>
      </p:sp>
      <p:sp>
        <p:nvSpPr>
          <p:cNvPr id="3" name="Content Placeholder 2"/>
          <p:cNvSpPr>
            <a:spLocks noGrp="1"/>
          </p:cNvSpPr>
          <p:nvPr>
            <p:ph idx="1"/>
          </p:nvPr>
        </p:nvSpPr>
        <p:spPr>
          <a:xfrm>
            <a:off x="-6827" y="2285999"/>
            <a:ext cx="6007578" cy="4672045"/>
          </a:xfrm>
        </p:spPr>
        <p:txBody>
          <a:bodyPr anchor="ctr">
            <a:normAutofit/>
          </a:bodyPr>
          <a:lstStyle/>
          <a:p>
            <a:endParaRPr lang="en-US" sz="2000"/>
          </a:p>
          <a:p>
            <a:r>
              <a:rPr lang="en-US" sz="2400"/>
              <a:t>Routine lodging is reimbursed at the published GSA rate designation for the city the hotel is located. </a:t>
            </a:r>
            <a:r>
              <a:rPr lang="en-US" sz="2400">
                <a:hlinkClick r:id="rId2"/>
              </a:rPr>
              <a:t>GSA Rates</a:t>
            </a:r>
            <a:r>
              <a:rPr lang="en-US" sz="2400"/>
              <a:t> can be found here.</a:t>
            </a:r>
          </a:p>
          <a:p>
            <a:endParaRPr lang="en-US" sz="2400"/>
          </a:p>
          <a:p>
            <a:r>
              <a:rPr lang="en-US" sz="2400"/>
              <a:t>Lodging rate must be within the GSA rate for each night of travel. </a:t>
            </a:r>
          </a:p>
          <a:p>
            <a:endParaRPr lang="en-US" sz="2400"/>
          </a:p>
          <a:p>
            <a:r>
              <a:rPr lang="en-US" sz="2400"/>
              <a:t>An original itemized zero balance hotel receipt is required for reimbursement.</a:t>
            </a:r>
          </a:p>
        </p:txBody>
      </p:sp>
      <p:pic>
        <p:nvPicPr>
          <p:cNvPr id="5" name="Picture 4" descr="Large white building">
            <a:extLst>
              <a:ext uri="{FF2B5EF4-FFF2-40B4-BE49-F238E27FC236}">
                <a16:creationId xmlns:a16="http://schemas.microsoft.com/office/drawing/2014/main" id="{A1D92F5C-BB31-7A7A-56DA-B02051E49536}"/>
              </a:ext>
            </a:extLst>
          </p:cNvPr>
          <p:cNvPicPr>
            <a:picLocks noChangeAspect="1"/>
          </p:cNvPicPr>
          <p:nvPr/>
        </p:nvPicPr>
        <p:blipFill>
          <a:blip r:embed="rId3"/>
          <a:srcRect l="22172" r="18427" b="-2"/>
          <a:stretch/>
        </p:blipFill>
        <p:spPr>
          <a:xfrm>
            <a:off x="6096000" y="1"/>
            <a:ext cx="6102825" cy="6858000"/>
          </a:xfrm>
          <a:prstGeom prst="rect">
            <a:avLst/>
          </a:prstGeom>
        </p:spPr>
      </p:pic>
    </p:spTree>
    <p:extLst>
      <p:ext uri="{BB962C8B-B14F-4D97-AF65-F5344CB8AC3E}">
        <p14:creationId xmlns:p14="http://schemas.microsoft.com/office/powerpoint/2010/main" val="282863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801" y="352766"/>
            <a:ext cx="10591999" cy="1023584"/>
          </a:xfrm>
        </p:spPr>
        <p:txBody>
          <a:bodyPr>
            <a:normAutofit/>
          </a:bodyPr>
          <a:lstStyle/>
          <a:p>
            <a:r>
              <a:rPr lang="en-US" sz="4000" b="1"/>
              <a:t>Conference Hotels</a:t>
            </a:r>
          </a:p>
        </p:txBody>
      </p:sp>
      <p:sp useBgFill="1">
        <p:nvSpPr>
          <p:cNvPr id="12"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Hotel bell">
            <a:extLst>
              <a:ext uri="{FF2B5EF4-FFF2-40B4-BE49-F238E27FC236}">
                <a16:creationId xmlns:a16="http://schemas.microsoft.com/office/drawing/2014/main" id="{C465B18C-33B7-8B32-F409-F91E69EC4E4E}"/>
              </a:ext>
            </a:extLst>
          </p:cNvPr>
          <p:cNvPicPr>
            <a:picLocks noChangeAspect="1"/>
          </p:cNvPicPr>
          <p:nvPr/>
        </p:nvPicPr>
        <p:blipFill>
          <a:blip r:embed="rId3"/>
          <a:srcRect l="21488" r="2" b="2"/>
          <a:stretch/>
        </p:blipFill>
        <p:spPr>
          <a:xfrm>
            <a:off x="21" y="1666568"/>
            <a:ext cx="5410180"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81650" y="1276350"/>
            <a:ext cx="6610350" cy="5495926"/>
          </a:xfrm>
        </p:spPr>
        <p:txBody>
          <a:bodyPr anchor="ctr">
            <a:normAutofit/>
          </a:bodyPr>
          <a:lstStyle/>
          <a:p>
            <a:endParaRPr lang="en-US" sz="1600"/>
          </a:p>
          <a:p>
            <a:r>
              <a:rPr lang="en-US" sz="2400"/>
              <a:t>For conference travel, the traveler may be reimbursed at the conference room rate with documentation of the hotel being a designated conference hotel and documentation of the conference hotel rate</a:t>
            </a:r>
          </a:p>
          <a:p>
            <a:r>
              <a:rPr lang="en-US" sz="2400"/>
              <a:t>For conference travel, if the traveler chooses not to stay at the conference hotel then the travel will be reimbursed at the routine lodging rate per the GSA rate designation for the city</a:t>
            </a:r>
          </a:p>
          <a:p>
            <a:r>
              <a:rPr lang="en-US" sz="2400"/>
              <a:t>If the conference hotel is unavailable, it is the traveler’s responsibility to provide documentation of unavailability in order to be reimbursed up to the conference rate.</a:t>
            </a:r>
          </a:p>
        </p:txBody>
      </p:sp>
    </p:spTree>
    <p:extLst>
      <p:ext uri="{BB962C8B-B14F-4D97-AF65-F5344CB8AC3E}">
        <p14:creationId xmlns:p14="http://schemas.microsoft.com/office/powerpoint/2010/main" val="39535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801" y="352766"/>
            <a:ext cx="10591999" cy="1023584"/>
          </a:xfrm>
        </p:spPr>
        <p:txBody>
          <a:bodyPr>
            <a:normAutofit/>
          </a:bodyPr>
          <a:lstStyle/>
          <a:p>
            <a:r>
              <a:rPr lang="en-US" sz="4000" b="1"/>
              <a:t>Car Rental and mileage</a:t>
            </a:r>
          </a:p>
        </p:txBody>
      </p:sp>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rge car car park from above">
            <a:extLst>
              <a:ext uri="{FF2B5EF4-FFF2-40B4-BE49-F238E27FC236}">
                <a16:creationId xmlns:a16="http://schemas.microsoft.com/office/drawing/2014/main" id="{72C578D5-A70D-BF2C-4E7A-E21F4F758B74}"/>
              </a:ext>
            </a:extLst>
          </p:cNvPr>
          <p:cNvPicPr>
            <a:picLocks noChangeAspect="1"/>
          </p:cNvPicPr>
          <p:nvPr/>
        </p:nvPicPr>
        <p:blipFill>
          <a:blip r:embed="rId3"/>
          <a:srcRect r="21784" b="2"/>
          <a:stretch/>
        </p:blipFill>
        <p:spPr>
          <a:xfrm>
            <a:off x="2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29326" y="1729116"/>
            <a:ext cx="6106194" cy="5128884"/>
          </a:xfrm>
        </p:spPr>
        <p:txBody>
          <a:bodyPr anchor="ctr">
            <a:normAutofit lnSpcReduction="10000"/>
          </a:bodyPr>
          <a:lstStyle/>
          <a:p>
            <a:r>
              <a:rPr lang="en-US" sz="2400"/>
              <a:t>Car rental requested must be justified and approved in advance of the travel</a:t>
            </a:r>
          </a:p>
          <a:p>
            <a:endParaRPr lang="en-US" sz="2400"/>
          </a:p>
          <a:p>
            <a:r>
              <a:rPr lang="en-US" sz="2400"/>
              <a:t>Mileage is reimbursed at the established rate per mile and a mileage log must be submitted (rate subject to change)</a:t>
            </a:r>
          </a:p>
          <a:p>
            <a:endParaRPr lang="en-US" sz="2400"/>
          </a:p>
          <a:p>
            <a:r>
              <a:rPr lang="en-US" sz="2400"/>
              <a:t>Mileage reimbursement is not provided for travel within 30 miles of the domicile (work or home)</a:t>
            </a:r>
          </a:p>
          <a:p>
            <a:endParaRPr lang="en-US" sz="2400"/>
          </a:p>
          <a:p>
            <a:r>
              <a:rPr lang="en-US" sz="2400"/>
              <a:t>If funding source is another state agency; may be required to rent a car if traveling over 99 miles in-state</a:t>
            </a:r>
          </a:p>
        </p:txBody>
      </p:sp>
    </p:spTree>
    <p:extLst>
      <p:ext uri="{BB962C8B-B14F-4D97-AF65-F5344CB8AC3E}">
        <p14:creationId xmlns:p14="http://schemas.microsoft.com/office/powerpoint/2010/main" val="142461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317" y="405685"/>
            <a:ext cx="5464968" cy="1559301"/>
          </a:xfrm>
        </p:spPr>
        <p:txBody>
          <a:bodyPr>
            <a:normAutofit/>
          </a:bodyPr>
          <a:lstStyle/>
          <a:p>
            <a:r>
              <a:rPr lang="en-US" sz="4000" b="1"/>
              <a:t>Receipts and Tips</a:t>
            </a:r>
          </a:p>
        </p:txBody>
      </p:sp>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ray of takeaway coffees">
            <a:extLst>
              <a:ext uri="{FF2B5EF4-FFF2-40B4-BE49-F238E27FC236}">
                <a16:creationId xmlns:a16="http://schemas.microsoft.com/office/drawing/2014/main" id="{099DBE65-5205-CCC7-26ED-E0E43BA52AC4}"/>
              </a:ext>
            </a:extLst>
          </p:cNvPr>
          <p:cNvPicPr>
            <a:picLocks noChangeAspect="1"/>
          </p:cNvPicPr>
          <p:nvPr/>
        </p:nvPicPr>
        <p:blipFill>
          <a:blip r:embed="rId2"/>
          <a:srcRect l="21326" r="26015"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72125" y="2285999"/>
            <a:ext cx="6619874" cy="4638676"/>
          </a:xfrm>
        </p:spPr>
        <p:txBody>
          <a:bodyPr anchor="ctr">
            <a:normAutofit/>
          </a:bodyPr>
          <a:lstStyle/>
          <a:p>
            <a:r>
              <a:rPr lang="en-US" sz="2400"/>
              <a:t>For most travel related expenses, original receipts are required</a:t>
            </a:r>
          </a:p>
          <a:p>
            <a:endParaRPr lang="en-US" sz="2400"/>
          </a:p>
          <a:p>
            <a:r>
              <a:rPr lang="en-US" sz="2400"/>
              <a:t>Receipts are not required for meal reimbursement.  Meal reimbursement is paid on a per diem basis.</a:t>
            </a:r>
          </a:p>
          <a:p>
            <a:r>
              <a:rPr lang="en-US" sz="2400"/>
              <a:t>Luggage receipts will be reimbursed for up to one checked bag for travel up to 5 days</a:t>
            </a:r>
          </a:p>
          <a:p>
            <a:pPr marL="0" indent="0">
              <a:buNone/>
            </a:pPr>
            <a:endParaRPr lang="en-US" sz="2400"/>
          </a:p>
          <a:p>
            <a:endParaRPr lang="en-US" sz="2000"/>
          </a:p>
        </p:txBody>
      </p:sp>
    </p:spTree>
    <p:extLst>
      <p:ext uri="{BB962C8B-B14F-4D97-AF65-F5344CB8AC3E}">
        <p14:creationId xmlns:p14="http://schemas.microsoft.com/office/powerpoint/2010/main" val="107518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7" y="348865"/>
            <a:ext cx="10044023" cy="877729"/>
          </a:xfrm>
        </p:spPr>
        <p:txBody>
          <a:bodyPr anchor="ctr">
            <a:normAutofit/>
          </a:bodyPr>
          <a:lstStyle/>
          <a:p>
            <a:r>
              <a:rPr lang="en-US" sz="4000" b="1">
                <a:solidFill>
                  <a:srgbClr val="FFFFFF"/>
                </a:solidFill>
              </a:rPr>
              <a:t>Documents Needed for reimbursement</a:t>
            </a:r>
          </a:p>
        </p:txBody>
      </p:sp>
      <p:graphicFrame>
        <p:nvGraphicFramePr>
          <p:cNvPr id="5" name="Content Placeholder 2" descr="This is a list of documents needed for reimbursement, organized in color blocks with the words inside the blocks.&#10;1. the conference brouchure/itenerary&#10;2. original $0 balance itemlized hotel receipt&#10;3. transportation receipts for taxi/uber&#10;4. gasoline and rental car receipts&#10;5. mileage log required if requesting mileage reimbursement&#10;6. original registration receipt&#10;7. original flight receipt&#10;8. any other relevant receipts&#10;">
            <a:extLst>
              <a:ext uri="{FF2B5EF4-FFF2-40B4-BE49-F238E27FC236}">
                <a16:creationId xmlns:a16="http://schemas.microsoft.com/office/drawing/2014/main" id="{F505131C-26C8-C0EE-FF2B-2941AC4DD12F}"/>
              </a:ext>
            </a:extLst>
          </p:cNvPr>
          <p:cNvGraphicFramePr>
            <a:graphicFrameLocks noGrp="1"/>
          </p:cNvGraphicFramePr>
          <p:nvPr>
            <p:ph idx="1"/>
            <p:extLst>
              <p:ext uri="{D42A27DB-BD31-4B8C-83A1-F6EECF244321}">
                <p14:modId xmlns:p14="http://schemas.microsoft.com/office/powerpoint/2010/main" val="4203921858"/>
              </p:ext>
            </p:extLst>
          </p:nvPr>
        </p:nvGraphicFramePr>
        <p:xfrm>
          <a:off x="52389" y="1575459"/>
          <a:ext cx="12087222" cy="528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26028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2A0D7273A47E4A941824A450450C56" ma:contentTypeVersion="4" ma:contentTypeDescription="Create a new document." ma:contentTypeScope="" ma:versionID="562a374d96fd7cc76d790d130ce3e474">
  <xsd:schema xmlns:xsd="http://www.w3.org/2001/XMLSchema" xmlns:xs="http://www.w3.org/2001/XMLSchema" xmlns:p="http://schemas.microsoft.com/office/2006/metadata/properties" xmlns:ns2="37a5ec99-d157-4b28-8cd7-f4d6acc78780" targetNamespace="http://schemas.microsoft.com/office/2006/metadata/properties" ma:root="true" ma:fieldsID="dacd29d4e96923b4a3b65ec49d7a0b66" ns2:_="">
    <xsd:import namespace="37a5ec99-d157-4b28-8cd7-f4d6acc787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5ec99-d157-4b28-8cd7-f4d6acc787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DA0914-2C45-43E5-B08C-6550F125786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59C971B-B6A4-4479-B41F-93D2FE47F028}">
  <ds:schemaRefs>
    <ds:schemaRef ds:uri="37a5ec99-d157-4b28-8cd7-f4d6acc787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7D5C2B-7769-4694-BEE9-42C2C79B8D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TotalTime>
  <Words>832</Words>
  <Application>Microsoft Office PowerPoint</Application>
  <PresentationFormat>Widescreen</PresentationFormat>
  <Paragraphs>73</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2013 - 2022 Theme</vt:lpstr>
      <vt:lpstr>Travel Guidelines</vt:lpstr>
      <vt:lpstr>Travel Prior Approval</vt:lpstr>
      <vt:lpstr>Flights must be booked with Christopherson AirPortal: AuthenticationAuthentication.  You must create a travel profile at State of Louisiana - Create Travel Profile - Christopherson Business Travel prior to your first flight  Flights may be paid in advance by the traveler or may be charged to the School’s controlled business account (CBA) by choosing LSU: LSU HSC NO Public Health – CBA in the traveler's profile.  Flight approvals only occur during business hours.  Booking flights outside of business hours may result in the request being timed out before approval and require the traveler to rebook it during business hours for approval. Please book your flights by 2:30 pm to allow time for review and approval to avoid after hours time outs.</vt:lpstr>
      <vt:lpstr>Registration</vt:lpstr>
      <vt:lpstr>Routine lodging</vt:lpstr>
      <vt:lpstr>Conference Hotels</vt:lpstr>
      <vt:lpstr>Car Rental and mileage</vt:lpstr>
      <vt:lpstr>Receipts and Tips</vt:lpstr>
      <vt:lpstr>Documents Needed for reimbursement</vt:lpstr>
      <vt:lpstr>Travel Voucher Documents</vt:lpstr>
      <vt:lpstr>International and/or  non-traditional travel arrangements</vt:lpstr>
      <vt:lpstr>Pitfalls!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Guidelines</dc:title>
  <dc:creator>Barattini, Amee</dc:creator>
  <cp:lastModifiedBy>Barattini, Amee</cp:lastModifiedBy>
  <cp:revision>2</cp:revision>
  <dcterms:created xsi:type="dcterms:W3CDTF">2018-04-04T18:35:05Z</dcterms:created>
  <dcterms:modified xsi:type="dcterms:W3CDTF">2026-02-19T19:15:36Z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0x010100022A0D7273A47E4A941824A450450C56</vt:lpwstr>
  </property>
</Properties>
</file>