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8"/>
  </p:notesMasterIdLst>
  <p:handoutMasterIdLst>
    <p:handoutMasterId r:id="rId39"/>
  </p:handoutMasterIdLst>
  <p:sldIdLst>
    <p:sldId id="256" r:id="rId5"/>
    <p:sldId id="290" r:id="rId6"/>
    <p:sldId id="291" r:id="rId7"/>
    <p:sldId id="315" r:id="rId8"/>
    <p:sldId id="313" r:id="rId9"/>
    <p:sldId id="292" r:id="rId10"/>
    <p:sldId id="293" r:id="rId11"/>
    <p:sldId id="294" r:id="rId12"/>
    <p:sldId id="295" r:id="rId13"/>
    <p:sldId id="297" r:id="rId14"/>
    <p:sldId id="300" r:id="rId15"/>
    <p:sldId id="301" r:id="rId16"/>
    <p:sldId id="298" r:id="rId17"/>
    <p:sldId id="299" r:id="rId18"/>
    <p:sldId id="302" r:id="rId19"/>
    <p:sldId id="303" r:id="rId20"/>
    <p:sldId id="304" r:id="rId21"/>
    <p:sldId id="305" r:id="rId22"/>
    <p:sldId id="306" r:id="rId23"/>
    <p:sldId id="318" r:id="rId24"/>
    <p:sldId id="307" r:id="rId25"/>
    <p:sldId id="314" r:id="rId26"/>
    <p:sldId id="309" r:id="rId27"/>
    <p:sldId id="319" r:id="rId28"/>
    <p:sldId id="320" r:id="rId29"/>
    <p:sldId id="321" r:id="rId30"/>
    <p:sldId id="322" r:id="rId31"/>
    <p:sldId id="323" r:id="rId32"/>
    <p:sldId id="324" r:id="rId33"/>
    <p:sldId id="310" r:id="rId34"/>
    <p:sldId id="316" r:id="rId35"/>
    <p:sldId id="317" r:id="rId36"/>
    <p:sldId id="31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8B0E"/>
    <a:srgbClr val="FDD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64E1F-B8EB-4FCC-9272-11B794F7CE4C}" v="5" dt="2026-02-19T22:56:52.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86227" autoAdjust="0"/>
  </p:normalViewPr>
  <p:slideViewPr>
    <p:cSldViewPr>
      <p:cViewPr varScale="1">
        <p:scale>
          <a:sx n="95" d="100"/>
          <a:sy n="95" d="100"/>
        </p:scale>
        <p:origin x="366" y="9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100" d="100"/>
          <a:sy n="100" d="100"/>
        </p:scale>
        <p:origin x="355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attini, Amee" userId="df721bb1-caa7-4248-af2d-815eeee44882" providerId="ADAL" clId="{0E18E188-C6AB-4868-B697-58C23FC92073}"/>
    <pc:docChg chg="modSld">
      <pc:chgData name="Barattini, Amee" userId="df721bb1-caa7-4248-af2d-815eeee44882" providerId="ADAL" clId="{0E18E188-C6AB-4868-B697-58C23FC92073}" dt="2026-02-19T22:56:52.458" v="138" actId="962"/>
      <pc:docMkLst>
        <pc:docMk/>
      </pc:docMkLst>
      <pc:sldChg chg="modSp mod">
        <pc:chgData name="Barattini, Amee" userId="df721bb1-caa7-4248-af2d-815eeee44882" providerId="ADAL" clId="{0E18E188-C6AB-4868-B697-58C23FC92073}" dt="2026-02-19T22:50:33.699" v="30" actId="962"/>
        <pc:sldMkLst>
          <pc:docMk/>
          <pc:sldMk cId="1933344291" sldId="256"/>
        </pc:sldMkLst>
        <pc:picChg chg="mod">
          <ac:chgData name="Barattini, Amee" userId="df721bb1-caa7-4248-af2d-815eeee44882" providerId="ADAL" clId="{0E18E188-C6AB-4868-B697-58C23FC92073}" dt="2026-02-19T22:50:33.699" v="30" actId="962"/>
          <ac:picMkLst>
            <pc:docMk/>
            <pc:sldMk cId="1933344291" sldId="256"/>
            <ac:picMk id="2" creationId="{26753339-08F6-A30C-14D4-92ACC6F0AF69}"/>
          </ac:picMkLst>
        </pc:picChg>
      </pc:sldChg>
      <pc:sldChg chg="modSp mod">
        <pc:chgData name="Barattini, Amee" userId="df721bb1-caa7-4248-af2d-815eeee44882" providerId="ADAL" clId="{0E18E188-C6AB-4868-B697-58C23FC92073}" dt="2026-02-19T22:40:35.727" v="18"/>
        <pc:sldMkLst>
          <pc:docMk/>
          <pc:sldMk cId="2774810828" sldId="291"/>
        </pc:sldMkLst>
        <pc:picChg chg="ord">
          <ac:chgData name="Barattini, Amee" userId="df721bb1-caa7-4248-af2d-815eeee44882" providerId="ADAL" clId="{0E18E188-C6AB-4868-B697-58C23FC92073}" dt="2026-02-19T22:40:35.727" v="18"/>
          <ac:picMkLst>
            <pc:docMk/>
            <pc:sldMk cId="2774810828" sldId="291"/>
            <ac:picMk id="5" creationId="{034BAE75-7D09-1EA0-9856-40E6AC9AD32F}"/>
          </ac:picMkLst>
        </pc:picChg>
      </pc:sldChg>
      <pc:sldChg chg="modSp mod">
        <pc:chgData name="Barattini, Amee" userId="df721bb1-caa7-4248-af2d-815eeee44882" providerId="ADAL" clId="{0E18E188-C6AB-4868-B697-58C23FC92073}" dt="2026-02-19T22:52:56.642" v="124" actId="962"/>
        <pc:sldMkLst>
          <pc:docMk/>
          <pc:sldMk cId="1108747247" sldId="293"/>
        </pc:sldMkLst>
        <pc:picChg chg="mod">
          <ac:chgData name="Barattini, Amee" userId="df721bb1-caa7-4248-af2d-815eeee44882" providerId="ADAL" clId="{0E18E188-C6AB-4868-B697-58C23FC92073}" dt="2026-02-19T22:52:56.642" v="124" actId="962"/>
          <ac:picMkLst>
            <pc:docMk/>
            <pc:sldMk cId="1108747247" sldId="293"/>
            <ac:picMk id="7" creationId="{44143483-2CC2-6B01-BFEC-9D24903CC739}"/>
          </ac:picMkLst>
        </pc:picChg>
      </pc:sldChg>
      <pc:sldChg chg="modSp mod">
        <pc:chgData name="Barattini, Amee" userId="df721bb1-caa7-4248-af2d-815eeee44882" providerId="ADAL" clId="{0E18E188-C6AB-4868-B697-58C23FC92073}" dt="2026-02-19T22:53:30.070" v="126" actId="962"/>
        <pc:sldMkLst>
          <pc:docMk/>
          <pc:sldMk cId="2872841055" sldId="297"/>
        </pc:sldMkLst>
        <pc:picChg chg="mod ord">
          <ac:chgData name="Barattini, Amee" userId="df721bb1-caa7-4248-af2d-815eeee44882" providerId="ADAL" clId="{0E18E188-C6AB-4868-B697-58C23FC92073}" dt="2026-02-19T22:53:30.070" v="126" actId="962"/>
          <ac:picMkLst>
            <pc:docMk/>
            <pc:sldMk cId="2872841055" sldId="297"/>
            <ac:picMk id="9" creationId="{602A3A75-2813-9584-0B88-F4A2BCA5C342}"/>
          </ac:picMkLst>
        </pc:picChg>
      </pc:sldChg>
      <pc:sldChg chg="modSp mod">
        <pc:chgData name="Barattini, Amee" userId="df721bb1-caa7-4248-af2d-815eeee44882" providerId="ADAL" clId="{0E18E188-C6AB-4868-B697-58C23FC92073}" dt="2026-02-19T22:54:42.971" v="130" actId="962"/>
        <pc:sldMkLst>
          <pc:docMk/>
          <pc:sldMk cId="2070919007" sldId="299"/>
        </pc:sldMkLst>
        <pc:picChg chg="mod">
          <ac:chgData name="Barattini, Amee" userId="df721bb1-caa7-4248-af2d-815eeee44882" providerId="ADAL" clId="{0E18E188-C6AB-4868-B697-58C23FC92073}" dt="2026-02-19T22:54:42.971" v="130" actId="962"/>
          <ac:picMkLst>
            <pc:docMk/>
            <pc:sldMk cId="2070919007" sldId="299"/>
            <ac:picMk id="4" creationId="{D64E7BAD-919F-3314-0A31-E0A9CD137D12}"/>
          </ac:picMkLst>
        </pc:picChg>
      </pc:sldChg>
      <pc:sldChg chg="modSp mod">
        <pc:chgData name="Barattini, Amee" userId="df721bb1-caa7-4248-af2d-815eeee44882" providerId="ADAL" clId="{0E18E188-C6AB-4868-B697-58C23FC92073}" dt="2026-02-19T22:54:08.289" v="128" actId="962"/>
        <pc:sldMkLst>
          <pc:docMk/>
          <pc:sldMk cId="786688085" sldId="301"/>
        </pc:sldMkLst>
        <pc:picChg chg="mod">
          <ac:chgData name="Barattini, Amee" userId="df721bb1-caa7-4248-af2d-815eeee44882" providerId="ADAL" clId="{0E18E188-C6AB-4868-B697-58C23FC92073}" dt="2026-02-19T22:54:08.289" v="128" actId="962"/>
          <ac:picMkLst>
            <pc:docMk/>
            <pc:sldMk cId="786688085" sldId="301"/>
            <ac:picMk id="4" creationId="{7BBA2496-7C1F-C655-A8FC-C60C1E7F3F25}"/>
          </ac:picMkLst>
        </pc:picChg>
      </pc:sldChg>
      <pc:sldChg chg="modSp mod">
        <pc:chgData name="Barattini, Amee" userId="df721bb1-caa7-4248-af2d-815eeee44882" providerId="ADAL" clId="{0E18E188-C6AB-4868-B697-58C23FC92073}" dt="2026-02-19T22:49:51.700" v="28"/>
        <pc:sldMkLst>
          <pc:docMk/>
          <pc:sldMk cId="1121282352" sldId="302"/>
        </pc:sldMkLst>
        <pc:picChg chg="mod ord">
          <ac:chgData name="Barattini, Amee" userId="df721bb1-caa7-4248-af2d-815eeee44882" providerId="ADAL" clId="{0E18E188-C6AB-4868-B697-58C23FC92073}" dt="2026-02-19T22:49:42.308" v="27" actId="962"/>
          <ac:picMkLst>
            <pc:docMk/>
            <pc:sldMk cId="1121282352" sldId="302"/>
            <ac:picMk id="5" creationId="{F766831C-8B78-ED1F-BB04-F34C4CDFE55A}"/>
          </ac:picMkLst>
        </pc:picChg>
        <pc:picChg chg="ord">
          <ac:chgData name="Barattini, Amee" userId="df721bb1-caa7-4248-af2d-815eeee44882" providerId="ADAL" clId="{0E18E188-C6AB-4868-B697-58C23FC92073}" dt="2026-02-19T22:49:51.700" v="28"/>
          <ac:picMkLst>
            <pc:docMk/>
            <pc:sldMk cId="1121282352" sldId="302"/>
            <ac:picMk id="8" creationId="{1F222389-C22B-31E3-C04A-DB1D230BBE1D}"/>
          </ac:picMkLst>
        </pc:picChg>
      </pc:sldChg>
      <pc:sldChg chg="modSp mod">
        <pc:chgData name="Barattini, Amee" userId="df721bb1-caa7-4248-af2d-815eeee44882" providerId="ADAL" clId="{0E18E188-C6AB-4868-B697-58C23FC92073}" dt="2026-02-19T22:55:12.121" v="132" actId="962"/>
        <pc:sldMkLst>
          <pc:docMk/>
          <pc:sldMk cId="4182953927" sldId="304"/>
        </pc:sldMkLst>
        <pc:picChg chg="mod">
          <ac:chgData name="Barattini, Amee" userId="df721bb1-caa7-4248-af2d-815eeee44882" providerId="ADAL" clId="{0E18E188-C6AB-4868-B697-58C23FC92073}" dt="2026-02-19T22:55:12.121" v="132" actId="962"/>
          <ac:picMkLst>
            <pc:docMk/>
            <pc:sldMk cId="4182953927" sldId="304"/>
            <ac:picMk id="4" creationId="{E4F04669-BC90-FE2E-489C-0FDF736C7E8D}"/>
          </ac:picMkLst>
        </pc:picChg>
      </pc:sldChg>
      <pc:sldChg chg="modSp mod">
        <pc:chgData name="Barattini, Amee" userId="df721bb1-caa7-4248-af2d-815eeee44882" providerId="ADAL" clId="{0E18E188-C6AB-4868-B697-58C23FC92073}" dt="2026-02-19T22:55:53.154" v="136" actId="962"/>
        <pc:sldMkLst>
          <pc:docMk/>
          <pc:sldMk cId="3856262981" sldId="307"/>
        </pc:sldMkLst>
        <pc:picChg chg="mod">
          <ac:chgData name="Barattini, Amee" userId="df721bb1-caa7-4248-af2d-815eeee44882" providerId="ADAL" clId="{0E18E188-C6AB-4868-B697-58C23FC92073}" dt="2026-02-19T22:55:53.154" v="136" actId="962"/>
          <ac:picMkLst>
            <pc:docMk/>
            <pc:sldMk cId="3856262981" sldId="307"/>
            <ac:picMk id="4" creationId="{2B7276E5-4CED-3C56-BF04-7647C70147D4}"/>
          </ac:picMkLst>
        </pc:picChg>
      </pc:sldChg>
      <pc:sldChg chg="modSp">
        <pc:chgData name="Barattini, Amee" userId="df721bb1-caa7-4248-af2d-815eeee44882" providerId="ADAL" clId="{0E18E188-C6AB-4868-B697-58C23FC92073}" dt="2026-02-19T22:56:52.458" v="138" actId="962"/>
        <pc:sldMkLst>
          <pc:docMk/>
          <pc:sldMk cId="2441713181" sldId="310"/>
        </pc:sldMkLst>
        <pc:graphicFrameChg chg="mod">
          <ac:chgData name="Barattini, Amee" userId="df721bb1-caa7-4248-af2d-815eeee44882" providerId="ADAL" clId="{0E18E188-C6AB-4868-B697-58C23FC92073}" dt="2026-02-19T22:56:52.458" v="138" actId="962"/>
          <ac:graphicFrameMkLst>
            <pc:docMk/>
            <pc:sldMk cId="2441713181" sldId="310"/>
            <ac:graphicFrameMk id="6" creationId="{A491F92D-EE69-BF95-E23E-58131677329D}"/>
          </ac:graphicFrameMkLst>
        </pc:graphicFrameChg>
      </pc:sldChg>
      <pc:sldChg chg="addSp modSp mod">
        <pc:chgData name="Barattini, Amee" userId="df721bb1-caa7-4248-af2d-815eeee44882" providerId="ADAL" clId="{0E18E188-C6AB-4868-B697-58C23FC92073}" dt="2026-02-19T22:52:31.670" v="122" actId="1076"/>
        <pc:sldMkLst>
          <pc:docMk/>
          <pc:sldMk cId="2579182428" sldId="313"/>
        </pc:sldMkLst>
        <pc:spChg chg="add mod">
          <ac:chgData name="Barattini, Amee" userId="df721bb1-caa7-4248-af2d-815eeee44882" providerId="ADAL" clId="{0E18E188-C6AB-4868-B697-58C23FC92073}" dt="2026-02-19T22:52:31.670" v="122" actId="1076"/>
          <ac:spMkLst>
            <pc:docMk/>
            <pc:sldMk cId="2579182428" sldId="313"/>
            <ac:spMk id="2" creationId="{3ABA94D5-D03B-BE00-33C4-91A332596209}"/>
          </ac:spMkLst>
        </pc:spChg>
        <pc:graphicFrameChg chg="mod">
          <ac:chgData name="Barattini, Amee" userId="df721bb1-caa7-4248-af2d-815eeee44882" providerId="ADAL" clId="{0E18E188-C6AB-4868-B697-58C23FC92073}" dt="2026-02-19T22:51:45.629" v="32" actId="962"/>
          <ac:graphicFrameMkLst>
            <pc:docMk/>
            <pc:sldMk cId="2579182428" sldId="313"/>
            <ac:graphicFrameMk id="5" creationId="{273C2ECC-1719-9CA5-7827-AB9E6B52ED37}"/>
          </ac:graphicFrameMkLst>
        </pc:graphicFrameChg>
      </pc:sldChg>
      <pc:sldChg chg="modSp mod">
        <pc:chgData name="Barattini, Amee" userId="df721bb1-caa7-4248-af2d-815eeee44882" providerId="ADAL" clId="{0E18E188-C6AB-4868-B697-58C23FC92073}" dt="2026-02-19T22:42:15.871" v="24"/>
        <pc:sldMkLst>
          <pc:docMk/>
          <pc:sldMk cId="2840963014" sldId="315"/>
        </pc:sldMkLst>
        <pc:spChg chg="ord">
          <ac:chgData name="Barattini, Amee" userId="df721bb1-caa7-4248-af2d-815eeee44882" providerId="ADAL" clId="{0E18E188-C6AB-4868-B697-58C23FC92073}" dt="2026-02-19T22:41:15.413" v="21"/>
          <ac:spMkLst>
            <pc:docMk/>
            <pc:sldMk cId="2840963014" sldId="315"/>
            <ac:spMk id="17" creationId="{BB2A93C2-91A8-A7A7-76F8-FF3AEA3B3254}"/>
          </ac:spMkLst>
        </pc:spChg>
        <pc:spChg chg="ord">
          <ac:chgData name="Barattini, Amee" userId="df721bb1-caa7-4248-af2d-815eeee44882" providerId="ADAL" clId="{0E18E188-C6AB-4868-B697-58C23FC92073}" dt="2026-02-19T22:41:19.530" v="22"/>
          <ac:spMkLst>
            <pc:docMk/>
            <pc:sldMk cId="2840963014" sldId="315"/>
            <ac:spMk id="18" creationId="{49AD1BD3-4EFB-F1F6-1434-85D0762EAE58}"/>
          </ac:spMkLst>
        </pc:spChg>
        <pc:picChg chg="ord">
          <ac:chgData name="Barattini, Amee" userId="df721bb1-caa7-4248-af2d-815eeee44882" providerId="ADAL" clId="{0E18E188-C6AB-4868-B697-58C23FC92073}" dt="2026-02-19T22:42:15.871" v="24"/>
          <ac:picMkLst>
            <pc:docMk/>
            <pc:sldMk cId="2840963014" sldId="315"/>
            <ac:picMk id="16" creationId="{0C120051-4F22-B72F-0441-58EACB41FF7C}"/>
          </ac:picMkLst>
        </pc:picChg>
      </pc:sldChg>
      <pc:sldChg chg="modSp mod">
        <pc:chgData name="Barattini, Amee" userId="df721bb1-caa7-4248-af2d-815eeee44882" providerId="ADAL" clId="{0E18E188-C6AB-4868-B697-58C23FC92073}" dt="2026-02-19T22:55:27.699" v="134" actId="962"/>
        <pc:sldMkLst>
          <pc:docMk/>
          <pc:sldMk cId="2161053933" sldId="318"/>
        </pc:sldMkLst>
        <pc:picChg chg="mod">
          <ac:chgData name="Barattini, Amee" userId="df721bb1-caa7-4248-af2d-815eeee44882" providerId="ADAL" clId="{0E18E188-C6AB-4868-B697-58C23FC92073}" dt="2026-02-19T22:55:27.699" v="134" actId="962"/>
          <ac:picMkLst>
            <pc:docMk/>
            <pc:sldMk cId="2161053933" sldId="318"/>
            <ac:picMk id="4" creationId="{1F13108C-21BC-BB43-91F7-1BEB21157C63}"/>
          </ac:picMkLst>
        </pc:picChg>
      </pc:sldChg>
      <pc:sldChg chg="modSp mod">
        <pc:chgData name="Barattini, Amee" userId="df721bb1-caa7-4248-af2d-815eeee44882" providerId="ADAL" clId="{0E18E188-C6AB-4868-B697-58C23FC92073}" dt="2026-02-19T22:48:04.277" v="25"/>
        <pc:sldMkLst>
          <pc:docMk/>
          <pc:sldMk cId="3648873581" sldId="319"/>
        </pc:sldMkLst>
        <pc:spChg chg="mod ord">
          <ac:chgData name="Barattini, Amee" userId="df721bb1-caa7-4248-af2d-815eeee44882" providerId="ADAL" clId="{0E18E188-C6AB-4868-B697-58C23FC92073}" dt="2026-02-19T22:48:04.277" v="25"/>
          <ac:spMkLst>
            <pc:docMk/>
            <pc:sldMk cId="3648873581" sldId="319"/>
            <ac:spMk id="11" creationId="{308C5E3B-F2CB-D561-7EB5-06EC67911BF7}"/>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0DBC7D-C04D-4988-917B-8748C0289DA6}"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30A91EB1-ADA6-41EC-A92A-77B9077697D1}">
      <dgm:prSet/>
      <dgm:spPr/>
      <dgm:t>
        <a:bodyPr/>
        <a:lstStyle/>
        <a:p>
          <a:r>
            <a:rPr lang="en-US" dirty="0"/>
            <a:t>Fringe Benefits are the expenses to the University associated with providing benefits such as retirement, health insurance, and worker’s compensation to employees.</a:t>
          </a:r>
        </a:p>
      </dgm:t>
    </dgm:pt>
    <dgm:pt modelId="{639C4E75-C5C0-4FA2-80AC-FFB12A28461B}" type="parTrans" cxnId="{0D73C3BC-6782-4E97-9681-651CB928ADC8}">
      <dgm:prSet/>
      <dgm:spPr/>
      <dgm:t>
        <a:bodyPr/>
        <a:lstStyle/>
        <a:p>
          <a:endParaRPr lang="en-US"/>
        </a:p>
      </dgm:t>
    </dgm:pt>
    <dgm:pt modelId="{B78C47A5-2C20-4D09-94EF-9A854D0275AD}" type="sibTrans" cxnId="{0D73C3BC-6782-4E97-9681-651CB928ADC8}">
      <dgm:prSet/>
      <dgm:spPr/>
      <dgm:t>
        <a:bodyPr/>
        <a:lstStyle/>
        <a:p>
          <a:endParaRPr lang="en-US"/>
        </a:p>
      </dgm:t>
    </dgm:pt>
    <dgm:pt modelId="{3C78DFAB-5D14-4AD5-98B2-0575D922EA18}">
      <dgm:prSet/>
      <dgm:spPr/>
      <dgm:t>
        <a:bodyPr/>
        <a:lstStyle/>
        <a:p>
          <a:r>
            <a:rPr lang="en-US" dirty="0"/>
            <a:t>At LSUHSC we have standard rates by employment category:</a:t>
          </a:r>
        </a:p>
      </dgm:t>
    </dgm:pt>
    <dgm:pt modelId="{840DE8FD-864B-4D18-93CA-2C9BEA26BA8C}" type="parTrans" cxnId="{99236938-8FBF-49B5-B30A-AABA7FDA28D0}">
      <dgm:prSet/>
      <dgm:spPr/>
      <dgm:t>
        <a:bodyPr/>
        <a:lstStyle/>
        <a:p>
          <a:endParaRPr lang="en-US"/>
        </a:p>
      </dgm:t>
    </dgm:pt>
    <dgm:pt modelId="{1C5D67A1-1BEB-4666-B5C5-4D0E043D8BB9}" type="sibTrans" cxnId="{99236938-8FBF-49B5-B30A-AABA7FDA28D0}">
      <dgm:prSet/>
      <dgm:spPr/>
      <dgm:t>
        <a:bodyPr/>
        <a:lstStyle/>
        <a:p>
          <a:endParaRPr lang="en-US"/>
        </a:p>
      </dgm:t>
    </dgm:pt>
    <dgm:pt modelId="{54EB945D-1899-4B6A-B6C4-93589800E8CB}">
      <dgm:prSet/>
      <dgm:spPr/>
      <dgm:t>
        <a:bodyPr/>
        <a:lstStyle/>
        <a:p>
          <a:r>
            <a:rPr lang="en-US" dirty="0"/>
            <a:t>Faculty and Staff: 38%</a:t>
          </a:r>
        </a:p>
      </dgm:t>
    </dgm:pt>
    <dgm:pt modelId="{C4FE61A3-81A7-4A97-B43D-417D717B7EB5}" type="parTrans" cxnId="{0FA0F805-2408-44C1-8702-FDAAEDB3D5C5}">
      <dgm:prSet/>
      <dgm:spPr/>
      <dgm:t>
        <a:bodyPr/>
        <a:lstStyle/>
        <a:p>
          <a:endParaRPr lang="en-US"/>
        </a:p>
      </dgm:t>
    </dgm:pt>
    <dgm:pt modelId="{65015667-21A5-4284-9419-C4BB9C42502E}" type="sibTrans" cxnId="{0FA0F805-2408-44C1-8702-FDAAEDB3D5C5}">
      <dgm:prSet/>
      <dgm:spPr/>
      <dgm:t>
        <a:bodyPr/>
        <a:lstStyle/>
        <a:p>
          <a:endParaRPr lang="en-US"/>
        </a:p>
      </dgm:t>
    </dgm:pt>
    <dgm:pt modelId="{AD3D67C4-F3EE-4F61-8368-ED5765F0BCEB}">
      <dgm:prSet/>
      <dgm:spPr/>
      <dgm:t>
        <a:bodyPr/>
        <a:lstStyle/>
        <a:p>
          <a:r>
            <a:rPr lang="en-US" dirty="0"/>
            <a:t>Student Workers: 4.2%</a:t>
          </a:r>
        </a:p>
      </dgm:t>
    </dgm:pt>
    <dgm:pt modelId="{516C7143-AE2F-407B-8426-66C56685299F}" type="parTrans" cxnId="{01BB2E20-DD68-4F77-B625-DBB3FCD9F590}">
      <dgm:prSet/>
      <dgm:spPr/>
      <dgm:t>
        <a:bodyPr/>
        <a:lstStyle/>
        <a:p>
          <a:endParaRPr lang="en-US"/>
        </a:p>
      </dgm:t>
    </dgm:pt>
    <dgm:pt modelId="{8F7864B7-D87F-42C0-B213-A867B4EF9B48}" type="sibTrans" cxnId="{01BB2E20-DD68-4F77-B625-DBB3FCD9F590}">
      <dgm:prSet/>
      <dgm:spPr/>
      <dgm:t>
        <a:bodyPr/>
        <a:lstStyle/>
        <a:p>
          <a:endParaRPr lang="en-US"/>
        </a:p>
      </dgm:t>
    </dgm:pt>
    <dgm:pt modelId="{B88C6E9E-43CE-4A52-8F90-2ED34341404F}">
      <dgm:prSet/>
      <dgm:spPr/>
      <dgm:t>
        <a:bodyPr/>
        <a:lstStyle/>
        <a:p>
          <a:r>
            <a:rPr lang="en-US" dirty="0"/>
            <a:t>Graduate Assistants:       .6% </a:t>
          </a:r>
        </a:p>
      </dgm:t>
    </dgm:pt>
    <dgm:pt modelId="{AF123148-15A1-4B6B-B7E1-29FA4FB944C2}" type="parTrans" cxnId="{F81B8AFB-7E33-424A-997D-C5CC68CBA433}">
      <dgm:prSet/>
      <dgm:spPr/>
      <dgm:t>
        <a:bodyPr/>
        <a:lstStyle/>
        <a:p>
          <a:endParaRPr lang="en-US"/>
        </a:p>
      </dgm:t>
    </dgm:pt>
    <dgm:pt modelId="{6D9CD0DB-0D8C-4D37-B073-71E34DA16208}" type="sibTrans" cxnId="{F81B8AFB-7E33-424A-997D-C5CC68CBA433}">
      <dgm:prSet/>
      <dgm:spPr/>
      <dgm:t>
        <a:bodyPr/>
        <a:lstStyle/>
        <a:p>
          <a:endParaRPr lang="en-US"/>
        </a:p>
      </dgm:t>
    </dgm:pt>
    <dgm:pt modelId="{BE7F4DDF-86FE-4D95-9BE9-F04784B0629F}" type="pres">
      <dgm:prSet presAssocID="{210DBC7D-C04D-4988-917B-8748C0289DA6}" presName="Name0" presStyleCnt="0">
        <dgm:presLayoutVars>
          <dgm:dir/>
          <dgm:animLvl val="lvl"/>
          <dgm:resizeHandles val="exact"/>
        </dgm:presLayoutVars>
      </dgm:prSet>
      <dgm:spPr/>
    </dgm:pt>
    <dgm:pt modelId="{3E82B61F-CA53-4A6E-8B55-E2253FE232BC}" type="pres">
      <dgm:prSet presAssocID="{3C78DFAB-5D14-4AD5-98B2-0575D922EA18}" presName="boxAndChildren" presStyleCnt="0"/>
      <dgm:spPr/>
    </dgm:pt>
    <dgm:pt modelId="{87A07296-953E-4E32-89EF-0C041020AF41}" type="pres">
      <dgm:prSet presAssocID="{3C78DFAB-5D14-4AD5-98B2-0575D922EA18}" presName="parentTextBox" presStyleLbl="node1" presStyleIdx="0" presStyleCnt="2"/>
      <dgm:spPr/>
    </dgm:pt>
    <dgm:pt modelId="{345152D5-3B1A-4B60-90EC-5F5FDB2C3DA6}" type="pres">
      <dgm:prSet presAssocID="{3C78DFAB-5D14-4AD5-98B2-0575D922EA18}" presName="entireBox" presStyleLbl="node1" presStyleIdx="0" presStyleCnt="2"/>
      <dgm:spPr/>
    </dgm:pt>
    <dgm:pt modelId="{56231DD9-8DA8-4D4A-8D67-265561A16560}" type="pres">
      <dgm:prSet presAssocID="{3C78DFAB-5D14-4AD5-98B2-0575D922EA18}" presName="descendantBox" presStyleCnt="0"/>
      <dgm:spPr/>
    </dgm:pt>
    <dgm:pt modelId="{4DCECCA4-C3CF-4B56-855B-2197535B535A}" type="pres">
      <dgm:prSet presAssocID="{54EB945D-1899-4B6A-B6C4-93589800E8CB}" presName="childTextBox" presStyleLbl="fgAccFollowNode1" presStyleIdx="0" presStyleCnt="3">
        <dgm:presLayoutVars>
          <dgm:bulletEnabled val="1"/>
        </dgm:presLayoutVars>
      </dgm:prSet>
      <dgm:spPr/>
    </dgm:pt>
    <dgm:pt modelId="{66869101-F8D4-46AC-AA22-40A182EC5080}" type="pres">
      <dgm:prSet presAssocID="{AD3D67C4-F3EE-4F61-8368-ED5765F0BCEB}" presName="childTextBox" presStyleLbl="fgAccFollowNode1" presStyleIdx="1" presStyleCnt="3" custScaleX="117389" custLinFactNeighborX="-3401" custLinFactNeighborY="-2158">
        <dgm:presLayoutVars>
          <dgm:bulletEnabled val="1"/>
        </dgm:presLayoutVars>
      </dgm:prSet>
      <dgm:spPr/>
    </dgm:pt>
    <dgm:pt modelId="{8D448B09-BE88-4106-B2EF-13812A1326F2}" type="pres">
      <dgm:prSet presAssocID="{B88C6E9E-43CE-4A52-8F90-2ED34341404F}" presName="childTextBox" presStyleLbl="fgAccFollowNode1" presStyleIdx="2" presStyleCnt="3">
        <dgm:presLayoutVars>
          <dgm:bulletEnabled val="1"/>
        </dgm:presLayoutVars>
      </dgm:prSet>
      <dgm:spPr/>
    </dgm:pt>
    <dgm:pt modelId="{1593BFD5-83E1-4602-ADF7-1493A5B55695}" type="pres">
      <dgm:prSet presAssocID="{B78C47A5-2C20-4D09-94EF-9A854D0275AD}" presName="sp" presStyleCnt="0"/>
      <dgm:spPr/>
    </dgm:pt>
    <dgm:pt modelId="{1165BB83-3DA1-4515-9943-1FDA1A3E764A}" type="pres">
      <dgm:prSet presAssocID="{30A91EB1-ADA6-41EC-A92A-77B9077697D1}" presName="arrowAndChildren" presStyleCnt="0"/>
      <dgm:spPr/>
    </dgm:pt>
    <dgm:pt modelId="{29E5F283-BBE5-456F-BEAB-55B0F2A7540F}" type="pres">
      <dgm:prSet presAssocID="{30A91EB1-ADA6-41EC-A92A-77B9077697D1}" presName="parentTextArrow" presStyleLbl="node1" presStyleIdx="1" presStyleCnt="2" custScaleY="100554"/>
      <dgm:spPr/>
    </dgm:pt>
  </dgm:ptLst>
  <dgm:cxnLst>
    <dgm:cxn modelId="{0FA0F805-2408-44C1-8702-FDAAEDB3D5C5}" srcId="{3C78DFAB-5D14-4AD5-98B2-0575D922EA18}" destId="{54EB945D-1899-4B6A-B6C4-93589800E8CB}" srcOrd="0" destOrd="0" parTransId="{C4FE61A3-81A7-4A97-B43D-417D717B7EB5}" sibTransId="{65015667-21A5-4284-9419-C4BB9C42502E}"/>
    <dgm:cxn modelId="{C8244207-4F1E-4AFF-923D-DBC7598A4670}" type="presOf" srcId="{3C78DFAB-5D14-4AD5-98B2-0575D922EA18}" destId="{87A07296-953E-4E32-89EF-0C041020AF41}" srcOrd="0" destOrd="0" presId="urn:microsoft.com/office/officeart/2005/8/layout/process4"/>
    <dgm:cxn modelId="{9EBCCA10-8ADD-483D-B51A-B3E19D6BEFDF}" type="presOf" srcId="{210DBC7D-C04D-4988-917B-8748C0289DA6}" destId="{BE7F4DDF-86FE-4D95-9BE9-F04784B0629F}" srcOrd="0" destOrd="0" presId="urn:microsoft.com/office/officeart/2005/8/layout/process4"/>
    <dgm:cxn modelId="{01BB2E20-DD68-4F77-B625-DBB3FCD9F590}" srcId="{3C78DFAB-5D14-4AD5-98B2-0575D922EA18}" destId="{AD3D67C4-F3EE-4F61-8368-ED5765F0BCEB}" srcOrd="1" destOrd="0" parTransId="{516C7143-AE2F-407B-8426-66C56685299F}" sibTransId="{8F7864B7-D87F-42C0-B213-A867B4EF9B48}"/>
    <dgm:cxn modelId="{99236938-8FBF-49B5-B30A-AABA7FDA28D0}" srcId="{210DBC7D-C04D-4988-917B-8748C0289DA6}" destId="{3C78DFAB-5D14-4AD5-98B2-0575D922EA18}" srcOrd="1" destOrd="0" parTransId="{840DE8FD-864B-4D18-93CA-2C9BEA26BA8C}" sibTransId="{1C5D67A1-1BEB-4666-B5C5-4D0E043D8BB9}"/>
    <dgm:cxn modelId="{9D99373E-A168-47DC-8121-970F1C06DF9A}" type="presOf" srcId="{B88C6E9E-43CE-4A52-8F90-2ED34341404F}" destId="{8D448B09-BE88-4106-B2EF-13812A1326F2}" srcOrd="0" destOrd="0" presId="urn:microsoft.com/office/officeart/2005/8/layout/process4"/>
    <dgm:cxn modelId="{E85AE545-1709-4BF5-9E3B-F4FAA5409284}" type="presOf" srcId="{30A91EB1-ADA6-41EC-A92A-77B9077697D1}" destId="{29E5F283-BBE5-456F-BEAB-55B0F2A7540F}" srcOrd="0" destOrd="0" presId="urn:microsoft.com/office/officeart/2005/8/layout/process4"/>
    <dgm:cxn modelId="{C3C42F6F-7A51-4290-9A30-F598046B99F8}" type="presOf" srcId="{54EB945D-1899-4B6A-B6C4-93589800E8CB}" destId="{4DCECCA4-C3CF-4B56-855B-2197535B535A}" srcOrd="0" destOrd="0" presId="urn:microsoft.com/office/officeart/2005/8/layout/process4"/>
    <dgm:cxn modelId="{C4A2D3AE-880E-44C2-973D-7B0EE80B3E60}" type="presOf" srcId="{AD3D67C4-F3EE-4F61-8368-ED5765F0BCEB}" destId="{66869101-F8D4-46AC-AA22-40A182EC5080}" srcOrd="0" destOrd="0" presId="urn:microsoft.com/office/officeart/2005/8/layout/process4"/>
    <dgm:cxn modelId="{0D73C3BC-6782-4E97-9681-651CB928ADC8}" srcId="{210DBC7D-C04D-4988-917B-8748C0289DA6}" destId="{30A91EB1-ADA6-41EC-A92A-77B9077697D1}" srcOrd="0" destOrd="0" parTransId="{639C4E75-C5C0-4FA2-80AC-FFB12A28461B}" sibTransId="{B78C47A5-2C20-4D09-94EF-9A854D0275AD}"/>
    <dgm:cxn modelId="{1D595BE1-2A61-438C-B98E-79C14D3709FE}" type="presOf" srcId="{3C78DFAB-5D14-4AD5-98B2-0575D922EA18}" destId="{345152D5-3B1A-4B60-90EC-5F5FDB2C3DA6}" srcOrd="1" destOrd="0" presId="urn:microsoft.com/office/officeart/2005/8/layout/process4"/>
    <dgm:cxn modelId="{F81B8AFB-7E33-424A-997D-C5CC68CBA433}" srcId="{3C78DFAB-5D14-4AD5-98B2-0575D922EA18}" destId="{B88C6E9E-43CE-4A52-8F90-2ED34341404F}" srcOrd="2" destOrd="0" parTransId="{AF123148-15A1-4B6B-B7E1-29FA4FB944C2}" sibTransId="{6D9CD0DB-0D8C-4D37-B073-71E34DA16208}"/>
    <dgm:cxn modelId="{72AC2455-6BFF-4BDD-9CF8-5DF5DE3A637D}" type="presParOf" srcId="{BE7F4DDF-86FE-4D95-9BE9-F04784B0629F}" destId="{3E82B61F-CA53-4A6E-8B55-E2253FE232BC}" srcOrd="0" destOrd="0" presId="urn:microsoft.com/office/officeart/2005/8/layout/process4"/>
    <dgm:cxn modelId="{A8BF5762-E184-4994-A09E-5ED42A054E3F}" type="presParOf" srcId="{3E82B61F-CA53-4A6E-8B55-E2253FE232BC}" destId="{87A07296-953E-4E32-89EF-0C041020AF41}" srcOrd="0" destOrd="0" presId="urn:microsoft.com/office/officeart/2005/8/layout/process4"/>
    <dgm:cxn modelId="{D1BF2A09-AE81-453E-A53D-7F7D63DB3A36}" type="presParOf" srcId="{3E82B61F-CA53-4A6E-8B55-E2253FE232BC}" destId="{345152D5-3B1A-4B60-90EC-5F5FDB2C3DA6}" srcOrd="1" destOrd="0" presId="urn:microsoft.com/office/officeart/2005/8/layout/process4"/>
    <dgm:cxn modelId="{2C208903-48D8-467B-83D2-A2AC18ECFC5D}" type="presParOf" srcId="{3E82B61F-CA53-4A6E-8B55-E2253FE232BC}" destId="{56231DD9-8DA8-4D4A-8D67-265561A16560}" srcOrd="2" destOrd="0" presId="urn:microsoft.com/office/officeart/2005/8/layout/process4"/>
    <dgm:cxn modelId="{27632C60-3D0F-4A3D-9857-60FE67844B98}" type="presParOf" srcId="{56231DD9-8DA8-4D4A-8D67-265561A16560}" destId="{4DCECCA4-C3CF-4B56-855B-2197535B535A}" srcOrd="0" destOrd="0" presId="urn:microsoft.com/office/officeart/2005/8/layout/process4"/>
    <dgm:cxn modelId="{F14763DF-CB6F-400A-BBAF-FAE61CD36F6D}" type="presParOf" srcId="{56231DD9-8DA8-4D4A-8D67-265561A16560}" destId="{66869101-F8D4-46AC-AA22-40A182EC5080}" srcOrd="1" destOrd="0" presId="urn:microsoft.com/office/officeart/2005/8/layout/process4"/>
    <dgm:cxn modelId="{481BDF3B-50D9-476E-8AF2-25A855D00320}" type="presParOf" srcId="{56231DD9-8DA8-4D4A-8D67-265561A16560}" destId="{8D448B09-BE88-4106-B2EF-13812A1326F2}" srcOrd="2" destOrd="0" presId="urn:microsoft.com/office/officeart/2005/8/layout/process4"/>
    <dgm:cxn modelId="{A2B73141-238B-4E56-861A-1322C6799033}" type="presParOf" srcId="{BE7F4DDF-86FE-4D95-9BE9-F04784B0629F}" destId="{1593BFD5-83E1-4602-ADF7-1493A5B55695}" srcOrd="1" destOrd="0" presId="urn:microsoft.com/office/officeart/2005/8/layout/process4"/>
    <dgm:cxn modelId="{77C4D600-CF2F-4B34-AC7B-B8D3648647C4}" type="presParOf" srcId="{BE7F4DDF-86FE-4D95-9BE9-F04784B0629F}" destId="{1165BB83-3DA1-4515-9943-1FDA1A3E764A}" srcOrd="2" destOrd="0" presId="urn:microsoft.com/office/officeart/2005/8/layout/process4"/>
    <dgm:cxn modelId="{A5AFBF41-09B1-44A7-BAE8-25752EA3669D}" type="presParOf" srcId="{1165BB83-3DA1-4515-9943-1FDA1A3E764A}" destId="{29E5F283-BBE5-456F-BEAB-55B0F2A7540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DA4546-AE7A-4FDD-B8A8-C889750CAB6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D4F5B7C-DA7A-4A25-BBC7-0AF5F8398C0B}">
      <dgm:prSet custT="1"/>
      <dgm:spPr>
        <a:solidFill>
          <a:schemeClr val="accent1"/>
        </a:solidFill>
      </dgm:spPr>
      <dgm:t>
        <a:bodyPr/>
        <a:lstStyle/>
        <a:p>
          <a:pPr>
            <a:lnSpc>
              <a:spcPct val="100000"/>
            </a:lnSpc>
          </a:pPr>
          <a:r>
            <a:rPr lang="en-US" sz="2400" dirty="0">
              <a:solidFill>
                <a:schemeClr val="bg1"/>
              </a:solidFill>
            </a:rPr>
            <a:t>Modular budgets are submitted to NIH instead of detailed budget when direct costs are $250,000 per year or less.  </a:t>
          </a:r>
        </a:p>
      </dgm:t>
    </dgm:pt>
    <dgm:pt modelId="{9B9D85C6-F812-4378-8CCF-277976447454}" type="parTrans" cxnId="{70AFA8B4-756C-486D-BE02-5DBE7250337D}">
      <dgm:prSet/>
      <dgm:spPr/>
      <dgm:t>
        <a:bodyPr/>
        <a:lstStyle/>
        <a:p>
          <a:endParaRPr lang="en-US"/>
        </a:p>
      </dgm:t>
    </dgm:pt>
    <dgm:pt modelId="{1D1D1986-EC49-4891-8264-609BF55E467A}" type="sibTrans" cxnId="{70AFA8B4-756C-486D-BE02-5DBE7250337D}">
      <dgm:prSet/>
      <dgm:spPr/>
      <dgm:t>
        <a:bodyPr/>
        <a:lstStyle/>
        <a:p>
          <a:endParaRPr lang="en-US"/>
        </a:p>
      </dgm:t>
    </dgm:pt>
    <dgm:pt modelId="{9EE684E7-4216-4503-A59C-2C86DDA129FE}">
      <dgm:prSet custT="1"/>
      <dgm:spPr>
        <a:solidFill>
          <a:schemeClr val="accent1"/>
        </a:solidFill>
      </dgm:spPr>
      <dgm:t>
        <a:bodyPr/>
        <a:lstStyle/>
        <a:p>
          <a:pPr>
            <a:lnSpc>
              <a:spcPct val="100000"/>
            </a:lnSpc>
          </a:pPr>
          <a:r>
            <a:rPr lang="en-US" sz="2400" dirty="0">
              <a:solidFill>
                <a:schemeClr val="bg1"/>
              </a:solidFill>
            </a:rPr>
            <a:t>Modular budget must be requested in increments of $25,000.</a:t>
          </a:r>
        </a:p>
      </dgm:t>
    </dgm:pt>
    <dgm:pt modelId="{A4F0BFCB-3D55-4456-868B-CBF1EEAAFC1E}" type="parTrans" cxnId="{8EFC0ACF-9508-4B75-ACA8-6443FF14FB19}">
      <dgm:prSet/>
      <dgm:spPr/>
      <dgm:t>
        <a:bodyPr/>
        <a:lstStyle/>
        <a:p>
          <a:endParaRPr lang="en-US"/>
        </a:p>
      </dgm:t>
    </dgm:pt>
    <dgm:pt modelId="{6F2F0B9A-E09C-491C-BB0E-C141CCD1876E}" type="sibTrans" cxnId="{8EFC0ACF-9508-4B75-ACA8-6443FF14FB19}">
      <dgm:prSet/>
      <dgm:spPr/>
      <dgm:t>
        <a:bodyPr/>
        <a:lstStyle/>
        <a:p>
          <a:endParaRPr lang="en-US"/>
        </a:p>
      </dgm:t>
    </dgm:pt>
    <dgm:pt modelId="{4573401F-887C-4E71-8328-BAC645839EB7}">
      <dgm:prSet custT="1"/>
      <dgm:spPr>
        <a:solidFill>
          <a:schemeClr val="accent1"/>
        </a:solidFill>
      </dgm:spPr>
      <dgm:t>
        <a:bodyPr/>
        <a:lstStyle/>
        <a:p>
          <a:pPr>
            <a:lnSpc>
              <a:spcPct val="100000"/>
            </a:lnSpc>
          </a:pPr>
          <a:r>
            <a:rPr lang="en-US" sz="2400" dirty="0">
              <a:solidFill>
                <a:schemeClr val="bg1"/>
              </a:solidFill>
            </a:rPr>
            <a:t>While total consortium costs must be included in the overall requested modular direct cost amount, it does not count against the $250,000 maximum</a:t>
          </a:r>
          <a:r>
            <a:rPr lang="en-US" sz="2400" dirty="0"/>
            <a:t>.</a:t>
          </a:r>
        </a:p>
      </dgm:t>
    </dgm:pt>
    <dgm:pt modelId="{FA93C51A-69EB-418E-A7EC-4A1E732DA61A}" type="parTrans" cxnId="{A5819EC3-ED10-4E43-AD82-A5E1C2B3AC48}">
      <dgm:prSet/>
      <dgm:spPr/>
      <dgm:t>
        <a:bodyPr/>
        <a:lstStyle/>
        <a:p>
          <a:endParaRPr lang="en-US"/>
        </a:p>
      </dgm:t>
    </dgm:pt>
    <dgm:pt modelId="{ECBCEB2C-FAA2-4FA7-8772-B4D8753A7B7F}" type="sibTrans" cxnId="{A5819EC3-ED10-4E43-AD82-A5E1C2B3AC48}">
      <dgm:prSet/>
      <dgm:spPr/>
      <dgm:t>
        <a:bodyPr/>
        <a:lstStyle/>
        <a:p>
          <a:endParaRPr lang="en-US"/>
        </a:p>
      </dgm:t>
    </dgm:pt>
    <dgm:pt modelId="{2DEEEFA1-12F6-48CB-A042-653731038EB2}" type="pres">
      <dgm:prSet presAssocID="{51DA4546-AE7A-4FDD-B8A8-C889750CAB6D}" presName="root" presStyleCnt="0">
        <dgm:presLayoutVars>
          <dgm:dir/>
          <dgm:resizeHandles val="exact"/>
        </dgm:presLayoutVars>
      </dgm:prSet>
      <dgm:spPr/>
    </dgm:pt>
    <dgm:pt modelId="{2480B664-4101-453F-B691-F2AD46F03A8A}" type="pres">
      <dgm:prSet presAssocID="{6D4F5B7C-DA7A-4A25-BBC7-0AF5F8398C0B}" presName="compNode" presStyleCnt="0"/>
      <dgm:spPr/>
    </dgm:pt>
    <dgm:pt modelId="{49E28F9C-7D08-4C6E-9067-141A38C9E433}" type="pres">
      <dgm:prSet presAssocID="{6D4F5B7C-DA7A-4A25-BBC7-0AF5F8398C0B}" presName="bgRect" presStyleLbl="bgShp" presStyleIdx="0" presStyleCnt="3"/>
      <dgm:spPr>
        <a:solidFill>
          <a:schemeClr val="accent1">
            <a:lumMod val="20000"/>
            <a:lumOff val="80000"/>
          </a:schemeClr>
        </a:solidFill>
      </dgm:spPr>
    </dgm:pt>
    <dgm:pt modelId="{EBE97DD6-DB06-4845-9653-ED58D69C66E6}" type="pres">
      <dgm:prSet presAssocID="{6D4F5B7C-DA7A-4A25-BBC7-0AF5F8398C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64202352-AAEA-43AD-A764-7D44D8091F4A}" type="pres">
      <dgm:prSet presAssocID="{6D4F5B7C-DA7A-4A25-BBC7-0AF5F8398C0B}" presName="spaceRect" presStyleCnt="0"/>
      <dgm:spPr/>
    </dgm:pt>
    <dgm:pt modelId="{DE3C8879-121A-45D5-94DD-99440827B9FD}" type="pres">
      <dgm:prSet presAssocID="{6D4F5B7C-DA7A-4A25-BBC7-0AF5F8398C0B}" presName="parTx" presStyleLbl="revTx" presStyleIdx="0" presStyleCnt="3" custLinFactNeighborX="9" custLinFactNeighborY="213">
        <dgm:presLayoutVars>
          <dgm:chMax val="0"/>
          <dgm:chPref val="0"/>
        </dgm:presLayoutVars>
      </dgm:prSet>
      <dgm:spPr/>
    </dgm:pt>
    <dgm:pt modelId="{5D8BE29E-E93B-4B43-B17B-748F66F3B901}" type="pres">
      <dgm:prSet presAssocID="{1D1D1986-EC49-4891-8264-609BF55E467A}" presName="sibTrans" presStyleCnt="0"/>
      <dgm:spPr/>
    </dgm:pt>
    <dgm:pt modelId="{6C132655-9433-425C-AE7F-FF9FF603E433}" type="pres">
      <dgm:prSet presAssocID="{9EE684E7-4216-4503-A59C-2C86DDA129FE}" presName="compNode" presStyleCnt="0"/>
      <dgm:spPr/>
    </dgm:pt>
    <dgm:pt modelId="{1EB977CA-6BE6-477B-A27F-FE9E6083DBF6}" type="pres">
      <dgm:prSet presAssocID="{9EE684E7-4216-4503-A59C-2C86DDA129FE}" presName="bgRect" presStyleLbl="bgShp" presStyleIdx="1" presStyleCnt="3"/>
      <dgm:spPr>
        <a:solidFill>
          <a:schemeClr val="accent1">
            <a:lumMod val="20000"/>
            <a:lumOff val="80000"/>
          </a:schemeClr>
        </a:solidFill>
      </dgm:spPr>
    </dgm:pt>
    <dgm:pt modelId="{261CABEB-CF10-4A35-9F5C-41386F0CFC5A}" type="pres">
      <dgm:prSet presAssocID="{9EE684E7-4216-4503-A59C-2C86DDA129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0FA43C1A-B481-4231-970A-86D9ACAD54EC}" type="pres">
      <dgm:prSet presAssocID="{9EE684E7-4216-4503-A59C-2C86DDA129FE}" presName="spaceRect" presStyleCnt="0"/>
      <dgm:spPr/>
    </dgm:pt>
    <dgm:pt modelId="{F767AE7B-477F-4CD0-9005-68B988653C74}" type="pres">
      <dgm:prSet presAssocID="{9EE684E7-4216-4503-A59C-2C86DDA129FE}" presName="parTx" presStyleLbl="revTx" presStyleIdx="1" presStyleCnt="3">
        <dgm:presLayoutVars>
          <dgm:chMax val="0"/>
          <dgm:chPref val="0"/>
        </dgm:presLayoutVars>
      </dgm:prSet>
      <dgm:spPr/>
    </dgm:pt>
    <dgm:pt modelId="{019FD041-5610-4011-B536-A1EFBCAFA739}" type="pres">
      <dgm:prSet presAssocID="{6F2F0B9A-E09C-491C-BB0E-C141CCD1876E}" presName="sibTrans" presStyleCnt="0"/>
      <dgm:spPr/>
    </dgm:pt>
    <dgm:pt modelId="{050EDAF8-18F9-4C30-AEAE-B512D29E6AA2}" type="pres">
      <dgm:prSet presAssocID="{4573401F-887C-4E71-8328-BAC645839EB7}" presName="compNode" presStyleCnt="0"/>
      <dgm:spPr/>
    </dgm:pt>
    <dgm:pt modelId="{3C197D69-92CF-4AE3-BF65-4E85D202F3A6}" type="pres">
      <dgm:prSet presAssocID="{4573401F-887C-4E71-8328-BAC645839EB7}" presName="bgRect" presStyleLbl="bgShp" presStyleIdx="2" presStyleCnt="3"/>
      <dgm:spPr>
        <a:solidFill>
          <a:schemeClr val="tx2">
            <a:lumMod val="10000"/>
            <a:lumOff val="90000"/>
          </a:schemeClr>
        </a:solidFill>
      </dgm:spPr>
    </dgm:pt>
    <dgm:pt modelId="{36612720-B4AE-44CE-8FFA-B4EE936F20A1}" type="pres">
      <dgm:prSet presAssocID="{4573401F-887C-4E71-8328-BAC645839EB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uro"/>
        </a:ext>
      </dgm:extLst>
    </dgm:pt>
    <dgm:pt modelId="{E40BED9E-AC42-4A6C-82EC-D03326DF18FA}" type="pres">
      <dgm:prSet presAssocID="{4573401F-887C-4E71-8328-BAC645839EB7}" presName="spaceRect" presStyleCnt="0"/>
      <dgm:spPr/>
    </dgm:pt>
    <dgm:pt modelId="{CC8CA886-3C70-4FC3-88EE-CD1CE22F4405}" type="pres">
      <dgm:prSet presAssocID="{4573401F-887C-4E71-8328-BAC645839EB7}" presName="parTx" presStyleLbl="revTx" presStyleIdx="2" presStyleCnt="3">
        <dgm:presLayoutVars>
          <dgm:chMax val="0"/>
          <dgm:chPref val="0"/>
        </dgm:presLayoutVars>
      </dgm:prSet>
      <dgm:spPr/>
    </dgm:pt>
  </dgm:ptLst>
  <dgm:cxnLst>
    <dgm:cxn modelId="{653F5608-F4B8-4DE5-94E2-9A55733BA11F}" type="presOf" srcId="{4573401F-887C-4E71-8328-BAC645839EB7}" destId="{CC8CA886-3C70-4FC3-88EE-CD1CE22F4405}" srcOrd="0" destOrd="0" presId="urn:microsoft.com/office/officeart/2018/2/layout/IconVerticalSolidList"/>
    <dgm:cxn modelId="{47E01F6D-BC33-42EF-9FDB-AB73A1B8AFCC}" type="presOf" srcId="{51DA4546-AE7A-4FDD-B8A8-C889750CAB6D}" destId="{2DEEEFA1-12F6-48CB-A042-653731038EB2}" srcOrd="0" destOrd="0" presId="urn:microsoft.com/office/officeart/2018/2/layout/IconVerticalSolidList"/>
    <dgm:cxn modelId="{70AFA8B4-756C-486D-BE02-5DBE7250337D}" srcId="{51DA4546-AE7A-4FDD-B8A8-C889750CAB6D}" destId="{6D4F5B7C-DA7A-4A25-BBC7-0AF5F8398C0B}" srcOrd="0" destOrd="0" parTransId="{9B9D85C6-F812-4378-8CCF-277976447454}" sibTransId="{1D1D1986-EC49-4891-8264-609BF55E467A}"/>
    <dgm:cxn modelId="{A5819EC3-ED10-4E43-AD82-A5E1C2B3AC48}" srcId="{51DA4546-AE7A-4FDD-B8A8-C889750CAB6D}" destId="{4573401F-887C-4E71-8328-BAC645839EB7}" srcOrd="2" destOrd="0" parTransId="{FA93C51A-69EB-418E-A7EC-4A1E732DA61A}" sibTransId="{ECBCEB2C-FAA2-4FA7-8772-B4D8753A7B7F}"/>
    <dgm:cxn modelId="{8EFC0ACF-9508-4B75-ACA8-6443FF14FB19}" srcId="{51DA4546-AE7A-4FDD-B8A8-C889750CAB6D}" destId="{9EE684E7-4216-4503-A59C-2C86DDA129FE}" srcOrd="1" destOrd="0" parTransId="{A4F0BFCB-3D55-4456-868B-CBF1EEAAFC1E}" sibTransId="{6F2F0B9A-E09C-491C-BB0E-C141CCD1876E}"/>
    <dgm:cxn modelId="{C3C169D4-4519-4BA3-8B5E-4C218CC1C951}" type="presOf" srcId="{9EE684E7-4216-4503-A59C-2C86DDA129FE}" destId="{F767AE7B-477F-4CD0-9005-68B988653C74}" srcOrd="0" destOrd="0" presId="urn:microsoft.com/office/officeart/2018/2/layout/IconVerticalSolidList"/>
    <dgm:cxn modelId="{59C032E1-7BA2-491A-838E-86713FD504C9}" type="presOf" srcId="{6D4F5B7C-DA7A-4A25-BBC7-0AF5F8398C0B}" destId="{DE3C8879-121A-45D5-94DD-99440827B9FD}" srcOrd="0" destOrd="0" presId="urn:microsoft.com/office/officeart/2018/2/layout/IconVerticalSolidList"/>
    <dgm:cxn modelId="{BA0074F9-0DE1-4526-8D82-6BAB8DCFFDA6}" type="presParOf" srcId="{2DEEEFA1-12F6-48CB-A042-653731038EB2}" destId="{2480B664-4101-453F-B691-F2AD46F03A8A}" srcOrd="0" destOrd="0" presId="urn:microsoft.com/office/officeart/2018/2/layout/IconVerticalSolidList"/>
    <dgm:cxn modelId="{05A39A9E-4F93-4FD3-B456-AE938FC2DD11}" type="presParOf" srcId="{2480B664-4101-453F-B691-F2AD46F03A8A}" destId="{49E28F9C-7D08-4C6E-9067-141A38C9E433}" srcOrd="0" destOrd="0" presId="urn:microsoft.com/office/officeart/2018/2/layout/IconVerticalSolidList"/>
    <dgm:cxn modelId="{BB118903-00C3-4EA7-AEA9-260D296A8E7B}" type="presParOf" srcId="{2480B664-4101-453F-B691-F2AD46F03A8A}" destId="{EBE97DD6-DB06-4845-9653-ED58D69C66E6}" srcOrd="1" destOrd="0" presId="urn:microsoft.com/office/officeart/2018/2/layout/IconVerticalSolidList"/>
    <dgm:cxn modelId="{FE84DFBB-2C2D-4567-BB73-EC82D7DE2B87}" type="presParOf" srcId="{2480B664-4101-453F-B691-F2AD46F03A8A}" destId="{64202352-AAEA-43AD-A764-7D44D8091F4A}" srcOrd="2" destOrd="0" presId="urn:microsoft.com/office/officeart/2018/2/layout/IconVerticalSolidList"/>
    <dgm:cxn modelId="{D6D8BA55-378F-4D53-A5F5-3043C72183A1}" type="presParOf" srcId="{2480B664-4101-453F-B691-F2AD46F03A8A}" destId="{DE3C8879-121A-45D5-94DD-99440827B9FD}" srcOrd="3" destOrd="0" presId="urn:microsoft.com/office/officeart/2018/2/layout/IconVerticalSolidList"/>
    <dgm:cxn modelId="{E01E5D71-A856-4A9F-8B96-41C6360C2817}" type="presParOf" srcId="{2DEEEFA1-12F6-48CB-A042-653731038EB2}" destId="{5D8BE29E-E93B-4B43-B17B-748F66F3B901}" srcOrd="1" destOrd="0" presId="urn:microsoft.com/office/officeart/2018/2/layout/IconVerticalSolidList"/>
    <dgm:cxn modelId="{316DD8DE-A98C-40BA-9078-B5A8DD103763}" type="presParOf" srcId="{2DEEEFA1-12F6-48CB-A042-653731038EB2}" destId="{6C132655-9433-425C-AE7F-FF9FF603E433}" srcOrd="2" destOrd="0" presId="urn:microsoft.com/office/officeart/2018/2/layout/IconVerticalSolidList"/>
    <dgm:cxn modelId="{CA161B0A-41F8-4236-B37C-0504EBA91958}" type="presParOf" srcId="{6C132655-9433-425C-AE7F-FF9FF603E433}" destId="{1EB977CA-6BE6-477B-A27F-FE9E6083DBF6}" srcOrd="0" destOrd="0" presId="urn:microsoft.com/office/officeart/2018/2/layout/IconVerticalSolidList"/>
    <dgm:cxn modelId="{8DFEA78C-1C15-48E5-AE75-29180EB9A67F}" type="presParOf" srcId="{6C132655-9433-425C-AE7F-FF9FF603E433}" destId="{261CABEB-CF10-4A35-9F5C-41386F0CFC5A}" srcOrd="1" destOrd="0" presId="urn:microsoft.com/office/officeart/2018/2/layout/IconVerticalSolidList"/>
    <dgm:cxn modelId="{0801EC92-AD40-409F-AEC6-05267B90E64E}" type="presParOf" srcId="{6C132655-9433-425C-AE7F-FF9FF603E433}" destId="{0FA43C1A-B481-4231-970A-86D9ACAD54EC}" srcOrd="2" destOrd="0" presId="urn:microsoft.com/office/officeart/2018/2/layout/IconVerticalSolidList"/>
    <dgm:cxn modelId="{6E55FE0C-5933-4554-8DA7-402C68F80BCF}" type="presParOf" srcId="{6C132655-9433-425C-AE7F-FF9FF603E433}" destId="{F767AE7B-477F-4CD0-9005-68B988653C74}" srcOrd="3" destOrd="0" presId="urn:microsoft.com/office/officeart/2018/2/layout/IconVerticalSolidList"/>
    <dgm:cxn modelId="{5B4599A3-FD2E-4369-AFED-DCACEC86A610}" type="presParOf" srcId="{2DEEEFA1-12F6-48CB-A042-653731038EB2}" destId="{019FD041-5610-4011-B536-A1EFBCAFA739}" srcOrd="3" destOrd="0" presId="urn:microsoft.com/office/officeart/2018/2/layout/IconVerticalSolidList"/>
    <dgm:cxn modelId="{2BA4F20F-1FF4-4CD5-992E-71B641DADB50}" type="presParOf" srcId="{2DEEEFA1-12F6-48CB-A042-653731038EB2}" destId="{050EDAF8-18F9-4C30-AEAE-B512D29E6AA2}" srcOrd="4" destOrd="0" presId="urn:microsoft.com/office/officeart/2018/2/layout/IconVerticalSolidList"/>
    <dgm:cxn modelId="{CF4ACA83-E9C5-4B8B-8C11-5EC143AB1ADB}" type="presParOf" srcId="{050EDAF8-18F9-4C30-AEAE-B512D29E6AA2}" destId="{3C197D69-92CF-4AE3-BF65-4E85D202F3A6}" srcOrd="0" destOrd="0" presId="urn:microsoft.com/office/officeart/2018/2/layout/IconVerticalSolidList"/>
    <dgm:cxn modelId="{75CD29E2-11F2-429A-994D-C48B8BB393B4}" type="presParOf" srcId="{050EDAF8-18F9-4C30-AEAE-B512D29E6AA2}" destId="{36612720-B4AE-44CE-8FFA-B4EE936F20A1}" srcOrd="1" destOrd="0" presId="urn:microsoft.com/office/officeart/2018/2/layout/IconVerticalSolidList"/>
    <dgm:cxn modelId="{300FEAEC-FC03-4169-AD73-B63360E4279F}" type="presParOf" srcId="{050EDAF8-18F9-4C30-AEAE-B512D29E6AA2}" destId="{E40BED9E-AC42-4A6C-82EC-D03326DF18FA}" srcOrd="2" destOrd="0" presId="urn:microsoft.com/office/officeart/2018/2/layout/IconVerticalSolidList"/>
    <dgm:cxn modelId="{5C8B70DF-944E-4FC9-A6A5-B2218A50C34B}" type="presParOf" srcId="{050EDAF8-18F9-4C30-AEAE-B512D29E6AA2}" destId="{CC8CA886-3C70-4FC3-88EE-CD1CE22F440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152D5-3B1A-4B60-90EC-5F5FDB2C3DA6}">
      <dsp:nvSpPr>
        <dsp:cNvPr id="0" name=""/>
        <dsp:cNvSpPr/>
      </dsp:nvSpPr>
      <dsp:spPr>
        <a:xfrm>
          <a:off x="0" y="3318453"/>
          <a:ext cx="7011988" cy="21645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At LSUHSC we have standard rates by employment category:</a:t>
          </a:r>
        </a:p>
      </dsp:txBody>
      <dsp:txXfrm>
        <a:off x="0" y="3318453"/>
        <a:ext cx="7011988" cy="1168860"/>
      </dsp:txXfrm>
    </dsp:sp>
    <dsp:sp modelId="{4DCECCA4-C3CF-4B56-855B-2197535B535A}">
      <dsp:nvSpPr>
        <dsp:cNvPr id="0" name=""/>
        <dsp:cNvSpPr/>
      </dsp:nvSpPr>
      <dsp:spPr>
        <a:xfrm>
          <a:off x="1439" y="4444022"/>
          <a:ext cx="2208365" cy="99569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Faculty and Staff: 38%</a:t>
          </a:r>
        </a:p>
      </dsp:txBody>
      <dsp:txXfrm>
        <a:off x="1439" y="4444022"/>
        <a:ext cx="2208365" cy="995695"/>
      </dsp:txXfrm>
    </dsp:sp>
    <dsp:sp modelId="{66869101-F8D4-46AC-AA22-40A182EC5080}">
      <dsp:nvSpPr>
        <dsp:cNvPr id="0" name=""/>
        <dsp:cNvSpPr/>
      </dsp:nvSpPr>
      <dsp:spPr>
        <a:xfrm>
          <a:off x="2134698" y="4422535"/>
          <a:ext cx="2592378" cy="99569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Student Workers: 4.2%</a:t>
          </a:r>
        </a:p>
      </dsp:txBody>
      <dsp:txXfrm>
        <a:off x="2134698" y="4422535"/>
        <a:ext cx="2592378" cy="995695"/>
      </dsp:txXfrm>
    </dsp:sp>
    <dsp:sp modelId="{8D448B09-BE88-4106-B2EF-13812A1326F2}">
      <dsp:nvSpPr>
        <dsp:cNvPr id="0" name=""/>
        <dsp:cNvSpPr/>
      </dsp:nvSpPr>
      <dsp:spPr>
        <a:xfrm>
          <a:off x="4802183" y="4444022"/>
          <a:ext cx="2208365" cy="99569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Graduate Assistants:       .6% </a:t>
          </a:r>
        </a:p>
      </dsp:txBody>
      <dsp:txXfrm>
        <a:off x="4802183" y="4444022"/>
        <a:ext cx="2208365" cy="995695"/>
      </dsp:txXfrm>
    </dsp:sp>
    <dsp:sp modelId="{29E5F283-BBE5-456F-BEAB-55B0F2A7540F}">
      <dsp:nvSpPr>
        <dsp:cNvPr id="0" name=""/>
        <dsp:cNvSpPr/>
      </dsp:nvSpPr>
      <dsp:spPr>
        <a:xfrm rot="10800000">
          <a:off x="0" y="3390"/>
          <a:ext cx="7011988" cy="334753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Fringe Benefits are the expenses to the University associated with providing benefits such as retirement, health insurance, and worker’s compensation to employees.</a:t>
          </a:r>
        </a:p>
      </dsp:txBody>
      <dsp:txXfrm rot="10800000">
        <a:off x="0" y="3390"/>
        <a:ext cx="7011988" cy="2175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28F9C-7D08-4C6E-9067-141A38C9E433}">
      <dsp:nvSpPr>
        <dsp:cNvPr id="0" name=""/>
        <dsp:cNvSpPr/>
      </dsp:nvSpPr>
      <dsp:spPr>
        <a:xfrm>
          <a:off x="0" y="3771"/>
          <a:ext cx="10134600" cy="1291963"/>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EBE97DD6-DB06-4845-9653-ED58D69C66E6}">
      <dsp:nvSpPr>
        <dsp:cNvPr id="0" name=""/>
        <dsp:cNvSpPr/>
      </dsp:nvSpPr>
      <dsp:spPr>
        <a:xfrm>
          <a:off x="390818" y="294463"/>
          <a:ext cx="711274" cy="7105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3C8879-121A-45D5-94DD-99440827B9FD}">
      <dsp:nvSpPr>
        <dsp:cNvPr id="0" name=""/>
        <dsp:cNvSpPr/>
      </dsp:nvSpPr>
      <dsp:spPr>
        <a:xfrm>
          <a:off x="1493683" y="6526"/>
          <a:ext cx="8563263" cy="1293226"/>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36866" tIns="136866" rIns="136866" bIns="136866"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Modular budgets are submitted to NIH instead of detailed budget when direct costs are $250,000 per year or less.  </a:t>
          </a:r>
        </a:p>
      </dsp:txBody>
      <dsp:txXfrm>
        <a:off x="1493683" y="6526"/>
        <a:ext cx="8563263" cy="1293226"/>
      </dsp:txXfrm>
    </dsp:sp>
    <dsp:sp modelId="{1EB977CA-6BE6-477B-A27F-FE9E6083DBF6}">
      <dsp:nvSpPr>
        <dsp:cNvPr id="0" name=""/>
        <dsp:cNvSpPr/>
      </dsp:nvSpPr>
      <dsp:spPr>
        <a:xfrm>
          <a:off x="0" y="1601286"/>
          <a:ext cx="10134600" cy="1291963"/>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261CABEB-CF10-4A35-9F5C-41386F0CFC5A}">
      <dsp:nvSpPr>
        <dsp:cNvPr id="0" name=""/>
        <dsp:cNvSpPr/>
      </dsp:nvSpPr>
      <dsp:spPr>
        <a:xfrm>
          <a:off x="390818" y="1891978"/>
          <a:ext cx="711274" cy="7105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67AE7B-477F-4CD0-9005-68B988653C74}">
      <dsp:nvSpPr>
        <dsp:cNvPr id="0" name=""/>
        <dsp:cNvSpPr/>
      </dsp:nvSpPr>
      <dsp:spPr>
        <a:xfrm>
          <a:off x="1492912" y="1601286"/>
          <a:ext cx="8563263" cy="1293226"/>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36866" tIns="136866" rIns="136866" bIns="136866"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Modular budget must be requested in increments of $25,000.</a:t>
          </a:r>
        </a:p>
      </dsp:txBody>
      <dsp:txXfrm>
        <a:off x="1492912" y="1601286"/>
        <a:ext cx="8563263" cy="1293226"/>
      </dsp:txXfrm>
    </dsp:sp>
    <dsp:sp modelId="{3C197D69-92CF-4AE3-BF65-4E85D202F3A6}">
      <dsp:nvSpPr>
        <dsp:cNvPr id="0" name=""/>
        <dsp:cNvSpPr/>
      </dsp:nvSpPr>
      <dsp:spPr>
        <a:xfrm>
          <a:off x="0" y="3198801"/>
          <a:ext cx="10134600" cy="1291963"/>
        </a:xfrm>
        <a:prstGeom prst="roundRect">
          <a:avLst>
            <a:gd name="adj" fmla="val 10000"/>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dsp:style>
    </dsp:sp>
    <dsp:sp modelId="{36612720-B4AE-44CE-8FFA-B4EE936F20A1}">
      <dsp:nvSpPr>
        <dsp:cNvPr id="0" name=""/>
        <dsp:cNvSpPr/>
      </dsp:nvSpPr>
      <dsp:spPr>
        <a:xfrm>
          <a:off x="391200" y="3489492"/>
          <a:ext cx="711274" cy="7105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8CA886-3C70-4FC3-88EE-CD1CE22F4405}">
      <dsp:nvSpPr>
        <dsp:cNvPr id="0" name=""/>
        <dsp:cNvSpPr/>
      </dsp:nvSpPr>
      <dsp:spPr>
        <a:xfrm>
          <a:off x="1493676" y="3198801"/>
          <a:ext cx="8563263" cy="1293226"/>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136866" tIns="136866" rIns="136866" bIns="136866"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While total consortium costs must be included in the overall requested modular direct cost amount, it does not count against the $250,000 maximum</a:t>
          </a:r>
          <a:r>
            <a:rPr lang="en-US" sz="2400" kern="1200" dirty="0"/>
            <a:t>.</a:t>
          </a:r>
        </a:p>
      </dsp:txBody>
      <dsp:txXfrm>
        <a:off x="1493676" y="3198801"/>
        <a:ext cx="8563263" cy="12932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57F52E-A25B-4BE5-A61F-6A4B95DE1B21}" type="datetimeFigureOut">
              <a:rPr lang="en-US" smtClean="0"/>
              <a:t>2/19/2026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57A81-BF1F-4198-8D71-4624EB31D7F3}" type="slidenum">
              <a:rPr lang="en-US" smtClean="0"/>
              <a:t>‹#›</a:t>
            </a:fld>
            <a:endParaRPr lang="en-US"/>
          </a:p>
        </p:txBody>
      </p:sp>
    </p:spTree>
    <p:extLst>
      <p:ext uri="{BB962C8B-B14F-4D97-AF65-F5344CB8AC3E}">
        <p14:creationId xmlns:p14="http://schemas.microsoft.com/office/powerpoint/2010/main" val="2197497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8334E-E5EA-4FD5-B544-6C079D97B0EE}"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516AB-62C4-48A3-923F-1C0C099FD481}" type="slidenum">
              <a:rPr lang="en-US" smtClean="0"/>
              <a:t>‹#›</a:t>
            </a:fld>
            <a:endParaRPr lang="en-US"/>
          </a:p>
        </p:txBody>
      </p:sp>
    </p:spTree>
    <p:extLst>
      <p:ext uri="{BB962C8B-B14F-4D97-AF65-F5344CB8AC3E}">
        <p14:creationId xmlns:p14="http://schemas.microsoft.com/office/powerpoint/2010/main" val="280363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516AB-62C4-48A3-923F-1C0C099FD481}" type="slidenum">
              <a:rPr lang="en-US" smtClean="0"/>
              <a:t>1</a:t>
            </a:fld>
            <a:endParaRPr lang="en-US"/>
          </a:p>
        </p:txBody>
      </p:sp>
    </p:spTree>
    <p:extLst>
      <p:ext uri="{BB962C8B-B14F-4D97-AF65-F5344CB8AC3E}">
        <p14:creationId xmlns:p14="http://schemas.microsoft.com/office/powerpoint/2010/main" val="3342188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516AB-62C4-48A3-923F-1C0C099FD481}" type="slidenum">
              <a:rPr lang="en-US" smtClean="0"/>
              <a:t>10</a:t>
            </a:fld>
            <a:endParaRPr lang="en-US"/>
          </a:p>
        </p:txBody>
      </p:sp>
    </p:spTree>
    <p:extLst>
      <p:ext uri="{BB962C8B-B14F-4D97-AF65-F5344CB8AC3E}">
        <p14:creationId xmlns:p14="http://schemas.microsoft.com/office/powerpoint/2010/main" val="3199437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While not a budgetary concern unless renting space, Is office space needed?</a:t>
            </a:r>
            <a:r>
              <a:rPr lang="en-US" baseline="0" dirty="0"/>
              <a:t>  </a:t>
            </a:r>
          </a:p>
          <a:p>
            <a:r>
              <a:rPr lang="en-US" baseline="0" dirty="0"/>
              <a:t>For federal projects with full </a:t>
            </a:r>
            <a:r>
              <a:rPr lang="en-US" baseline="0" dirty="0" err="1"/>
              <a:t>indirects</a:t>
            </a:r>
            <a:r>
              <a:rPr lang="en-US" baseline="0" dirty="0"/>
              <a:t>. Costs of computers and office supplies should not be included unless individuals are fully funded from those projects. </a:t>
            </a:r>
            <a:endParaRPr lang="en-US" dirty="0"/>
          </a:p>
        </p:txBody>
      </p:sp>
      <p:sp>
        <p:nvSpPr>
          <p:cNvPr id="4" name="Slide Number Placeholder 3"/>
          <p:cNvSpPr>
            <a:spLocks noGrp="1"/>
          </p:cNvSpPr>
          <p:nvPr>
            <p:ph type="sldNum" sz="quarter" idx="10"/>
          </p:nvPr>
        </p:nvSpPr>
        <p:spPr/>
        <p:txBody>
          <a:bodyPr/>
          <a:lstStyle/>
          <a:p>
            <a:fld id="{EA6516AB-62C4-48A3-923F-1C0C099FD481}" type="slidenum">
              <a:rPr lang="en-US" smtClean="0"/>
              <a:t>11</a:t>
            </a:fld>
            <a:endParaRPr lang="en-US"/>
          </a:p>
        </p:txBody>
      </p:sp>
    </p:spTree>
    <p:extLst>
      <p:ext uri="{BB962C8B-B14F-4D97-AF65-F5344CB8AC3E}">
        <p14:creationId xmlns:p14="http://schemas.microsoft.com/office/powerpoint/2010/main" val="35671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516AB-62C4-48A3-923F-1C0C099FD481}" type="slidenum">
              <a:rPr lang="en-US" smtClean="0"/>
              <a:t>12</a:t>
            </a:fld>
            <a:endParaRPr lang="en-US"/>
          </a:p>
        </p:txBody>
      </p:sp>
    </p:spTree>
    <p:extLst>
      <p:ext uri="{BB962C8B-B14F-4D97-AF65-F5344CB8AC3E}">
        <p14:creationId xmlns:p14="http://schemas.microsoft.com/office/powerpoint/2010/main" val="1982118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516AB-62C4-48A3-923F-1C0C099FD481}" type="slidenum">
              <a:rPr lang="en-US" smtClean="0"/>
              <a:t>13</a:t>
            </a:fld>
            <a:endParaRPr lang="en-US"/>
          </a:p>
        </p:txBody>
      </p:sp>
    </p:spTree>
    <p:extLst>
      <p:ext uri="{BB962C8B-B14F-4D97-AF65-F5344CB8AC3E}">
        <p14:creationId xmlns:p14="http://schemas.microsoft.com/office/powerpoint/2010/main" val="116234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516AB-62C4-48A3-923F-1C0C099FD481}" type="slidenum">
              <a:rPr lang="en-US" smtClean="0"/>
              <a:t>14</a:t>
            </a:fld>
            <a:endParaRPr lang="en-US"/>
          </a:p>
        </p:txBody>
      </p:sp>
    </p:spTree>
    <p:extLst>
      <p:ext uri="{BB962C8B-B14F-4D97-AF65-F5344CB8AC3E}">
        <p14:creationId xmlns:p14="http://schemas.microsoft.com/office/powerpoint/2010/main" val="199290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Note: Participant compensation and tuition remission are not subject to indirect costs.  Need to be mindful of cost of cards, replacement cards, and load fees.  May want to add extra 5% or 10% incase participants lose cards.</a:t>
            </a:r>
          </a:p>
        </p:txBody>
      </p:sp>
      <p:sp>
        <p:nvSpPr>
          <p:cNvPr id="4" name="Slide Number Placeholder 3"/>
          <p:cNvSpPr>
            <a:spLocks noGrp="1"/>
          </p:cNvSpPr>
          <p:nvPr>
            <p:ph type="sldNum" sz="quarter" idx="10"/>
          </p:nvPr>
        </p:nvSpPr>
        <p:spPr/>
        <p:txBody>
          <a:bodyPr/>
          <a:lstStyle/>
          <a:p>
            <a:fld id="{EA6516AB-62C4-48A3-923F-1C0C099FD481}" type="slidenum">
              <a:rPr lang="en-US" smtClean="0"/>
              <a:t>15</a:t>
            </a:fld>
            <a:endParaRPr lang="en-US"/>
          </a:p>
        </p:txBody>
      </p:sp>
    </p:spTree>
    <p:extLst>
      <p:ext uri="{BB962C8B-B14F-4D97-AF65-F5344CB8AC3E}">
        <p14:creationId xmlns:p14="http://schemas.microsoft.com/office/powerpoint/2010/main" val="119161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516AB-62C4-48A3-923F-1C0C099FD481}" type="slidenum">
              <a:rPr lang="en-US" smtClean="0"/>
              <a:t>16</a:t>
            </a:fld>
            <a:endParaRPr lang="en-US"/>
          </a:p>
        </p:txBody>
      </p:sp>
    </p:spTree>
    <p:extLst>
      <p:ext uri="{BB962C8B-B14F-4D97-AF65-F5344CB8AC3E}">
        <p14:creationId xmlns:p14="http://schemas.microsoft.com/office/powerpoint/2010/main" val="215831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516AB-62C4-48A3-923F-1C0C099FD481}" type="slidenum">
              <a:rPr lang="en-US" smtClean="0"/>
              <a:t>17</a:t>
            </a:fld>
            <a:endParaRPr lang="en-US"/>
          </a:p>
        </p:txBody>
      </p:sp>
    </p:spTree>
    <p:extLst>
      <p:ext uri="{BB962C8B-B14F-4D97-AF65-F5344CB8AC3E}">
        <p14:creationId xmlns:p14="http://schemas.microsoft.com/office/powerpoint/2010/main" val="4167248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516AB-62C4-48A3-923F-1C0C099FD481}" type="slidenum">
              <a:rPr lang="en-US" smtClean="0"/>
              <a:t>18</a:t>
            </a:fld>
            <a:endParaRPr lang="en-US"/>
          </a:p>
        </p:txBody>
      </p:sp>
    </p:spTree>
    <p:extLst>
      <p:ext uri="{BB962C8B-B14F-4D97-AF65-F5344CB8AC3E}">
        <p14:creationId xmlns:p14="http://schemas.microsoft.com/office/powerpoint/2010/main" val="793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516AB-62C4-48A3-923F-1C0C099FD481}" type="slidenum">
              <a:rPr lang="en-US" smtClean="0"/>
              <a:t>19</a:t>
            </a:fld>
            <a:endParaRPr lang="en-US"/>
          </a:p>
        </p:txBody>
      </p:sp>
    </p:spTree>
    <p:extLst>
      <p:ext uri="{BB962C8B-B14F-4D97-AF65-F5344CB8AC3E}">
        <p14:creationId xmlns:p14="http://schemas.microsoft.com/office/powerpoint/2010/main" val="11078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Be aware agencies may have standard limits or regulations not specific to a funding announcement.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NIH</a:t>
            </a:r>
            <a:r>
              <a:rPr lang="en-US" baseline="0" dirty="0"/>
              <a:t> standard limits:  </a:t>
            </a:r>
            <a:r>
              <a:rPr lang="en-US" sz="1200" dirty="0">
                <a:solidFill>
                  <a:schemeClr val="tx1"/>
                </a:solidFill>
              </a:rPr>
              <a:t>NIH requires prior approval 6 weeks prior to the grant submission if direct costs will exceed $500,000 in one year</a:t>
            </a:r>
          </a:p>
          <a:p>
            <a:endParaRPr lang="en-US" dirty="0"/>
          </a:p>
        </p:txBody>
      </p:sp>
      <p:sp>
        <p:nvSpPr>
          <p:cNvPr id="4" name="Slide Number Placeholder 3"/>
          <p:cNvSpPr>
            <a:spLocks noGrp="1"/>
          </p:cNvSpPr>
          <p:nvPr>
            <p:ph type="sldNum" sz="quarter" idx="10"/>
          </p:nvPr>
        </p:nvSpPr>
        <p:spPr/>
        <p:txBody>
          <a:bodyPr/>
          <a:lstStyle/>
          <a:p>
            <a:fld id="{EA6516AB-62C4-48A3-923F-1C0C099FD481}" type="slidenum">
              <a:rPr lang="en-US" smtClean="0"/>
              <a:t>2</a:t>
            </a:fld>
            <a:endParaRPr lang="en-US"/>
          </a:p>
        </p:txBody>
      </p:sp>
    </p:spTree>
    <p:extLst>
      <p:ext uri="{BB962C8B-B14F-4D97-AF65-F5344CB8AC3E}">
        <p14:creationId xmlns:p14="http://schemas.microsoft.com/office/powerpoint/2010/main" val="4004039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Warranty and shipping is included in the $5,000</a:t>
            </a:r>
            <a:r>
              <a:rPr lang="en-US" baseline="0" dirty="0"/>
              <a:t> threshold for equipment</a:t>
            </a:r>
          </a:p>
          <a:p>
            <a:r>
              <a:rPr lang="en-US" baseline="0" dirty="0"/>
              <a:t>Different organizations have different equipment thresholds</a:t>
            </a:r>
            <a:endParaRPr lang="en-US" dirty="0"/>
          </a:p>
        </p:txBody>
      </p:sp>
      <p:sp>
        <p:nvSpPr>
          <p:cNvPr id="4" name="Slide Number Placeholder 3"/>
          <p:cNvSpPr>
            <a:spLocks noGrp="1"/>
          </p:cNvSpPr>
          <p:nvPr>
            <p:ph type="sldNum" sz="quarter" idx="10"/>
          </p:nvPr>
        </p:nvSpPr>
        <p:spPr/>
        <p:txBody>
          <a:bodyPr/>
          <a:lstStyle/>
          <a:p>
            <a:fld id="{EA6516AB-62C4-48A3-923F-1C0C099FD481}" type="slidenum">
              <a:rPr lang="en-US" smtClean="0"/>
              <a:t>21</a:t>
            </a:fld>
            <a:endParaRPr lang="en-US"/>
          </a:p>
        </p:txBody>
      </p:sp>
    </p:spTree>
    <p:extLst>
      <p:ext uri="{BB962C8B-B14F-4D97-AF65-F5344CB8AC3E}">
        <p14:creationId xmlns:p14="http://schemas.microsoft.com/office/powerpoint/2010/main" val="3405527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Indirect costs may</a:t>
            </a:r>
            <a:r>
              <a:rPr lang="en-US" baseline="0" dirty="0"/>
              <a:t> also be referred to overhead expenses or facility and administrative expenses (FA)</a:t>
            </a:r>
          </a:p>
          <a:p>
            <a:pPr marL="171450" indent="-171450">
              <a:buFont typeface="Arial" panose="020B0604020202020204" pitchFamily="34" charset="0"/>
              <a:buChar char="•"/>
            </a:pPr>
            <a:r>
              <a:rPr lang="en-US" baseline="0" dirty="0"/>
              <a:t>Every institution has different federally negotiated rates</a:t>
            </a:r>
          </a:p>
          <a:p>
            <a:pPr marL="171450" indent="-171450">
              <a:buFont typeface="Arial" panose="020B0604020202020204" pitchFamily="34" charset="0"/>
              <a:buChar char="•"/>
            </a:pPr>
            <a:r>
              <a:rPr lang="en-US" baseline="0" dirty="0"/>
              <a:t>Non-federal funding agencies often have indirect cost rate policies that cap the rate at a much lower level</a:t>
            </a:r>
            <a:endParaRPr lang="en-US" dirty="0"/>
          </a:p>
        </p:txBody>
      </p:sp>
      <p:sp>
        <p:nvSpPr>
          <p:cNvPr id="4" name="Slide Number Placeholder 3"/>
          <p:cNvSpPr>
            <a:spLocks noGrp="1"/>
          </p:cNvSpPr>
          <p:nvPr>
            <p:ph type="sldNum" sz="quarter" idx="10"/>
          </p:nvPr>
        </p:nvSpPr>
        <p:spPr/>
        <p:txBody>
          <a:bodyPr/>
          <a:lstStyle/>
          <a:p>
            <a:fld id="{EA6516AB-62C4-48A3-923F-1C0C099FD481}" type="slidenum">
              <a:rPr lang="en-US" smtClean="0"/>
              <a:t>22</a:t>
            </a:fld>
            <a:endParaRPr lang="en-US"/>
          </a:p>
        </p:txBody>
      </p:sp>
    </p:spTree>
    <p:extLst>
      <p:ext uri="{BB962C8B-B14F-4D97-AF65-F5344CB8AC3E}">
        <p14:creationId xmlns:p14="http://schemas.microsoft.com/office/powerpoint/2010/main" val="3462902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Finance staff may be able to write portions</a:t>
            </a:r>
            <a:r>
              <a:rPr lang="en-US" baseline="0" dirty="0"/>
              <a:t> of the budget justification for travel, operating, and supplies for the </a:t>
            </a:r>
            <a:r>
              <a:rPr lang="en-US" baseline="0" dirty="0" err="1"/>
              <a:t>Pis</a:t>
            </a:r>
            <a:r>
              <a:rPr lang="en-US" baseline="0" dirty="0"/>
              <a:t> review.</a:t>
            </a:r>
            <a:endParaRPr lang="en-US" dirty="0"/>
          </a:p>
        </p:txBody>
      </p:sp>
      <p:sp>
        <p:nvSpPr>
          <p:cNvPr id="4" name="Slide Number Placeholder 3"/>
          <p:cNvSpPr>
            <a:spLocks noGrp="1"/>
          </p:cNvSpPr>
          <p:nvPr>
            <p:ph type="sldNum" sz="quarter" idx="10"/>
          </p:nvPr>
        </p:nvSpPr>
        <p:spPr/>
        <p:txBody>
          <a:bodyPr/>
          <a:lstStyle/>
          <a:p>
            <a:fld id="{EA6516AB-62C4-48A3-923F-1C0C099FD481}" type="slidenum">
              <a:rPr lang="en-US" smtClean="0"/>
              <a:t>23</a:t>
            </a:fld>
            <a:endParaRPr lang="en-US"/>
          </a:p>
        </p:txBody>
      </p:sp>
    </p:spTree>
    <p:extLst>
      <p:ext uri="{BB962C8B-B14F-4D97-AF65-F5344CB8AC3E}">
        <p14:creationId xmlns:p14="http://schemas.microsoft.com/office/powerpoint/2010/main" val="2194499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516AB-62C4-48A3-923F-1C0C099FD481}" type="slidenum">
              <a:rPr lang="en-US" smtClean="0"/>
              <a:t>30</a:t>
            </a:fld>
            <a:endParaRPr lang="en-US"/>
          </a:p>
        </p:txBody>
      </p:sp>
    </p:spTree>
    <p:extLst>
      <p:ext uri="{BB962C8B-B14F-4D97-AF65-F5344CB8AC3E}">
        <p14:creationId xmlns:p14="http://schemas.microsoft.com/office/powerpoint/2010/main" val="190123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516AB-62C4-48A3-923F-1C0C099FD481}" type="slidenum">
              <a:rPr lang="en-US" smtClean="0"/>
              <a:t>31</a:t>
            </a:fld>
            <a:endParaRPr lang="en-US"/>
          </a:p>
        </p:txBody>
      </p:sp>
    </p:spTree>
    <p:extLst>
      <p:ext uri="{BB962C8B-B14F-4D97-AF65-F5344CB8AC3E}">
        <p14:creationId xmlns:p14="http://schemas.microsoft.com/office/powerpoint/2010/main" val="121542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516AB-62C4-48A3-923F-1C0C099FD481}" type="slidenum">
              <a:rPr lang="en-US" smtClean="0"/>
              <a:t>32</a:t>
            </a:fld>
            <a:endParaRPr lang="en-US"/>
          </a:p>
        </p:txBody>
      </p:sp>
    </p:spTree>
    <p:extLst>
      <p:ext uri="{BB962C8B-B14F-4D97-AF65-F5344CB8AC3E}">
        <p14:creationId xmlns:p14="http://schemas.microsoft.com/office/powerpoint/2010/main" val="1138678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516AB-62C4-48A3-923F-1C0C099FD481}" type="slidenum">
              <a:rPr lang="en-US" smtClean="0"/>
              <a:t>33</a:t>
            </a:fld>
            <a:endParaRPr lang="en-US"/>
          </a:p>
        </p:txBody>
      </p:sp>
    </p:spTree>
    <p:extLst>
      <p:ext uri="{BB962C8B-B14F-4D97-AF65-F5344CB8AC3E}">
        <p14:creationId xmlns:p14="http://schemas.microsoft.com/office/powerpoint/2010/main" val="424640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PI</a:t>
            </a:r>
            <a:r>
              <a:rPr lang="en-US" baseline="0" dirty="0"/>
              <a:t> Percentages vary, but 20% is a common percent effort. (1 day per week).  Typically recommend effort to be at least 5% for other investigators. </a:t>
            </a:r>
            <a:endParaRPr lang="en-US" dirty="0"/>
          </a:p>
        </p:txBody>
      </p:sp>
      <p:sp>
        <p:nvSpPr>
          <p:cNvPr id="4" name="Slide Number Placeholder 3"/>
          <p:cNvSpPr>
            <a:spLocks noGrp="1"/>
          </p:cNvSpPr>
          <p:nvPr>
            <p:ph type="sldNum" sz="quarter" idx="10"/>
          </p:nvPr>
        </p:nvSpPr>
        <p:spPr/>
        <p:txBody>
          <a:bodyPr/>
          <a:lstStyle/>
          <a:p>
            <a:fld id="{EA6516AB-62C4-48A3-923F-1C0C099FD481}" type="slidenum">
              <a:rPr lang="en-US" smtClean="0"/>
              <a:t>3</a:t>
            </a:fld>
            <a:endParaRPr lang="en-US"/>
          </a:p>
        </p:txBody>
      </p:sp>
    </p:spTree>
    <p:extLst>
      <p:ext uri="{BB962C8B-B14F-4D97-AF65-F5344CB8AC3E}">
        <p14:creationId xmlns:p14="http://schemas.microsoft.com/office/powerpoint/2010/main" val="269343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a:t>
            </a:r>
            <a:r>
              <a:rPr lang="en-US" baseline="0" dirty="0"/>
              <a:t> Percentages vary, but 20% is a common percent effort. (1 day per week).  Typically recommend effort to be at least 5% for other investigators. </a:t>
            </a:r>
            <a:endParaRPr lang="en-US" dirty="0"/>
          </a:p>
          <a:p>
            <a:endParaRPr lang="en-US" dirty="0"/>
          </a:p>
        </p:txBody>
      </p:sp>
      <p:sp>
        <p:nvSpPr>
          <p:cNvPr id="4" name="Slide Number Placeholder 3"/>
          <p:cNvSpPr>
            <a:spLocks noGrp="1"/>
          </p:cNvSpPr>
          <p:nvPr>
            <p:ph type="sldNum" sz="quarter" idx="10"/>
          </p:nvPr>
        </p:nvSpPr>
        <p:spPr/>
        <p:txBody>
          <a:bodyPr/>
          <a:lstStyle/>
          <a:p>
            <a:fld id="{EA6516AB-62C4-48A3-923F-1C0C099FD481}" type="slidenum">
              <a:rPr lang="en-US" smtClean="0"/>
              <a:t>4</a:t>
            </a:fld>
            <a:endParaRPr lang="en-US"/>
          </a:p>
        </p:txBody>
      </p:sp>
    </p:spTree>
    <p:extLst>
      <p:ext uri="{BB962C8B-B14F-4D97-AF65-F5344CB8AC3E}">
        <p14:creationId xmlns:p14="http://schemas.microsoft.com/office/powerpoint/2010/main" val="318527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Different</a:t>
            </a:r>
            <a:r>
              <a:rPr lang="en-US" baseline="0" dirty="0"/>
              <a:t> organizations have different rates.  Some organizations calculated rates per person instead of an average by employment category.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A6516AB-62C4-48A3-923F-1C0C099FD481}" type="slidenum">
              <a:rPr lang="en-US" smtClean="0"/>
              <a:t>5</a:t>
            </a:fld>
            <a:endParaRPr lang="en-US"/>
          </a:p>
        </p:txBody>
      </p:sp>
    </p:spTree>
    <p:extLst>
      <p:ext uri="{BB962C8B-B14F-4D97-AF65-F5344CB8AC3E}">
        <p14:creationId xmlns:p14="http://schemas.microsoft.com/office/powerpoint/2010/main" val="322684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Salary cap:</a:t>
            </a:r>
            <a:r>
              <a:rPr lang="en-US" baseline="0" dirty="0"/>
              <a:t>  Keep in mind non-HHS agencies may not have a salary cap and the forms used by ORS automatically included the cap. </a:t>
            </a:r>
          </a:p>
        </p:txBody>
      </p:sp>
      <p:sp>
        <p:nvSpPr>
          <p:cNvPr id="4" name="Slide Number Placeholder 3"/>
          <p:cNvSpPr>
            <a:spLocks noGrp="1"/>
          </p:cNvSpPr>
          <p:nvPr>
            <p:ph type="sldNum" sz="quarter" idx="10"/>
          </p:nvPr>
        </p:nvSpPr>
        <p:spPr/>
        <p:txBody>
          <a:bodyPr/>
          <a:lstStyle/>
          <a:p>
            <a:fld id="{EA6516AB-62C4-48A3-923F-1C0C099FD481}" type="slidenum">
              <a:rPr lang="en-US" smtClean="0"/>
              <a:t>6</a:t>
            </a:fld>
            <a:endParaRPr lang="en-US"/>
          </a:p>
        </p:txBody>
      </p:sp>
    </p:spTree>
    <p:extLst>
      <p:ext uri="{BB962C8B-B14F-4D97-AF65-F5344CB8AC3E}">
        <p14:creationId xmlns:p14="http://schemas.microsoft.com/office/powerpoint/2010/main" val="3153188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FTE should accurately reflect effort; T&amp;E certifications at intervals to confirm effort is </a:t>
            </a:r>
            <a:r>
              <a:rPr lang="en-US" dirty="0" err="1"/>
              <a:t>correcrt</a:t>
            </a:r>
            <a:endParaRPr lang="en-US" dirty="0"/>
          </a:p>
        </p:txBody>
      </p:sp>
      <p:sp>
        <p:nvSpPr>
          <p:cNvPr id="4" name="Slide Number Placeholder 3"/>
          <p:cNvSpPr>
            <a:spLocks noGrp="1"/>
          </p:cNvSpPr>
          <p:nvPr>
            <p:ph type="sldNum" sz="quarter" idx="5"/>
          </p:nvPr>
        </p:nvSpPr>
        <p:spPr/>
        <p:txBody>
          <a:bodyPr/>
          <a:lstStyle/>
          <a:p>
            <a:fld id="{EA6516AB-62C4-48A3-923F-1C0C099FD481}" type="slidenum">
              <a:rPr lang="en-US" smtClean="0"/>
              <a:t>7</a:t>
            </a:fld>
            <a:endParaRPr lang="en-US"/>
          </a:p>
        </p:txBody>
      </p:sp>
    </p:spTree>
    <p:extLst>
      <p:ext uri="{BB962C8B-B14F-4D97-AF65-F5344CB8AC3E}">
        <p14:creationId xmlns:p14="http://schemas.microsoft.com/office/powerpoint/2010/main" val="2098888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516AB-62C4-48A3-923F-1C0C099FD481}" type="slidenum">
              <a:rPr lang="en-US" smtClean="0"/>
              <a:t>8</a:t>
            </a:fld>
            <a:endParaRPr lang="en-US"/>
          </a:p>
        </p:txBody>
      </p:sp>
    </p:spTree>
    <p:extLst>
      <p:ext uri="{BB962C8B-B14F-4D97-AF65-F5344CB8AC3E}">
        <p14:creationId xmlns:p14="http://schemas.microsoft.com/office/powerpoint/2010/main" val="407833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6516AB-62C4-48A3-923F-1C0C099FD481}" type="slidenum">
              <a:rPr lang="en-US" smtClean="0"/>
              <a:t>9</a:t>
            </a:fld>
            <a:endParaRPr lang="en-US"/>
          </a:p>
        </p:txBody>
      </p:sp>
    </p:spTree>
    <p:extLst>
      <p:ext uri="{BB962C8B-B14F-4D97-AF65-F5344CB8AC3E}">
        <p14:creationId xmlns:p14="http://schemas.microsoft.com/office/powerpoint/2010/main" val="1213259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5AFD3-536A-7508-3EE6-B8DD7792FD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B9F530-35A0-EBD0-603D-E55CCA9709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F0D3E0-BF4B-87DC-0A10-4E83A8651FA0}"/>
              </a:ext>
            </a:extLst>
          </p:cNvPr>
          <p:cNvSpPr>
            <a:spLocks noGrp="1"/>
          </p:cNvSpPr>
          <p:nvPr>
            <p:ph type="dt" sz="half" idx="10"/>
          </p:nvPr>
        </p:nvSpPr>
        <p:spPr/>
        <p:txBody>
          <a:bodyPr/>
          <a:lstStyle/>
          <a:p>
            <a:fld id="{4DDDE8B8-4F2C-4813-AB3A-23BAA4BE36CA}" type="datetimeFigureOut">
              <a:rPr lang="en-US" smtClean="0"/>
              <a:t>2/19/2026</a:t>
            </a:fld>
            <a:endParaRPr lang="en-US"/>
          </a:p>
        </p:txBody>
      </p:sp>
      <p:sp>
        <p:nvSpPr>
          <p:cNvPr id="5" name="Footer Placeholder 4">
            <a:extLst>
              <a:ext uri="{FF2B5EF4-FFF2-40B4-BE49-F238E27FC236}">
                <a16:creationId xmlns:a16="http://schemas.microsoft.com/office/drawing/2014/main" id="{AA4F3776-9815-7CF1-CA86-5167CD214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BCFE1-6DD6-4B7C-5189-398A3DB9E91C}"/>
              </a:ext>
            </a:extLst>
          </p:cNvPr>
          <p:cNvSpPr>
            <a:spLocks noGrp="1"/>
          </p:cNvSpPr>
          <p:nvPr>
            <p:ph type="sldNum" sz="quarter" idx="12"/>
          </p:nvPr>
        </p:nvSpPr>
        <p:spPr/>
        <p:txBody>
          <a:bodyPr/>
          <a:lstStyle/>
          <a:p>
            <a:fld id="{CBC7AECE-206C-43BB-A271-0F577EA1FAD2}" type="slidenum">
              <a:rPr lang="en-US" smtClean="0"/>
              <a:t>‹#›</a:t>
            </a:fld>
            <a:endParaRPr lang="en-US" dirty="0"/>
          </a:p>
        </p:txBody>
      </p:sp>
      <p:pic>
        <p:nvPicPr>
          <p:cNvPr id="7" name="Picture 6">
            <a:extLst>
              <a:ext uri="{FF2B5EF4-FFF2-40B4-BE49-F238E27FC236}">
                <a16:creationId xmlns:a16="http://schemas.microsoft.com/office/drawing/2014/main" id="{915E4A05-5E2E-9A19-9814-A3EECF961D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1" y="5600198"/>
            <a:ext cx="3639183" cy="1105402"/>
          </a:xfrm>
          <a:prstGeom prst="rect">
            <a:avLst/>
          </a:prstGeom>
        </p:spPr>
      </p:pic>
    </p:spTree>
    <p:extLst>
      <p:ext uri="{BB962C8B-B14F-4D97-AF65-F5344CB8AC3E}">
        <p14:creationId xmlns:p14="http://schemas.microsoft.com/office/powerpoint/2010/main" val="419362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1474-4F63-715D-7A24-0577DD0D4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F7DD2-0193-5309-3CF3-8E734050E4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1F051-CF80-AA6C-E52B-04462599A832}"/>
              </a:ext>
            </a:extLst>
          </p:cNvPr>
          <p:cNvSpPr>
            <a:spLocks noGrp="1"/>
          </p:cNvSpPr>
          <p:nvPr>
            <p:ph type="dt" sz="half" idx="10"/>
          </p:nvPr>
        </p:nvSpPr>
        <p:spPr/>
        <p:txBody>
          <a:bodyPr/>
          <a:lstStyle/>
          <a:p>
            <a:fld id="{4DDDE8B8-4F2C-4813-AB3A-23BAA4BE36CA}" type="datetimeFigureOut">
              <a:rPr lang="en-US" smtClean="0"/>
              <a:t>2/19/2026</a:t>
            </a:fld>
            <a:endParaRPr lang="en-US"/>
          </a:p>
        </p:txBody>
      </p:sp>
      <p:sp>
        <p:nvSpPr>
          <p:cNvPr id="5" name="Footer Placeholder 4">
            <a:extLst>
              <a:ext uri="{FF2B5EF4-FFF2-40B4-BE49-F238E27FC236}">
                <a16:creationId xmlns:a16="http://schemas.microsoft.com/office/drawing/2014/main" id="{EDF57B96-DDDC-830A-0540-BAEF4CCBB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96CE9-6C61-1522-9786-46A16A25D183}"/>
              </a:ext>
            </a:extLst>
          </p:cNvPr>
          <p:cNvSpPr>
            <a:spLocks noGrp="1"/>
          </p:cNvSpPr>
          <p:nvPr>
            <p:ph type="sldNum" sz="quarter" idx="12"/>
          </p:nvPr>
        </p:nvSpPr>
        <p:spPr/>
        <p:txBody>
          <a:bodyPr/>
          <a:lstStyle/>
          <a:p>
            <a:fld id="{CBC7AECE-206C-43BB-A271-0F577EA1FAD2}" type="slidenum">
              <a:rPr lang="en-US" smtClean="0"/>
              <a:t>‹#›</a:t>
            </a:fld>
            <a:endParaRPr lang="en-US"/>
          </a:p>
        </p:txBody>
      </p:sp>
    </p:spTree>
    <p:extLst>
      <p:ext uri="{BB962C8B-B14F-4D97-AF65-F5344CB8AC3E}">
        <p14:creationId xmlns:p14="http://schemas.microsoft.com/office/powerpoint/2010/main" val="314991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7F4C14-74E9-6BC0-9C26-121E93BA5D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81CD6F-DD93-6631-E8D5-3004AC62C9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D784A-4839-3885-31B9-0BF407E83B59}"/>
              </a:ext>
            </a:extLst>
          </p:cNvPr>
          <p:cNvSpPr>
            <a:spLocks noGrp="1"/>
          </p:cNvSpPr>
          <p:nvPr>
            <p:ph type="dt" sz="half" idx="10"/>
          </p:nvPr>
        </p:nvSpPr>
        <p:spPr/>
        <p:txBody>
          <a:bodyPr/>
          <a:lstStyle/>
          <a:p>
            <a:fld id="{4DDDE8B8-4F2C-4813-AB3A-23BAA4BE36CA}" type="datetimeFigureOut">
              <a:rPr lang="en-US" smtClean="0"/>
              <a:t>2/19/2026</a:t>
            </a:fld>
            <a:endParaRPr lang="en-US"/>
          </a:p>
        </p:txBody>
      </p:sp>
      <p:sp>
        <p:nvSpPr>
          <p:cNvPr id="5" name="Footer Placeholder 4">
            <a:extLst>
              <a:ext uri="{FF2B5EF4-FFF2-40B4-BE49-F238E27FC236}">
                <a16:creationId xmlns:a16="http://schemas.microsoft.com/office/drawing/2014/main" id="{79500CF4-CFAC-A8BA-0DA0-062D5FEBB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6DE56-2F36-5666-3536-13C52AD4580D}"/>
              </a:ext>
            </a:extLst>
          </p:cNvPr>
          <p:cNvSpPr>
            <a:spLocks noGrp="1"/>
          </p:cNvSpPr>
          <p:nvPr>
            <p:ph type="sldNum" sz="quarter" idx="12"/>
          </p:nvPr>
        </p:nvSpPr>
        <p:spPr/>
        <p:txBody>
          <a:bodyPr/>
          <a:lstStyle/>
          <a:p>
            <a:fld id="{CBC7AECE-206C-43BB-A271-0F577EA1FAD2}" type="slidenum">
              <a:rPr lang="en-US" smtClean="0"/>
              <a:t>‹#›</a:t>
            </a:fld>
            <a:endParaRPr lang="en-US"/>
          </a:p>
        </p:txBody>
      </p:sp>
    </p:spTree>
    <p:extLst>
      <p:ext uri="{BB962C8B-B14F-4D97-AF65-F5344CB8AC3E}">
        <p14:creationId xmlns:p14="http://schemas.microsoft.com/office/powerpoint/2010/main" val="328633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AC56-7D6C-9110-3E3B-52DB598303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648F45-F23A-8A05-6B71-FE4AF0AF27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59AA3-CF65-DA4E-CCA4-2C6C25C7D3DA}"/>
              </a:ext>
            </a:extLst>
          </p:cNvPr>
          <p:cNvSpPr>
            <a:spLocks noGrp="1"/>
          </p:cNvSpPr>
          <p:nvPr>
            <p:ph type="dt" sz="half" idx="10"/>
          </p:nvPr>
        </p:nvSpPr>
        <p:spPr/>
        <p:txBody>
          <a:bodyPr/>
          <a:lstStyle/>
          <a:p>
            <a:fld id="{4DDDE8B8-4F2C-4813-AB3A-23BAA4BE36CA}" type="datetimeFigureOut">
              <a:rPr lang="en-US" smtClean="0"/>
              <a:t>2/19/2026</a:t>
            </a:fld>
            <a:endParaRPr lang="en-US"/>
          </a:p>
        </p:txBody>
      </p:sp>
      <p:sp>
        <p:nvSpPr>
          <p:cNvPr id="5" name="Footer Placeholder 4">
            <a:extLst>
              <a:ext uri="{FF2B5EF4-FFF2-40B4-BE49-F238E27FC236}">
                <a16:creationId xmlns:a16="http://schemas.microsoft.com/office/drawing/2014/main" id="{EF1CC83F-4FDD-6A12-0C0E-CF9B447C99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F477EC-0474-DCF7-A65F-0E83BC476E1B}"/>
              </a:ext>
            </a:extLst>
          </p:cNvPr>
          <p:cNvSpPr>
            <a:spLocks noGrp="1"/>
          </p:cNvSpPr>
          <p:nvPr>
            <p:ph type="sldNum" sz="quarter" idx="12"/>
          </p:nvPr>
        </p:nvSpPr>
        <p:spPr/>
        <p:txBody>
          <a:bodyPr/>
          <a:lstStyle/>
          <a:p>
            <a:fld id="{CBC7AECE-206C-43BB-A271-0F577EA1FAD2}" type="slidenum">
              <a:rPr lang="en-US" smtClean="0"/>
              <a:t>‹#›</a:t>
            </a:fld>
            <a:endParaRPr lang="en-US"/>
          </a:p>
        </p:txBody>
      </p:sp>
    </p:spTree>
    <p:extLst>
      <p:ext uri="{BB962C8B-B14F-4D97-AF65-F5344CB8AC3E}">
        <p14:creationId xmlns:p14="http://schemas.microsoft.com/office/powerpoint/2010/main" val="160932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255D-9DEA-4CCC-806C-E3CAE71880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7ACFD3-D526-834F-D43D-D7D1F50E8D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5E5B2-726A-0B71-5824-319CFD39F8CF}"/>
              </a:ext>
            </a:extLst>
          </p:cNvPr>
          <p:cNvSpPr>
            <a:spLocks noGrp="1"/>
          </p:cNvSpPr>
          <p:nvPr>
            <p:ph type="dt" sz="half" idx="10"/>
          </p:nvPr>
        </p:nvSpPr>
        <p:spPr/>
        <p:txBody>
          <a:bodyPr/>
          <a:lstStyle/>
          <a:p>
            <a:fld id="{4DDDE8B8-4F2C-4813-AB3A-23BAA4BE36CA}" type="datetimeFigureOut">
              <a:rPr lang="en-US" smtClean="0"/>
              <a:t>2/19/2026</a:t>
            </a:fld>
            <a:endParaRPr lang="en-US"/>
          </a:p>
        </p:txBody>
      </p:sp>
      <p:sp>
        <p:nvSpPr>
          <p:cNvPr id="5" name="Footer Placeholder 4">
            <a:extLst>
              <a:ext uri="{FF2B5EF4-FFF2-40B4-BE49-F238E27FC236}">
                <a16:creationId xmlns:a16="http://schemas.microsoft.com/office/drawing/2014/main" id="{E3F523EF-3680-3622-FFD3-9AC62DDEC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9882E-20BA-69AC-85CA-0969C81488D4}"/>
              </a:ext>
            </a:extLst>
          </p:cNvPr>
          <p:cNvSpPr>
            <a:spLocks noGrp="1"/>
          </p:cNvSpPr>
          <p:nvPr>
            <p:ph type="sldNum" sz="quarter" idx="12"/>
          </p:nvPr>
        </p:nvSpPr>
        <p:spPr/>
        <p:txBody>
          <a:bodyPr/>
          <a:lstStyle/>
          <a:p>
            <a:fld id="{CBC7AECE-206C-43BB-A271-0F577EA1FAD2}" type="slidenum">
              <a:rPr lang="en-US" smtClean="0"/>
              <a:t>‹#›</a:t>
            </a:fld>
            <a:endParaRPr lang="en-US"/>
          </a:p>
        </p:txBody>
      </p:sp>
    </p:spTree>
    <p:extLst>
      <p:ext uri="{BB962C8B-B14F-4D97-AF65-F5344CB8AC3E}">
        <p14:creationId xmlns:p14="http://schemas.microsoft.com/office/powerpoint/2010/main" val="15567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D5CF-F26B-6551-45B9-3808112179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34644-7D46-FB20-75AE-AAAB77E553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98BEE1-9FEC-52AC-3ECF-E024EFCE9B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8552E-AC20-A500-8F2C-955444794321}"/>
              </a:ext>
            </a:extLst>
          </p:cNvPr>
          <p:cNvSpPr>
            <a:spLocks noGrp="1"/>
          </p:cNvSpPr>
          <p:nvPr>
            <p:ph type="dt" sz="half" idx="10"/>
          </p:nvPr>
        </p:nvSpPr>
        <p:spPr/>
        <p:txBody>
          <a:bodyPr/>
          <a:lstStyle/>
          <a:p>
            <a:fld id="{4DDDE8B8-4F2C-4813-AB3A-23BAA4BE36CA}" type="datetimeFigureOut">
              <a:rPr lang="en-US" smtClean="0"/>
              <a:t>2/19/2026</a:t>
            </a:fld>
            <a:endParaRPr lang="en-US"/>
          </a:p>
        </p:txBody>
      </p:sp>
      <p:sp>
        <p:nvSpPr>
          <p:cNvPr id="6" name="Footer Placeholder 5">
            <a:extLst>
              <a:ext uri="{FF2B5EF4-FFF2-40B4-BE49-F238E27FC236}">
                <a16:creationId xmlns:a16="http://schemas.microsoft.com/office/drawing/2014/main" id="{BB60302A-52D9-8B35-A7E7-D279B733D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82FB3-4C96-F132-7DF2-F40C804731A5}"/>
              </a:ext>
            </a:extLst>
          </p:cNvPr>
          <p:cNvSpPr>
            <a:spLocks noGrp="1"/>
          </p:cNvSpPr>
          <p:nvPr>
            <p:ph type="sldNum" sz="quarter" idx="12"/>
          </p:nvPr>
        </p:nvSpPr>
        <p:spPr/>
        <p:txBody>
          <a:bodyPr/>
          <a:lstStyle/>
          <a:p>
            <a:fld id="{CBC7AECE-206C-43BB-A271-0F577EA1FAD2}" type="slidenum">
              <a:rPr lang="en-US" smtClean="0"/>
              <a:t>‹#›</a:t>
            </a:fld>
            <a:endParaRPr lang="en-US"/>
          </a:p>
        </p:txBody>
      </p:sp>
    </p:spTree>
    <p:extLst>
      <p:ext uri="{BB962C8B-B14F-4D97-AF65-F5344CB8AC3E}">
        <p14:creationId xmlns:p14="http://schemas.microsoft.com/office/powerpoint/2010/main" val="189993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0DEB-79AD-D0FB-7B79-491DE41888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2097E6-F7F9-6BF2-EEB9-8B184B388D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488248-D221-4E79-B8AF-02915F005B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D55288-CFE2-F141-C7C0-6BA7CCA0A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E63F1-5787-4545-9C70-33069A6AB3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76FDE1-25B2-EF64-1658-A5F2CC224B5B}"/>
              </a:ext>
            </a:extLst>
          </p:cNvPr>
          <p:cNvSpPr>
            <a:spLocks noGrp="1"/>
          </p:cNvSpPr>
          <p:nvPr>
            <p:ph type="dt" sz="half" idx="10"/>
          </p:nvPr>
        </p:nvSpPr>
        <p:spPr/>
        <p:txBody>
          <a:bodyPr/>
          <a:lstStyle/>
          <a:p>
            <a:fld id="{4DDDE8B8-4F2C-4813-AB3A-23BAA4BE36CA}" type="datetimeFigureOut">
              <a:rPr lang="en-US" smtClean="0"/>
              <a:t>2/19/2026</a:t>
            </a:fld>
            <a:endParaRPr lang="en-US"/>
          </a:p>
        </p:txBody>
      </p:sp>
      <p:sp>
        <p:nvSpPr>
          <p:cNvPr id="8" name="Footer Placeholder 7">
            <a:extLst>
              <a:ext uri="{FF2B5EF4-FFF2-40B4-BE49-F238E27FC236}">
                <a16:creationId xmlns:a16="http://schemas.microsoft.com/office/drawing/2014/main" id="{DE32C043-71BE-20FD-9AF3-C9FF4091B2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1E7286-52A8-F053-D057-2834DC19D7D7}"/>
              </a:ext>
            </a:extLst>
          </p:cNvPr>
          <p:cNvSpPr>
            <a:spLocks noGrp="1"/>
          </p:cNvSpPr>
          <p:nvPr>
            <p:ph type="sldNum" sz="quarter" idx="12"/>
          </p:nvPr>
        </p:nvSpPr>
        <p:spPr/>
        <p:txBody>
          <a:bodyPr/>
          <a:lstStyle/>
          <a:p>
            <a:fld id="{CBC7AECE-206C-43BB-A271-0F577EA1FAD2}" type="slidenum">
              <a:rPr lang="en-US" smtClean="0"/>
              <a:t>‹#›</a:t>
            </a:fld>
            <a:endParaRPr lang="en-US"/>
          </a:p>
        </p:txBody>
      </p:sp>
    </p:spTree>
    <p:extLst>
      <p:ext uri="{BB962C8B-B14F-4D97-AF65-F5344CB8AC3E}">
        <p14:creationId xmlns:p14="http://schemas.microsoft.com/office/powerpoint/2010/main" val="164671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DF20-C7BC-5936-9198-95FF3B6B5E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EF998E-D753-9BA2-F6D5-C3D42B26CA57}"/>
              </a:ext>
            </a:extLst>
          </p:cNvPr>
          <p:cNvSpPr>
            <a:spLocks noGrp="1"/>
          </p:cNvSpPr>
          <p:nvPr>
            <p:ph type="dt" sz="half" idx="10"/>
          </p:nvPr>
        </p:nvSpPr>
        <p:spPr/>
        <p:txBody>
          <a:bodyPr/>
          <a:lstStyle/>
          <a:p>
            <a:fld id="{4DDDE8B8-4F2C-4813-AB3A-23BAA4BE36CA}" type="datetimeFigureOut">
              <a:rPr lang="en-US" smtClean="0"/>
              <a:t>2/19/2026</a:t>
            </a:fld>
            <a:endParaRPr lang="en-US"/>
          </a:p>
        </p:txBody>
      </p:sp>
      <p:sp>
        <p:nvSpPr>
          <p:cNvPr id="4" name="Footer Placeholder 3">
            <a:extLst>
              <a:ext uri="{FF2B5EF4-FFF2-40B4-BE49-F238E27FC236}">
                <a16:creationId xmlns:a16="http://schemas.microsoft.com/office/drawing/2014/main" id="{BE174101-2767-B089-90F6-BEFC29B14D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DDF64B-E34E-F1D1-DBAF-67544F5DBF27}"/>
              </a:ext>
            </a:extLst>
          </p:cNvPr>
          <p:cNvSpPr>
            <a:spLocks noGrp="1"/>
          </p:cNvSpPr>
          <p:nvPr>
            <p:ph type="sldNum" sz="quarter" idx="12"/>
          </p:nvPr>
        </p:nvSpPr>
        <p:spPr/>
        <p:txBody>
          <a:bodyPr/>
          <a:lstStyle/>
          <a:p>
            <a:fld id="{CBC7AECE-206C-43BB-A271-0F577EA1FAD2}" type="slidenum">
              <a:rPr lang="en-US" smtClean="0"/>
              <a:t>‹#›</a:t>
            </a:fld>
            <a:endParaRPr lang="en-US"/>
          </a:p>
        </p:txBody>
      </p:sp>
    </p:spTree>
    <p:extLst>
      <p:ext uri="{BB962C8B-B14F-4D97-AF65-F5344CB8AC3E}">
        <p14:creationId xmlns:p14="http://schemas.microsoft.com/office/powerpoint/2010/main" val="293367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32970-E8DF-2E10-317B-F36BE102D8B7}"/>
              </a:ext>
            </a:extLst>
          </p:cNvPr>
          <p:cNvSpPr>
            <a:spLocks noGrp="1"/>
          </p:cNvSpPr>
          <p:nvPr>
            <p:ph type="dt" sz="half" idx="10"/>
          </p:nvPr>
        </p:nvSpPr>
        <p:spPr/>
        <p:txBody>
          <a:bodyPr/>
          <a:lstStyle/>
          <a:p>
            <a:fld id="{4DDDE8B8-4F2C-4813-AB3A-23BAA4BE36CA}" type="datetimeFigureOut">
              <a:rPr lang="en-US" smtClean="0"/>
              <a:t>2/19/2026</a:t>
            </a:fld>
            <a:endParaRPr lang="en-US"/>
          </a:p>
        </p:txBody>
      </p:sp>
      <p:sp>
        <p:nvSpPr>
          <p:cNvPr id="3" name="Footer Placeholder 2">
            <a:extLst>
              <a:ext uri="{FF2B5EF4-FFF2-40B4-BE49-F238E27FC236}">
                <a16:creationId xmlns:a16="http://schemas.microsoft.com/office/drawing/2014/main" id="{6A35DEE3-B37F-C64A-2325-88E4637DC1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2CB8A3-2A06-E647-985F-AB029F0CD722}"/>
              </a:ext>
            </a:extLst>
          </p:cNvPr>
          <p:cNvSpPr>
            <a:spLocks noGrp="1"/>
          </p:cNvSpPr>
          <p:nvPr>
            <p:ph type="sldNum" sz="quarter" idx="12"/>
          </p:nvPr>
        </p:nvSpPr>
        <p:spPr/>
        <p:txBody>
          <a:bodyPr/>
          <a:lstStyle/>
          <a:p>
            <a:fld id="{CBC7AECE-206C-43BB-A271-0F577EA1FAD2}" type="slidenum">
              <a:rPr lang="en-US" smtClean="0"/>
              <a:t>‹#›</a:t>
            </a:fld>
            <a:endParaRPr lang="en-US"/>
          </a:p>
        </p:txBody>
      </p:sp>
    </p:spTree>
    <p:extLst>
      <p:ext uri="{BB962C8B-B14F-4D97-AF65-F5344CB8AC3E}">
        <p14:creationId xmlns:p14="http://schemas.microsoft.com/office/powerpoint/2010/main" val="146765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B7653-E84A-1FD1-0818-D3560FBB6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7961D3-B5D6-E38E-8C4C-E8C8C50DE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F927EB-FC84-D6C5-68B1-BF92BF278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26528A-359F-0E42-2D40-5EA5246EC392}"/>
              </a:ext>
            </a:extLst>
          </p:cNvPr>
          <p:cNvSpPr>
            <a:spLocks noGrp="1"/>
          </p:cNvSpPr>
          <p:nvPr>
            <p:ph type="dt" sz="half" idx="10"/>
          </p:nvPr>
        </p:nvSpPr>
        <p:spPr/>
        <p:txBody>
          <a:bodyPr/>
          <a:lstStyle/>
          <a:p>
            <a:fld id="{4DDDE8B8-4F2C-4813-AB3A-23BAA4BE36CA}" type="datetimeFigureOut">
              <a:rPr lang="en-US" smtClean="0"/>
              <a:t>2/19/2026</a:t>
            </a:fld>
            <a:endParaRPr lang="en-US"/>
          </a:p>
        </p:txBody>
      </p:sp>
      <p:sp>
        <p:nvSpPr>
          <p:cNvPr id="6" name="Footer Placeholder 5">
            <a:extLst>
              <a:ext uri="{FF2B5EF4-FFF2-40B4-BE49-F238E27FC236}">
                <a16:creationId xmlns:a16="http://schemas.microsoft.com/office/drawing/2014/main" id="{ECC6A633-A90E-23EC-9D97-C502C7F09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6C14F7-E010-57AA-1F02-4BFE2820B785}"/>
              </a:ext>
            </a:extLst>
          </p:cNvPr>
          <p:cNvSpPr>
            <a:spLocks noGrp="1"/>
          </p:cNvSpPr>
          <p:nvPr>
            <p:ph type="sldNum" sz="quarter" idx="12"/>
          </p:nvPr>
        </p:nvSpPr>
        <p:spPr/>
        <p:txBody>
          <a:bodyPr/>
          <a:lstStyle/>
          <a:p>
            <a:fld id="{CBC7AECE-206C-43BB-A271-0F577EA1FAD2}" type="slidenum">
              <a:rPr lang="en-US" smtClean="0"/>
              <a:t>‹#›</a:t>
            </a:fld>
            <a:endParaRPr lang="en-US"/>
          </a:p>
        </p:txBody>
      </p:sp>
    </p:spTree>
    <p:extLst>
      <p:ext uri="{BB962C8B-B14F-4D97-AF65-F5344CB8AC3E}">
        <p14:creationId xmlns:p14="http://schemas.microsoft.com/office/powerpoint/2010/main" val="202417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0ED4-2D03-0B36-9192-57B17DB76C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D7A3E7-56A4-3808-6347-4569431746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D606F2-D583-CF11-15F5-4E1C693C1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4461F5-15BB-97C5-97B9-ACAB60F0E598}"/>
              </a:ext>
            </a:extLst>
          </p:cNvPr>
          <p:cNvSpPr>
            <a:spLocks noGrp="1"/>
          </p:cNvSpPr>
          <p:nvPr>
            <p:ph type="dt" sz="half" idx="10"/>
          </p:nvPr>
        </p:nvSpPr>
        <p:spPr/>
        <p:txBody>
          <a:bodyPr/>
          <a:lstStyle/>
          <a:p>
            <a:fld id="{4DDDE8B8-4F2C-4813-AB3A-23BAA4BE36CA}" type="datetimeFigureOut">
              <a:rPr lang="en-US" smtClean="0"/>
              <a:t>2/19/2026</a:t>
            </a:fld>
            <a:endParaRPr lang="en-US"/>
          </a:p>
        </p:txBody>
      </p:sp>
      <p:sp>
        <p:nvSpPr>
          <p:cNvPr id="6" name="Footer Placeholder 5">
            <a:extLst>
              <a:ext uri="{FF2B5EF4-FFF2-40B4-BE49-F238E27FC236}">
                <a16:creationId xmlns:a16="http://schemas.microsoft.com/office/drawing/2014/main" id="{524A1AFF-385C-C8BC-5673-438272632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3F8BCD-2D28-71AC-E819-DCF50BA32E63}"/>
              </a:ext>
            </a:extLst>
          </p:cNvPr>
          <p:cNvSpPr>
            <a:spLocks noGrp="1"/>
          </p:cNvSpPr>
          <p:nvPr>
            <p:ph type="sldNum" sz="quarter" idx="12"/>
          </p:nvPr>
        </p:nvSpPr>
        <p:spPr/>
        <p:txBody>
          <a:bodyPr/>
          <a:lstStyle/>
          <a:p>
            <a:fld id="{CBC7AECE-206C-43BB-A271-0F577EA1FAD2}" type="slidenum">
              <a:rPr lang="en-US" smtClean="0"/>
              <a:t>‹#›</a:t>
            </a:fld>
            <a:endParaRPr lang="en-US"/>
          </a:p>
        </p:txBody>
      </p:sp>
    </p:spTree>
    <p:extLst>
      <p:ext uri="{BB962C8B-B14F-4D97-AF65-F5344CB8AC3E}">
        <p14:creationId xmlns:p14="http://schemas.microsoft.com/office/powerpoint/2010/main" val="151089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5203A7-3313-B466-9794-25F94C2C6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D91B99-B801-DF39-9224-06FCC24D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BF649-4266-280D-4EE8-D48C5583A5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DDE8B8-4F2C-4813-AB3A-23BAA4BE36CA}" type="datetimeFigureOut">
              <a:rPr lang="en-US" smtClean="0"/>
              <a:t>2/19/2026</a:t>
            </a:fld>
            <a:endParaRPr lang="en-US"/>
          </a:p>
        </p:txBody>
      </p:sp>
      <p:sp>
        <p:nvSpPr>
          <p:cNvPr id="5" name="Footer Placeholder 4">
            <a:extLst>
              <a:ext uri="{FF2B5EF4-FFF2-40B4-BE49-F238E27FC236}">
                <a16:creationId xmlns:a16="http://schemas.microsoft.com/office/drawing/2014/main" id="{6046655F-A633-B905-1FE3-C8F85DB62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FBB855-B294-DC80-4EB2-A06CA9C88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C7AECE-206C-43BB-A271-0F577EA1FAD2}" type="slidenum">
              <a:rPr lang="en-US" smtClean="0"/>
              <a:t>‹#›</a:t>
            </a:fld>
            <a:endParaRPr lang="en-US"/>
          </a:p>
        </p:txBody>
      </p:sp>
      <p:pic>
        <p:nvPicPr>
          <p:cNvPr id="7" name="Picture 6">
            <a:extLst>
              <a:ext uri="{FF2B5EF4-FFF2-40B4-BE49-F238E27FC236}">
                <a16:creationId xmlns:a16="http://schemas.microsoft.com/office/drawing/2014/main" id="{818C3FB2-1946-54AC-0248-0B8C4855111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2568" y="6248400"/>
            <a:ext cx="1344632" cy="408432"/>
          </a:xfrm>
          <a:prstGeom prst="rect">
            <a:avLst/>
          </a:prstGeom>
        </p:spPr>
      </p:pic>
    </p:spTree>
    <p:extLst>
      <p:ext uri="{BB962C8B-B14F-4D97-AF65-F5344CB8AC3E}">
        <p14:creationId xmlns:p14="http://schemas.microsoft.com/office/powerpoint/2010/main" val="13624924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26662" y="79549"/>
            <a:ext cx="3505200" cy="2971800"/>
          </a:xfrm>
        </p:spPr>
        <p:txBody>
          <a:bodyPr>
            <a:normAutofit fontScale="90000"/>
          </a:bodyPr>
          <a:lstStyle/>
          <a:p>
            <a:r>
              <a:rPr lang="en-US" sz="4400" dirty="0">
                <a:solidFill>
                  <a:srgbClr val="7030A0"/>
                </a:solidFill>
              </a:rPr>
              <a:t>School of Public Health</a:t>
            </a:r>
            <a:br>
              <a:rPr lang="en-US" sz="4400" dirty="0">
                <a:solidFill>
                  <a:srgbClr val="7030A0"/>
                </a:solidFill>
              </a:rPr>
            </a:br>
            <a:br>
              <a:rPr lang="en-US" sz="4400" dirty="0">
                <a:solidFill>
                  <a:srgbClr val="7030A0"/>
                </a:solidFill>
              </a:rPr>
            </a:br>
            <a:r>
              <a:rPr lang="en-US" sz="4400" dirty="0">
                <a:solidFill>
                  <a:srgbClr val="7030A0"/>
                </a:solidFill>
              </a:rPr>
              <a:t>Grant Budgeting</a:t>
            </a:r>
          </a:p>
        </p:txBody>
      </p:sp>
      <p:sp>
        <p:nvSpPr>
          <p:cNvPr id="8" name="TextBox 7"/>
          <p:cNvSpPr txBox="1"/>
          <p:nvPr/>
        </p:nvSpPr>
        <p:spPr>
          <a:xfrm>
            <a:off x="114300" y="3806652"/>
            <a:ext cx="3505200" cy="2308324"/>
          </a:xfrm>
          <a:prstGeom prst="rect">
            <a:avLst/>
          </a:prstGeom>
          <a:noFill/>
        </p:spPr>
        <p:txBody>
          <a:bodyPr wrap="square" rtlCol="0">
            <a:spAutoFit/>
          </a:bodyPr>
          <a:lstStyle/>
          <a:p>
            <a:pPr algn="ctr"/>
            <a:r>
              <a:rPr lang="en-US" sz="2400" dirty="0">
                <a:solidFill>
                  <a:srgbClr val="7030A0"/>
                </a:solidFill>
              </a:rPr>
              <a:t>Presented by:</a:t>
            </a:r>
          </a:p>
          <a:p>
            <a:pPr algn="ctr"/>
            <a:r>
              <a:rPr lang="en-US" sz="2400" dirty="0">
                <a:solidFill>
                  <a:srgbClr val="7030A0"/>
                </a:solidFill>
              </a:rPr>
              <a:t>Amee Barattini</a:t>
            </a:r>
          </a:p>
          <a:p>
            <a:pPr algn="ctr"/>
            <a:endParaRPr lang="en-US" sz="2400" dirty="0">
              <a:solidFill>
                <a:srgbClr val="7030A0"/>
              </a:solidFill>
            </a:endParaRPr>
          </a:p>
          <a:p>
            <a:pPr algn="ctr"/>
            <a:r>
              <a:rPr lang="en-US" sz="2400" dirty="0">
                <a:solidFill>
                  <a:srgbClr val="7030A0"/>
                </a:solidFill>
              </a:rPr>
              <a:t>Assistant Dean for Finance and Administration</a:t>
            </a:r>
          </a:p>
        </p:txBody>
      </p:sp>
      <p:sp>
        <p:nvSpPr>
          <p:cNvPr id="9" name="TextBox 8"/>
          <p:cNvSpPr txBox="1"/>
          <p:nvPr/>
        </p:nvSpPr>
        <p:spPr>
          <a:xfrm>
            <a:off x="557550" y="6131615"/>
            <a:ext cx="1066800" cy="369332"/>
          </a:xfrm>
          <a:prstGeom prst="rect">
            <a:avLst/>
          </a:prstGeom>
          <a:noFill/>
        </p:spPr>
        <p:txBody>
          <a:bodyPr wrap="square" rtlCol="0">
            <a:spAutoFit/>
          </a:bodyPr>
          <a:lstStyle/>
          <a:p>
            <a:pPr algn="r"/>
            <a:r>
              <a:rPr lang="en-US" dirty="0">
                <a:solidFill>
                  <a:srgbClr val="7030A0"/>
                </a:solidFill>
              </a:rPr>
              <a:t>Rev 9/25</a:t>
            </a:r>
          </a:p>
        </p:txBody>
      </p:sp>
      <p:pic>
        <p:nvPicPr>
          <p:cNvPr id="2" name="Picture Placeholder 4" descr="Picture of the LIons Eye Clinic Building in which the School of Public Health is located&#10;">
            <a:extLst>
              <a:ext uri="{FF2B5EF4-FFF2-40B4-BE49-F238E27FC236}">
                <a16:creationId xmlns:a16="http://schemas.microsoft.com/office/drawing/2014/main" id="{26753339-08F6-A30C-14D4-92ACC6F0AF69}"/>
              </a:ext>
            </a:extLst>
          </p:cNvPr>
          <p:cNvPicPr>
            <a:picLocks noChangeAspect="1"/>
          </p:cNvPicPr>
          <p:nvPr/>
        </p:nvPicPr>
        <p:blipFill rotWithShape="1">
          <a:blip r:embed="rId3" cstate="print">
            <a:alphaModFix amt="75000"/>
            <a:extLst>
              <a:ext uri="{28A0092B-C50C-407E-A947-70E740481C1C}">
                <a14:useLocalDpi xmlns:a14="http://schemas.microsoft.com/office/drawing/2010/main" val="0"/>
              </a:ext>
            </a:extLst>
          </a:blip>
          <a:srcRect t="7538" r="23010" b="1211"/>
          <a:stretch/>
        </p:blipFill>
        <p:spPr>
          <a:xfrm>
            <a:off x="3768642" y="129498"/>
            <a:ext cx="8271377" cy="6599004"/>
          </a:xfrm>
          <a:prstGeom prst="rect">
            <a:avLst/>
          </a:prstGeom>
          <a:effectLst>
            <a:outerShdw blurRad="50800" dist="50800" dir="5400000" algn="ctr" rotWithShape="0">
              <a:srgbClr val="000000">
                <a:alpha val="50000"/>
              </a:srgbClr>
            </a:outerShdw>
          </a:effectLst>
        </p:spPr>
      </p:pic>
    </p:spTree>
    <p:extLst>
      <p:ext uri="{BB962C8B-B14F-4D97-AF65-F5344CB8AC3E}">
        <p14:creationId xmlns:p14="http://schemas.microsoft.com/office/powerpoint/2010/main" val="1933344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1107996"/>
          </a:xfrm>
        </p:spPr>
        <p:txBody>
          <a:bodyPr>
            <a:normAutofit/>
          </a:bodyPr>
          <a:lstStyle/>
          <a:p>
            <a:r>
              <a:rPr lang="en-US" b="1" dirty="0">
                <a:solidFill>
                  <a:srgbClr val="7030A0"/>
                </a:solidFill>
              </a:rPr>
              <a:t>Travel Example Continued</a:t>
            </a:r>
            <a:endParaRPr lang="en-US" dirty="0"/>
          </a:p>
        </p:txBody>
      </p:sp>
      <p:sp>
        <p:nvSpPr>
          <p:cNvPr id="8" name="TextBox 7">
            <a:extLst>
              <a:ext uri="{FF2B5EF4-FFF2-40B4-BE49-F238E27FC236}">
                <a16:creationId xmlns:a16="http://schemas.microsoft.com/office/drawing/2014/main" id="{06BFD1D0-C642-0414-CA10-5EC0EC1FF82E}"/>
              </a:ext>
            </a:extLst>
          </p:cNvPr>
          <p:cNvSpPr txBox="1"/>
          <p:nvPr/>
        </p:nvSpPr>
        <p:spPr>
          <a:xfrm>
            <a:off x="428625" y="1828800"/>
            <a:ext cx="11334750" cy="1107996"/>
          </a:xfrm>
          <a:prstGeom prst="rect">
            <a:avLst/>
          </a:prstGeom>
          <a:noFill/>
        </p:spPr>
        <p:txBody>
          <a:bodyPr wrap="square" rtlCol="0">
            <a:spAutoFit/>
          </a:bodyPr>
          <a:lstStyle/>
          <a:p>
            <a:pPr algn="ctr"/>
            <a:r>
              <a:rPr lang="en-US" sz="2400" dirty="0"/>
              <a:t>In-State field travel, student workers and graduate assistant travel to Baton Rouge to collect data about once a week. </a:t>
            </a:r>
          </a:p>
          <a:p>
            <a:endParaRPr lang="en-US" dirty="0"/>
          </a:p>
        </p:txBody>
      </p:sp>
      <p:sp>
        <p:nvSpPr>
          <p:cNvPr id="2" name="TextBox 1">
            <a:extLst>
              <a:ext uri="{FF2B5EF4-FFF2-40B4-BE49-F238E27FC236}">
                <a16:creationId xmlns:a16="http://schemas.microsoft.com/office/drawing/2014/main" id="{E80C97E1-A80E-82CA-92D9-98B3B3C37F46}"/>
              </a:ext>
            </a:extLst>
          </p:cNvPr>
          <p:cNvSpPr txBox="1"/>
          <p:nvPr/>
        </p:nvSpPr>
        <p:spPr>
          <a:xfrm>
            <a:off x="1219200" y="3048000"/>
            <a:ext cx="9753600" cy="1107996"/>
          </a:xfrm>
          <a:prstGeom prst="rect">
            <a:avLst/>
          </a:prstGeom>
          <a:noFill/>
          <a:ln w="38100">
            <a:solidFill>
              <a:schemeClr val="accent1"/>
            </a:solidFill>
          </a:ln>
        </p:spPr>
        <p:txBody>
          <a:bodyPr wrap="square" rtlCol="0">
            <a:spAutoFit/>
          </a:bodyPr>
          <a:lstStyle/>
          <a:p>
            <a:r>
              <a:rPr lang="en-US" sz="2400" dirty="0"/>
              <a:t>.70 cents per mile X 160 miles (roundtrip) = $112.00 per trip X 45 trips</a:t>
            </a:r>
          </a:p>
          <a:p>
            <a:r>
              <a:rPr lang="en-US" sz="2400" dirty="0"/>
              <a:t> (exclude holidays) and they ride together</a:t>
            </a:r>
          </a:p>
          <a:p>
            <a:endParaRPr lang="en-US" dirty="0"/>
          </a:p>
        </p:txBody>
      </p:sp>
      <p:pic>
        <p:nvPicPr>
          <p:cNvPr id="9" name="Picture 8" descr="Table showing travel expenses described as conference and field travel at $11,110 per year for years 1 to 5 and totaling $55,550">
            <a:extLst>
              <a:ext uri="{FF2B5EF4-FFF2-40B4-BE49-F238E27FC236}">
                <a16:creationId xmlns:a16="http://schemas.microsoft.com/office/drawing/2014/main" id="{602A3A75-2813-9584-0B88-F4A2BCA5C342}"/>
              </a:ext>
            </a:extLst>
          </p:cNvPr>
          <p:cNvPicPr>
            <a:picLocks noChangeAspect="1"/>
          </p:cNvPicPr>
          <p:nvPr/>
        </p:nvPicPr>
        <p:blipFill>
          <a:blip r:embed="rId3"/>
          <a:stretch>
            <a:fillRect/>
          </a:stretch>
        </p:blipFill>
        <p:spPr>
          <a:xfrm>
            <a:off x="819778" y="4986239"/>
            <a:ext cx="10744200" cy="695325"/>
          </a:xfrm>
          <a:prstGeom prst="rect">
            <a:avLst/>
          </a:prstGeom>
        </p:spPr>
      </p:pic>
    </p:spTree>
    <p:extLst>
      <p:ext uri="{BB962C8B-B14F-4D97-AF65-F5344CB8AC3E}">
        <p14:creationId xmlns:p14="http://schemas.microsoft.com/office/powerpoint/2010/main" val="2872841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01675"/>
          </a:xfrm>
        </p:spPr>
        <p:txBody>
          <a:bodyPr anchor="ctr">
            <a:normAutofit/>
          </a:bodyPr>
          <a:lstStyle/>
          <a:p>
            <a:r>
              <a:rPr lang="en-US" b="1" dirty="0"/>
              <a:t>Supplies</a:t>
            </a:r>
            <a:endParaRPr lang="en-US" dirty="0"/>
          </a:p>
        </p:txBody>
      </p:sp>
      <p:pic>
        <p:nvPicPr>
          <p:cNvPr id="5" name="Picture 4" descr="Bright spiral-bound notebooks">
            <a:extLst>
              <a:ext uri="{FF2B5EF4-FFF2-40B4-BE49-F238E27FC236}">
                <a16:creationId xmlns:a16="http://schemas.microsoft.com/office/drawing/2014/main" id="{D222EE2C-5538-F25A-C469-1CD0B0349D67}"/>
              </a:ext>
            </a:extLst>
          </p:cNvPr>
          <p:cNvPicPr>
            <a:picLocks noChangeAspect="1"/>
          </p:cNvPicPr>
          <p:nvPr/>
        </p:nvPicPr>
        <p:blipFill>
          <a:blip r:embed="rId3" cstate="print">
            <a:extLst>
              <a:ext uri="{28A0092B-C50C-407E-A947-70E740481C1C}">
                <a14:useLocalDpi xmlns:a14="http://schemas.microsoft.com/office/drawing/2010/main" val="0"/>
              </a:ext>
            </a:extLst>
          </a:blip>
          <a:srcRect r="20513" b="-1"/>
          <a:stretch>
            <a:fillRect/>
          </a:stretch>
        </p:blipFill>
        <p:spPr>
          <a:xfrm>
            <a:off x="533400" y="1447800"/>
            <a:ext cx="5486400" cy="4729163"/>
          </a:xfrm>
          <a:prstGeom prst="rect">
            <a:avLst/>
          </a:prstGeom>
          <a:noFill/>
        </p:spPr>
      </p:pic>
      <p:sp>
        <p:nvSpPr>
          <p:cNvPr id="2" name="Content Placeholder 1"/>
          <p:cNvSpPr>
            <a:spLocks noGrp="1"/>
          </p:cNvSpPr>
          <p:nvPr>
            <p:ph sz="half" idx="2"/>
          </p:nvPr>
        </p:nvSpPr>
        <p:spPr>
          <a:xfrm>
            <a:off x="6172200" y="1219200"/>
            <a:ext cx="5486400" cy="4957763"/>
          </a:xfrm>
        </p:spPr>
        <p:txBody>
          <a:bodyPr>
            <a:normAutofit/>
          </a:bodyPr>
          <a:lstStyle/>
          <a:p>
            <a:r>
              <a:rPr lang="en-US" sz="2400" dirty="0"/>
              <a:t>Are computers or furniture needed for staff who are 100% assigned to the project? </a:t>
            </a:r>
          </a:p>
          <a:p>
            <a:endParaRPr lang="en-US" sz="2400" dirty="0"/>
          </a:p>
          <a:p>
            <a:r>
              <a:rPr lang="en-US" sz="2400" dirty="0"/>
              <a:t>Are office supplies needed for staff who are 100% assigned to the project?</a:t>
            </a:r>
          </a:p>
          <a:p>
            <a:endParaRPr lang="en-US" sz="2400" dirty="0"/>
          </a:p>
          <a:p>
            <a:r>
              <a:rPr lang="en-US" sz="2400" dirty="0"/>
              <a:t>Are any project specific supplies needed?</a:t>
            </a:r>
          </a:p>
          <a:p>
            <a:endParaRPr lang="en-US" sz="2400" dirty="0"/>
          </a:p>
          <a:p>
            <a:r>
              <a:rPr lang="en-US" sz="2400" dirty="0"/>
              <a:t>Are there any software purchase needs?</a:t>
            </a:r>
          </a:p>
        </p:txBody>
      </p:sp>
    </p:spTree>
    <p:extLst>
      <p:ext uri="{BB962C8B-B14F-4D97-AF65-F5344CB8AC3E}">
        <p14:creationId xmlns:p14="http://schemas.microsoft.com/office/powerpoint/2010/main" val="2876508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082675"/>
          </a:xfrm>
        </p:spPr>
        <p:txBody>
          <a:bodyPr>
            <a:normAutofit/>
          </a:bodyPr>
          <a:lstStyle/>
          <a:p>
            <a:r>
              <a:rPr lang="en-US" b="1" dirty="0">
                <a:solidFill>
                  <a:srgbClr val="7030A0"/>
                </a:solidFill>
              </a:rPr>
              <a:t>Supplies Example</a:t>
            </a:r>
            <a:endParaRPr lang="en-US" dirty="0"/>
          </a:p>
        </p:txBody>
      </p:sp>
      <p:sp>
        <p:nvSpPr>
          <p:cNvPr id="2" name="Content Placeholder 1"/>
          <p:cNvSpPr>
            <a:spLocks noGrp="1"/>
          </p:cNvSpPr>
          <p:nvPr>
            <p:ph idx="1"/>
          </p:nvPr>
        </p:nvSpPr>
        <p:spPr>
          <a:xfrm>
            <a:off x="685800" y="1752600"/>
            <a:ext cx="10363200" cy="2209800"/>
          </a:xfrm>
        </p:spPr>
        <p:txBody>
          <a:bodyPr>
            <a:noAutofit/>
          </a:bodyPr>
          <a:lstStyle/>
          <a:p>
            <a:r>
              <a:rPr lang="en-US" dirty="0"/>
              <a:t>Laptop for staff member and students $2,000 each (year 1 only)</a:t>
            </a:r>
          </a:p>
          <a:p>
            <a:r>
              <a:rPr lang="en-US" dirty="0"/>
              <a:t>$100 per month for office supplies</a:t>
            </a:r>
          </a:p>
          <a:p>
            <a:r>
              <a:rPr lang="en-US" dirty="0"/>
              <a:t>$1,000 annually for project specific software licenses needed </a:t>
            </a:r>
          </a:p>
          <a:p>
            <a:r>
              <a:rPr lang="en-US" dirty="0"/>
              <a:t>$1,500 for the year for project specific supplies</a:t>
            </a:r>
          </a:p>
        </p:txBody>
      </p:sp>
      <p:pic>
        <p:nvPicPr>
          <p:cNvPr id="4" name="Picture 3" descr="Table of supply expenses example of office supplies, computers, software, and project supplies.  Year 1: $9,700 Years 2 through 5 $3,700 each.  Total $24,500">
            <a:extLst>
              <a:ext uri="{FF2B5EF4-FFF2-40B4-BE49-F238E27FC236}">
                <a16:creationId xmlns:a16="http://schemas.microsoft.com/office/drawing/2014/main" id="{7BBA2496-7C1F-C655-A8FC-C60C1E7F3F25}"/>
              </a:ext>
            </a:extLst>
          </p:cNvPr>
          <p:cNvPicPr>
            <a:picLocks noChangeAspect="1"/>
          </p:cNvPicPr>
          <p:nvPr/>
        </p:nvPicPr>
        <p:blipFill>
          <a:blip r:embed="rId3"/>
          <a:stretch>
            <a:fillRect/>
          </a:stretch>
        </p:blipFill>
        <p:spPr>
          <a:xfrm>
            <a:off x="609601" y="4628769"/>
            <a:ext cx="10287000" cy="1010031"/>
          </a:xfrm>
          <a:prstGeom prst="rect">
            <a:avLst/>
          </a:prstGeom>
        </p:spPr>
      </p:pic>
    </p:spTree>
    <p:extLst>
      <p:ext uri="{BB962C8B-B14F-4D97-AF65-F5344CB8AC3E}">
        <p14:creationId xmlns:p14="http://schemas.microsoft.com/office/powerpoint/2010/main" val="78668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854075"/>
          </a:xfrm>
        </p:spPr>
        <p:txBody>
          <a:bodyPr anchor="ctr">
            <a:normAutofit/>
          </a:bodyPr>
          <a:lstStyle/>
          <a:p>
            <a:r>
              <a:rPr lang="en-US" b="1" dirty="0">
                <a:solidFill>
                  <a:srgbClr val="7030A0"/>
                </a:solidFill>
              </a:rPr>
              <a:t>Operating Expenses</a:t>
            </a:r>
          </a:p>
        </p:txBody>
      </p:sp>
      <p:pic>
        <p:nvPicPr>
          <p:cNvPr id="5" name="Picture 4" descr="Person using laptop and mobile phone">
            <a:extLst>
              <a:ext uri="{FF2B5EF4-FFF2-40B4-BE49-F238E27FC236}">
                <a16:creationId xmlns:a16="http://schemas.microsoft.com/office/drawing/2014/main" id="{F83D4C24-83CB-8163-D76C-001A433EDF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987" y="1676400"/>
            <a:ext cx="5334000" cy="4194175"/>
          </a:xfrm>
          <a:prstGeom prst="rect">
            <a:avLst/>
          </a:prstGeom>
          <a:noFill/>
        </p:spPr>
      </p:pic>
      <p:sp>
        <p:nvSpPr>
          <p:cNvPr id="2" name="Content Placeholder 1"/>
          <p:cNvSpPr>
            <a:spLocks noGrp="1"/>
          </p:cNvSpPr>
          <p:nvPr>
            <p:ph sz="half" idx="2"/>
          </p:nvPr>
        </p:nvSpPr>
        <p:spPr>
          <a:xfrm>
            <a:off x="6172200" y="1524000"/>
            <a:ext cx="5715000" cy="4800600"/>
          </a:xfrm>
        </p:spPr>
        <p:txBody>
          <a:bodyPr>
            <a:noAutofit/>
          </a:bodyPr>
          <a:lstStyle/>
          <a:p>
            <a:r>
              <a:rPr lang="en-US" sz="2400" dirty="0"/>
              <a:t>Are telephone services or wireless services for tablets needed?</a:t>
            </a:r>
          </a:p>
          <a:p>
            <a:endParaRPr lang="en-US" sz="2400" dirty="0"/>
          </a:p>
          <a:p>
            <a:r>
              <a:rPr lang="en-US" sz="2400" dirty="0"/>
              <a:t>Are printing services needed?</a:t>
            </a:r>
          </a:p>
          <a:p>
            <a:endParaRPr lang="en-US" sz="2400" dirty="0"/>
          </a:p>
          <a:p>
            <a:r>
              <a:rPr lang="en-US" sz="2400" dirty="0"/>
              <a:t>Are publication costs needed?</a:t>
            </a:r>
          </a:p>
          <a:p>
            <a:endParaRPr lang="en-US" sz="2400" dirty="0"/>
          </a:p>
          <a:p>
            <a:r>
              <a:rPr lang="en-US" sz="2400" dirty="0"/>
              <a:t>Are there any data purchases or subscription services needed?</a:t>
            </a:r>
          </a:p>
          <a:p>
            <a:endParaRPr lang="en-US" sz="2400" dirty="0"/>
          </a:p>
          <a:p>
            <a:r>
              <a:rPr lang="en-US" sz="2400" dirty="0"/>
              <a:t>Are there any postage needs?</a:t>
            </a:r>
          </a:p>
        </p:txBody>
      </p:sp>
    </p:spTree>
    <p:extLst>
      <p:ext uri="{BB962C8B-B14F-4D97-AF65-F5344CB8AC3E}">
        <p14:creationId xmlns:p14="http://schemas.microsoft.com/office/powerpoint/2010/main" val="178768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rgbClr val="7030A0"/>
                </a:solidFill>
              </a:rPr>
              <a:t>Operating Expenses Example</a:t>
            </a:r>
            <a:endParaRPr lang="en-US" dirty="0"/>
          </a:p>
        </p:txBody>
      </p:sp>
      <p:sp>
        <p:nvSpPr>
          <p:cNvPr id="2" name="Content Placeholder 1"/>
          <p:cNvSpPr>
            <a:spLocks noGrp="1"/>
          </p:cNvSpPr>
          <p:nvPr>
            <p:ph idx="1"/>
          </p:nvPr>
        </p:nvSpPr>
        <p:spPr>
          <a:xfrm>
            <a:off x="609600" y="1905000"/>
            <a:ext cx="11125200" cy="2514600"/>
          </a:xfrm>
        </p:spPr>
        <p:txBody>
          <a:bodyPr>
            <a:normAutofit lnSpcReduction="10000"/>
          </a:bodyPr>
          <a:lstStyle/>
          <a:p>
            <a:r>
              <a:rPr lang="en-US" sz="2600" dirty="0"/>
              <a:t>Phone service at $30 per month for the project coordinator office phone plus one phone for the graduate assistant and student workers to share.</a:t>
            </a:r>
          </a:p>
          <a:p>
            <a:r>
              <a:rPr lang="en-US" sz="2600" dirty="0"/>
              <a:t>Estimate of $100 per month in copy expenses</a:t>
            </a:r>
          </a:p>
          <a:p>
            <a:r>
              <a:rPr lang="en-US" sz="2600" dirty="0"/>
              <a:t>$50 per month wireless card X 2 wireless cards for tablets used for data collection</a:t>
            </a:r>
          </a:p>
          <a:p>
            <a:r>
              <a:rPr lang="en-US" sz="2600" dirty="0"/>
              <a:t>Estimate $250 per year for incidental postage needs</a:t>
            </a:r>
          </a:p>
          <a:p>
            <a:pPr marL="0" indent="0">
              <a:buNone/>
            </a:pPr>
            <a:endParaRPr lang="en-US" sz="2600" dirty="0"/>
          </a:p>
          <a:p>
            <a:pPr marL="0" indent="0">
              <a:buNone/>
            </a:pPr>
            <a:endParaRPr lang="en-US" dirty="0"/>
          </a:p>
        </p:txBody>
      </p:sp>
      <p:pic>
        <p:nvPicPr>
          <p:cNvPr id="4" name="Picture 3" descr="Tabel of other expenses example listed as printing, phones, wireless cards, and postage in the amount of $3,010 per year for 5 years.  Totaling $15,050.">
            <a:extLst>
              <a:ext uri="{FF2B5EF4-FFF2-40B4-BE49-F238E27FC236}">
                <a16:creationId xmlns:a16="http://schemas.microsoft.com/office/drawing/2014/main" id="{D64E7BAD-919F-3314-0A31-E0A9CD137D12}"/>
              </a:ext>
            </a:extLst>
          </p:cNvPr>
          <p:cNvPicPr>
            <a:picLocks noChangeAspect="1"/>
          </p:cNvPicPr>
          <p:nvPr/>
        </p:nvPicPr>
        <p:blipFill>
          <a:blip r:embed="rId3"/>
          <a:stretch>
            <a:fillRect/>
          </a:stretch>
        </p:blipFill>
        <p:spPr>
          <a:xfrm>
            <a:off x="762000" y="5023167"/>
            <a:ext cx="10515600" cy="996633"/>
          </a:xfrm>
          <a:prstGeom prst="rect">
            <a:avLst/>
          </a:prstGeom>
        </p:spPr>
      </p:pic>
    </p:spTree>
    <p:extLst>
      <p:ext uri="{BB962C8B-B14F-4D97-AF65-F5344CB8AC3E}">
        <p14:creationId xmlns:p14="http://schemas.microsoft.com/office/powerpoint/2010/main" val="207091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73964"/>
            <a:ext cx="10972800" cy="1033272"/>
          </a:xfrm>
        </p:spPr>
        <p:txBody>
          <a:bodyPr>
            <a:normAutofit fontScale="90000"/>
          </a:bodyPr>
          <a:lstStyle/>
          <a:p>
            <a:r>
              <a:rPr lang="en-US" b="1" dirty="0">
                <a:solidFill>
                  <a:srgbClr val="7030A0"/>
                </a:solidFill>
              </a:rPr>
              <a:t>Participant Compensation</a:t>
            </a:r>
            <a:br>
              <a:rPr lang="en-US" b="1" dirty="0">
                <a:solidFill>
                  <a:srgbClr val="7030A0"/>
                </a:solidFill>
              </a:rPr>
            </a:br>
            <a:endParaRPr lang="en-US" dirty="0"/>
          </a:p>
        </p:txBody>
      </p:sp>
      <p:pic>
        <p:nvPicPr>
          <p:cNvPr id="8" name="Picture 7" descr="Chemistry students doing an experiment">
            <a:extLst>
              <a:ext uri="{FF2B5EF4-FFF2-40B4-BE49-F238E27FC236}">
                <a16:creationId xmlns:a16="http://schemas.microsoft.com/office/drawing/2014/main" id="{1F222389-C22B-31E3-C04A-DB1D230BB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152400"/>
            <a:ext cx="2858253" cy="2255855"/>
          </a:xfrm>
          <a:prstGeom prst="rect">
            <a:avLst/>
          </a:prstGeom>
        </p:spPr>
      </p:pic>
      <p:sp>
        <p:nvSpPr>
          <p:cNvPr id="2" name="Content Placeholder 1"/>
          <p:cNvSpPr>
            <a:spLocks noGrp="1"/>
          </p:cNvSpPr>
          <p:nvPr>
            <p:ph idx="1"/>
          </p:nvPr>
        </p:nvSpPr>
        <p:spPr>
          <a:xfrm>
            <a:off x="533400" y="2443424"/>
            <a:ext cx="10972800" cy="2618492"/>
          </a:xfrm>
        </p:spPr>
        <p:txBody>
          <a:bodyPr>
            <a:noAutofit/>
          </a:bodyPr>
          <a:lstStyle/>
          <a:p>
            <a:r>
              <a:rPr lang="en-US" dirty="0"/>
              <a:t>Will participants receive compensation for participation?</a:t>
            </a:r>
          </a:p>
          <a:p>
            <a:r>
              <a:rPr lang="en-US" dirty="0"/>
              <a:t>Does the grant allow tuition remission?</a:t>
            </a:r>
          </a:p>
          <a:p>
            <a:endParaRPr lang="en-US" dirty="0"/>
          </a:p>
          <a:p>
            <a:pPr marL="0" indent="0">
              <a:buNone/>
            </a:pPr>
            <a:r>
              <a:rPr lang="en-US" dirty="0"/>
              <a:t>Cost of </a:t>
            </a:r>
            <a:r>
              <a:rPr lang="en-US" dirty="0" err="1"/>
              <a:t>clincard</a:t>
            </a:r>
            <a:r>
              <a:rPr lang="en-US" dirty="0"/>
              <a:t> $5 per card plus $20 payments to participants once survey is complete X 200 participants per year. Plus $1.50 load fee.</a:t>
            </a:r>
          </a:p>
        </p:txBody>
      </p:sp>
      <p:pic>
        <p:nvPicPr>
          <p:cNvPr id="5" name="Picture 4" descr="Table of participant support costs at $20 per participant + $5 fee X 200 participants per year.  Year 1,2,3,4, &amp; $5,300 per year.  Total: $26,500.">
            <a:extLst>
              <a:ext uri="{FF2B5EF4-FFF2-40B4-BE49-F238E27FC236}">
                <a16:creationId xmlns:a16="http://schemas.microsoft.com/office/drawing/2014/main" id="{F766831C-8B78-ED1F-BB04-F34C4CDFE55A}"/>
              </a:ext>
            </a:extLst>
          </p:cNvPr>
          <p:cNvPicPr>
            <a:picLocks noChangeAspect="1"/>
          </p:cNvPicPr>
          <p:nvPr/>
        </p:nvPicPr>
        <p:blipFill>
          <a:blip r:embed="rId4"/>
          <a:stretch>
            <a:fillRect/>
          </a:stretch>
        </p:blipFill>
        <p:spPr>
          <a:xfrm>
            <a:off x="990600" y="5324413"/>
            <a:ext cx="10058400" cy="717686"/>
          </a:xfrm>
          <a:prstGeom prst="rect">
            <a:avLst/>
          </a:prstGeom>
        </p:spPr>
      </p:pic>
    </p:spTree>
    <p:extLst>
      <p:ext uri="{BB962C8B-B14F-4D97-AF65-F5344CB8AC3E}">
        <p14:creationId xmlns:p14="http://schemas.microsoft.com/office/powerpoint/2010/main" val="1121282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082675"/>
          </a:xfrm>
        </p:spPr>
        <p:txBody>
          <a:bodyPr/>
          <a:lstStyle/>
          <a:p>
            <a:r>
              <a:rPr lang="en-US" b="1" dirty="0">
                <a:solidFill>
                  <a:srgbClr val="7030A0"/>
                </a:solidFill>
              </a:rPr>
              <a:t>Consultants/Vendors</a:t>
            </a:r>
            <a:endParaRPr lang="en-US" dirty="0"/>
          </a:p>
        </p:txBody>
      </p:sp>
      <p:sp>
        <p:nvSpPr>
          <p:cNvPr id="2" name="Content Placeholder 1"/>
          <p:cNvSpPr>
            <a:spLocks noGrp="1"/>
          </p:cNvSpPr>
          <p:nvPr>
            <p:ph idx="1"/>
          </p:nvPr>
        </p:nvSpPr>
        <p:spPr>
          <a:xfrm>
            <a:off x="838200" y="1352550"/>
            <a:ext cx="10515600" cy="2362200"/>
          </a:xfrm>
        </p:spPr>
        <p:txBody>
          <a:bodyPr>
            <a:normAutofit/>
          </a:bodyPr>
          <a:lstStyle/>
          <a:p>
            <a:pPr marL="0" indent="0">
              <a:buNone/>
            </a:pPr>
            <a:r>
              <a:rPr lang="en-US" sz="2600" dirty="0"/>
              <a:t>Individual or company performs services that are part of regular business operations and available to different customers and/or provide consulting services.  Does not contribute to the science of the project.</a:t>
            </a:r>
          </a:p>
          <a:p>
            <a:endParaRPr lang="en-US" sz="2600" dirty="0"/>
          </a:p>
          <a:p>
            <a:pPr marL="0" indent="0">
              <a:buNone/>
            </a:pPr>
            <a:r>
              <a:rPr lang="en-US" sz="2600" dirty="0"/>
              <a:t>Full indirect costs are charged on this expense.</a:t>
            </a:r>
          </a:p>
        </p:txBody>
      </p:sp>
      <p:pic>
        <p:nvPicPr>
          <p:cNvPr id="5" name="Picture 4" descr="A row of samples for medical testing">
            <a:extLst>
              <a:ext uri="{FF2B5EF4-FFF2-40B4-BE49-F238E27FC236}">
                <a16:creationId xmlns:a16="http://schemas.microsoft.com/office/drawing/2014/main" id="{EDC95337-E89E-18AF-F66B-18A780AF8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0829" y="3505200"/>
            <a:ext cx="5791200" cy="3143250"/>
          </a:xfrm>
          <a:prstGeom prst="rect">
            <a:avLst/>
          </a:prstGeom>
        </p:spPr>
      </p:pic>
    </p:spTree>
    <p:extLst>
      <p:ext uri="{BB962C8B-B14F-4D97-AF65-F5344CB8AC3E}">
        <p14:creationId xmlns:p14="http://schemas.microsoft.com/office/powerpoint/2010/main" val="64283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rgbClr val="7030A0"/>
                </a:solidFill>
              </a:rPr>
              <a:t>Consultants/Vendors Example</a:t>
            </a:r>
            <a:endParaRPr lang="en-US" dirty="0"/>
          </a:p>
        </p:txBody>
      </p:sp>
      <p:sp>
        <p:nvSpPr>
          <p:cNvPr id="2" name="Content Placeholder 1"/>
          <p:cNvSpPr>
            <a:spLocks noGrp="1"/>
          </p:cNvSpPr>
          <p:nvPr>
            <p:ph idx="1"/>
          </p:nvPr>
        </p:nvSpPr>
        <p:spPr>
          <a:xfrm>
            <a:off x="266700" y="2133600"/>
            <a:ext cx="11658600" cy="2048933"/>
          </a:xfrm>
        </p:spPr>
        <p:txBody>
          <a:bodyPr>
            <a:normAutofit/>
          </a:bodyPr>
          <a:lstStyle/>
          <a:p>
            <a:pPr marL="0" indent="0">
              <a:buNone/>
            </a:pPr>
            <a:r>
              <a:rPr lang="en-US" sz="2600" dirty="0"/>
              <a:t>Contract with testing site to run lab work – 200 lab tests @ $50 per lab test</a:t>
            </a:r>
          </a:p>
          <a:p>
            <a:endParaRPr lang="en-US" sz="2600" dirty="0"/>
          </a:p>
          <a:p>
            <a:pPr marL="0" indent="0">
              <a:buNone/>
            </a:pPr>
            <a:r>
              <a:rPr lang="en-US" sz="2600" dirty="0"/>
              <a:t>10- member advisory board to provide consultation to project, $1000 per each member for participation each year</a:t>
            </a:r>
          </a:p>
        </p:txBody>
      </p:sp>
      <p:pic>
        <p:nvPicPr>
          <p:cNvPr id="4" name="Picture 3" descr="Table of consultant expense example describled as lab tests and advisory board at $20,000 per year for 5 years and totaling $100,000.">
            <a:extLst>
              <a:ext uri="{FF2B5EF4-FFF2-40B4-BE49-F238E27FC236}">
                <a16:creationId xmlns:a16="http://schemas.microsoft.com/office/drawing/2014/main" id="{E4F04669-BC90-FE2E-489C-0FDF736C7E8D}"/>
              </a:ext>
            </a:extLst>
          </p:cNvPr>
          <p:cNvPicPr>
            <a:picLocks noChangeAspect="1"/>
          </p:cNvPicPr>
          <p:nvPr/>
        </p:nvPicPr>
        <p:blipFill>
          <a:blip r:embed="rId3"/>
          <a:stretch>
            <a:fillRect/>
          </a:stretch>
        </p:blipFill>
        <p:spPr>
          <a:xfrm>
            <a:off x="609600" y="5029199"/>
            <a:ext cx="10591800" cy="779611"/>
          </a:xfrm>
          <a:prstGeom prst="rect">
            <a:avLst/>
          </a:prstGeom>
        </p:spPr>
      </p:pic>
    </p:spTree>
    <p:extLst>
      <p:ext uri="{BB962C8B-B14F-4D97-AF65-F5344CB8AC3E}">
        <p14:creationId xmlns:p14="http://schemas.microsoft.com/office/powerpoint/2010/main" val="418295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nchor="ctr">
            <a:normAutofit/>
          </a:bodyPr>
          <a:lstStyle/>
          <a:p>
            <a:r>
              <a:rPr lang="en-US" b="1" dirty="0">
                <a:solidFill>
                  <a:srgbClr val="7030A0"/>
                </a:solidFill>
              </a:rPr>
              <a:t>Subcontractors/Consortium</a:t>
            </a:r>
            <a:endParaRPr lang="en-US" dirty="0">
              <a:solidFill>
                <a:srgbClr val="7030A0"/>
              </a:solidFill>
            </a:endParaRPr>
          </a:p>
        </p:txBody>
      </p:sp>
      <p:sp>
        <p:nvSpPr>
          <p:cNvPr id="2" name="Content Placeholder 1"/>
          <p:cNvSpPr>
            <a:spLocks noGrp="1"/>
          </p:cNvSpPr>
          <p:nvPr>
            <p:ph sz="half" idx="1"/>
          </p:nvPr>
        </p:nvSpPr>
        <p:spPr>
          <a:xfrm>
            <a:off x="838200" y="1675615"/>
            <a:ext cx="5181600" cy="4351338"/>
          </a:xfrm>
        </p:spPr>
        <p:txBody>
          <a:bodyPr>
            <a:normAutofit/>
          </a:bodyPr>
          <a:lstStyle/>
          <a:p>
            <a:pPr marL="0" indent="0">
              <a:buNone/>
            </a:pPr>
            <a:r>
              <a:rPr lang="en-US" sz="2600" dirty="0"/>
              <a:t>Individual or company who will work closely with the PI to contribute to the science of the project</a:t>
            </a:r>
          </a:p>
          <a:p>
            <a:endParaRPr lang="en-US" sz="2600" dirty="0"/>
          </a:p>
          <a:p>
            <a:pPr marL="0" indent="0">
              <a:buNone/>
            </a:pPr>
            <a:r>
              <a:rPr lang="en-US" sz="2600" dirty="0"/>
              <a:t>Indirect costs are charged on the first $25,000 of this expense over the course of the project.  Even if it is a  multi-year grant, indirect costs are only applied to the first $25,000.</a:t>
            </a:r>
          </a:p>
        </p:txBody>
      </p:sp>
      <p:pic>
        <p:nvPicPr>
          <p:cNvPr id="5" name="Picture 4" descr="Aerial view of the University of Arizona">
            <a:extLst>
              <a:ext uri="{FF2B5EF4-FFF2-40B4-BE49-F238E27FC236}">
                <a16:creationId xmlns:a16="http://schemas.microsoft.com/office/drawing/2014/main" id="{C09C1776-E2DE-C6C8-20A8-EB810743DF95}"/>
              </a:ext>
            </a:extLst>
          </p:cNvPr>
          <p:cNvPicPr>
            <a:picLocks noChangeAspect="1"/>
          </p:cNvPicPr>
          <p:nvPr/>
        </p:nvPicPr>
        <p:blipFill>
          <a:blip r:embed="rId3" cstate="print">
            <a:extLst>
              <a:ext uri="{28A0092B-C50C-407E-A947-70E740481C1C}">
                <a14:useLocalDpi xmlns:a14="http://schemas.microsoft.com/office/drawing/2010/main" val="0"/>
              </a:ext>
            </a:extLst>
          </a:blip>
          <a:srcRect l="4005" r="29011" b="-1"/>
          <a:stretch>
            <a:fillRect/>
          </a:stretch>
        </p:blipFill>
        <p:spPr>
          <a:xfrm>
            <a:off x="6400800" y="1675615"/>
            <a:ext cx="5181600" cy="4351338"/>
          </a:xfrm>
          <a:prstGeom prst="rect">
            <a:avLst/>
          </a:prstGeom>
          <a:noFill/>
        </p:spPr>
      </p:pic>
    </p:spTree>
    <p:extLst>
      <p:ext uri="{BB962C8B-B14F-4D97-AF65-F5344CB8AC3E}">
        <p14:creationId xmlns:p14="http://schemas.microsoft.com/office/powerpoint/2010/main" val="188220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7030A0"/>
                </a:solidFill>
              </a:rPr>
              <a:t>Subcontractors/Consortium Example</a:t>
            </a:r>
            <a:endParaRPr lang="en-US" dirty="0"/>
          </a:p>
        </p:txBody>
      </p:sp>
      <p:sp>
        <p:nvSpPr>
          <p:cNvPr id="2" name="Content Placeholder 1"/>
          <p:cNvSpPr>
            <a:spLocks noGrp="1"/>
          </p:cNvSpPr>
          <p:nvPr>
            <p:ph idx="1"/>
          </p:nvPr>
        </p:nvSpPr>
        <p:spPr>
          <a:xfrm>
            <a:off x="838200" y="2209800"/>
            <a:ext cx="10744200" cy="3048000"/>
          </a:xfrm>
        </p:spPr>
        <p:txBody>
          <a:bodyPr>
            <a:normAutofit/>
          </a:bodyPr>
          <a:lstStyle/>
          <a:p>
            <a:pPr marL="0" indent="0">
              <a:buNone/>
            </a:pPr>
            <a:r>
              <a:rPr lang="en-US" sz="2600" dirty="0"/>
              <a:t>Co-PI at LSU A&amp;M to provide 10% effort at a salary of $125,000 with a research associate at a 100% with a salary of $40,000.</a:t>
            </a:r>
          </a:p>
          <a:p>
            <a:pPr marL="0" indent="0">
              <a:buNone/>
            </a:pPr>
            <a:endParaRPr lang="en-US" sz="2600" dirty="0"/>
          </a:p>
          <a:p>
            <a:r>
              <a:rPr lang="en-US" sz="2600" dirty="0"/>
              <a:t>Fringe benefit rate of 40%</a:t>
            </a:r>
          </a:p>
          <a:p>
            <a:r>
              <a:rPr lang="en-US" sz="2600" dirty="0"/>
              <a:t>One conference per year at $1,500 for the Co-PI</a:t>
            </a:r>
          </a:p>
          <a:p>
            <a:r>
              <a:rPr lang="en-US" sz="2600" dirty="0"/>
              <a:t>Indirect Cost rate of 55%</a:t>
            </a:r>
          </a:p>
          <a:p>
            <a:pPr marL="0" indent="0">
              <a:buNone/>
            </a:pPr>
            <a:endParaRPr lang="en-US" sz="2600" dirty="0"/>
          </a:p>
        </p:txBody>
      </p:sp>
    </p:spTree>
    <p:extLst>
      <p:ext uri="{BB962C8B-B14F-4D97-AF65-F5344CB8AC3E}">
        <p14:creationId xmlns:p14="http://schemas.microsoft.com/office/powerpoint/2010/main" val="364174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solidFill>
                  <a:srgbClr val="7030A0"/>
                </a:solidFill>
              </a:rPr>
              <a:t>Grant Budgeting Process</a:t>
            </a:r>
            <a:endParaRPr lang="en-US" b="1" i="1" dirty="0">
              <a:solidFill>
                <a:srgbClr val="7030A0"/>
              </a:solidFill>
            </a:endParaRPr>
          </a:p>
        </p:txBody>
      </p:sp>
      <p:sp>
        <p:nvSpPr>
          <p:cNvPr id="2" name="Content Placeholder 1"/>
          <p:cNvSpPr>
            <a:spLocks noGrp="1"/>
          </p:cNvSpPr>
          <p:nvPr>
            <p:ph idx="1"/>
          </p:nvPr>
        </p:nvSpPr>
        <p:spPr>
          <a:xfrm>
            <a:off x="914400" y="1600200"/>
            <a:ext cx="10515599" cy="4648200"/>
          </a:xfrm>
        </p:spPr>
        <p:txBody>
          <a:bodyPr>
            <a:normAutofit/>
          </a:bodyPr>
          <a:lstStyle/>
          <a:p>
            <a:pPr marL="0" indent="0">
              <a:buNone/>
            </a:pPr>
            <a:r>
              <a:rPr lang="en-US" sz="3200" b="1" dirty="0">
                <a:solidFill>
                  <a:schemeClr val="tx1"/>
                </a:solidFill>
              </a:rPr>
              <a:t>Step</a:t>
            </a:r>
            <a:r>
              <a:rPr lang="en-US" sz="2600" b="1" dirty="0">
                <a:solidFill>
                  <a:schemeClr val="tx1"/>
                </a:solidFill>
              </a:rPr>
              <a:t>            </a:t>
            </a:r>
            <a:r>
              <a:rPr lang="en-US" sz="2600" dirty="0">
                <a:solidFill>
                  <a:schemeClr val="tx1"/>
                </a:solidFill>
              </a:rPr>
              <a:t> 	Read the Funding Opportunity Announcement</a:t>
            </a:r>
            <a:endParaRPr lang="en-US" sz="2600" b="1" dirty="0">
              <a:solidFill>
                <a:schemeClr val="tx1"/>
              </a:solidFill>
            </a:endParaRPr>
          </a:p>
          <a:p>
            <a:pPr marL="0" indent="0">
              <a:buNone/>
            </a:pPr>
            <a:endParaRPr lang="en-US" sz="2600" dirty="0">
              <a:solidFill>
                <a:schemeClr val="tx1"/>
              </a:solidFill>
            </a:endParaRPr>
          </a:p>
          <a:p>
            <a:pPr marL="0" indent="0">
              <a:buNone/>
            </a:pPr>
            <a:r>
              <a:rPr lang="en-US" sz="2600" dirty="0">
                <a:solidFill>
                  <a:schemeClr val="tx1"/>
                </a:solidFill>
              </a:rPr>
              <a:t>	</a:t>
            </a:r>
          </a:p>
          <a:p>
            <a:pPr marL="0" indent="0">
              <a:buNone/>
            </a:pPr>
            <a:r>
              <a:rPr lang="en-US" sz="2600" dirty="0">
                <a:solidFill>
                  <a:schemeClr val="tx1"/>
                </a:solidFill>
              </a:rPr>
              <a:t> 	Review it for any budgetary limitations or expectations that are specific to the particular funding announcement.</a:t>
            </a: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r>
              <a:rPr lang="en-US" sz="2600" dirty="0">
                <a:solidFill>
                  <a:schemeClr val="tx1"/>
                </a:solidFill>
              </a:rPr>
              <a:t>	Agencies that are within the US Department of Health and Human Services have similar budgetary regulations. (NIH, CDC, HRSA, ARHQ)</a:t>
            </a:r>
          </a:p>
          <a:p>
            <a:pPr marL="0" indent="0">
              <a:buNone/>
            </a:pPr>
            <a:endParaRPr lang="en-US" dirty="0">
              <a:solidFill>
                <a:srgbClr val="7030A0"/>
              </a:solidFill>
            </a:endParaRPr>
          </a:p>
          <a:p>
            <a:pPr marL="0" indent="0">
              <a:buNone/>
            </a:pPr>
            <a:endParaRPr lang="en-US" dirty="0">
              <a:solidFill>
                <a:srgbClr val="7030A0"/>
              </a:solidFill>
            </a:endParaRPr>
          </a:p>
          <a:p>
            <a:pPr marL="0" indent="0">
              <a:buNone/>
            </a:pPr>
            <a:endParaRPr lang="en-US" dirty="0"/>
          </a:p>
        </p:txBody>
      </p:sp>
      <p:pic>
        <p:nvPicPr>
          <p:cNvPr id="6" name="Graphic 5" descr="Badge 1 with solid fill">
            <a:extLst>
              <a:ext uri="{FF2B5EF4-FFF2-40B4-BE49-F238E27FC236}">
                <a16:creationId xmlns:a16="http://schemas.microsoft.com/office/drawing/2014/main" id="{827E8AF6-E013-D695-2947-06506C9442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5000" y="1600200"/>
            <a:ext cx="685800" cy="609600"/>
          </a:xfrm>
          <a:prstGeom prst="rect">
            <a:avLst/>
          </a:prstGeom>
        </p:spPr>
      </p:pic>
      <p:pic>
        <p:nvPicPr>
          <p:cNvPr id="8" name="Graphic 7" descr="Money outline">
            <a:extLst>
              <a:ext uri="{FF2B5EF4-FFF2-40B4-BE49-F238E27FC236}">
                <a16:creationId xmlns:a16="http://schemas.microsoft.com/office/drawing/2014/main" id="{55AB2FBF-C38F-C7B0-FF32-CFEA5E0ABE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9569" y="2743200"/>
            <a:ext cx="914400" cy="914400"/>
          </a:xfrm>
          <a:prstGeom prst="rect">
            <a:avLst/>
          </a:prstGeom>
        </p:spPr>
      </p:pic>
      <p:pic>
        <p:nvPicPr>
          <p:cNvPr id="11" name="Graphic 10" descr="Building with solid fill">
            <a:extLst>
              <a:ext uri="{FF2B5EF4-FFF2-40B4-BE49-F238E27FC236}">
                <a16:creationId xmlns:a16="http://schemas.microsoft.com/office/drawing/2014/main" id="{F95F7465-B939-A37D-C1F6-890D86EDC0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4400" y="4495800"/>
            <a:ext cx="914400" cy="762000"/>
          </a:xfrm>
          <a:prstGeom prst="rect">
            <a:avLst/>
          </a:prstGeom>
        </p:spPr>
      </p:pic>
    </p:spTree>
    <p:extLst>
      <p:ext uri="{BB962C8B-B14F-4D97-AF65-F5344CB8AC3E}">
        <p14:creationId xmlns:p14="http://schemas.microsoft.com/office/powerpoint/2010/main" val="1648565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84B0DA-76D4-9FBB-A837-3417C1AF5CB3}"/>
              </a:ext>
            </a:extLst>
          </p:cNvPr>
          <p:cNvSpPr>
            <a:spLocks noGrp="1"/>
          </p:cNvSpPr>
          <p:nvPr>
            <p:ph type="title"/>
          </p:nvPr>
        </p:nvSpPr>
        <p:spPr>
          <a:xfrm>
            <a:off x="838200" y="365125"/>
            <a:ext cx="10515600" cy="1082675"/>
          </a:xfrm>
        </p:spPr>
        <p:txBody>
          <a:bodyPr/>
          <a:lstStyle/>
          <a:p>
            <a:r>
              <a:rPr lang="en-US" b="1" dirty="0">
                <a:solidFill>
                  <a:srgbClr val="7030A0"/>
                </a:solidFill>
              </a:rPr>
              <a:t>Consortium Budget</a:t>
            </a:r>
            <a:endParaRPr lang="en-US" dirty="0"/>
          </a:p>
        </p:txBody>
      </p:sp>
      <p:pic>
        <p:nvPicPr>
          <p:cNvPr id="4" name="Picture 3" descr="Table showing a consortium budget example from excel.">
            <a:extLst>
              <a:ext uri="{FF2B5EF4-FFF2-40B4-BE49-F238E27FC236}">
                <a16:creationId xmlns:a16="http://schemas.microsoft.com/office/drawing/2014/main" id="{1F13108C-21BC-BB43-91F7-1BEB21157C63}"/>
              </a:ext>
            </a:extLst>
          </p:cNvPr>
          <p:cNvPicPr>
            <a:picLocks noChangeAspect="1"/>
          </p:cNvPicPr>
          <p:nvPr/>
        </p:nvPicPr>
        <p:blipFill>
          <a:blip r:embed="rId2"/>
          <a:stretch>
            <a:fillRect/>
          </a:stretch>
        </p:blipFill>
        <p:spPr>
          <a:xfrm>
            <a:off x="304800" y="1716646"/>
            <a:ext cx="11582400" cy="4372836"/>
          </a:xfrm>
          <a:prstGeom prst="rect">
            <a:avLst/>
          </a:prstGeom>
        </p:spPr>
      </p:pic>
    </p:spTree>
    <p:extLst>
      <p:ext uri="{BB962C8B-B14F-4D97-AF65-F5344CB8AC3E}">
        <p14:creationId xmlns:p14="http://schemas.microsoft.com/office/powerpoint/2010/main" val="2161053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4876800" cy="1065064"/>
          </a:xfrm>
        </p:spPr>
        <p:txBody>
          <a:bodyPr/>
          <a:lstStyle/>
          <a:p>
            <a:r>
              <a:rPr lang="en-US" b="1" dirty="0">
                <a:solidFill>
                  <a:srgbClr val="7030A0"/>
                </a:solidFill>
              </a:rPr>
              <a:t>Equipment</a:t>
            </a:r>
            <a:endParaRPr lang="en-US" dirty="0"/>
          </a:p>
        </p:txBody>
      </p:sp>
      <p:sp>
        <p:nvSpPr>
          <p:cNvPr id="2" name="Content Placeholder 1"/>
          <p:cNvSpPr>
            <a:spLocks noGrp="1"/>
          </p:cNvSpPr>
          <p:nvPr>
            <p:ph idx="1"/>
          </p:nvPr>
        </p:nvSpPr>
        <p:spPr>
          <a:xfrm>
            <a:off x="685800" y="1600200"/>
            <a:ext cx="6324599" cy="3288097"/>
          </a:xfrm>
        </p:spPr>
        <p:txBody>
          <a:bodyPr>
            <a:normAutofit/>
          </a:bodyPr>
          <a:lstStyle/>
          <a:p>
            <a:pPr marL="0" indent="0">
              <a:buNone/>
            </a:pPr>
            <a:r>
              <a:rPr lang="en-US" sz="2600" dirty="0"/>
              <a:t>Equipment includes a single item at a cost of $5,000 or more.</a:t>
            </a:r>
          </a:p>
          <a:p>
            <a:pPr marL="0" indent="0">
              <a:buNone/>
            </a:pPr>
            <a:r>
              <a:rPr lang="en-US" sz="2600" dirty="0"/>
              <a:t>Indirect costs are not charged for equipment.</a:t>
            </a:r>
          </a:p>
          <a:p>
            <a:pPr marL="0" indent="0">
              <a:buNone/>
            </a:pPr>
            <a:endParaRPr lang="en-US" sz="2600" dirty="0"/>
          </a:p>
          <a:p>
            <a:r>
              <a:rPr lang="en-US" sz="2600" dirty="0"/>
              <a:t>$6,000 desk purchase for staff assigned to the project</a:t>
            </a:r>
          </a:p>
          <a:p>
            <a:pPr marL="0" indent="0">
              <a:buNone/>
            </a:pPr>
            <a:endParaRPr lang="en-US" dirty="0"/>
          </a:p>
        </p:txBody>
      </p:sp>
      <p:pic>
        <p:nvPicPr>
          <p:cNvPr id="4" name="Picture 3" descr="Table showing example of equipment expenses described as a desk in year 1 at $6,000.  $0 expenses year 2 through 5.  Total expenses, $6,000.">
            <a:extLst>
              <a:ext uri="{FF2B5EF4-FFF2-40B4-BE49-F238E27FC236}">
                <a16:creationId xmlns:a16="http://schemas.microsoft.com/office/drawing/2014/main" id="{2B7276E5-4CED-3C56-BF04-7647C70147D4}"/>
              </a:ext>
            </a:extLst>
          </p:cNvPr>
          <p:cNvPicPr>
            <a:picLocks noChangeAspect="1"/>
          </p:cNvPicPr>
          <p:nvPr/>
        </p:nvPicPr>
        <p:blipFill>
          <a:blip r:embed="rId3"/>
          <a:stretch>
            <a:fillRect/>
          </a:stretch>
        </p:blipFill>
        <p:spPr>
          <a:xfrm>
            <a:off x="1981200" y="5207677"/>
            <a:ext cx="7620000" cy="762000"/>
          </a:xfrm>
          <a:prstGeom prst="rect">
            <a:avLst/>
          </a:prstGeom>
        </p:spPr>
      </p:pic>
      <p:pic>
        <p:nvPicPr>
          <p:cNvPr id="8" name="Picture 7" descr="Desk with plants and a laptop">
            <a:extLst>
              <a:ext uri="{FF2B5EF4-FFF2-40B4-BE49-F238E27FC236}">
                <a16:creationId xmlns:a16="http://schemas.microsoft.com/office/drawing/2014/main" id="{F7F56927-3E5A-5D05-7884-1B7EB09547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09600"/>
            <a:ext cx="4671130" cy="3429000"/>
          </a:xfrm>
          <a:prstGeom prst="rect">
            <a:avLst/>
          </a:prstGeom>
        </p:spPr>
      </p:pic>
    </p:spTree>
    <p:extLst>
      <p:ext uri="{BB962C8B-B14F-4D97-AF65-F5344CB8AC3E}">
        <p14:creationId xmlns:p14="http://schemas.microsoft.com/office/powerpoint/2010/main" val="3856262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7030A0"/>
                </a:solidFill>
              </a:rPr>
              <a:t>What are Indirect Costs?</a:t>
            </a:r>
          </a:p>
        </p:txBody>
      </p:sp>
      <p:sp>
        <p:nvSpPr>
          <p:cNvPr id="2" name="Content Placeholder 1"/>
          <p:cNvSpPr>
            <a:spLocks noGrp="1"/>
          </p:cNvSpPr>
          <p:nvPr>
            <p:ph idx="1"/>
          </p:nvPr>
        </p:nvSpPr>
        <p:spPr>
          <a:xfrm>
            <a:off x="381000" y="1690688"/>
            <a:ext cx="11430000" cy="4511675"/>
          </a:xfrm>
        </p:spPr>
        <p:txBody>
          <a:bodyPr>
            <a:normAutofit/>
          </a:bodyPr>
          <a:lstStyle/>
          <a:p>
            <a:pPr marL="0" indent="0">
              <a:buNone/>
            </a:pPr>
            <a:r>
              <a:rPr lang="en-US" dirty="0"/>
              <a:t>Costs that are incurred for common or joint objectives and can not be identified as a direct cost to the project</a:t>
            </a:r>
          </a:p>
          <a:p>
            <a:pPr marL="0" indent="0">
              <a:buNone/>
            </a:pPr>
            <a:r>
              <a:rPr lang="en-US" b="1" dirty="0"/>
              <a:t>Examples of Indirect Costs:</a:t>
            </a:r>
          </a:p>
          <a:p>
            <a:pPr lvl="1"/>
            <a:r>
              <a:rPr lang="en-US" sz="2400" dirty="0"/>
              <a:t>Building depreciation</a:t>
            </a:r>
          </a:p>
          <a:p>
            <a:pPr lvl="1"/>
            <a:r>
              <a:rPr lang="en-US" sz="2400" dirty="0"/>
              <a:t>Utility and maintenance cost</a:t>
            </a:r>
          </a:p>
          <a:p>
            <a:pPr lvl="1"/>
            <a:r>
              <a:rPr lang="en-US" sz="2400" dirty="0"/>
              <a:t>Personnel expenses for central university or central department administration</a:t>
            </a:r>
          </a:p>
          <a:p>
            <a:pPr marL="301943" lvl="1" indent="0">
              <a:buNone/>
            </a:pPr>
            <a:endParaRPr lang="en-US" sz="2400" dirty="0"/>
          </a:p>
          <a:p>
            <a:pPr marL="301943" lvl="1" indent="0">
              <a:buNone/>
            </a:pPr>
            <a:r>
              <a:rPr lang="en-US" sz="2400" dirty="0"/>
              <a:t>LSUHSC’s current rate is </a:t>
            </a:r>
            <a:r>
              <a:rPr lang="en-US" sz="2400" dirty="0">
                <a:cs typeface="Times New Roman" panose="02020603050405020304" pitchFamily="18" charset="0"/>
              </a:rPr>
              <a:t>50%.  Indirect costs remain at the original amount budgeted in year one of a grant and do not change if our rate changes each year.</a:t>
            </a:r>
          </a:p>
          <a:p>
            <a:pPr marL="301943" lvl="1" indent="0">
              <a:buNone/>
            </a:pPr>
            <a:endParaRPr lang="en-US" dirty="0"/>
          </a:p>
          <a:p>
            <a:pPr marL="301943" lvl="1" indent="0">
              <a:buNone/>
            </a:pPr>
            <a:endParaRPr lang="en-US" dirty="0"/>
          </a:p>
        </p:txBody>
      </p:sp>
    </p:spTree>
    <p:extLst>
      <p:ext uri="{BB962C8B-B14F-4D97-AF65-F5344CB8AC3E}">
        <p14:creationId xmlns:p14="http://schemas.microsoft.com/office/powerpoint/2010/main" val="406499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nchor="ctr">
            <a:normAutofit/>
          </a:bodyPr>
          <a:lstStyle/>
          <a:p>
            <a:r>
              <a:rPr lang="en-US" b="1"/>
              <a:t>Budget Justification</a:t>
            </a:r>
          </a:p>
        </p:txBody>
      </p:sp>
      <p:sp>
        <p:nvSpPr>
          <p:cNvPr id="2" name="Content Placeholder 1"/>
          <p:cNvSpPr>
            <a:spLocks noGrp="1"/>
          </p:cNvSpPr>
          <p:nvPr>
            <p:ph sz="half" idx="1"/>
          </p:nvPr>
        </p:nvSpPr>
        <p:spPr>
          <a:xfrm>
            <a:off x="838200" y="1825625"/>
            <a:ext cx="5181600" cy="4351338"/>
          </a:xfrm>
        </p:spPr>
        <p:txBody>
          <a:bodyPr>
            <a:normAutofit/>
          </a:bodyPr>
          <a:lstStyle/>
          <a:p>
            <a:pPr marL="0" indent="0">
              <a:buNone/>
            </a:pPr>
            <a:r>
              <a:rPr lang="en-US" sz="2600" dirty="0"/>
              <a:t>The research office or fiscal staff can provide a template with the headings for a budget justification .</a:t>
            </a:r>
          </a:p>
          <a:p>
            <a:endParaRPr lang="en-US" sz="2600" dirty="0"/>
          </a:p>
          <a:p>
            <a:pPr marL="0" indent="0">
              <a:buNone/>
            </a:pPr>
            <a:r>
              <a:rPr lang="en-US" sz="2600" dirty="0"/>
              <a:t>PI will need to write the budget justification for personnel to show what education, skills, and experience each individual has and how they will contribute to the project.</a:t>
            </a:r>
          </a:p>
        </p:txBody>
      </p:sp>
      <p:pic>
        <p:nvPicPr>
          <p:cNvPr id="5" name="Picture 4" descr="Seated person at wood table, holding pencil and writing on lined paper page in open notebook">
            <a:extLst>
              <a:ext uri="{FF2B5EF4-FFF2-40B4-BE49-F238E27FC236}">
                <a16:creationId xmlns:a16="http://schemas.microsoft.com/office/drawing/2014/main" id="{AD163EC3-BF8E-C57E-F0BC-3AFC8CFC23A2}"/>
              </a:ext>
            </a:extLst>
          </p:cNvPr>
          <p:cNvPicPr>
            <a:picLocks noChangeAspect="1"/>
          </p:cNvPicPr>
          <p:nvPr/>
        </p:nvPicPr>
        <p:blipFill>
          <a:blip r:embed="rId3" cstate="print">
            <a:extLst>
              <a:ext uri="{28A0092B-C50C-407E-A947-70E740481C1C}">
                <a14:useLocalDpi xmlns:a14="http://schemas.microsoft.com/office/drawing/2010/main" val="0"/>
              </a:ext>
            </a:extLst>
          </a:blip>
          <a:srcRect l="6462" r="12566" b="3"/>
          <a:stretch>
            <a:fillRect/>
          </a:stretch>
        </p:blipFill>
        <p:spPr>
          <a:xfrm>
            <a:off x="6172200" y="1825625"/>
            <a:ext cx="5181600" cy="4351338"/>
          </a:xfrm>
          <a:prstGeom prst="rect">
            <a:avLst/>
          </a:prstGeom>
          <a:noFill/>
        </p:spPr>
      </p:pic>
    </p:spTree>
    <p:extLst>
      <p:ext uri="{BB962C8B-B14F-4D97-AF65-F5344CB8AC3E}">
        <p14:creationId xmlns:p14="http://schemas.microsoft.com/office/powerpoint/2010/main" val="224029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08C5E3B-F2CB-D561-7EB5-06EC67911BF7}"/>
              </a:ext>
            </a:extLst>
          </p:cNvPr>
          <p:cNvSpPr txBox="1">
            <a:spLocks noGrp="1"/>
          </p:cNvSpPr>
          <p:nvPr>
            <p:ph type="title" idx="4294967295"/>
          </p:nvPr>
        </p:nvSpPr>
        <p:spPr>
          <a:xfrm>
            <a:off x="990600" y="457230"/>
            <a:ext cx="107442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mn-lt"/>
                <a:ea typeface="+mn-ea"/>
                <a:cs typeface="+mn-cs"/>
              </a:rPr>
              <a:t>Budget Justification – Key Personnel</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8F60F2E5-CD1F-57E4-585C-C1BB23593031}"/>
              </a:ext>
            </a:extLst>
          </p:cNvPr>
          <p:cNvSpPr txBox="1"/>
          <p:nvPr/>
        </p:nvSpPr>
        <p:spPr>
          <a:xfrm>
            <a:off x="342900" y="1371600"/>
            <a:ext cx="11506200" cy="5109091"/>
          </a:xfrm>
          <a:prstGeom prst="rect">
            <a:avLst/>
          </a:prstGeom>
          <a:noFill/>
        </p:spPr>
        <p:txBody>
          <a:bodyPr wrap="square" rtlCol="0">
            <a:spAutoFit/>
          </a:bodyPr>
          <a:lstStyle/>
          <a:p>
            <a:r>
              <a:rPr lang="en-US" sz="2200" b="1" dirty="0"/>
              <a:t>Personnel $902,573</a:t>
            </a:r>
            <a:endParaRPr lang="en-US" sz="2200" dirty="0"/>
          </a:p>
          <a:p>
            <a:r>
              <a:rPr lang="en-US" sz="2200" b="1" u="sng" dirty="0"/>
              <a:t>Dr. A, Associate Professor, PI, 2.4 </a:t>
            </a:r>
            <a:r>
              <a:rPr lang="en-US" sz="2200" b="1" u="sng" dirty="0" err="1"/>
              <a:t>cal</a:t>
            </a:r>
            <a:r>
              <a:rPr lang="en-US" sz="2200" b="1" u="sng" dirty="0"/>
              <a:t> months</a:t>
            </a:r>
            <a:r>
              <a:rPr lang="en-US" sz="2200" b="1" dirty="0"/>
              <a:t> </a:t>
            </a:r>
            <a:r>
              <a:rPr lang="en-US" sz="2200" dirty="0"/>
              <a:t>Dr. A is an experienced researcher in …. Field.  Dr. A’s previous relevant research includes….  This experience in addition to his/her expertise will be beneficial to this project because….  Dr. A will oversee all aspects of the project and will be responsible for study design and analysis of research findings.</a:t>
            </a:r>
          </a:p>
          <a:p>
            <a:r>
              <a:rPr lang="en-US" sz="2200" b="1" u="sng" dirty="0"/>
              <a:t>Dr. B, Assistant Professor, Investigator, 1.2 </a:t>
            </a:r>
            <a:r>
              <a:rPr lang="en-US" sz="2200" b="1" u="sng" dirty="0" err="1"/>
              <a:t>cal</a:t>
            </a:r>
            <a:r>
              <a:rPr lang="en-US" sz="2200" b="1" u="sng" dirty="0"/>
              <a:t> months</a:t>
            </a:r>
            <a:r>
              <a:rPr lang="en-US" sz="2200" u="sng" dirty="0"/>
              <a:t> </a:t>
            </a:r>
            <a:r>
              <a:rPr lang="en-US" sz="2200" dirty="0"/>
              <a:t>Dr. B’s previous research experience includes… and will complement Dr. A’s experience in this way….  Dr. B has numerous publications related to …. Which will translate to this research.  Dr. B will provide input into study design and be responsible for ensuring the graduate assistant and student workers are trained in research methodologies to successfully carry out the goals of the project.</a:t>
            </a:r>
          </a:p>
          <a:p>
            <a:r>
              <a:rPr lang="en-US" sz="2200" b="1" u="sng" dirty="0"/>
              <a:t>Dr. C, Professor, Investigator, .6 </a:t>
            </a:r>
            <a:r>
              <a:rPr lang="en-US" sz="2200" b="1" u="sng" dirty="0" err="1"/>
              <a:t>cal</a:t>
            </a:r>
            <a:r>
              <a:rPr lang="en-US" sz="2200" b="1" u="sng" dirty="0"/>
              <a:t> months </a:t>
            </a:r>
            <a:r>
              <a:rPr lang="en-US" sz="2200" dirty="0"/>
              <a:t>Dr. C is a seasoned researcher with the following expertise…. Which will be useful this project in this way…. Dr. C’s responsibilities will include mentoring the PI and other investigator in addition to contributing to the analysis of the study findings.</a:t>
            </a:r>
          </a:p>
          <a:p>
            <a:endParaRPr lang="en-US" dirty="0"/>
          </a:p>
        </p:txBody>
      </p:sp>
    </p:spTree>
    <p:extLst>
      <p:ext uri="{BB962C8B-B14F-4D97-AF65-F5344CB8AC3E}">
        <p14:creationId xmlns:p14="http://schemas.microsoft.com/office/powerpoint/2010/main" val="3648873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79F14-AF52-CA61-6B24-AA208DD41F0F}"/>
              </a:ext>
            </a:extLst>
          </p:cNvPr>
          <p:cNvSpPr>
            <a:spLocks noGrp="1"/>
          </p:cNvSpPr>
          <p:nvPr>
            <p:ph type="title"/>
          </p:nvPr>
        </p:nvSpPr>
        <p:spPr/>
        <p:txBody>
          <a:bodyPr>
            <a:normAutofit/>
          </a:bodyPr>
          <a:lstStyle/>
          <a:p>
            <a:r>
              <a:rPr lang="en-US" b="1" dirty="0">
                <a:solidFill>
                  <a:srgbClr val="7030A0"/>
                </a:solidFill>
              </a:rPr>
              <a:t>Budget Justification – Other Personnel</a:t>
            </a:r>
            <a:br>
              <a:rPr lang="en-US" dirty="0"/>
            </a:br>
            <a:endParaRPr lang="en-US" dirty="0"/>
          </a:p>
        </p:txBody>
      </p:sp>
      <p:sp>
        <p:nvSpPr>
          <p:cNvPr id="2" name="Content Placeholder 1">
            <a:extLst>
              <a:ext uri="{FF2B5EF4-FFF2-40B4-BE49-F238E27FC236}">
                <a16:creationId xmlns:a16="http://schemas.microsoft.com/office/drawing/2014/main" id="{B669F7FA-6BE3-6E9D-A158-6BA872C8A321}"/>
              </a:ext>
            </a:extLst>
          </p:cNvPr>
          <p:cNvSpPr>
            <a:spLocks noGrp="1"/>
          </p:cNvSpPr>
          <p:nvPr>
            <p:ph idx="1"/>
          </p:nvPr>
        </p:nvSpPr>
        <p:spPr>
          <a:xfrm>
            <a:off x="266700" y="1295400"/>
            <a:ext cx="11658600" cy="4876800"/>
          </a:xfrm>
        </p:spPr>
        <p:txBody>
          <a:bodyPr>
            <a:normAutofit fontScale="92500"/>
          </a:bodyPr>
          <a:lstStyle/>
          <a:p>
            <a:pPr marL="0" indent="0">
              <a:buNone/>
            </a:pPr>
            <a:r>
              <a:rPr lang="en-US" b="1" u="sng" dirty="0"/>
              <a:t>BN, Project Coordinator, 12 </a:t>
            </a:r>
            <a:r>
              <a:rPr lang="en-US" b="1" u="sng" dirty="0" err="1"/>
              <a:t>cal</a:t>
            </a:r>
            <a:r>
              <a:rPr lang="en-US" b="1" u="sng" dirty="0"/>
              <a:t> months</a:t>
            </a:r>
            <a:r>
              <a:rPr lang="en-US" dirty="0"/>
              <a:t> An individual with previous experience as a project coordinator and/or with the following skill sets…. Will be hired to provide daily operational support to the project.  The individual will supervise the graduate assistant and student workers, will coordinate all meetings for the project, will draft reports and timelines as needed for the project.</a:t>
            </a:r>
          </a:p>
          <a:p>
            <a:pPr marL="0" indent="0">
              <a:buNone/>
            </a:pPr>
            <a:r>
              <a:rPr lang="en-US" b="1" u="sng" dirty="0"/>
              <a:t>TBN, Graduate Assistant 6 </a:t>
            </a:r>
            <a:r>
              <a:rPr lang="en-US" b="1" u="sng" dirty="0" err="1"/>
              <a:t>cal</a:t>
            </a:r>
            <a:r>
              <a:rPr lang="en-US" b="1" u="sng" dirty="0"/>
              <a:t> months </a:t>
            </a:r>
            <a:r>
              <a:rPr lang="en-US" dirty="0"/>
              <a:t>A graduate assistant will be mentored in study design and analysis and will be expected to provide input into methodologies in the study.  The graduate assistant will be responsible for all IRB related items.</a:t>
            </a:r>
          </a:p>
          <a:p>
            <a:pPr marL="0" indent="0">
              <a:buNone/>
            </a:pPr>
            <a:r>
              <a:rPr lang="en-US" b="1" u="sng" dirty="0"/>
              <a:t>TBN, Student Workers, 12 </a:t>
            </a:r>
            <a:r>
              <a:rPr lang="en-US" b="1" u="sng" dirty="0" err="1"/>
              <a:t>cal</a:t>
            </a:r>
            <a:r>
              <a:rPr lang="en-US" b="1" u="sng" dirty="0"/>
              <a:t> months</a:t>
            </a:r>
            <a:r>
              <a:rPr lang="en-US" dirty="0"/>
              <a:t> Two students will travel to conduct interviews for the project.</a:t>
            </a:r>
          </a:p>
          <a:p>
            <a:pPr marL="0" indent="0">
              <a:buNone/>
            </a:pPr>
            <a:r>
              <a:rPr lang="en-US" dirty="0"/>
              <a:t>A 3% salary increase is included per year for the full-time faculty and staff.</a:t>
            </a:r>
          </a:p>
          <a:p>
            <a:endParaRPr lang="en-US" dirty="0"/>
          </a:p>
        </p:txBody>
      </p:sp>
    </p:spTree>
    <p:extLst>
      <p:ext uri="{BB962C8B-B14F-4D97-AF65-F5344CB8AC3E}">
        <p14:creationId xmlns:p14="http://schemas.microsoft.com/office/powerpoint/2010/main" val="1528756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7C6E95-224E-DAA9-8E30-5AA9F30CB9A4}"/>
              </a:ext>
            </a:extLst>
          </p:cNvPr>
          <p:cNvSpPr>
            <a:spLocks noGrp="1"/>
          </p:cNvSpPr>
          <p:nvPr>
            <p:ph type="title"/>
          </p:nvPr>
        </p:nvSpPr>
        <p:spPr/>
        <p:txBody>
          <a:bodyPr>
            <a:normAutofit fontScale="90000"/>
          </a:bodyPr>
          <a:lstStyle/>
          <a:p>
            <a:br>
              <a:rPr lang="en-US" b="1" dirty="0">
                <a:solidFill>
                  <a:srgbClr val="7030A0"/>
                </a:solidFill>
              </a:rPr>
            </a:br>
            <a:r>
              <a:rPr lang="en-US" b="1" dirty="0">
                <a:solidFill>
                  <a:srgbClr val="7030A0"/>
                </a:solidFill>
              </a:rPr>
              <a:t>Budget Justification – Fringe Benefits</a:t>
            </a:r>
            <a:br>
              <a:rPr lang="en-US" b="1" dirty="0">
                <a:solidFill>
                  <a:srgbClr val="7030A0"/>
                </a:solidFill>
              </a:rPr>
            </a:br>
            <a:r>
              <a:rPr lang="en-US" b="1" dirty="0">
                <a:solidFill>
                  <a:srgbClr val="7030A0"/>
                </a:solidFill>
              </a:rPr>
              <a:t>and Travel</a:t>
            </a:r>
            <a:br>
              <a:rPr lang="en-US" dirty="0"/>
            </a:br>
            <a:endParaRPr lang="en-US" dirty="0"/>
          </a:p>
        </p:txBody>
      </p:sp>
      <p:sp>
        <p:nvSpPr>
          <p:cNvPr id="2" name="Content Placeholder 1">
            <a:extLst>
              <a:ext uri="{FF2B5EF4-FFF2-40B4-BE49-F238E27FC236}">
                <a16:creationId xmlns:a16="http://schemas.microsoft.com/office/drawing/2014/main" id="{131590FF-FBC5-9112-FA7A-71DB79BE8EC0}"/>
              </a:ext>
            </a:extLst>
          </p:cNvPr>
          <p:cNvSpPr>
            <a:spLocks noGrp="1"/>
          </p:cNvSpPr>
          <p:nvPr>
            <p:ph idx="1"/>
          </p:nvPr>
        </p:nvSpPr>
        <p:spPr>
          <a:xfrm>
            <a:off x="571500" y="1912549"/>
            <a:ext cx="11353800" cy="1553295"/>
          </a:xfrm>
        </p:spPr>
        <p:txBody>
          <a:bodyPr>
            <a:normAutofit fontScale="92500" lnSpcReduction="10000"/>
          </a:bodyPr>
          <a:lstStyle/>
          <a:p>
            <a:pPr marL="0" indent="0">
              <a:buNone/>
            </a:pPr>
            <a:r>
              <a:rPr lang="en-US" b="1" dirty="0"/>
              <a:t>Fringe Benefits $241,180</a:t>
            </a:r>
            <a:endParaRPr lang="en-US" dirty="0"/>
          </a:p>
          <a:p>
            <a:pPr marL="0" indent="0">
              <a:buNone/>
            </a:pPr>
            <a:r>
              <a:rPr lang="en-US" dirty="0"/>
              <a:t>Fringe benefits are charged in accordance with the University’s approved Fringe Benefit Policy at a rate of 38% for faculty/staff, .6% for graduate assistants, and 4.2% for students.</a:t>
            </a:r>
          </a:p>
          <a:p>
            <a:endParaRPr lang="en-US" dirty="0"/>
          </a:p>
        </p:txBody>
      </p:sp>
      <p:sp>
        <p:nvSpPr>
          <p:cNvPr id="4" name="TextBox 3">
            <a:extLst>
              <a:ext uri="{FF2B5EF4-FFF2-40B4-BE49-F238E27FC236}">
                <a16:creationId xmlns:a16="http://schemas.microsoft.com/office/drawing/2014/main" id="{3C77A8A1-F2AF-70EE-97E1-33E2FEDFF077}"/>
              </a:ext>
            </a:extLst>
          </p:cNvPr>
          <p:cNvSpPr txBox="1"/>
          <p:nvPr/>
        </p:nvSpPr>
        <p:spPr>
          <a:xfrm>
            <a:off x="571500" y="3810000"/>
            <a:ext cx="10972800" cy="2215991"/>
          </a:xfrm>
          <a:prstGeom prst="rect">
            <a:avLst/>
          </a:prstGeom>
          <a:noFill/>
        </p:spPr>
        <p:txBody>
          <a:bodyPr wrap="square" rtlCol="0">
            <a:spAutoFit/>
          </a:bodyPr>
          <a:lstStyle/>
          <a:p>
            <a:r>
              <a:rPr lang="en-US" sz="2400" b="1" dirty="0"/>
              <a:t>Travel $55,550</a:t>
            </a:r>
            <a:endParaRPr lang="en-US" sz="2400" dirty="0"/>
          </a:p>
          <a:p>
            <a:r>
              <a:rPr lang="en-US" sz="2400" dirty="0"/>
              <a:t>Travel expenses include the cost of the PI and investigators will travel to D.C. for the site visit annually.  The PI attending one conference per year for dissemination of research findings.  The graduate student and student workers traveling to Baton Rouge for data collection.</a:t>
            </a:r>
          </a:p>
          <a:p>
            <a:endParaRPr lang="en-US" dirty="0"/>
          </a:p>
        </p:txBody>
      </p:sp>
    </p:spTree>
    <p:extLst>
      <p:ext uri="{BB962C8B-B14F-4D97-AF65-F5344CB8AC3E}">
        <p14:creationId xmlns:p14="http://schemas.microsoft.com/office/powerpoint/2010/main" val="2107760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55F70F-9E4A-0293-EAC5-A09EF1C6DF8C}"/>
              </a:ext>
            </a:extLst>
          </p:cNvPr>
          <p:cNvSpPr>
            <a:spLocks noGrp="1"/>
          </p:cNvSpPr>
          <p:nvPr>
            <p:ph type="title"/>
          </p:nvPr>
        </p:nvSpPr>
        <p:spPr/>
        <p:txBody>
          <a:bodyPr>
            <a:normAutofit/>
          </a:bodyPr>
          <a:lstStyle/>
          <a:p>
            <a:r>
              <a:rPr lang="en-US" b="1" dirty="0">
                <a:solidFill>
                  <a:srgbClr val="7030A0"/>
                </a:solidFill>
              </a:rPr>
              <a:t>Budget Justification – Supplies,</a:t>
            </a:r>
            <a:br>
              <a:rPr lang="en-US" b="1" dirty="0">
                <a:solidFill>
                  <a:srgbClr val="7030A0"/>
                </a:solidFill>
              </a:rPr>
            </a:br>
            <a:r>
              <a:rPr lang="en-US" b="1" dirty="0">
                <a:solidFill>
                  <a:srgbClr val="7030A0"/>
                </a:solidFill>
              </a:rPr>
              <a:t> Operating and Participant Costs</a:t>
            </a:r>
            <a:endParaRPr lang="en-US" dirty="0"/>
          </a:p>
        </p:txBody>
      </p:sp>
      <p:sp>
        <p:nvSpPr>
          <p:cNvPr id="2" name="Content Placeholder 1">
            <a:extLst>
              <a:ext uri="{FF2B5EF4-FFF2-40B4-BE49-F238E27FC236}">
                <a16:creationId xmlns:a16="http://schemas.microsoft.com/office/drawing/2014/main" id="{1E1CFBEA-111C-AD92-6797-B0F64A955289}"/>
              </a:ext>
            </a:extLst>
          </p:cNvPr>
          <p:cNvSpPr>
            <a:spLocks noGrp="1"/>
          </p:cNvSpPr>
          <p:nvPr>
            <p:ph idx="1"/>
          </p:nvPr>
        </p:nvSpPr>
        <p:spPr>
          <a:xfrm>
            <a:off x="304800" y="1981200"/>
            <a:ext cx="11353799" cy="4144963"/>
          </a:xfrm>
        </p:spPr>
        <p:txBody>
          <a:bodyPr>
            <a:normAutofit fontScale="92500" lnSpcReduction="20000"/>
          </a:bodyPr>
          <a:lstStyle/>
          <a:p>
            <a:pPr marL="0" indent="0">
              <a:buNone/>
            </a:pPr>
            <a:r>
              <a:rPr lang="en-US" b="1" dirty="0"/>
              <a:t>Supplies $24,500</a:t>
            </a:r>
            <a:endParaRPr lang="en-US" dirty="0"/>
          </a:p>
          <a:p>
            <a:pPr marL="0" indent="0">
              <a:buNone/>
            </a:pPr>
            <a:r>
              <a:rPr lang="en-US" dirty="0"/>
              <a:t>Supply expenses include the cost of computers and software for the project coordinator and student workers in year 1.  Expenses also include office supplies and project related supplies for years 2 to 5.  Project related supplies include….</a:t>
            </a:r>
          </a:p>
          <a:p>
            <a:pPr marL="0" indent="0">
              <a:buNone/>
            </a:pPr>
            <a:r>
              <a:rPr lang="en-US" b="1" dirty="0"/>
              <a:t>Operating $15,050</a:t>
            </a:r>
            <a:endParaRPr lang="en-US" dirty="0"/>
          </a:p>
          <a:p>
            <a:pPr marL="0" indent="0">
              <a:buNone/>
            </a:pPr>
            <a:r>
              <a:rPr lang="en-US" dirty="0"/>
              <a:t>Operating expenses include telephone expenses, wireless cards for tablet connectivity, copier expenses and postage costs.</a:t>
            </a:r>
          </a:p>
          <a:p>
            <a:pPr marL="0" indent="0">
              <a:buNone/>
            </a:pPr>
            <a:r>
              <a:rPr lang="en-US" b="1" dirty="0"/>
              <a:t>Participant Costs $26,500</a:t>
            </a:r>
            <a:endParaRPr lang="en-US" dirty="0"/>
          </a:p>
          <a:p>
            <a:pPr marL="0" indent="0">
              <a:buNone/>
            </a:pPr>
            <a:r>
              <a:rPr lang="en-US" dirty="0"/>
              <a:t>200 participants per year will receive a $20 </a:t>
            </a:r>
            <a:r>
              <a:rPr lang="en-US" dirty="0" err="1"/>
              <a:t>clincard</a:t>
            </a:r>
            <a:r>
              <a:rPr lang="en-US" dirty="0"/>
              <a:t> for completion of the study survey and sample submission.</a:t>
            </a:r>
          </a:p>
          <a:p>
            <a:endParaRPr lang="en-US" dirty="0"/>
          </a:p>
        </p:txBody>
      </p:sp>
    </p:spTree>
    <p:extLst>
      <p:ext uri="{BB962C8B-B14F-4D97-AF65-F5344CB8AC3E}">
        <p14:creationId xmlns:p14="http://schemas.microsoft.com/office/powerpoint/2010/main" val="1505069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573587-F196-8127-21EA-F9465444A885}"/>
              </a:ext>
            </a:extLst>
          </p:cNvPr>
          <p:cNvSpPr>
            <a:spLocks noGrp="1"/>
          </p:cNvSpPr>
          <p:nvPr>
            <p:ph type="title"/>
          </p:nvPr>
        </p:nvSpPr>
        <p:spPr/>
        <p:txBody>
          <a:bodyPr>
            <a:normAutofit/>
          </a:bodyPr>
          <a:lstStyle/>
          <a:p>
            <a:r>
              <a:rPr lang="en-US" b="1" dirty="0">
                <a:solidFill>
                  <a:srgbClr val="7030A0"/>
                </a:solidFill>
              </a:rPr>
              <a:t>Budget Justification – Consultants &amp; Consortiums</a:t>
            </a:r>
            <a:endParaRPr lang="en-US" dirty="0"/>
          </a:p>
        </p:txBody>
      </p:sp>
      <p:sp>
        <p:nvSpPr>
          <p:cNvPr id="2" name="Content Placeholder 1">
            <a:extLst>
              <a:ext uri="{FF2B5EF4-FFF2-40B4-BE49-F238E27FC236}">
                <a16:creationId xmlns:a16="http://schemas.microsoft.com/office/drawing/2014/main" id="{280B964B-1B17-E5A8-B7BD-96F8E07C7521}"/>
              </a:ext>
            </a:extLst>
          </p:cNvPr>
          <p:cNvSpPr>
            <a:spLocks noGrp="1"/>
          </p:cNvSpPr>
          <p:nvPr>
            <p:ph idx="1"/>
          </p:nvPr>
        </p:nvSpPr>
        <p:spPr>
          <a:xfrm>
            <a:off x="457200" y="1981200"/>
            <a:ext cx="11429999" cy="3916363"/>
          </a:xfrm>
        </p:spPr>
        <p:txBody>
          <a:bodyPr>
            <a:normAutofit lnSpcReduction="10000"/>
          </a:bodyPr>
          <a:lstStyle/>
          <a:p>
            <a:pPr marL="0" indent="0">
              <a:buNone/>
            </a:pPr>
            <a:r>
              <a:rPr lang="en-US" b="1" dirty="0"/>
              <a:t>Consultants/Vendors $100,000</a:t>
            </a:r>
            <a:endParaRPr lang="en-US" dirty="0"/>
          </a:p>
          <a:p>
            <a:pPr marL="0" indent="0">
              <a:buNone/>
            </a:pPr>
            <a:r>
              <a:rPr lang="en-US" dirty="0"/>
              <a:t>A lab testing site will be selected to run the sample testing at a cost of $50 per lab test for 200 tests per year.  Additionally, an advisory board consisting of 10 members with expertise related to the project will be selected and paid $1,000 per year each for the participation on the board.</a:t>
            </a:r>
          </a:p>
          <a:p>
            <a:pPr marL="0" indent="0">
              <a:buNone/>
            </a:pPr>
            <a:r>
              <a:rPr lang="en-US" b="1" dirty="0"/>
              <a:t>Subcontracts/Consortium $642,245</a:t>
            </a:r>
            <a:endParaRPr lang="en-US" dirty="0"/>
          </a:p>
          <a:p>
            <a:pPr marL="0" indent="0">
              <a:buNone/>
            </a:pPr>
            <a:r>
              <a:rPr lang="en-US" dirty="0"/>
              <a:t>A subcontract will be issued to LSU A&amp;M to provide the services of Dr. Co-PI whose expertise is… and role on the project is…  The subcontract will also include the cost of a research associate and conference travel for the Co-PI.</a:t>
            </a:r>
          </a:p>
          <a:p>
            <a:endParaRPr lang="en-US" dirty="0"/>
          </a:p>
        </p:txBody>
      </p:sp>
    </p:spTree>
    <p:extLst>
      <p:ext uri="{BB962C8B-B14F-4D97-AF65-F5344CB8AC3E}">
        <p14:creationId xmlns:p14="http://schemas.microsoft.com/office/powerpoint/2010/main" val="579850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F9706F-DFFC-11DD-7959-F209AEA81449}"/>
              </a:ext>
            </a:extLst>
          </p:cNvPr>
          <p:cNvSpPr>
            <a:spLocks noGrp="1"/>
          </p:cNvSpPr>
          <p:nvPr>
            <p:ph type="title"/>
          </p:nvPr>
        </p:nvSpPr>
        <p:spPr/>
        <p:txBody>
          <a:bodyPr>
            <a:normAutofit/>
          </a:bodyPr>
          <a:lstStyle/>
          <a:p>
            <a:r>
              <a:rPr lang="en-US" b="1" dirty="0">
                <a:solidFill>
                  <a:srgbClr val="7030A0"/>
                </a:solidFill>
              </a:rPr>
              <a:t>Budget Justification – Equipment and Totals</a:t>
            </a:r>
            <a:endParaRPr lang="en-US" dirty="0"/>
          </a:p>
        </p:txBody>
      </p:sp>
      <p:sp>
        <p:nvSpPr>
          <p:cNvPr id="2" name="Content Placeholder 1">
            <a:extLst>
              <a:ext uri="{FF2B5EF4-FFF2-40B4-BE49-F238E27FC236}">
                <a16:creationId xmlns:a16="http://schemas.microsoft.com/office/drawing/2014/main" id="{AEBCBA4E-9B7F-3606-ABDB-4B80048B2F75}"/>
              </a:ext>
            </a:extLst>
          </p:cNvPr>
          <p:cNvSpPr>
            <a:spLocks noGrp="1"/>
          </p:cNvSpPr>
          <p:nvPr>
            <p:ph idx="1"/>
          </p:nvPr>
        </p:nvSpPr>
        <p:spPr>
          <a:xfrm>
            <a:off x="609600" y="1905000"/>
            <a:ext cx="11353800" cy="3992563"/>
          </a:xfrm>
        </p:spPr>
        <p:txBody>
          <a:bodyPr>
            <a:normAutofit fontScale="92500" lnSpcReduction="20000"/>
          </a:bodyPr>
          <a:lstStyle/>
          <a:p>
            <a:pPr marL="0" indent="0">
              <a:buNone/>
            </a:pPr>
            <a:r>
              <a:rPr lang="en-US" b="1" dirty="0"/>
              <a:t>Equipment $6,000</a:t>
            </a:r>
            <a:endParaRPr lang="en-US" dirty="0"/>
          </a:p>
          <a:p>
            <a:pPr marL="0" indent="0">
              <a:buNone/>
            </a:pPr>
            <a:r>
              <a:rPr lang="en-US" dirty="0"/>
              <a:t>A desk will be purchased for the project coordinator.</a:t>
            </a:r>
          </a:p>
          <a:p>
            <a:pPr marL="0" indent="0">
              <a:buNone/>
            </a:pPr>
            <a:endParaRPr lang="en-US" dirty="0"/>
          </a:p>
          <a:p>
            <a:pPr marL="0" indent="0">
              <a:buNone/>
            </a:pPr>
            <a:r>
              <a:rPr lang="en-US" b="1" dirty="0"/>
              <a:t>Total Direct Costs: $1,778,128</a:t>
            </a:r>
          </a:p>
          <a:p>
            <a:pPr marL="0" indent="0">
              <a:buNone/>
            </a:pPr>
            <a:endParaRPr lang="en-US" dirty="0"/>
          </a:p>
          <a:p>
            <a:pPr marL="0" indent="0">
              <a:buNone/>
            </a:pPr>
            <a:r>
              <a:rPr lang="en-US" b="1" dirty="0"/>
              <a:t>Indirect Costs $681,9227</a:t>
            </a:r>
            <a:endParaRPr lang="en-US" dirty="0"/>
          </a:p>
          <a:p>
            <a:pPr marL="0" indent="0">
              <a:buNone/>
            </a:pPr>
            <a:r>
              <a:rPr lang="en-US" dirty="0"/>
              <a:t>Indirect costs are charged at a rate of 47% of modified total direct cost in accordance with the University’s approved indirect cost rate agreement.</a:t>
            </a:r>
          </a:p>
          <a:p>
            <a:pPr marL="0" indent="0">
              <a:buNone/>
            </a:pPr>
            <a:endParaRPr lang="en-US" dirty="0"/>
          </a:p>
          <a:p>
            <a:pPr marL="0" indent="0">
              <a:buNone/>
            </a:pPr>
            <a:r>
              <a:rPr lang="en-US" b="1" cap="all" dirty="0"/>
              <a:t>Total project costs $2,683,774</a:t>
            </a:r>
            <a:endParaRPr lang="en-US" dirty="0"/>
          </a:p>
          <a:p>
            <a:endParaRPr lang="en-US" dirty="0"/>
          </a:p>
          <a:p>
            <a:endParaRPr lang="en-US" dirty="0"/>
          </a:p>
        </p:txBody>
      </p:sp>
    </p:spTree>
    <p:extLst>
      <p:ext uri="{BB962C8B-B14F-4D97-AF65-F5344CB8AC3E}">
        <p14:creationId xmlns:p14="http://schemas.microsoft.com/office/powerpoint/2010/main" val="190525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7030A0"/>
                </a:solidFill>
              </a:rPr>
              <a:t>Personnel Effort on Grants</a:t>
            </a:r>
          </a:p>
        </p:txBody>
      </p:sp>
      <p:pic>
        <p:nvPicPr>
          <p:cNvPr id="5" name="Picture 4" descr="Women in the office">
            <a:extLst>
              <a:ext uri="{FF2B5EF4-FFF2-40B4-BE49-F238E27FC236}">
                <a16:creationId xmlns:a16="http://schemas.microsoft.com/office/drawing/2014/main" id="{034BAE75-7D09-1EA0-9856-40E6AC9AD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35981"/>
            <a:ext cx="5372100" cy="3581400"/>
          </a:xfrm>
          <a:prstGeom prst="rect">
            <a:avLst/>
          </a:prstGeom>
        </p:spPr>
      </p:pic>
      <p:sp>
        <p:nvSpPr>
          <p:cNvPr id="2" name="Content Placeholder 1"/>
          <p:cNvSpPr>
            <a:spLocks noGrp="1"/>
          </p:cNvSpPr>
          <p:nvPr>
            <p:ph idx="1"/>
          </p:nvPr>
        </p:nvSpPr>
        <p:spPr>
          <a:xfrm>
            <a:off x="6096000" y="1422400"/>
            <a:ext cx="5715000" cy="5008563"/>
          </a:xfrm>
        </p:spPr>
        <p:txBody>
          <a:bodyPr>
            <a:normAutofit/>
          </a:bodyPr>
          <a:lstStyle/>
          <a:p>
            <a:endParaRPr lang="en-US" sz="2600" dirty="0"/>
          </a:p>
          <a:p>
            <a:r>
              <a:rPr lang="en-US" sz="2600" dirty="0"/>
              <a:t>Identify personnel needed to perform the work and determine how much effort is needed.</a:t>
            </a:r>
          </a:p>
          <a:p>
            <a:endParaRPr lang="en-US" sz="2600" dirty="0"/>
          </a:p>
          <a:p>
            <a:r>
              <a:rPr lang="en-US" sz="2600" dirty="0"/>
              <a:t>Are any new staff or student positions needed?  Discuss amount to budget for those positions with your fiscal staff. </a:t>
            </a:r>
          </a:p>
          <a:p>
            <a:endParaRPr lang="en-US" sz="2600" dirty="0"/>
          </a:p>
          <a:p>
            <a:pPr marL="0" indent="0">
              <a:buNone/>
            </a:pPr>
            <a:endParaRPr lang="en-US" sz="2600" dirty="0"/>
          </a:p>
          <a:p>
            <a:endParaRPr lang="en-US" dirty="0"/>
          </a:p>
        </p:txBody>
      </p:sp>
    </p:spTree>
    <p:extLst>
      <p:ext uri="{BB962C8B-B14F-4D97-AF65-F5344CB8AC3E}">
        <p14:creationId xmlns:p14="http://schemas.microsoft.com/office/powerpoint/2010/main" val="2774810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04800"/>
            <a:ext cx="10515600" cy="930275"/>
          </a:xfrm>
        </p:spPr>
        <p:txBody>
          <a:bodyPr anchor="ctr">
            <a:normAutofit/>
          </a:bodyPr>
          <a:lstStyle/>
          <a:p>
            <a:r>
              <a:rPr lang="en-US" b="1" dirty="0">
                <a:solidFill>
                  <a:srgbClr val="7030A0"/>
                </a:solidFill>
              </a:rPr>
              <a:t>Modular Budgets</a:t>
            </a:r>
          </a:p>
        </p:txBody>
      </p:sp>
      <p:graphicFrame>
        <p:nvGraphicFramePr>
          <p:cNvPr id="6" name="Content Placeholder 1" descr="Modular budgets are submitted to NIH instead of detailed budget when direct costs are $250,000 per year or less.&#10;Modular budget must be requested in increments of $25,000,&#10;While total consirtum costs must be included in the overall requested modular direct cost amount, it does not count against the $250,000 maximum.">
            <a:extLst>
              <a:ext uri="{FF2B5EF4-FFF2-40B4-BE49-F238E27FC236}">
                <a16:creationId xmlns:a16="http://schemas.microsoft.com/office/drawing/2014/main" id="{A491F92D-EE69-BF95-E23E-58131677329D}"/>
              </a:ext>
            </a:extLst>
          </p:cNvPr>
          <p:cNvGraphicFramePr>
            <a:graphicFrameLocks noGrp="1"/>
          </p:cNvGraphicFramePr>
          <p:nvPr>
            <p:ph idx="1"/>
            <p:extLst>
              <p:ext uri="{D42A27DB-BD31-4B8C-83A1-F6EECF244321}">
                <p14:modId xmlns:p14="http://schemas.microsoft.com/office/powerpoint/2010/main" val="216940840"/>
              </p:ext>
            </p:extLst>
          </p:nvPr>
        </p:nvGraphicFramePr>
        <p:xfrm>
          <a:off x="1219200" y="1447801"/>
          <a:ext cx="10134600" cy="449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713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18EC88-7149-945F-D404-3D5C3093D9AC}"/>
              </a:ext>
            </a:extLst>
          </p:cNvPr>
          <p:cNvSpPr>
            <a:spLocks noGrp="1"/>
          </p:cNvSpPr>
          <p:nvPr>
            <p:ph type="title"/>
          </p:nvPr>
        </p:nvSpPr>
        <p:spPr>
          <a:xfrm>
            <a:off x="533400" y="381000"/>
            <a:ext cx="4953000" cy="1082675"/>
          </a:xfrm>
        </p:spPr>
        <p:txBody>
          <a:bodyPr/>
          <a:lstStyle/>
          <a:p>
            <a:r>
              <a:rPr lang="en-US" b="1" dirty="0">
                <a:solidFill>
                  <a:srgbClr val="7030A0"/>
                </a:solidFill>
              </a:rPr>
              <a:t>Routing Process</a:t>
            </a:r>
            <a:endParaRPr lang="en-US" dirty="0"/>
          </a:p>
        </p:txBody>
      </p:sp>
      <p:sp>
        <p:nvSpPr>
          <p:cNvPr id="2" name="Content Placeholder 1">
            <a:extLst>
              <a:ext uri="{FF2B5EF4-FFF2-40B4-BE49-F238E27FC236}">
                <a16:creationId xmlns:a16="http://schemas.microsoft.com/office/drawing/2014/main" id="{1D40E7F8-DC54-2FAF-E6EA-DFF3DCCF6E84}"/>
              </a:ext>
            </a:extLst>
          </p:cNvPr>
          <p:cNvSpPr>
            <a:spLocks noGrp="1"/>
          </p:cNvSpPr>
          <p:nvPr>
            <p:ph idx="1"/>
          </p:nvPr>
        </p:nvSpPr>
        <p:spPr>
          <a:xfrm>
            <a:off x="533400" y="1690688"/>
            <a:ext cx="11125200" cy="4419600"/>
          </a:xfrm>
        </p:spPr>
        <p:txBody>
          <a:bodyPr>
            <a:normAutofit fontScale="92500" lnSpcReduction="20000"/>
          </a:bodyPr>
          <a:lstStyle/>
          <a:p>
            <a:pPr marL="0" indent="0" algn="ctr">
              <a:buNone/>
            </a:pPr>
            <a:r>
              <a:rPr lang="en-US" dirty="0"/>
              <a:t>At LSUSHC all grant proposals must be routed a </a:t>
            </a:r>
            <a:r>
              <a:rPr lang="en-US" b="1" dirty="0"/>
              <a:t>minimum of 10 days </a:t>
            </a:r>
            <a:r>
              <a:rPr lang="en-US" dirty="0"/>
              <a:t>before the due date for review and approval via the Office of Research Services.  The current electronic process is via Kuali. Required documents include:</a:t>
            </a:r>
          </a:p>
          <a:p>
            <a:pPr marL="0" indent="0" algn="ctr">
              <a:buNone/>
            </a:pPr>
            <a:endParaRPr lang="en-US" dirty="0"/>
          </a:p>
          <a:p>
            <a:r>
              <a:rPr lang="en-US" dirty="0"/>
              <a:t>Abstract</a:t>
            </a:r>
          </a:p>
          <a:p>
            <a:r>
              <a:rPr lang="en-US" dirty="0"/>
              <a:t>Budget</a:t>
            </a:r>
          </a:p>
          <a:p>
            <a:r>
              <a:rPr lang="en-US" dirty="0"/>
              <a:t>Budget Justification</a:t>
            </a:r>
          </a:p>
          <a:p>
            <a:r>
              <a:rPr lang="en-US" dirty="0"/>
              <a:t>Consortium Letter</a:t>
            </a:r>
          </a:p>
          <a:p>
            <a:endParaRPr lang="en-US" dirty="0"/>
          </a:p>
          <a:p>
            <a:pPr marL="0" indent="0">
              <a:buNone/>
            </a:pPr>
            <a:r>
              <a:rPr lang="en-US" dirty="0"/>
              <a:t>Then a </a:t>
            </a:r>
            <a:r>
              <a:rPr lang="en-US" b="1" dirty="0"/>
              <a:t>minimum of 5 days</a:t>
            </a:r>
            <a:r>
              <a:rPr lang="en-US" dirty="0"/>
              <a:t> before the due date, the full proposal is due.  Only an organizations “Authorized Organizational Representative” can submit grant proposals.</a:t>
            </a:r>
          </a:p>
          <a:p>
            <a:endParaRPr lang="en-US" dirty="0"/>
          </a:p>
        </p:txBody>
      </p:sp>
    </p:spTree>
    <p:extLst>
      <p:ext uri="{BB962C8B-B14F-4D97-AF65-F5344CB8AC3E}">
        <p14:creationId xmlns:p14="http://schemas.microsoft.com/office/powerpoint/2010/main" val="4197933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CA0166-6827-5759-F758-92ACC4E05E8A}"/>
              </a:ext>
            </a:extLst>
          </p:cNvPr>
          <p:cNvSpPr>
            <a:spLocks noGrp="1"/>
          </p:cNvSpPr>
          <p:nvPr>
            <p:ph type="title"/>
          </p:nvPr>
        </p:nvSpPr>
        <p:spPr>
          <a:xfrm>
            <a:off x="838200" y="365125"/>
            <a:ext cx="10515600" cy="1325563"/>
          </a:xfrm>
        </p:spPr>
        <p:txBody>
          <a:bodyPr anchor="ctr">
            <a:normAutofit/>
          </a:bodyPr>
          <a:lstStyle/>
          <a:p>
            <a:r>
              <a:rPr lang="en-US" b="1"/>
              <a:t>Post-Award</a:t>
            </a:r>
            <a:endParaRPr lang="en-US" dirty="0"/>
          </a:p>
        </p:txBody>
      </p:sp>
      <p:pic>
        <p:nvPicPr>
          <p:cNvPr id="5" name="Picture 4" descr="Top view of a paper trumpet with green star glitters on a white surface">
            <a:extLst>
              <a:ext uri="{FF2B5EF4-FFF2-40B4-BE49-F238E27FC236}">
                <a16:creationId xmlns:a16="http://schemas.microsoft.com/office/drawing/2014/main" id="{DF9916F7-74F0-449C-A2F2-8841831E60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92373"/>
            <a:ext cx="5181600" cy="3673253"/>
          </a:xfrm>
          <a:prstGeom prst="rect">
            <a:avLst/>
          </a:prstGeom>
          <a:noFill/>
        </p:spPr>
      </p:pic>
      <p:sp>
        <p:nvSpPr>
          <p:cNvPr id="2" name="Content Placeholder 1">
            <a:extLst>
              <a:ext uri="{FF2B5EF4-FFF2-40B4-BE49-F238E27FC236}">
                <a16:creationId xmlns:a16="http://schemas.microsoft.com/office/drawing/2014/main" id="{A8EDA83D-0227-83B1-9455-5FFB6474E9B4}"/>
              </a:ext>
            </a:extLst>
          </p:cNvPr>
          <p:cNvSpPr>
            <a:spLocks noGrp="1"/>
          </p:cNvSpPr>
          <p:nvPr>
            <p:ph sz="half" idx="2"/>
          </p:nvPr>
        </p:nvSpPr>
        <p:spPr>
          <a:xfrm>
            <a:off x="5715000" y="1587349"/>
            <a:ext cx="6248400" cy="4038600"/>
          </a:xfrm>
        </p:spPr>
        <p:txBody>
          <a:bodyPr>
            <a:normAutofit/>
          </a:bodyPr>
          <a:lstStyle/>
          <a:p>
            <a:pPr marL="0" indent="0">
              <a:buNone/>
            </a:pPr>
            <a:r>
              <a:rPr lang="en-US" sz="2600" dirty="0"/>
              <a:t>Sometime budget adjustments are needed post-award and funders typically allow some flexibility to realign the budget within the different categories as needed</a:t>
            </a:r>
          </a:p>
          <a:p>
            <a:pPr marL="0" indent="0">
              <a:buNone/>
            </a:pPr>
            <a:endParaRPr lang="en-US" sz="2600" dirty="0"/>
          </a:p>
          <a:p>
            <a:pPr marL="0" indent="0">
              <a:buNone/>
            </a:pPr>
            <a:r>
              <a:rPr lang="en-US" sz="2600" dirty="0"/>
              <a:t>As PI you need to thoroughly read the Notice of Award for any special provisions, requirements, reporting due dates </a:t>
            </a:r>
            <a:r>
              <a:rPr lang="en-US" sz="2600" dirty="0" err="1"/>
              <a:t>etc</a:t>
            </a:r>
            <a:r>
              <a:rPr lang="en-US" sz="2600" dirty="0"/>
              <a:t>…</a:t>
            </a:r>
          </a:p>
        </p:txBody>
      </p:sp>
    </p:spTree>
    <p:extLst>
      <p:ext uri="{BB962C8B-B14F-4D97-AF65-F5344CB8AC3E}">
        <p14:creationId xmlns:p14="http://schemas.microsoft.com/office/powerpoint/2010/main" val="3272051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nchor="ctr">
            <a:normAutofit/>
          </a:bodyPr>
          <a:lstStyle/>
          <a:p>
            <a:r>
              <a:rPr lang="en-US"/>
              <a:t>Questions?</a:t>
            </a:r>
          </a:p>
        </p:txBody>
      </p:sp>
      <p:pic>
        <p:nvPicPr>
          <p:cNvPr id="5" name="Picture 4" descr="Yellow question mark">
            <a:extLst>
              <a:ext uri="{FF2B5EF4-FFF2-40B4-BE49-F238E27FC236}">
                <a16:creationId xmlns:a16="http://schemas.microsoft.com/office/drawing/2014/main" id="{D9467787-16E6-73C7-E7AD-91D46F244D40}"/>
              </a:ext>
            </a:extLst>
          </p:cNvPr>
          <p:cNvPicPr>
            <a:picLocks noChangeAspect="1"/>
          </p:cNvPicPr>
          <p:nvPr/>
        </p:nvPicPr>
        <p:blipFill>
          <a:blip r:embed="rId3"/>
          <a:srcRect t="7109" b="23924"/>
          <a:stretch>
            <a:fillRect/>
          </a:stretch>
        </p:blipFill>
        <p:spPr>
          <a:xfrm>
            <a:off x="838200" y="1825625"/>
            <a:ext cx="10515600" cy="4351338"/>
          </a:xfrm>
          <a:prstGeom prst="rect">
            <a:avLst/>
          </a:prstGeom>
          <a:noFill/>
        </p:spPr>
      </p:pic>
      <p:pic>
        <p:nvPicPr>
          <p:cNvPr id="6" name="Picture 5" descr="Magnifying glass and question mark">
            <a:extLst>
              <a:ext uri="{FF2B5EF4-FFF2-40B4-BE49-F238E27FC236}">
                <a16:creationId xmlns:a16="http://schemas.microsoft.com/office/drawing/2014/main" id="{1961A4C0-2E56-BB98-D765-34F507918B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512" y="1813082"/>
            <a:ext cx="11886975" cy="5038219"/>
          </a:xfrm>
          <a:prstGeom prst="rect">
            <a:avLst/>
          </a:prstGeom>
        </p:spPr>
      </p:pic>
    </p:spTree>
    <p:extLst>
      <p:ext uri="{BB962C8B-B14F-4D97-AF65-F5344CB8AC3E}">
        <p14:creationId xmlns:p14="http://schemas.microsoft.com/office/powerpoint/2010/main" val="337915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6477000" cy="1325563"/>
          </a:xfrm>
        </p:spPr>
        <p:txBody>
          <a:bodyPr/>
          <a:lstStyle/>
          <a:p>
            <a:r>
              <a:rPr lang="en-US" b="1" dirty="0">
                <a:solidFill>
                  <a:srgbClr val="7030A0"/>
                </a:solidFill>
              </a:rPr>
              <a:t>FTE</a:t>
            </a:r>
            <a:r>
              <a:rPr lang="en-US" b="1" dirty="0">
                <a:solidFill>
                  <a:schemeClr val="accent5"/>
                </a:solidFill>
              </a:rPr>
              <a:t> </a:t>
            </a:r>
            <a:r>
              <a:rPr lang="en-US" b="1" dirty="0">
                <a:solidFill>
                  <a:srgbClr val="7030A0"/>
                </a:solidFill>
              </a:rPr>
              <a:t>and</a:t>
            </a:r>
            <a:r>
              <a:rPr lang="en-US" b="1" dirty="0">
                <a:solidFill>
                  <a:schemeClr val="accent5"/>
                </a:solidFill>
              </a:rPr>
              <a:t> </a:t>
            </a:r>
            <a:r>
              <a:rPr lang="en-US" b="1" dirty="0">
                <a:solidFill>
                  <a:srgbClr val="7030A0"/>
                </a:solidFill>
              </a:rPr>
              <a:t>Calendar</a:t>
            </a:r>
            <a:r>
              <a:rPr lang="en-US" b="1" dirty="0"/>
              <a:t> </a:t>
            </a:r>
            <a:r>
              <a:rPr lang="en-US" b="1" dirty="0">
                <a:solidFill>
                  <a:srgbClr val="7030A0"/>
                </a:solidFill>
              </a:rPr>
              <a:t>Months</a:t>
            </a:r>
          </a:p>
        </p:txBody>
      </p:sp>
      <p:sp>
        <p:nvSpPr>
          <p:cNvPr id="2" name="Content Placeholder 1"/>
          <p:cNvSpPr>
            <a:spLocks noGrp="1"/>
          </p:cNvSpPr>
          <p:nvPr>
            <p:ph idx="1"/>
          </p:nvPr>
        </p:nvSpPr>
        <p:spPr>
          <a:xfrm>
            <a:off x="457200" y="1821568"/>
            <a:ext cx="9448800" cy="1088484"/>
          </a:xfrm>
        </p:spPr>
        <p:txBody>
          <a:bodyPr>
            <a:normAutofit/>
          </a:bodyPr>
          <a:lstStyle/>
          <a:p>
            <a:pPr marL="0" indent="0">
              <a:buNone/>
            </a:pPr>
            <a:r>
              <a:rPr lang="en-US" sz="2600" dirty="0"/>
              <a:t>FTE stands for full-time equivalent.  </a:t>
            </a:r>
          </a:p>
          <a:p>
            <a:pPr marL="0" indent="0">
              <a:buNone/>
            </a:pPr>
            <a:r>
              <a:rPr lang="en-US" sz="2600" dirty="0">
                <a:latin typeface="Times New Roman" panose="02020603050405020304" pitchFamily="18" charset="0"/>
                <a:cs typeface="Times New Roman" panose="02020603050405020304" pitchFamily="18" charset="0"/>
              </a:rPr>
              <a:t>2,080</a:t>
            </a:r>
            <a:r>
              <a:rPr lang="en-US" sz="2600" dirty="0"/>
              <a:t> hours annually or </a:t>
            </a:r>
            <a:r>
              <a:rPr lang="en-US" sz="2600" dirty="0">
                <a:latin typeface="Times New Roman" panose="02020603050405020304" pitchFamily="18" charset="0"/>
                <a:cs typeface="Times New Roman" panose="02020603050405020304" pitchFamily="18" charset="0"/>
              </a:rPr>
              <a:t>40</a:t>
            </a:r>
            <a:r>
              <a:rPr lang="en-US" sz="2600" dirty="0"/>
              <a:t> hours per week is considered full-time.  </a:t>
            </a:r>
          </a:p>
          <a:p>
            <a:pPr marL="0" indent="0">
              <a:buNone/>
            </a:pPr>
            <a:endParaRPr lang="en-US" sz="2600" dirty="0"/>
          </a:p>
          <a:p>
            <a:endParaRPr lang="en-US" sz="2600" dirty="0"/>
          </a:p>
        </p:txBody>
      </p:sp>
      <p:pic>
        <p:nvPicPr>
          <p:cNvPr id="16" name="Picture 15" descr="Half face clock on a wall">
            <a:extLst>
              <a:ext uri="{FF2B5EF4-FFF2-40B4-BE49-F238E27FC236}">
                <a16:creationId xmlns:a16="http://schemas.microsoft.com/office/drawing/2014/main" id="{0C120051-4F22-B72F-0441-58EACB41F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3326" y="93614"/>
            <a:ext cx="3351132" cy="2272196"/>
          </a:xfrm>
          <a:prstGeom prst="rect">
            <a:avLst/>
          </a:prstGeom>
        </p:spPr>
      </p:pic>
      <p:sp>
        <p:nvSpPr>
          <p:cNvPr id="19" name="TextBox 18">
            <a:extLst>
              <a:ext uri="{FF2B5EF4-FFF2-40B4-BE49-F238E27FC236}">
                <a16:creationId xmlns:a16="http://schemas.microsoft.com/office/drawing/2014/main" id="{5222053F-9371-0981-F1F0-183A150E5402}"/>
              </a:ext>
            </a:extLst>
          </p:cNvPr>
          <p:cNvSpPr txBox="1"/>
          <p:nvPr/>
        </p:nvSpPr>
        <p:spPr>
          <a:xfrm>
            <a:off x="926960" y="3219751"/>
            <a:ext cx="10210800" cy="1107996"/>
          </a:xfrm>
          <a:prstGeom prst="rect">
            <a:avLst/>
          </a:prstGeom>
          <a:noFill/>
          <a:ln w="38100">
            <a:solidFill>
              <a:srgbClr val="7030A0"/>
            </a:solidFill>
          </a:ln>
        </p:spPr>
        <p:txBody>
          <a:bodyPr wrap="square" rtlCol="0">
            <a:spAutoFit/>
          </a:bodyPr>
          <a:lstStyle/>
          <a:p>
            <a:pPr algn="ctr"/>
            <a:r>
              <a:rPr lang="en-US" sz="2400" dirty="0"/>
              <a:t>Example: </a:t>
            </a:r>
            <a:r>
              <a:rPr lang="en-US" sz="2400" dirty="0">
                <a:latin typeface="Times New Roman" panose="02020603050405020304" pitchFamily="18" charset="0"/>
                <a:cs typeface="Times New Roman" panose="02020603050405020304" pitchFamily="18" charset="0"/>
              </a:rPr>
              <a:t>10</a:t>
            </a:r>
            <a:r>
              <a:rPr lang="en-US" sz="2400" dirty="0"/>
              <a:t> hours per week is the anticipated amount of effort.</a:t>
            </a:r>
          </a:p>
          <a:p>
            <a:pPr algn="ctr"/>
            <a:r>
              <a:rPr lang="en-US" sz="2400" dirty="0">
                <a:latin typeface="Times New Roman" panose="02020603050405020304" pitchFamily="18" charset="0"/>
                <a:cs typeface="Times New Roman" panose="02020603050405020304" pitchFamily="18" charset="0"/>
              </a:rPr>
              <a:t>10</a:t>
            </a:r>
            <a:r>
              <a:rPr lang="en-US" sz="2400" dirty="0"/>
              <a:t> divided by </a:t>
            </a:r>
            <a:r>
              <a:rPr lang="en-US" sz="2400" dirty="0">
                <a:latin typeface="Times New Roman" panose="02020603050405020304" pitchFamily="18" charset="0"/>
                <a:cs typeface="Times New Roman" panose="02020603050405020304" pitchFamily="18" charset="0"/>
              </a:rPr>
              <a:t>40 = 25% </a:t>
            </a:r>
            <a:r>
              <a:rPr lang="en-US" sz="2400" dirty="0"/>
              <a:t>effort.</a:t>
            </a:r>
          </a:p>
          <a:p>
            <a:endParaRPr lang="en-US" dirty="0"/>
          </a:p>
        </p:txBody>
      </p:sp>
      <p:sp>
        <p:nvSpPr>
          <p:cNvPr id="18" name="TextBox 17">
            <a:extLst>
              <a:ext uri="{FF2B5EF4-FFF2-40B4-BE49-F238E27FC236}">
                <a16:creationId xmlns:a16="http://schemas.microsoft.com/office/drawing/2014/main" id="{49AD1BD3-4EFB-F1F6-1434-85D0762EAE58}"/>
              </a:ext>
            </a:extLst>
          </p:cNvPr>
          <p:cNvSpPr txBox="1"/>
          <p:nvPr/>
        </p:nvSpPr>
        <p:spPr>
          <a:xfrm>
            <a:off x="457200" y="4492190"/>
            <a:ext cx="11049000" cy="800219"/>
          </a:xfrm>
          <a:prstGeom prst="rect">
            <a:avLst/>
          </a:prstGeom>
          <a:noFill/>
        </p:spPr>
        <p:txBody>
          <a:bodyPr wrap="square" rtlCol="0">
            <a:spAutoFit/>
          </a:bodyPr>
          <a:lstStyle/>
          <a:p>
            <a:r>
              <a:rPr lang="en-US" sz="2800" dirty="0"/>
              <a:t>Grant applications may also ask for Calendar months. </a:t>
            </a:r>
          </a:p>
          <a:p>
            <a:endParaRPr lang="en-US" dirty="0"/>
          </a:p>
        </p:txBody>
      </p:sp>
      <p:sp>
        <p:nvSpPr>
          <p:cNvPr id="17" name="TextBox 16">
            <a:extLst>
              <a:ext uri="{FF2B5EF4-FFF2-40B4-BE49-F238E27FC236}">
                <a16:creationId xmlns:a16="http://schemas.microsoft.com/office/drawing/2014/main" id="{BB2A93C2-91A8-A7A7-76F8-FF3AEA3B3254}"/>
              </a:ext>
            </a:extLst>
          </p:cNvPr>
          <p:cNvSpPr txBox="1"/>
          <p:nvPr/>
        </p:nvSpPr>
        <p:spPr>
          <a:xfrm>
            <a:off x="1143000" y="5433683"/>
            <a:ext cx="10210800" cy="738664"/>
          </a:xfrm>
          <a:prstGeom prst="rect">
            <a:avLst/>
          </a:prstGeom>
          <a:noFill/>
          <a:ln w="38100">
            <a:solidFill>
              <a:srgbClr val="7030A0"/>
            </a:solidFill>
          </a:ln>
        </p:spPr>
        <p:txBody>
          <a:bodyPr wrap="square" rtlCol="0">
            <a:spAutoFit/>
          </a:bodyPr>
          <a:lstStyle/>
          <a:p>
            <a:pPr algn="ctr"/>
            <a:r>
              <a:rPr lang="en-US" sz="2400" dirty="0"/>
              <a:t>Example: 25% effort X 12 months = 3 calendar months.</a:t>
            </a:r>
          </a:p>
          <a:p>
            <a:pPr algn="ctr"/>
            <a:endParaRPr lang="en-US" dirty="0"/>
          </a:p>
        </p:txBody>
      </p:sp>
    </p:spTree>
    <p:extLst>
      <p:ext uri="{BB962C8B-B14F-4D97-AF65-F5344CB8AC3E}">
        <p14:creationId xmlns:p14="http://schemas.microsoft.com/office/powerpoint/2010/main" val="284096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9789" y="457200"/>
            <a:ext cx="3198812" cy="1600200"/>
          </a:xfrm>
        </p:spPr>
        <p:txBody>
          <a:bodyPr anchor="b">
            <a:normAutofit/>
          </a:bodyPr>
          <a:lstStyle/>
          <a:p>
            <a:r>
              <a:rPr lang="en-US" b="1" dirty="0"/>
              <a:t>What are Fringe Benefits?</a:t>
            </a:r>
          </a:p>
        </p:txBody>
      </p:sp>
      <p:graphicFrame>
        <p:nvGraphicFramePr>
          <p:cNvPr id="5" name="Content Placeholder 1" descr="Fringe benefits are the expenses to the University associated with providing benefits such as retirement, health insurance, and workers compensation to employees.&#10;&#10;At LSUHSC we have standard rates by employment category: &#10;Faculty and Staff: 38%&#10;Student Workers: 4.2% &#10;Graduate Assistants: .6%&#10;Rates change when the fringe benefit agreement is approved annually">
            <a:extLst>
              <a:ext uri="{FF2B5EF4-FFF2-40B4-BE49-F238E27FC236}">
                <a16:creationId xmlns:a16="http://schemas.microsoft.com/office/drawing/2014/main" id="{273C2ECC-1719-9CA5-7827-AB9E6B52ED37}"/>
              </a:ext>
            </a:extLst>
          </p:cNvPr>
          <p:cNvGraphicFramePr>
            <a:graphicFrameLocks noGrp="1"/>
          </p:cNvGraphicFramePr>
          <p:nvPr>
            <p:ph idx="1"/>
            <p:extLst>
              <p:ext uri="{D42A27DB-BD31-4B8C-83A1-F6EECF244321}">
                <p14:modId xmlns:p14="http://schemas.microsoft.com/office/powerpoint/2010/main" val="3548924932"/>
              </p:ext>
            </p:extLst>
          </p:nvPr>
        </p:nvGraphicFramePr>
        <p:xfrm>
          <a:off x="4343400" y="609601"/>
          <a:ext cx="7011988"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3ABA94D5-D03B-BE00-33C4-91A332596209}"/>
              </a:ext>
            </a:extLst>
          </p:cNvPr>
          <p:cNvSpPr txBox="1"/>
          <p:nvPr/>
        </p:nvSpPr>
        <p:spPr>
          <a:xfrm>
            <a:off x="3886200" y="6248399"/>
            <a:ext cx="8087248" cy="369332"/>
          </a:xfrm>
          <a:prstGeom prst="rect">
            <a:avLst/>
          </a:prstGeom>
          <a:noFill/>
        </p:spPr>
        <p:txBody>
          <a:bodyPr wrap="square" rtlCol="0">
            <a:spAutoFit/>
          </a:bodyPr>
          <a:lstStyle/>
          <a:p>
            <a:r>
              <a:rPr lang="en-US" dirty="0"/>
              <a:t>Rates may change annually when the new fringe benefit agreement is approved.</a:t>
            </a:r>
          </a:p>
        </p:txBody>
      </p:sp>
    </p:spTree>
    <p:extLst>
      <p:ext uri="{BB962C8B-B14F-4D97-AF65-F5344CB8AC3E}">
        <p14:creationId xmlns:p14="http://schemas.microsoft.com/office/powerpoint/2010/main" val="2579182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solidFill>
                  <a:srgbClr val="7030A0"/>
                </a:solidFill>
              </a:rPr>
              <a:t>Personnel Effort on Grants Additional Considerations</a:t>
            </a:r>
            <a:endParaRPr lang="en-US" dirty="0"/>
          </a:p>
        </p:txBody>
      </p:sp>
      <p:sp>
        <p:nvSpPr>
          <p:cNvPr id="2" name="Content Placeholder 1"/>
          <p:cNvSpPr>
            <a:spLocks noGrp="1"/>
          </p:cNvSpPr>
          <p:nvPr>
            <p:ph idx="1"/>
          </p:nvPr>
        </p:nvSpPr>
        <p:spPr>
          <a:xfrm>
            <a:off x="1162757" y="1981201"/>
            <a:ext cx="10191043" cy="3733800"/>
          </a:xfrm>
        </p:spPr>
        <p:txBody>
          <a:bodyPr>
            <a:noAutofit/>
          </a:bodyPr>
          <a:lstStyle/>
          <a:p>
            <a:endParaRPr lang="en-US" sz="2600" dirty="0"/>
          </a:p>
          <a:p>
            <a:r>
              <a:rPr lang="en-US" sz="2600" dirty="0"/>
              <a:t>NIH has a salary cap amount that changes annual</a:t>
            </a:r>
          </a:p>
          <a:p>
            <a:endParaRPr lang="en-US" sz="2600" dirty="0"/>
          </a:p>
          <a:p>
            <a:endParaRPr lang="en-US" sz="2600" dirty="0"/>
          </a:p>
          <a:p>
            <a:r>
              <a:rPr lang="en-US" sz="2600" dirty="0"/>
              <a:t>For multi-year grants the new fringe benefit rate must be applied to the grant each year so often re-budgeting is required to account for new fringe rates.</a:t>
            </a:r>
          </a:p>
          <a:p>
            <a:endParaRPr lang="en-US" sz="2600" dirty="0"/>
          </a:p>
        </p:txBody>
      </p:sp>
    </p:spTree>
    <p:extLst>
      <p:ext uri="{BB962C8B-B14F-4D97-AF65-F5344CB8AC3E}">
        <p14:creationId xmlns:p14="http://schemas.microsoft.com/office/powerpoint/2010/main" val="270267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rgbClr val="7030A0"/>
                </a:solidFill>
              </a:rPr>
              <a:t>Personnel Budget Example</a:t>
            </a:r>
            <a:br>
              <a:rPr lang="en-US" b="1" dirty="0">
                <a:solidFill>
                  <a:srgbClr val="7030A0"/>
                </a:solidFill>
              </a:rPr>
            </a:br>
            <a:endParaRPr lang="en-US" dirty="0"/>
          </a:p>
        </p:txBody>
      </p:sp>
      <p:pic>
        <p:nvPicPr>
          <p:cNvPr id="7" name="Picture 6" descr="Picture of a personnel budget example of an excel sheet with salaries and FTEs listed">
            <a:extLst>
              <a:ext uri="{FF2B5EF4-FFF2-40B4-BE49-F238E27FC236}">
                <a16:creationId xmlns:a16="http://schemas.microsoft.com/office/drawing/2014/main" id="{44143483-2CC2-6B01-BFEC-9D24903CC739}"/>
              </a:ext>
            </a:extLst>
          </p:cNvPr>
          <p:cNvPicPr>
            <a:picLocks noChangeAspect="1"/>
          </p:cNvPicPr>
          <p:nvPr/>
        </p:nvPicPr>
        <p:blipFill>
          <a:blip r:embed="rId3"/>
          <a:stretch>
            <a:fillRect/>
          </a:stretch>
        </p:blipFill>
        <p:spPr>
          <a:xfrm>
            <a:off x="228600" y="1634103"/>
            <a:ext cx="11734800" cy="5071497"/>
          </a:xfrm>
          <a:prstGeom prst="rect">
            <a:avLst/>
          </a:prstGeom>
        </p:spPr>
      </p:pic>
    </p:spTree>
    <p:extLst>
      <p:ext uri="{BB962C8B-B14F-4D97-AF65-F5344CB8AC3E}">
        <p14:creationId xmlns:p14="http://schemas.microsoft.com/office/powerpoint/2010/main" val="110874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625475"/>
          </a:xfrm>
        </p:spPr>
        <p:txBody>
          <a:bodyPr anchor="ctr">
            <a:normAutofit fontScale="90000"/>
          </a:bodyPr>
          <a:lstStyle/>
          <a:p>
            <a:r>
              <a:rPr lang="en-US" b="1" dirty="0">
                <a:solidFill>
                  <a:srgbClr val="7030A0"/>
                </a:solidFill>
              </a:rPr>
              <a:t>Travel</a:t>
            </a:r>
          </a:p>
        </p:txBody>
      </p:sp>
      <p:pic>
        <p:nvPicPr>
          <p:cNvPr id="5" name="Picture 4" descr="Used luggage and suitcases of various types">
            <a:extLst>
              <a:ext uri="{FF2B5EF4-FFF2-40B4-BE49-F238E27FC236}">
                <a16:creationId xmlns:a16="http://schemas.microsoft.com/office/drawing/2014/main" id="{DE7D7FC0-7151-75FA-651D-16F85CFDC429}"/>
              </a:ext>
            </a:extLst>
          </p:cNvPr>
          <p:cNvPicPr>
            <a:picLocks noChangeAspect="1"/>
          </p:cNvPicPr>
          <p:nvPr/>
        </p:nvPicPr>
        <p:blipFill>
          <a:blip r:embed="rId3" cstate="print">
            <a:extLst>
              <a:ext uri="{28A0092B-C50C-407E-A947-70E740481C1C}">
                <a14:useLocalDpi xmlns:a14="http://schemas.microsoft.com/office/drawing/2010/main" val="0"/>
              </a:ext>
            </a:extLst>
          </a:blip>
          <a:srcRect r="10687" b="-3"/>
          <a:stretch>
            <a:fillRect/>
          </a:stretch>
        </p:blipFill>
        <p:spPr>
          <a:xfrm>
            <a:off x="838200" y="1143000"/>
            <a:ext cx="5181600" cy="5033963"/>
          </a:xfrm>
          <a:prstGeom prst="rect">
            <a:avLst/>
          </a:prstGeom>
          <a:noFill/>
        </p:spPr>
      </p:pic>
      <p:sp>
        <p:nvSpPr>
          <p:cNvPr id="2" name="Content Placeholder 1"/>
          <p:cNvSpPr>
            <a:spLocks noGrp="1"/>
          </p:cNvSpPr>
          <p:nvPr>
            <p:ph sz="half" idx="2"/>
          </p:nvPr>
        </p:nvSpPr>
        <p:spPr>
          <a:xfrm>
            <a:off x="6172200" y="1219200"/>
            <a:ext cx="5181600" cy="4957763"/>
          </a:xfrm>
        </p:spPr>
        <p:txBody>
          <a:bodyPr>
            <a:normAutofit lnSpcReduction="10000"/>
          </a:bodyPr>
          <a:lstStyle/>
          <a:p>
            <a:r>
              <a:rPr lang="en-US" sz="2400" dirty="0"/>
              <a:t>Does the funding opportunity require any travel? </a:t>
            </a:r>
          </a:p>
          <a:p>
            <a:endParaRPr lang="en-US" sz="2400" dirty="0"/>
          </a:p>
          <a:p>
            <a:r>
              <a:rPr lang="en-US" sz="2400" dirty="0"/>
              <a:t>Is out-of-state and/or in-state field travel needed?</a:t>
            </a:r>
          </a:p>
          <a:p>
            <a:endParaRPr lang="en-US" sz="2400" dirty="0"/>
          </a:p>
          <a:p>
            <a:r>
              <a:rPr lang="en-US" sz="2400" dirty="0"/>
              <a:t>Is any conference travel needed?</a:t>
            </a:r>
          </a:p>
          <a:p>
            <a:endParaRPr lang="en-US" sz="2400" dirty="0"/>
          </a:p>
          <a:p>
            <a:r>
              <a:rPr lang="en-US" sz="2400" dirty="0"/>
              <a:t>Which individuals on the project need to travel?</a:t>
            </a:r>
          </a:p>
          <a:p>
            <a:endParaRPr lang="en-US" sz="2400" dirty="0"/>
          </a:p>
          <a:p>
            <a:r>
              <a:rPr lang="en-US" sz="2400" dirty="0"/>
              <a:t>Is the same amount of travel needed each year of the project?</a:t>
            </a:r>
          </a:p>
          <a:p>
            <a:endParaRPr lang="en-US" sz="2400" dirty="0"/>
          </a:p>
          <a:p>
            <a:endParaRPr lang="en-US" sz="1800" dirty="0"/>
          </a:p>
        </p:txBody>
      </p:sp>
    </p:spTree>
    <p:extLst>
      <p:ext uri="{BB962C8B-B14F-4D97-AF65-F5344CB8AC3E}">
        <p14:creationId xmlns:p14="http://schemas.microsoft.com/office/powerpoint/2010/main" val="237079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854075"/>
          </a:xfrm>
        </p:spPr>
        <p:txBody>
          <a:bodyPr>
            <a:normAutofit/>
          </a:bodyPr>
          <a:lstStyle/>
          <a:p>
            <a:r>
              <a:rPr lang="en-US" b="1" dirty="0">
                <a:solidFill>
                  <a:srgbClr val="7030A0"/>
                </a:solidFill>
              </a:rPr>
              <a:t>Travel Example</a:t>
            </a:r>
            <a:endParaRPr lang="en-US" dirty="0"/>
          </a:p>
        </p:txBody>
      </p:sp>
      <p:sp>
        <p:nvSpPr>
          <p:cNvPr id="2" name="Content Placeholder 1"/>
          <p:cNvSpPr>
            <a:spLocks noGrp="1"/>
          </p:cNvSpPr>
          <p:nvPr>
            <p:ph idx="1"/>
          </p:nvPr>
        </p:nvSpPr>
        <p:spPr>
          <a:xfrm>
            <a:off x="533400" y="1436479"/>
            <a:ext cx="10515600" cy="923331"/>
          </a:xfrm>
        </p:spPr>
        <p:txBody>
          <a:bodyPr>
            <a:normAutofit/>
          </a:bodyPr>
          <a:lstStyle/>
          <a:p>
            <a:pPr marL="0" indent="0" algn="ctr">
              <a:buNone/>
            </a:pPr>
            <a:r>
              <a:rPr lang="en-US" sz="2400" dirty="0"/>
              <a:t>Funding agencies require travel to D.C. for site visit presentation once a year.  </a:t>
            </a:r>
          </a:p>
          <a:p>
            <a:pPr marL="0" indent="0" algn="ctr">
              <a:buNone/>
            </a:pPr>
            <a:r>
              <a:rPr lang="en-US" sz="2400" dirty="0"/>
              <a:t>3- day trip, for three attendees.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9E77B740-0C69-5F33-958B-B4598AD2FD2C}"/>
              </a:ext>
            </a:extLst>
          </p:cNvPr>
          <p:cNvSpPr txBox="1"/>
          <p:nvPr/>
        </p:nvSpPr>
        <p:spPr>
          <a:xfrm>
            <a:off x="2038350" y="2577089"/>
            <a:ext cx="8115300" cy="1107996"/>
          </a:xfrm>
          <a:prstGeom prst="rect">
            <a:avLst/>
          </a:prstGeom>
          <a:noFill/>
          <a:ln w="38100">
            <a:solidFill>
              <a:schemeClr val="accent1"/>
            </a:solidFill>
          </a:ln>
        </p:spPr>
        <p:txBody>
          <a:bodyPr wrap="square" rtlCol="0">
            <a:spAutoFit/>
          </a:bodyPr>
          <a:lstStyle/>
          <a:p>
            <a:pPr algn="ctr"/>
            <a:r>
              <a:rPr lang="en-US" sz="2400" dirty="0"/>
              <a:t>$450 for flight + $270 per night for hotel + $75 per day meals </a:t>
            </a:r>
          </a:p>
          <a:p>
            <a:pPr algn="ctr"/>
            <a:r>
              <a:rPr lang="en-US" sz="2400" dirty="0"/>
              <a:t>+ $100 transportation in DC.   </a:t>
            </a:r>
          </a:p>
          <a:p>
            <a:pPr algn="ctr"/>
            <a:endParaRPr lang="en-US" dirty="0"/>
          </a:p>
        </p:txBody>
      </p:sp>
      <p:sp>
        <p:nvSpPr>
          <p:cNvPr id="6" name="TextBox 5">
            <a:extLst>
              <a:ext uri="{FF2B5EF4-FFF2-40B4-BE49-F238E27FC236}">
                <a16:creationId xmlns:a16="http://schemas.microsoft.com/office/drawing/2014/main" id="{D61C98E2-05E7-E053-9290-1FCD872B4751}"/>
              </a:ext>
            </a:extLst>
          </p:cNvPr>
          <p:cNvSpPr txBox="1"/>
          <p:nvPr/>
        </p:nvSpPr>
        <p:spPr>
          <a:xfrm>
            <a:off x="811404" y="3902364"/>
            <a:ext cx="10694796" cy="738664"/>
          </a:xfrm>
          <a:prstGeom prst="rect">
            <a:avLst/>
          </a:prstGeom>
          <a:noFill/>
        </p:spPr>
        <p:txBody>
          <a:bodyPr wrap="square" rtlCol="0">
            <a:spAutoFit/>
          </a:bodyPr>
          <a:lstStyle/>
          <a:p>
            <a:r>
              <a:rPr lang="en-US" sz="2400" dirty="0"/>
              <a:t>One conference per year to disseminate research findings for the PI. 5-day trip.</a:t>
            </a:r>
          </a:p>
          <a:p>
            <a:endParaRPr lang="en-US" dirty="0"/>
          </a:p>
        </p:txBody>
      </p:sp>
      <p:sp>
        <p:nvSpPr>
          <p:cNvPr id="7" name="TextBox 6">
            <a:extLst>
              <a:ext uri="{FF2B5EF4-FFF2-40B4-BE49-F238E27FC236}">
                <a16:creationId xmlns:a16="http://schemas.microsoft.com/office/drawing/2014/main" id="{2189F255-515D-E5B5-909E-ECD6B6A46F56}"/>
              </a:ext>
            </a:extLst>
          </p:cNvPr>
          <p:cNvSpPr txBox="1"/>
          <p:nvPr/>
        </p:nvSpPr>
        <p:spPr>
          <a:xfrm>
            <a:off x="2038350" y="4754256"/>
            <a:ext cx="8324850" cy="1200329"/>
          </a:xfrm>
          <a:prstGeom prst="rect">
            <a:avLst/>
          </a:prstGeom>
          <a:noFill/>
          <a:ln w="38100">
            <a:solidFill>
              <a:schemeClr val="accent1"/>
            </a:solidFill>
          </a:ln>
        </p:spPr>
        <p:txBody>
          <a:bodyPr wrap="square" rtlCol="0">
            <a:spAutoFit/>
          </a:bodyPr>
          <a:lstStyle/>
          <a:p>
            <a:pPr algn="ctr"/>
            <a:r>
              <a:rPr lang="en-US" sz="2400" dirty="0"/>
              <a:t>$500 for flight + $275 per night for hotel + $75 per day meals</a:t>
            </a:r>
          </a:p>
          <a:p>
            <a:pPr algn="ctr"/>
            <a:r>
              <a:rPr lang="en-US" sz="2400" dirty="0"/>
              <a:t> + $150 transportation.</a:t>
            </a:r>
          </a:p>
          <a:p>
            <a:endParaRPr lang="en-US" sz="2400" dirty="0"/>
          </a:p>
        </p:txBody>
      </p:sp>
    </p:spTree>
    <p:extLst>
      <p:ext uri="{BB962C8B-B14F-4D97-AF65-F5344CB8AC3E}">
        <p14:creationId xmlns:p14="http://schemas.microsoft.com/office/powerpoint/2010/main" val="1637421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2A0D7273A47E4A941824A450450C56" ma:contentTypeVersion="4" ma:contentTypeDescription="Create a new document." ma:contentTypeScope="" ma:versionID="562a374d96fd7cc76d790d130ce3e474">
  <xsd:schema xmlns:xsd="http://www.w3.org/2001/XMLSchema" xmlns:xs="http://www.w3.org/2001/XMLSchema" xmlns:p="http://schemas.microsoft.com/office/2006/metadata/properties" xmlns:ns2="37a5ec99-d157-4b28-8cd7-f4d6acc78780" targetNamespace="http://schemas.microsoft.com/office/2006/metadata/properties" ma:root="true" ma:fieldsID="dacd29d4e96923b4a3b65ec49d7a0b66" ns2:_="">
    <xsd:import namespace="37a5ec99-d157-4b28-8cd7-f4d6acc787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5ec99-d157-4b28-8cd7-f4d6acc787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22B089-A268-4CD3-99EA-F272EB77E350}">
  <ds:schemaRefs>
    <ds:schemaRef ds:uri="http://schemas.microsoft.com/sharepoint/v3/contenttype/forms"/>
  </ds:schemaRefs>
</ds:datastoreItem>
</file>

<file path=customXml/itemProps2.xml><?xml version="1.0" encoding="utf-8"?>
<ds:datastoreItem xmlns:ds="http://schemas.openxmlformats.org/officeDocument/2006/customXml" ds:itemID="{8847CE3E-796A-4D96-B25E-EC95FBF5A96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D13A22C-4CB9-492F-B83D-C1EBEA598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5ec99-d157-4b28-8cd7-f4d6acc787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3978</TotalTime>
  <Words>2394</Words>
  <Application>Microsoft Office PowerPoint</Application>
  <PresentationFormat>Widescreen</PresentationFormat>
  <Paragraphs>232</Paragraphs>
  <Slides>33</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vt:lpstr>
      <vt:lpstr>Aptos Display</vt:lpstr>
      <vt:lpstr>Arial</vt:lpstr>
      <vt:lpstr>Calibri</vt:lpstr>
      <vt:lpstr>Times New Roman</vt:lpstr>
      <vt:lpstr>Office Theme</vt:lpstr>
      <vt:lpstr>School of Public Health  Grant Budgeting</vt:lpstr>
      <vt:lpstr>Grant Budgeting Process</vt:lpstr>
      <vt:lpstr>Personnel Effort on Grants</vt:lpstr>
      <vt:lpstr>FTE and Calendar Months</vt:lpstr>
      <vt:lpstr>What are Fringe Benefits?</vt:lpstr>
      <vt:lpstr>Personnel Effort on Grants Additional Considerations</vt:lpstr>
      <vt:lpstr>Personnel Budget Example </vt:lpstr>
      <vt:lpstr>Travel</vt:lpstr>
      <vt:lpstr>Travel Example</vt:lpstr>
      <vt:lpstr>Travel Example Continued</vt:lpstr>
      <vt:lpstr>Supplies</vt:lpstr>
      <vt:lpstr>Supplies Example</vt:lpstr>
      <vt:lpstr>Operating Expenses</vt:lpstr>
      <vt:lpstr>Operating Expenses Example</vt:lpstr>
      <vt:lpstr>Participant Compensation </vt:lpstr>
      <vt:lpstr>Consultants/Vendors</vt:lpstr>
      <vt:lpstr>Consultants/Vendors Example</vt:lpstr>
      <vt:lpstr>Subcontractors/Consortium</vt:lpstr>
      <vt:lpstr>Subcontractors/Consortium Example</vt:lpstr>
      <vt:lpstr>Consortium Budget</vt:lpstr>
      <vt:lpstr>Equipment</vt:lpstr>
      <vt:lpstr>What are Indirect Costs?</vt:lpstr>
      <vt:lpstr>Budget Justification</vt:lpstr>
      <vt:lpstr>Budget Justification – Key Personnel</vt:lpstr>
      <vt:lpstr>Budget Justification – Other Personnel </vt:lpstr>
      <vt:lpstr> Budget Justification – Fringe Benefits and Travel </vt:lpstr>
      <vt:lpstr>Budget Justification – Supplies,  Operating and Participant Costs</vt:lpstr>
      <vt:lpstr>Budget Justification – Consultants &amp; Consortiums</vt:lpstr>
      <vt:lpstr>Budget Justification – Equipment and Totals</vt:lpstr>
      <vt:lpstr>Modular Budgets</vt:lpstr>
      <vt:lpstr>Routing Process</vt:lpstr>
      <vt:lpstr>Post-Award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 Jason</dc:creator>
  <cp:lastModifiedBy>Barattini, Amee</cp:lastModifiedBy>
  <cp:revision>144</cp:revision>
  <dcterms:created xsi:type="dcterms:W3CDTF">2012-01-05T15:34:40Z</dcterms:created>
  <dcterms:modified xsi:type="dcterms:W3CDTF">2026-02-19T22:57:01Z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0x010100022A0D7273A47E4A941824A450450C56</vt:lpwstr>
  </property>
</Properties>
</file>