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8" r:id="rId14"/>
    <p:sldId id="271" r:id="rId15"/>
    <p:sldId id="266" r:id="rId16"/>
    <p:sldId id="269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ttini, Amee" userId="df721bb1-caa7-4248-af2d-815eeee44882" providerId="ADAL" clId="{0E18E188-C6AB-4868-B697-58C23FC92073}"/>
    <pc:docChg chg="undo custSel addSld delSld modSld sldOrd">
      <pc:chgData name="Barattini, Amee" userId="df721bb1-caa7-4248-af2d-815eeee44882" providerId="ADAL" clId="{0E18E188-C6AB-4868-B697-58C23FC92073}" dt="2026-02-19T22:58:56.747" v="7033"/>
      <pc:docMkLst>
        <pc:docMk/>
      </pc:docMkLst>
      <pc:sldChg chg="modSp mod">
        <pc:chgData name="Barattini, Amee" userId="df721bb1-caa7-4248-af2d-815eeee44882" providerId="ADAL" clId="{0E18E188-C6AB-4868-B697-58C23FC92073}" dt="2026-02-19T22:58:44.773" v="7031" actId="962"/>
        <pc:sldMkLst>
          <pc:docMk/>
          <pc:sldMk cId="4043737824" sldId="257"/>
        </pc:sldMkLst>
        <pc:picChg chg="mod">
          <ac:chgData name="Barattini, Amee" userId="df721bb1-caa7-4248-af2d-815eeee44882" providerId="ADAL" clId="{0E18E188-C6AB-4868-B697-58C23FC92073}" dt="2026-02-19T22:58:44.773" v="7031" actId="962"/>
          <ac:picMkLst>
            <pc:docMk/>
            <pc:sldMk cId="4043737824" sldId="257"/>
            <ac:picMk id="5" creationId="{282CF6DD-7FE8-4063-9551-1B7BBCE92ABE}"/>
          </ac:picMkLst>
        </pc:picChg>
      </pc:sldChg>
      <pc:sldChg chg="modSp mod">
        <pc:chgData name="Barattini, Amee" userId="df721bb1-caa7-4248-af2d-815eeee44882" providerId="ADAL" clId="{0E18E188-C6AB-4868-B697-58C23FC92073}" dt="2026-02-19T22:58:56.747" v="7033"/>
        <pc:sldMkLst>
          <pc:docMk/>
          <pc:sldMk cId="3895888097" sldId="269"/>
        </pc:sldMkLst>
        <pc:spChg chg="ord">
          <ac:chgData name="Barattini, Amee" userId="df721bb1-caa7-4248-af2d-815eeee44882" providerId="ADAL" clId="{0E18E188-C6AB-4868-B697-58C23FC92073}" dt="2026-02-19T22:58:52.283" v="7032"/>
          <ac:spMkLst>
            <pc:docMk/>
            <pc:sldMk cId="3895888097" sldId="269"/>
            <ac:spMk id="2" creationId="{7E450A86-78D2-95B1-BCB2-4DF7A6F465E4}"/>
          </ac:spMkLst>
        </pc:spChg>
        <pc:spChg chg="ord">
          <ac:chgData name="Barattini, Amee" userId="df721bb1-caa7-4248-af2d-815eeee44882" providerId="ADAL" clId="{0E18E188-C6AB-4868-B697-58C23FC92073}" dt="2026-02-19T22:58:56.747" v="7033"/>
          <ac:spMkLst>
            <pc:docMk/>
            <pc:sldMk cId="3895888097" sldId="269"/>
            <ac:spMk id="14" creationId="{34404B2D-1D2A-FFB0-FE7C-D4388EC1D8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2/19/2026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2/19/2026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804480" cy="3346307"/>
          </a:xfrm>
        </p:spPr>
        <p:txBody>
          <a:bodyPr>
            <a:normAutofit/>
          </a:bodyPr>
          <a:lstStyle/>
          <a:p>
            <a:r>
              <a:rPr lang="en-US" sz="8000"/>
              <a:t>Expenditure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4347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School of public health, finance and administration presentation</a:t>
            </a:r>
          </a:p>
        </p:txBody>
      </p:sp>
      <p:pic>
        <p:nvPicPr>
          <p:cNvPr id="5" name="Picture 4" descr="A decorative picture of stair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9A00AE-EE4C-5D25-4997-5393B402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Components of the Contract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3A2C1-438E-EA54-B12B-297EE5F7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en-US" sz="2400"/>
              <a:t>LSUHSC Standard Template includes the required contract language.</a:t>
            </a:r>
          </a:p>
          <a:p>
            <a:endParaRPr lang="en-US" sz="2400"/>
          </a:p>
          <a:p>
            <a:r>
              <a:rPr lang="en-US" sz="2400"/>
              <a:t>The statement of work, which varies for each contract, must include:</a:t>
            </a:r>
          </a:p>
          <a:p>
            <a:r>
              <a:rPr lang="en-US" sz="2400"/>
              <a:t> Expectations/Deliverables of work to be performed by the contractor</a:t>
            </a:r>
          </a:p>
          <a:p>
            <a:r>
              <a:rPr lang="en-US" sz="2400"/>
              <a:t> Goals and Objectives of the collaboration</a:t>
            </a:r>
          </a:p>
          <a:p>
            <a:r>
              <a:rPr lang="en-US" sz="2400"/>
              <a:t> Monitoring Plan/Performance Measures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25D9F-62B5-6065-F11B-81721A2B4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30FAD3-791F-2604-4762-4B99FF13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 Terms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1DA1C-92F4-D3D2-1B50-977A0257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/>
              <a:t>The contract must also include the payment terms.</a:t>
            </a:r>
          </a:p>
          <a:p>
            <a:r>
              <a:rPr lang="en-US" sz="2400"/>
              <a:t>Payments may be cost reimbursement, fee for service, or deliverable based.  </a:t>
            </a:r>
          </a:p>
          <a:p>
            <a:r>
              <a:rPr lang="en-US" sz="2400"/>
              <a:t>Cost reimbursement would be based on actual hours worked or percent effort based, as well as any non-personnel expenses. Cost reimbursement invoices should be accompanied by documentation of expenses.</a:t>
            </a:r>
          </a:p>
          <a:p>
            <a:r>
              <a:rPr lang="en-US" sz="2400"/>
              <a:t>The timing of when invoices are required, monthly/quarterly, by a deadline of should be included.</a:t>
            </a:r>
          </a:p>
        </p:txBody>
      </p:sp>
    </p:spTree>
    <p:extLst>
      <p:ext uri="{BB962C8B-B14F-4D97-AF65-F5344CB8AC3E}">
        <p14:creationId xmlns:p14="http://schemas.microsoft.com/office/powerpoint/2010/main" val="424700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2D28-184C-3331-7BE7-09BEB181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Subcontracts for Subrecipients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8013-9D6F-6A17-CD81-FC5FFFDF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479369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/>
              <a:t>If it is a federal subcontract, the federal template must be used, and it does not need to route to the Office of State Procurement even if it is over $50,000.</a:t>
            </a:r>
          </a:p>
          <a:p>
            <a:endParaRPr lang="en-US" sz="2400"/>
          </a:p>
          <a:p>
            <a:r>
              <a:rPr lang="en-US" sz="2400"/>
              <a:t>Subrecipients are individuals or organizations who contribute to the science of the project and are often named in the federal award.  </a:t>
            </a:r>
          </a:p>
        </p:txBody>
      </p:sp>
    </p:spTree>
    <p:extLst>
      <p:ext uri="{BB962C8B-B14F-4D97-AF65-F5344CB8AC3E}">
        <p14:creationId xmlns:p14="http://schemas.microsoft.com/office/powerpoint/2010/main" val="69382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0A86-78D2-95B1-BCB2-4DF7A6F4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578350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/>
              <a:t>Signatures and Routing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4404B2D-1D2A-FFB0-FE7C-D4388EC1D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5486400"/>
            <a:ext cx="11163300" cy="1209675"/>
          </a:xfrm>
        </p:spPr>
        <p:txBody>
          <a:bodyPr>
            <a:noAutofit/>
          </a:bodyPr>
          <a:lstStyle/>
          <a:p>
            <a:r>
              <a:rPr lang="en-US" sz="2400"/>
              <a:t>Departmental signatures and Dean’s Office signatures are needed prior to routing to the contracts office.</a:t>
            </a:r>
          </a:p>
          <a:p>
            <a:r>
              <a:rPr lang="en-US" sz="2400"/>
              <a:t>The contracts office routes the contract to the Chancellor or designee for approval.</a:t>
            </a:r>
          </a:p>
        </p:txBody>
      </p:sp>
      <p:pic>
        <p:nvPicPr>
          <p:cNvPr id="10" name="Picture 9" descr="Pen placed on top of a signature line">
            <a:extLst>
              <a:ext uri="{FF2B5EF4-FFF2-40B4-BE49-F238E27FC236}">
                <a16:creationId xmlns:a16="http://schemas.microsoft.com/office/drawing/2014/main" id="{C63CA848-F9BA-2974-EF7B-3AC714D9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71" b="39972"/>
          <a:stretch>
            <a:fillRect/>
          </a:stretch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88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99EB-554A-E639-0CF4-458174A8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Timing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E70D-A1B7-90E1-3DAC-FF231119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770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sz="2400"/>
              <a:t>Contractors are not advised to begin performing services prior to receiving a fully executed contract as there is no guarantee of payment until the contract is fully executed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If it is not a single payment contract, then a purchase order also needs to be set-up</a:t>
            </a:r>
          </a:p>
          <a:p>
            <a:endParaRPr lang="en-US" sz="2400"/>
          </a:p>
          <a:p>
            <a:r>
              <a:rPr lang="en-US" sz="2400"/>
              <a:t>Contractors must submit invoices for payment and be prepared to wait for payment based on accounting services payment terms</a:t>
            </a:r>
          </a:p>
        </p:txBody>
      </p:sp>
    </p:spTree>
    <p:extLst>
      <p:ext uri="{BB962C8B-B14F-4D97-AF65-F5344CB8AC3E}">
        <p14:creationId xmlns:p14="http://schemas.microsoft.com/office/powerpoint/2010/main" val="377094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9" y="741871"/>
            <a:ext cx="11628408" cy="3640348"/>
          </a:xfrm>
        </p:spPr>
        <p:txBody>
          <a:bodyPr anchor="ctr">
            <a:normAutofit/>
          </a:bodyPr>
          <a:lstStyle/>
          <a:p>
            <a:pPr lvl="0"/>
            <a:r>
              <a:rPr lang="en-US" sz="3600" i="1">
                <a:solidFill>
                  <a:srgbClr val="FFFFFF"/>
                </a:solidFill>
              </a:rPr>
              <a:t>Expenditure contracts under $50,000 are approved by the Chancellor or his designee.</a:t>
            </a:r>
            <a:br>
              <a:rPr lang="en-US" sz="3600" i="1">
                <a:solidFill>
                  <a:srgbClr val="FFFFFF"/>
                </a:solidFill>
              </a:rPr>
            </a:br>
            <a:br>
              <a:rPr lang="en-US" sz="3600" i="1">
                <a:solidFill>
                  <a:srgbClr val="FFFFFF"/>
                </a:solidFill>
              </a:rPr>
            </a:br>
            <a:r>
              <a:rPr lang="en-US" sz="3600" i="1">
                <a:solidFill>
                  <a:srgbClr val="FFFFFF"/>
                </a:solidFill>
              </a:rPr>
              <a:t>Expenditure contracts $50,000 or more must route to the Office of State Procurement for approval and may be required to go to bid. (</a:t>
            </a:r>
            <a:r>
              <a:rPr lang="en-US" sz="3200" i="1">
                <a:solidFill>
                  <a:srgbClr val="FFFFFF"/>
                </a:solidFill>
              </a:rPr>
              <a:t>excludes federal subcontracts)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936" y="5225240"/>
            <a:ext cx="11283351" cy="114300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Individual employees of the university are not authorized to sign contracts on behalf of the university</a:t>
            </a:r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3876-6382-E46D-9699-47D051ED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72" y="286603"/>
            <a:ext cx="10556630" cy="1421450"/>
          </a:xfrm>
        </p:spPr>
        <p:txBody>
          <a:bodyPr/>
          <a:lstStyle/>
          <a:p>
            <a:r>
              <a:rPr lang="en-US"/>
              <a:t>Consulting Contracts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DBE18-A9C9-43CA-E33E-25E4701D1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1450757"/>
          </a:xfrm>
        </p:spPr>
        <p:txBody>
          <a:bodyPr>
            <a:normAutofit/>
          </a:bodyPr>
          <a:lstStyle/>
          <a:p>
            <a:r>
              <a:rPr lang="en-US" sz="2400"/>
              <a:t>Work performed by individuals who possess specialized knowledge, experience or expertise. May provide counsel, review, design, or analysis services. Examples of consulting contracts include:</a:t>
            </a:r>
          </a:p>
          <a:p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341B4-B7A4-57A7-A0DE-A09DDF3948F0}"/>
              </a:ext>
            </a:extLst>
          </p:cNvPr>
          <p:cNvSpPr txBox="1"/>
          <p:nvPr/>
        </p:nvSpPr>
        <p:spPr>
          <a:xfrm>
            <a:off x="1397479" y="3470744"/>
            <a:ext cx="7539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Advertising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Scientists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F72F2-8C42-FCC7-00A2-1EB0A4A3CB00}"/>
              </a:ext>
            </a:extLst>
          </p:cNvPr>
          <p:cNvSpPr txBox="1"/>
          <p:nvPr/>
        </p:nvSpPr>
        <p:spPr>
          <a:xfrm>
            <a:off x="586595" y="5795563"/>
            <a:ext cx="1086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Most contracts fall into this category and require competitive bids if over $49,999.</a:t>
            </a:r>
          </a:p>
        </p:txBody>
      </p:sp>
    </p:spTree>
    <p:extLst>
      <p:ext uri="{BB962C8B-B14F-4D97-AF65-F5344CB8AC3E}">
        <p14:creationId xmlns:p14="http://schemas.microsoft.com/office/powerpoint/2010/main" val="6524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CF9A-A14B-B46A-3662-9FC18F49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4008"/>
          </a:xfrm>
        </p:spPr>
        <p:txBody>
          <a:bodyPr/>
          <a:lstStyle/>
          <a:p>
            <a:r>
              <a:rPr lang="en-US"/>
              <a:t>Professional Services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DE33-A243-9D78-2CA3-A8C79BFB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320799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600"/>
              <a:t>Defined by Louisiana statute for certain professions for individuals with specialized education or skills. Some examples include:</a:t>
            </a:r>
          </a:p>
          <a:p>
            <a:pPr marL="201168" lvl="1" indent="0">
              <a:buNone/>
            </a:pPr>
            <a:endParaRPr 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35B8F-B269-D60C-F167-BF44E8749C73}"/>
              </a:ext>
            </a:extLst>
          </p:cNvPr>
          <p:cNvSpPr txBox="1"/>
          <p:nvPr/>
        </p:nvSpPr>
        <p:spPr>
          <a:xfrm>
            <a:off x="948905" y="3111704"/>
            <a:ext cx="40457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Lawyers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Doctors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Dentists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/>
              <a:t>Psychologist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CBC3A-0BF4-BBFA-C5F5-7487099F6A0F}"/>
              </a:ext>
            </a:extLst>
          </p:cNvPr>
          <p:cNvSpPr txBox="1"/>
          <p:nvPr/>
        </p:nvSpPr>
        <p:spPr>
          <a:xfrm>
            <a:off x="5400136" y="3045125"/>
            <a:ext cx="5755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Certified Advanced Practice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Accountants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Claims Adjusters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/>
              <a:t>Engineers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80E25-642D-C351-E395-4BE8C5A195A6}"/>
              </a:ext>
            </a:extLst>
          </p:cNvPr>
          <p:cNvSpPr txBox="1"/>
          <p:nvPr/>
        </p:nvSpPr>
        <p:spPr>
          <a:xfrm>
            <a:off x="2725947" y="5279734"/>
            <a:ext cx="63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May be awarded without competitive bidding.</a:t>
            </a:r>
          </a:p>
        </p:txBody>
      </p:sp>
    </p:spTree>
    <p:extLst>
      <p:ext uri="{BB962C8B-B14F-4D97-AF65-F5344CB8AC3E}">
        <p14:creationId xmlns:p14="http://schemas.microsoft.com/office/powerpoint/2010/main" val="259822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3CB2-0EB9-5D95-6E10-68CA1C5D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1E6A-88EA-257F-FC3F-8028953D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89" y="2108201"/>
            <a:ext cx="11110822" cy="1092199"/>
          </a:xfrm>
        </p:spPr>
        <p:txBody>
          <a:bodyPr>
            <a:normAutofit/>
          </a:bodyPr>
          <a:lstStyle/>
          <a:p>
            <a:r>
              <a:rPr lang="en-US" sz="2400"/>
              <a:t>Work performed by individuals with creative, artistic, highly technical, or unique skills. Some examples include: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09B4F-D97F-3470-4449-91F80CE44260}"/>
              </a:ext>
            </a:extLst>
          </p:cNvPr>
          <p:cNvSpPr txBox="1"/>
          <p:nvPr/>
        </p:nvSpPr>
        <p:spPr>
          <a:xfrm>
            <a:off x="759123" y="3200400"/>
            <a:ext cx="448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Graphic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Chef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Sign Language Interpreter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Court Reporter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260C0-143C-1F35-C106-5C29D673BE35}"/>
              </a:ext>
            </a:extLst>
          </p:cNvPr>
          <p:cNvSpPr txBox="1"/>
          <p:nvPr/>
        </p:nvSpPr>
        <p:spPr>
          <a:xfrm>
            <a:off x="5057957" y="5508724"/>
            <a:ext cx="63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May be awarded without competitive bidding.</a:t>
            </a:r>
          </a:p>
        </p:txBody>
      </p:sp>
    </p:spTree>
    <p:extLst>
      <p:ext uri="{BB962C8B-B14F-4D97-AF65-F5344CB8AC3E}">
        <p14:creationId xmlns:p14="http://schemas.microsoft.com/office/powerpoint/2010/main" val="298772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C7AD-C02D-C0F3-5366-C2EDEE01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Services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323B-9BF1-B7FA-9B49-2C146662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522856"/>
          </a:xfrm>
        </p:spPr>
        <p:txBody>
          <a:bodyPr>
            <a:normAutofit/>
          </a:bodyPr>
          <a:lstStyle/>
          <a:p>
            <a:r>
              <a:rPr lang="en-US" sz="2400"/>
              <a:t>Further the general welfare of Louisiana Citizens. Some examples include: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0AE46-190E-7B0A-6B6A-A71660610A8D}"/>
              </a:ext>
            </a:extLst>
          </p:cNvPr>
          <p:cNvSpPr txBox="1"/>
          <p:nvPr/>
        </p:nvSpPr>
        <p:spPr>
          <a:xfrm>
            <a:off x="1216325" y="2855343"/>
            <a:ext cx="6159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Rehabilitation and Health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Nursing Home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015E6-8C72-5146-6370-EE68713EE0B9}"/>
              </a:ext>
            </a:extLst>
          </p:cNvPr>
          <p:cNvSpPr txBox="1"/>
          <p:nvPr/>
        </p:nvSpPr>
        <p:spPr>
          <a:xfrm>
            <a:off x="992038" y="4313208"/>
            <a:ext cx="1052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Services are competitive and limited to $249,000 for a 12-month period or a Request for Proposal (RFP) must be utilized. </a:t>
            </a:r>
          </a:p>
        </p:txBody>
      </p:sp>
    </p:spTree>
    <p:extLst>
      <p:ext uri="{BB962C8B-B14F-4D97-AF65-F5344CB8AC3E}">
        <p14:creationId xmlns:p14="http://schemas.microsoft.com/office/powerpoint/2010/main" val="38253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D3232B-7C67-34FA-64D4-5FE98AB7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786383"/>
            <a:ext cx="3886199" cy="3631374"/>
          </a:xfrm>
        </p:spPr>
        <p:txBody>
          <a:bodyPr>
            <a:normAutofit/>
          </a:bodyPr>
          <a:lstStyle/>
          <a:p>
            <a:r>
              <a:rPr lang="en-US"/>
              <a:t>Initial Considerations in the Contracting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E0AAED-F528-47DA-E657-EB46B62D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0" y="1164969"/>
            <a:ext cx="7334250" cy="488214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en-US" sz="2200"/>
          </a:p>
          <a:p>
            <a:pPr marL="201168" lvl="1" indent="0">
              <a:buNone/>
            </a:pPr>
            <a:endParaRPr lang="en-US" sz="2200"/>
          </a:p>
          <a:p>
            <a:pPr marL="201168" lvl="1" indent="0">
              <a:buNone/>
            </a:pPr>
            <a:r>
              <a:rPr lang="en-US" sz="2400"/>
              <a:t>Must identify a funding source and confirm availability of funds before an expenditure contract can be initiated</a:t>
            </a:r>
          </a:p>
          <a:p>
            <a:pPr marL="201168" lvl="1" indent="0"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The amount of time needed to execute a contract is variable and depends on numerous factors. If a contract requires approval by the office of state procurement, that adds 4 to 6 weeks to the process.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9FD4CA8E-2BF0-C163-6E0F-1A5396259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8726" y="1092456"/>
            <a:ext cx="1057274" cy="1057274"/>
          </a:xfrm>
          <a:prstGeom prst="rect">
            <a:avLst/>
          </a:prstGeom>
        </p:spPr>
      </p:pic>
      <p:pic>
        <p:nvPicPr>
          <p:cNvPr id="14" name="Graphic 13" descr="Clock outline">
            <a:extLst>
              <a:ext uri="{FF2B5EF4-FFF2-40B4-BE49-F238E27FC236}">
                <a16:creationId xmlns:a16="http://schemas.microsoft.com/office/drawing/2014/main" id="{2FF07619-8C51-D6D5-7901-377F5AE66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5376" y="3503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eople discussing">
            <a:extLst>
              <a:ext uri="{FF2B5EF4-FFF2-40B4-BE49-F238E27FC236}">
                <a16:creationId xmlns:a16="http://schemas.microsoft.com/office/drawing/2014/main" id="{A20C2172-E309-A566-2A2B-18933F47A7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21836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AC3F79A-E16F-B29E-FE75-1B2FB932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4483460"/>
            <a:ext cx="10113645" cy="743682"/>
          </a:xfrm>
        </p:spPr>
        <p:txBody>
          <a:bodyPr/>
          <a:lstStyle/>
          <a:p>
            <a:pPr algn="ctr"/>
            <a:r>
              <a:rPr lang="en-US"/>
              <a:t>Negotiations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74039B-BB53-F167-F583-FA57F984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332" y="5400136"/>
            <a:ext cx="11257472" cy="1242204"/>
          </a:xfrm>
        </p:spPr>
        <p:txBody>
          <a:bodyPr>
            <a:noAutofit/>
          </a:bodyPr>
          <a:lstStyle/>
          <a:p>
            <a:r>
              <a:rPr lang="en-US" sz="2400"/>
              <a:t>Negotiating the scope of work and payment terms with the contractor and obtaining approval from the University’s contracts office and the external contractors legal office is typically the most time-consuming part of the process.</a:t>
            </a:r>
          </a:p>
        </p:txBody>
      </p:sp>
    </p:spTree>
    <p:extLst>
      <p:ext uri="{BB962C8B-B14F-4D97-AF65-F5344CB8AC3E}">
        <p14:creationId xmlns:p14="http://schemas.microsoft.com/office/powerpoint/2010/main" val="4924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DAB1E-A4C3-413A-64BE-991D84A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6604"/>
            <a:ext cx="10896600" cy="1231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/>
              <a:t>Contracting with an Individual </a:t>
            </a:r>
            <a:br>
              <a:rPr lang="en-US" sz="4400"/>
            </a:br>
            <a:r>
              <a:rPr lang="en-US" sz="4400"/>
              <a:t>Vs an Organization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62CDC-F17F-1238-A84A-8B3504AF1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9039" y="1958198"/>
            <a:ext cx="4639736" cy="3183145"/>
          </a:xfrm>
        </p:spPr>
        <p:txBody>
          <a:bodyPr>
            <a:normAutofit fontScale="92500"/>
          </a:bodyPr>
          <a:lstStyle/>
          <a:p>
            <a:r>
              <a:rPr lang="en-US" sz="2400"/>
              <a:t>Items needed for an individual: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W-9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Resume/CV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Fiscal manager confirms with HR whether the individual has been an employee or is receiving retirement 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64A9FF-B1A0-D0CC-8FFE-C5ED39F14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58198"/>
            <a:ext cx="5203454" cy="3278037"/>
          </a:xfrm>
        </p:spPr>
        <p:txBody>
          <a:bodyPr>
            <a:normAutofit fontScale="92500"/>
          </a:bodyPr>
          <a:lstStyle/>
          <a:p>
            <a:r>
              <a:rPr lang="en-US" sz="2400"/>
              <a:t>Items needed for an organization: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W-9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Board resolution (document showing individual authorized to sign)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Disclosure of ownership (if for profit)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Certification of authority (if out of state)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9A501-55F0-CA19-2F8D-ED0700D7AF2B}"/>
              </a:ext>
            </a:extLst>
          </p:cNvPr>
          <p:cNvSpPr txBox="1"/>
          <p:nvPr/>
        </p:nvSpPr>
        <p:spPr>
          <a:xfrm>
            <a:off x="768201" y="5260684"/>
            <a:ext cx="10041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Fiscal manager also checks required databases to ensure there are no exclusions from contracting with the individual or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141614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A0D7273A47E4A941824A450450C56" ma:contentTypeVersion="4" ma:contentTypeDescription="Create a new document." ma:contentTypeScope="" ma:versionID="562a374d96fd7cc76d790d130ce3e474">
  <xsd:schema xmlns:xsd="http://www.w3.org/2001/XMLSchema" xmlns:xs="http://www.w3.org/2001/XMLSchema" xmlns:p="http://schemas.microsoft.com/office/2006/metadata/properties" xmlns:ns2="37a5ec99-d157-4b28-8cd7-f4d6acc78780" targetNamespace="http://schemas.microsoft.com/office/2006/metadata/properties" ma:root="true" ma:fieldsID="dacd29d4e96923b4a3b65ec49d7a0b66" ns2:_="">
    <xsd:import namespace="37a5ec99-d157-4b28-8cd7-f4d6acc78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5ec99-d157-4b28-8cd7-f4d6acc78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9512F5-7F7B-4FBB-8CBF-BEE9B0250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5ec99-d157-4b28-8cd7-f4d6acc78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734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Custom</vt:lpstr>
      <vt:lpstr>Expenditure Contracts</vt:lpstr>
      <vt:lpstr>Expenditure contracts under $50,000 are approved by the Chancellor or his designee.  Expenditure contracts $50,000 or more must route to the Office of State Procurement for approval and may be required to go to bid. (excludes federal subcontracts)</vt:lpstr>
      <vt:lpstr>Consulting Contracts </vt:lpstr>
      <vt:lpstr>Professional Services Contracts</vt:lpstr>
      <vt:lpstr>Personal Contracts</vt:lpstr>
      <vt:lpstr>Social Services Contracts</vt:lpstr>
      <vt:lpstr>Initial Considerations in the Contracting Process</vt:lpstr>
      <vt:lpstr>Negotiations</vt:lpstr>
      <vt:lpstr>Contracting with an Individual  Vs an Organization</vt:lpstr>
      <vt:lpstr>Components of the Contract</vt:lpstr>
      <vt:lpstr>Payment Terms</vt:lpstr>
      <vt:lpstr>Subcontracts for Subrecipients</vt:lpstr>
      <vt:lpstr>Signatures and Routing</vt:lpstr>
      <vt:lpstr>Additional Timing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Barattini, Amee</dc:creator>
  <cp:lastModifiedBy>Barattini, Amee</cp:lastModifiedBy>
  <cp:revision>1</cp:revision>
  <dcterms:created xsi:type="dcterms:W3CDTF">2025-09-22T19:11:42Z</dcterms:created>
  <dcterms:modified xsi:type="dcterms:W3CDTF">2026-02-19T22:59:03Z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0x010100022A0D7273A47E4A941824A450450C56</vt:lpwstr>
  </property>
</Properties>
</file>