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handoutMasterIdLst>
    <p:handoutMasterId r:id="rId7"/>
  </p:handoutMasterIdLst>
  <p:sldIdLst>
    <p:sldId id="256" r:id="rId5"/>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DA4"/>
    <a:srgbClr val="C9F2FF"/>
    <a:srgbClr val="461D7C"/>
    <a:srgbClr val="9FE8FF"/>
    <a:srgbClr val="B78B0E"/>
    <a:srgbClr val="FDD023"/>
    <a:srgbClr val="2A0C5A"/>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CB764E-E19E-4B69-9CD8-33383FA8BB60}" v="4" dt="2026-03-30T22:49:21.697"/>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37" autoAdjust="0"/>
    <p:restoredTop sz="94794" autoAdjust="0"/>
  </p:normalViewPr>
  <p:slideViewPr>
    <p:cSldViewPr snapToGrid="0">
      <p:cViewPr varScale="1">
        <p:scale>
          <a:sx n="22" d="100"/>
          <a:sy n="22" d="100"/>
        </p:scale>
        <p:origin x="1218" y="66"/>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69" d="100"/>
          <a:sy n="69" d="100"/>
        </p:scale>
        <p:origin x="2706"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07077390485922"/>
          <c:y val="0.12290769532351979"/>
          <c:w val="0.73977955854910782"/>
          <c:h val="0.56593185573133142"/>
        </c:manualLayout>
      </c:layout>
      <c:barChart>
        <c:barDir val="col"/>
        <c:grouping val="percentStacked"/>
        <c:varyColors val="0"/>
        <c:ser>
          <c:idx val="0"/>
          <c:order val="0"/>
          <c:tx>
            <c:strRef>
              <c:f>Sheet1!$B$1</c:f>
              <c:strCache>
                <c:ptCount val="1"/>
                <c:pt idx="0">
                  <c:v>Medicaid only</c:v>
                </c:pt>
              </c:strCache>
            </c:strRef>
          </c:tx>
          <c:spPr>
            <a:solidFill>
              <a:schemeClr val="accent2">
                <a:lumMod val="75000"/>
              </a:schemeClr>
            </a:solidFill>
            <a:ln>
              <a:noFill/>
            </a:ln>
            <a:effectLst/>
          </c:spPr>
          <c:invertIfNegative val="0"/>
          <c:cat>
            <c:strRef>
              <c:f>Sheet1!$A$1:$A$12</c:f>
              <c:strCache>
                <c:ptCount val="11"/>
                <c:pt idx="0">
                  <c:v>2014</c:v>
                </c:pt>
                <c:pt idx="1">
                  <c:v>2017</c:v>
                </c:pt>
                <c:pt idx="2">
                  <c:v>2023</c:v>
                </c:pt>
                <c:pt idx="4">
                  <c:v>2015</c:v>
                </c:pt>
                <c:pt idx="5">
                  <c:v>2018</c:v>
                </c:pt>
                <c:pt idx="6">
                  <c:v>2022</c:v>
                </c:pt>
                <c:pt idx="7">
                  <c:v>2024</c:v>
                </c:pt>
                <c:pt idx="9">
                  <c:v>2016</c:v>
                </c:pt>
                <c:pt idx="10">
                  <c:v>2019</c:v>
                </c:pt>
              </c:strCache>
              <c:extLst/>
            </c:strRef>
          </c:cat>
          <c:val>
            <c:numRef>
              <c:f>Sheet1!$B$1:$B$12</c:f>
              <c:numCache>
                <c:formatCode>General</c:formatCode>
                <c:ptCount val="11"/>
                <c:pt idx="0">
                  <c:v>9</c:v>
                </c:pt>
                <c:pt idx="1">
                  <c:v>13</c:v>
                </c:pt>
                <c:pt idx="2">
                  <c:v>21</c:v>
                </c:pt>
                <c:pt idx="4">
                  <c:v>27</c:v>
                </c:pt>
                <c:pt idx="5">
                  <c:v>59</c:v>
                </c:pt>
                <c:pt idx="6">
                  <c:v>74</c:v>
                </c:pt>
                <c:pt idx="7">
                  <c:v>69</c:v>
                </c:pt>
                <c:pt idx="9">
                  <c:v>58</c:v>
                </c:pt>
                <c:pt idx="10">
                  <c:v>60</c:v>
                </c:pt>
              </c:numCache>
              <c:extLst/>
            </c:numRef>
          </c:val>
          <c:extLst>
            <c:ext xmlns:c16="http://schemas.microsoft.com/office/drawing/2014/chart" uri="{C3380CC4-5D6E-409C-BE32-E72D297353CC}">
              <c16:uniqueId val="{00000000-D4B1-4328-A049-E9DBFCD26EA7}"/>
            </c:ext>
          </c:extLst>
        </c:ser>
        <c:ser>
          <c:idx val="1"/>
          <c:order val="1"/>
          <c:tx>
            <c:strRef>
              <c:f>Sheet1!$C$1</c:f>
              <c:strCache>
                <c:ptCount val="1"/>
                <c:pt idx="0">
                  <c:v>Other type</c:v>
                </c:pt>
              </c:strCache>
            </c:strRef>
          </c:tx>
          <c:spPr>
            <a:solidFill>
              <a:schemeClr val="accent5">
                <a:lumMod val="75000"/>
              </a:schemeClr>
            </a:solidFill>
            <a:ln>
              <a:noFill/>
            </a:ln>
            <a:effectLst/>
          </c:spPr>
          <c:invertIfNegative val="0"/>
          <c:cat>
            <c:strRef>
              <c:f>Sheet1!$A$1:$A$12</c:f>
              <c:strCache>
                <c:ptCount val="11"/>
                <c:pt idx="0">
                  <c:v>2014</c:v>
                </c:pt>
                <c:pt idx="1">
                  <c:v>2017</c:v>
                </c:pt>
                <c:pt idx="2">
                  <c:v>2023</c:v>
                </c:pt>
                <c:pt idx="4">
                  <c:v>2015</c:v>
                </c:pt>
                <c:pt idx="5">
                  <c:v>2018</c:v>
                </c:pt>
                <c:pt idx="6">
                  <c:v>2022</c:v>
                </c:pt>
                <c:pt idx="7">
                  <c:v>2024</c:v>
                </c:pt>
                <c:pt idx="9">
                  <c:v>2016</c:v>
                </c:pt>
                <c:pt idx="10">
                  <c:v>2019</c:v>
                </c:pt>
              </c:strCache>
              <c:extLst/>
            </c:strRef>
          </c:cat>
          <c:val>
            <c:numRef>
              <c:f>Sheet1!$C$1:$C$12</c:f>
              <c:numCache>
                <c:formatCode>General</c:formatCode>
                <c:ptCount val="11"/>
                <c:pt idx="0">
                  <c:v>65</c:v>
                </c:pt>
                <c:pt idx="1">
                  <c:v>72</c:v>
                </c:pt>
                <c:pt idx="2">
                  <c:v>65</c:v>
                </c:pt>
                <c:pt idx="4">
                  <c:v>16</c:v>
                </c:pt>
                <c:pt idx="5">
                  <c:v>11</c:v>
                </c:pt>
                <c:pt idx="6">
                  <c:v>14</c:v>
                </c:pt>
                <c:pt idx="7">
                  <c:v>19</c:v>
                </c:pt>
                <c:pt idx="9">
                  <c:v>21</c:v>
                </c:pt>
                <c:pt idx="10">
                  <c:v>20</c:v>
                </c:pt>
              </c:numCache>
              <c:extLst/>
            </c:numRef>
          </c:val>
          <c:extLst>
            <c:ext xmlns:c16="http://schemas.microsoft.com/office/drawing/2014/chart" uri="{C3380CC4-5D6E-409C-BE32-E72D297353CC}">
              <c16:uniqueId val="{00000001-D4B1-4328-A049-E9DBFCD26EA7}"/>
            </c:ext>
          </c:extLst>
        </c:ser>
        <c:ser>
          <c:idx val="2"/>
          <c:order val="2"/>
          <c:tx>
            <c:strRef>
              <c:f>Sheet1!$D$1</c:f>
              <c:strCache>
                <c:ptCount val="1"/>
                <c:pt idx="0">
                  <c:v>Uninsured</c:v>
                </c:pt>
              </c:strCache>
            </c:strRef>
          </c:tx>
          <c:spPr>
            <a:solidFill>
              <a:srgbClr val="B78B0E">
                <a:alpha val="70000"/>
              </a:srgbClr>
            </a:solidFill>
            <a:ln>
              <a:noFill/>
            </a:ln>
            <a:effectLst/>
          </c:spPr>
          <c:invertIfNegative val="0"/>
          <c:dLbls>
            <c:dLbl>
              <c:idx val="0"/>
              <c:layout>
                <c:manualLayout>
                  <c:x val="6.6513192159941323E-2"/>
                  <c:y val="-9.7940083784653464E-2"/>
                </c:manualLayout>
              </c:layout>
              <c:tx>
                <c:rich>
                  <a:bodyPr rot="0" spcFirstLastPara="1" vertOverflow="ellipsis" vert="horz" wrap="square" lIns="38100" tIns="19050" rIns="38100" bIns="19050" anchor="ctr" anchorCtr="1">
                    <a:noAutofit/>
                  </a:bodyPr>
                  <a:lstStyle/>
                  <a:p>
                    <a:pPr>
                      <a:defRPr sz="1197" b="1" i="0" u="none" strike="noStrike" kern="1200" baseline="0">
                        <a:solidFill>
                          <a:schemeClr val="tx1">
                            <a:lumMod val="75000"/>
                            <a:lumOff val="25000"/>
                          </a:schemeClr>
                        </a:solidFill>
                        <a:latin typeface="+mn-lt"/>
                        <a:ea typeface="+mn-ea"/>
                        <a:cs typeface="+mn-cs"/>
                      </a:defRPr>
                    </a:pPr>
                    <a:r>
                      <a:rPr lang="en-US" sz="2400" b="1" dirty="0"/>
                      <a:t>MSM</a:t>
                    </a:r>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7.4660980846673747E-2"/>
                      <c:h val="5.9442114851349322E-2"/>
                    </c:manualLayout>
                  </c15:layout>
                  <c15:showDataLabelsRange val="0"/>
                </c:ext>
                <c:ext xmlns:c16="http://schemas.microsoft.com/office/drawing/2014/chart" uri="{C3380CC4-5D6E-409C-BE32-E72D297353CC}">
                  <c16:uniqueId val="{00000003-D4B1-4328-A049-E9DBFCD26EA7}"/>
                </c:ext>
              </c:extLst>
            </c:dLbl>
            <c:dLbl>
              <c:idx val="5"/>
              <c:layout>
                <c:manualLayout>
                  <c:x val="2.9755870927053122E-2"/>
                  <c:y val="-0.10712362332928611"/>
                </c:manualLayout>
              </c:layout>
              <c:tx>
                <c:rich>
                  <a:bodyPr/>
                  <a:lstStyle/>
                  <a:p>
                    <a:r>
                      <a:rPr lang="en-US" sz="2400" dirty="0"/>
                      <a:t>PWID</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4B1-4328-A049-E9DBFCD26EA7}"/>
                </c:ext>
              </c:extLst>
            </c:dLbl>
            <c:dLbl>
              <c:idx val="8"/>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4B1-4328-A049-E9DBFCD26EA7}"/>
                </c:ext>
              </c:extLst>
            </c:dLbl>
            <c:dLbl>
              <c:idx val="9"/>
              <c:layout>
                <c:manualLayout>
                  <c:x val="3.238138895002847E-2"/>
                  <c:y val="-8.023327089328941E-2"/>
                </c:manualLayout>
              </c:layout>
              <c:tx>
                <c:rich>
                  <a:bodyPr/>
                  <a:lstStyle/>
                  <a:p>
                    <a:r>
                      <a:rPr lang="en-US" sz="2400" dirty="0"/>
                      <a:t>HET</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D4B1-4328-A049-E9DBFCD26EA7}"/>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Sheet1!$A$1:$A$12</c:f>
              <c:strCache>
                <c:ptCount val="11"/>
                <c:pt idx="0">
                  <c:v>2014</c:v>
                </c:pt>
                <c:pt idx="1">
                  <c:v>2017</c:v>
                </c:pt>
                <c:pt idx="2">
                  <c:v>2023</c:v>
                </c:pt>
                <c:pt idx="4">
                  <c:v>2015</c:v>
                </c:pt>
                <c:pt idx="5">
                  <c:v>2018</c:v>
                </c:pt>
                <c:pt idx="6">
                  <c:v>2022</c:v>
                </c:pt>
                <c:pt idx="7">
                  <c:v>2024</c:v>
                </c:pt>
                <c:pt idx="9">
                  <c:v>2016</c:v>
                </c:pt>
                <c:pt idx="10">
                  <c:v>2019</c:v>
                </c:pt>
              </c:strCache>
              <c:extLst/>
            </c:strRef>
          </c:cat>
          <c:val>
            <c:numRef>
              <c:f>Sheet1!$D$1:$D$12</c:f>
              <c:numCache>
                <c:formatCode>General</c:formatCode>
                <c:ptCount val="11"/>
                <c:pt idx="0">
                  <c:v>26</c:v>
                </c:pt>
                <c:pt idx="1">
                  <c:v>15</c:v>
                </c:pt>
                <c:pt idx="2">
                  <c:v>14</c:v>
                </c:pt>
                <c:pt idx="4">
                  <c:v>58</c:v>
                </c:pt>
                <c:pt idx="5">
                  <c:v>30</c:v>
                </c:pt>
                <c:pt idx="6">
                  <c:v>12</c:v>
                </c:pt>
                <c:pt idx="7">
                  <c:v>13</c:v>
                </c:pt>
                <c:pt idx="9">
                  <c:v>21</c:v>
                </c:pt>
                <c:pt idx="10">
                  <c:v>20</c:v>
                </c:pt>
              </c:numCache>
              <c:extLst/>
            </c:numRef>
          </c:val>
          <c:extLst>
            <c:ext xmlns:c16="http://schemas.microsoft.com/office/drawing/2014/chart" uri="{C3380CC4-5D6E-409C-BE32-E72D297353CC}">
              <c16:uniqueId val="{00000002-D4B1-4328-A049-E9DBFCD26EA7}"/>
            </c:ext>
          </c:extLst>
        </c:ser>
        <c:dLbls>
          <c:showLegendKey val="0"/>
          <c:showVal val="0"/>
          <c:showCatName val="0"/>
          <c:showSerName val="0"/>
          <c:showPercent val="0"/>
          <c:showBubbleSize val="0"/>
        </c:dLbls>
        <c:gapWidth val="5"/>
        <c:overlap val="100"/>
        <c:axId val="143217496"/>
        <c:axId val="143301976"/>
      </c:barChart>
      <c:catAx>
        <c:axId val="143217496"/>
        <c:scaling>
          <c:orientation val="minMax"/>
        </c:scaling>
        <c:delete val="0"/>
        <c:axPos val="b"/>
        <c:title>
          <c:tx>
            <c:rich>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en-US" sz="1800" dirty="0"/>
                  <a:t>Year</a:t>
                </a:r>
              </a:p>
            </c:rich>
          </c:tx>
          <c:layout>
            <c:manualLayout>
              <c:xMode val="edge"/>
              <c:yMode val="edge"/>
              <c:x val="0.48088671117137932"/>
              <c:y val="0.76082190420502482"/>
            </c:manualLayout>
          </c:layout>
          <c:overlay val="0"/>
          <c:spPr>
            <a:noFill/>
            <a:ln>
              <a:noFill/>
            </a:ln>
            <a:effectLst/>
          </c:spPr>
          <c:txPr>
            <a:bodyPr rot="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t" anchorCtr="0"/>
          <a:lstStyle/>
          <a:p>
            <a:pPr>
              <a:defRPr sz="2000" b="0" i="0" u="none" strike="noStrike" kern="1200" cap="none" spc="20" normalizeH="0" baseline="0">
                <a:solidFill>
                  <a:schemeClr val="tx1">
                    <a:lumMod val="65000"/>
                    <a:lumOff val="35000"/>
                  </a:schemeClr>
                </a:solidFill>
                <a:latin typeface="+mn-lt"/>
                <a:ea typeface="+mn-ea"/>
                <a:cs typeface="+mn-cs"/>
              </a:defRPr>
            </a:pPr>
            <a:endParaRPr lang="en-US"/>
          </a:p>
        </c:txPr>
        <c:crossAx val="143301976"/>
        <c:crossesAt val="0"/>
        <c:auto val="1"/>
        <c:lblAlgn val="ctr"/>
        <c:lblOffset val="100"/>
        <c:noMultiLvlLbl val="0"/>
      </c:catAx>
      <c:valAx>
        <c:axId val="143301976"/>
        <c:scaling>
          <c:orientation val="minMax"/>
        </c:scaling>
        <c:delete val="0"/>
        <c:axPos val="l"/>
        <c:majorGridlines>
          <c:spPr>
            <a:ln w="9525" cap="flat" cmpd="sng" algn="ctr">
              <a:solidFill>
                <a:schemeClr val="tx1">
                  <a:lumMod val="5000"/>
                  <a:lumOff val="95000"/>
                </a:schemeClr>
              </a:solidFill>
              <a:round/>
            </a:ln>
            <a:effectLst/>
          </c:spPr>
        </c:majorGridlines>
        <c:title>
          <c:tx>
            <c:rich>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en-US" sz="1800" dirty="0"/>
                  <a:t>Percent</a:t>
                </a:r>
              </a:p>
            </c:rich>
          </c:tx>
          <c:layout>
            <c:manualLayout>
              <c:xMode val="edge"/>
              <c:yMode val="edge"/>
              <c:x val="6.6788354718097229E-2"/>
              <c:y val="0.36031693674143228"/>
            </c:manualLayout>
          </c:layout>
          <c:overlay val="0"/>
          <c:spPr>
            <a:noFill/>
            <a:ln>
              <a:noFill/>
            </a:ln>
            <a:effectLst/>
          </c:spPr>
          <c:txPr>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spc="20" baseline="0">
                <a:solidFill>
                  <a:schemeClr val="tx1">
                    <a:lumMod val="65000"/>
                    <a:lumOff val="35000"/>
                  </a:schemeClr>
                </a:solidFill>
                <a:latin typeface="+mn-lt"/>
                <a:ea typeface="+mn-ea"/>
                <a:cs typeface="+mn-cs"/>
              </a:defRPr>
            </a:pPr>
            <a:endParaRPr lang="en-US"/>
          </a:p>
        </c:txPr>
        <c:crossAx val="143217496"/>
        <c:crosses val="autoZero"/>
        <c:crossBetween val="between"/>
      </c:valAx>
      <c:spPr>
        <a:noFill/>
        <a:ln w="25400">
          <a:noFill/>
        </a:ln>
        <a:effectLst/>
      </c:spPr>
    </c:plotArea>
    <c:legend>
      <c:legendPos val="r"/>
      <c:layout>
        <c:manualLayout>
          <c:xMode val="edge"/>
          <c:yMode val="edge"/>
          <c:x val="0.32505946005842845"/>
          <c:y val="0.77919772557292466"/>
          <c:w val="0.35812803183588759"/>
          <c:h val="0.143351625990973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19050">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0.79793</cdr:x>
      <cdr:y>0.57748</cdr:y>
    </cdr:from>
    <cdr:to>
      <cdr:x>0.81546</cdr:x>
      <cdr:y>0.68417</cdr:y>
    </cdr:to>
    <cdr:sp macro="" textlink="">
      <cdr:nvSpPr>
        <cdr:cNvPr id="6" name="Arrow: Up 5">
          <a:extLst xmlns:a="http://schemas.openxmlformats.org/drawingml/2006/main">
            <a:ext uri="{FF2B5EF4-FFF2-40B4-BE49-F238E27FC236}">
              <a16:creationId xmlns:a16="http://schemas.microsoft.com/office/drawing/2014/main" id="{AF1E8192-C2A4-0778-D09C-D5FAF4CA3311}"/>
            </a:ext>
          </a:extLst>
        </cdr:cNvPr>
        <cdr:cNvSpPr/>
      </cdr:nvSpPr>
      <cdr:spPr>
        <a:xfrm xmlns:a="http://schemas.openxmlformats.org/drawingml/2006/main" rot="10800000">
          <a:off x="11579095" y="5152406"/>
          <a:ext cx="254442" cy="951855"/>
        </a:xfrm>
        <a:prstGeom xmlns:a="http://schemas.openxmlformats.org/drawingml/2006/main" prst="upArrow">
          <a:avLst/>
        </a:prstGeom>
        <a:solidFill xmlns:a="http://schemas.openxmlformats.org/drawingml/2006/main">
          <a:schemeClr val="tx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vert" rtlCol="0" anchor="ctr"/>
        <a:lstStyle xmlns:a="http://schemas.openxmlformats.org/drawingml/2006/main">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xmlns:a="http://schemas.openxmlformats.org/drawingml/2006/main">
          <a:r>
            <a:rPr lang="en-US" sz="1200" dirty="0"/>
            <a:t>expansion</a:t>
          </a:r>
        </a:p>
      </cdr:txBody>
    </cdr:sp>
  </cdr:relSizeAnchor>
  <cdr:relSizeAnchor xmlns:cdr="http://schemas.openxmlformats.org/drawingml/2006/chartDrawing">
    <cdr:from>
      <cdr:x>0.46298</cdr:x>
      <cdr:y>0.57748</cdr:y>
    </cdr:from>
    <cdr:to>
      <cdr:x>0.48051</cdr:x>
      <cdr:y>0.68417</cdr:y>
    </cdr:to>
    <cdr:sp macro="" textlink="">
      <cdr:nvSpPr>
        <cdr:cNvPr id="7" name="Arrow: Up 6">
          <a:extLst xmlns:a="http://schemas.openxmlformats.org/drawingml/2006/main">
            <a:ext uri="{FF2B5EF4-FFF2-40B4-BE49-F238E27FC236}">
              <a16:creationId xmlns:a16="http://schemas.microsoft.com/office/drawing/2014/main" id="{AF1E8192-C2A4-0778-D09C-D5FAF4CA3311}"/>
            </a:ext>
          </a:extLst>
        </cdr:cNvPr>
        <cdr:cNvSpPr/>
      </cdr:nvSpPr>
      <cdr:spPr>
        <a:xfrm xmlns:a="http://schemas.openxmlformats.org/drawingml/2006/main" rot="10800000">
          <a:off x="6718471" y="5152405"/>
          <a:ext cx="254442" cy="951855"/>
        </a:xfrm>
        <a:prstGeom xmlns:a="http://schemas.openxmlformats.org/drawingml/2006/main" prst="upArrow">
          <a:avLst/>
        </a:prstGeom>
        <a:solidFill xmlns:a="http://schemas.openxmlformats.org/drawingml/2006/main">
          <a:schemeClr val="tx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vert" rtlCol="0" anchor="ctr"/>
        <a:lstStyle xmlns:a="http://schemas.openxmlformats.org/drawingml/2006/main">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xmlns:a="http://schemas.openxmlformats.org/drawingml/2006/main">
          <a:r>
            <a:rPr lang="en-US" sz="1200" dirty="0"/>
            <a:t>expansion</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3/30/2026</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dirty="0"/>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3/30/2026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dirty="0"/>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dirty="0"/>
          </a:p>
        </p:txBody>
      </p:sp>
    </p:spTree>
    <p:extLst>
      <p:ext uri="{BB962C8B-B14F-4D97-AF65-F5344CB8AC3E}">
        <p14:creationId xmlns:p14="http://schemas.microsoft.com/office/powerpoint/2010/main" val="3895934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32" name="Instructions"/>
          <p:cNvSpPr/>
          <p:nvPr userDrawn="1"/>
        </p:nvSpPr>
        <p:spPr>
          <a:xfrm>
            <a:off x="44302680" y="-1"/>
            <a:ext cx="1244727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4320" rIns="274320" rtlCol="0" anchor="t"/>
          <a:lstStyle/>
          <a:p>
            <a:pPr lvl="0">
              <a:spcBef>
                <a:spcPts val="1200"/>
              </a:spcBef>
            </a:pPr>
            <a:r>
              <a:rPr sz="9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1200"/>
              </a:spcBef>
            </a:pPr>
            <a:r>
              <a:rPr lang="en-US" sz="66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 The Epidemiology</a:t>
            </a:r>
            <a:r>
              <a:rPr lang="en-US" sz="6600" baseline="0" dirty="0">
                <a:solidFill>
                  <a:prstClr val="white">
                    <a:lumMod val="50000"/>
                  </a:prstClr>
                </a:solidFill>
                <a:latin typeface="Calibri Light" panose="020F0302020204030204" pitchFamily="34" charset="0"/>
                <a:cs typeface="Calibri" panose="020F0502020204030204" pitchFamily="34" charset="0"/>
              </a:rPr>
              <a:t> Data Center’s printer maximum width to print is 42”</a:t>
            </a:r>
            <a:endParaRPr lang="en-US" sz="6600" dirty="0">
              <a:solidFill>
                <a:prstClr val="white">
                  <a:lumMod val="50000"/>
                </a:prstClr>
              </a:solidFill>
              <a:latin typeface="Calibri Light" panose="020F0302020204030204" pitchFamily="34" charset="0"/>
              <a:cs typeface="Calibri" panose="020F0502020204030204" pitchFamily="34" charset="0"/>
            </a:endParaRPr>
          </a:p>
          <a:p>
            <a:pPr lvl="0">
              <a:spcBef>
                <a:spcPts val="300"/>
              </a:spcBef>
            </a:pPr>
            <a:endParaRPr sz="6000" dirty="0">
              <a:solidFill>
                <a:prstClr val="white">
                  <a:lumMod val="50000"/>
                </a:prstClr>
              </a:solidFill>
              <a:latin typeface="Calibri Light" panose="020F0302020204030204" pitchFamily="34" charset="0"/>
              <a:cs typeface="Calibri" panose="020F0502020204030204" pitchFamily="34" charset="0"/>
            </a:endParaRPr>
          </a:p>
          <a:p>
            <a:pPr lvl="0">
              <a:spcBef>
                <a:spcPts val="1200"/>
              </a:spcBef>
            </a:pPr>
            <a:r>
              <a:rPr sz="88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1200"/>
              </a:spcBef>
            </a:pPr>
            <a:r>
              <a:rPr lang="en-US" sz="6600" dirty="0">
                <a:solidFill>
                  <a:prstClr val="white">
                    <a:lumMod val="50000"/>
                  </a:prstClr>
                </a:solidFill>
                <a:latin typeface="Calibri Light" panose="020F0302020204030204" pitchFamily="34" charset="0"/>
                <a:cs typeface="Calibri" panose="020F0502020204030204" pitchFamily="34" charset="0"/>
              </a:rPr>
              <a:t>Keep</a:t>
            </a:r>
            <a:r>
              <a:rPr lang="en-US" sz="6600" baseline="0" dirty="0">
                <a:solidFill>
                  <a:prstClr val="white">
                    <a:lumMod val="50000"/>
                  </a:prstClr>
                </a:solidFill>
                <a:latin typeface="Calibri Light" panose="020F0302020204030204" pitchFamily="34" charset="0"/>
                <a:cs typeface="Calibri" panose="020F0502020204030204" pitchFamily="34" charset="0"/>
              </a:rPr>
              <a:t> the aspect ratio for the School’s logo.</a:t>
            </a:r>
            <a:endParaRPr lang="en-US" sz="6600" dirty="0">
              <a:solidFill>
                <a:prstClr val="white">
                  <a:lumMod val="50000"/>
                </a:prstClr>
              </a:solidFill>
              <a:latin typeface="Calibri Light" panose="020F0302020204030204" pitchFamily="34" charset="0"/>
              <a:cs typeface="Calibri" panose="020F0502020204030204" pitchFamily="34" charset="0"/>
            </a:endParaRPr>
          </a:p>
          <a:p>
            <a:pPr lvl="0">
              <a:spcBef>
                <a:spcPts val="1200"/>
              </a:spcBef>
            </a:pPr>
            <a:r>
              <a:rPr sz="66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6600" dirty="0">
                <a:solidFill>
                  <a:prstClr val="white">
                    <a:lumMod val="50000"/>
                  </a:prstClr>
                </a:solidFill>
                <a:latin typeface="Calibri Light" panose="020F0302020204030204" pitchFamily="34" charset="0"/>
                <a:cs typeface="Calibri" panose="020F0502020204030204" pitchFamily="34" charset="0"/>
              </a:rPr>
              <a:t>poster </a:t>
            </a:r>
            <a:r>
              <a:rPr sz="6600" dirty="0">
                <a:solidFill>
                  <a:prstClr val="white">
                    <a:lumMod val="50000"/>
                  </a:prstClr>
                </a:solidFill>
                <a:latin typeface="Calibri Light" panose="020F0302020204030204" pitchFamily="34" charset="0"/>
                <a:cs typeface="Calibri" panose="020F0502020204030204" pitchFamily="34" charset="0"/>
              </a:rPr>
              <a:t>are formatted for you. </a:t>
            </a:r>
            <a:r>
              <a:rPr lang="en-US" sz="6600" dirty="0">
                <a:solidFill>
                  <a:prstClr val="white">
                    <a:lumMod val="50000"/>
                  </a:prstClr>
                </a:solidFill>
                <a:latin typeface="Calibri Light" panose="020F0302020204030204" pitchFamily="34" charset="0"/>
                <a:cs typeface="Calibri" panose="020F0502020204030204" pitchFamily="34" charset="0"/>
              </a:rPr>
              <a:t>Type</a:t>
            </a:r>
            <a:r>
              <a:rPr lang="en-US" sz="6600" baseline="0" dirty="0">
                <a:solidFill>
                  <a:prstClr val="white">
                    <a:lumMod val="50000"/>
                  </a:prstClr>
                </a:solidFill>
                <a:latin typeface="Calibri Light" panose="020F0302020204030204" pitchFamily="34" charset="0"/>
                <a:cs typeface="Calibri" panose="020F0502020204030204" pitchFamily="34" charset="0"/>
              </a:rPr>
              <a:t> in the placeholders </a:t>
            </a:r>
            <a:r>
              <a:rPr lang="en-US" sz="6600" dirty="0">
                <a:solidFill>
                  <a:prstClr val="white">
                    <a:lumMod val="50000"/>
                  </a:prstClr>
                </a:solidFill>
                <a:latin typeface="Calibri Light" panose="020F0302020204030204" pitchFamily="34" charset="0"/>
                <a:cs typeface="Calibri" panose="020F0502020204030204" pitchFamily="34" charset="0"/>
              </a:rPr>
              <a:t>to add text, or c</a:t>
            </a:r>
            <a:r>
              <a:rPr lang="en-US" sz="6600" baseline="0" dirty="0">
                <a:solidFill>
                  <a:prstClr val="white">
                    <a:lumMod val="50000"/>
                  </a:prstClr>
                </a:solidFill>
                <a:latin typeface="Calibri Light" panose="020F0302020204030204" pitchFamily="34" charset="0"/>
                <a:cs typeface="Calibri" panose="020F0502020204030204" pitchFamily="34" charset="0"/>
              </a:rPr>
              <a:t>lick an icon to add a table, chart, SmartArt graphic, picture or multimedia file.</a:t>
            </a:r>
          </a:p>
          <a:p>
            <a:pPr lvl="0">
              <a:spcBef>
                <a:spcPts val="2400"/>
              </a:spcBef>
            </a:pPr>
            <a:r>
              <a:rPr lang="en-US" sz="6600" dirty="0">
                <a:solidFill>
                  <a:prstClr val="white">
                    <a:lumMod val="50000"/>
                  </a:prstClr>
                </a:solidFill>
                <a:latin typeface="Calibri Light" panose="020F0302020204030204" pitchFamily="34" charset="0"/>
                <a:cs typeface="Calibri" panose="020F0502020204030204" pitchFamily="34" charset="0"/>
              </a:rPr>
              <a:t>T</a:t>
            </a:r>
            <a:r>
              <a:rPr sz="6600" dirty="0">
                <a:solidFill>
                  <a:prstClr val="white">
                    <a:lumMod val="50000"/>
                  </a:prstClr>
                </a:solidFill>
                <a:latin typeface="Calibri Light" panose="020F0302020204030204" pitchFamily="34" charset="0"/>
                <a:cs typeface="Calibri" panose="020F0502020204030204" pitchFamily="34" charset="0"/>
              </a:rPr>
              <a:t>o add or remove bullet points from text, click the Bullets button on the Home tab.</a:t>
            </a:r>
          </a:p>
          <a:p>
            <a:pPr lvl="0">
              <a:spcBef>
                <a:spcPts val="2400"/>
              </a:spcBef>
            </a:pPr>
            <a:r>
              <a:rPr sz="6600" dirty="0">
                <a:solidFill>
                  <a:prstClr val="white">
                    <a:lumMod val="50000"/>
                  </a:prstClr>
                </a:solidFill>
                <a:latin typeface="Calibri Light" panose="020F0302020204030204" pitchFamily="34" charset="0"/>
                <a:cs typeface="Calibri" panose="020F0502020204030204" pitchFamily="34" charset="0"/>
              </a:rPr>
              <a:t>If you need more placeholders for titles, </a:t>
            </a:r>
            <a:r>
              <a:rPr lang="en-US" sz="6600" dirty="0">
                <a:solidFill>
                  <a:prstClr val="white">
                    <a:lumMod val="50000"/>
                  </a:prstClr>
                </a:solidFill>
                <a:latin typeface="Calibri Light" panose="020F0302020204030204" pitchFamily="34" charset="0"/>
                <a:cs typeface="Calibri" panose="020F0502020204030204" pitchFamily="34" charset="0"/>
              </a:rPr>
              <a:t>content</a:t>
            </a:r>
            <a:r>
              <a:rPr sz="6600" dirty="0">
                <a:solidFill>
                  <a:prstClr val="white">
                    <a:lumMod val="50000"/>
                  </a:prstClr>
                </a:solidFill>
                <a:latin typeface="Calibri Light" panose="020F0302020204030204" pitchFamily="34" charset="0"/>
                <a:cs typeface="Calibri" panose="020F0502020204030204" pitchFamily="34" charset="0"/>
              </a:rPr>
              <a:t> or body text, make a copy of what you need and drag it into place. PowerPoint’s Smart Guides will help you align it with everything else.</a:t>
            </a:r>
          </a:p>
          <a:p>
            <a:pPr lvl="0">
              <a:spcBef>
                <a:spcPts val="2400"/>
              </a:spcBef>
            </a:pPr>
            <a:r>
              <a:rPr sz="6600" dirty="0">
                <a:solidFill>
                  <a:prstClr val="white">
                    <a:lumMod val="50000"/>
                  </a:prstClr>
                </a:solidFill>
                <a:latin typeface="Calibri Light" panose="020F0302020204030204" pitchFamily="34" charset="0"/>
                <a:cs typeface="Calibri" panose="020F0502020204030204" pitchFamily="34" charset="0"/>
              </a:rPr>
              <a:t>Want to use your own picture</a:t>
            </a:r>
            <a:r>
              <a:rPr lang="en-US" sz="6600" dirty="0">
                <a:solidFill>
                  <a:prstClr val="white">
                    <a:lumMod val="50000"/>
                  </a:prstClr>
                </a:solidFill>
                <a:latin typeface="Calibri Light" panose="020F0302020204030204" pitchFamily="34" charset="0"/>
                <a:cs typeface="Calibri" panose="020F0502020204030204" pitchFamily="34" charset="0"/>
              </a:rPr>
              <a:t>s</a:t>
            </a:r>
            <a:r>
              <a:rPr sz="6600" dirty="0">
                <a:solidFill>
                  <a:prstClr val="white">
                    <a:lumMod val="50000"/>
                  </a:prstClr>
                </a:solidFill>
                <a:latin typeface="Calibri Light" panose="020F0302020204030204" pitchFamily="34" charset="0"/>
                <a:cs typeface="Calibri" panose="020F0502020204030204" pitchFamily="34" charset="0"/>
              </a:rPr>
              <a:t> instead of ours? No problem!</a:t>
            </a:r>
            <a:r>
              <a:rPr lang="en-US" sz="6600" dirty="0">
                <a:solidFill>
                  <a:prstClr val="white">
                    <a:lumMod val="50000"/>
                  </a:prstClr>
                </a:solidFill>
                <a:latin typeface="Calibri Light" panose="020F0302020204030204" pitchFamily="34" charset="0"/>
                <a:cs typeface="Calibri" panose="020F0502020204030204" pitchFamily="34" charset="0"/>
              </a:rPr>
              <a:t> Just click a picture, press the Delete key, then click the icon to add your picture.</a:t>
            </a:r>
            <a:endParaRPr sz="6600" dirty="0">
              <a:solidFill>
                <a:prstClr val="white">
                  <a:lumMod val="50000"/>
                </a:prstClr>
              </a:solidFill>
              <a:latin typeface="Calibri Light" panose="020F0302020204030204" pitchFamily="34" charset="0"/>
              <a:cs typeface="Calibri" panose="020F0502020204030204" pitchFamily="34" charset="0"/>
            </a:endParaRPr>
          </a:p>
        </p:txBody>
      </p:sp>
      <p:sp>
        <p:nvSpPr>
          <p:cNvPr id="6" name="Title 5"/>
          <p:cNvSpPr>
            <a:spLocks noGrp="1"/>
          </p:cNvSpPr>
          <p:nvPr>
            <p:ph type="title"/>
          </p:nvPr>
        </p:nvSpPr>
        <p:spPr/>
        <p:txBody>
          <a:bodyPr/>
          <a:lstStyle/>
          <a:p>
            <a:r>
              <a:rPr lang="en-US"/>
              <a:t>Click to edit Master title style</a:t>
            </a:r>
          </a:p>
        </p:txBody>
      </p:sp>
      <p:sp>
        <p:nvSpPr>
          <p:cNvPr id="31" name="Text Placeholder 6"/>
          <p:cNvSpPr>
            <a:spLocks noGrp="1"/>
          </p:cNvSpPr>
          <p:nvPr>
            <p:ph type="body" sz="quarter" idx="36"/>
          </p:nvPr>
        </p:nvSpPr>
        <p:spPr bwMode="auto">
          <a:xfrm>
            <a:off x="1158240" y="4093905"/>
            <a:ext cx="30174412" cy="646331"/>
          </a:xfrm>
        </p:spPr>
        <p:txBody>
          <a:bodyPr anchor="ctr">
            <a:noAutofit/>
          </a:bodyPr>
          <a:lstStyle>
            <a:lvl1pPr marL="0" indent="0">
              <a:spcBef>
                <a:spcPts val="0"/>
              </a:spcBef>
              <a:buNone/>
              <a:defRPr sz="3600">
                <a:solidFill>
                  <a:schemeClr val="bg1">
                    <a:lumMod val="75000"/>
                  </a:schemeClr>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Click to edit Master text styles</a:t>
            </a:r>
          </a:p>
        </p:txBody>
      </p:sp>
      <p:sp>
        <p:nvSpPr>
          <p:cNvPr id="7" name="Text Placeholder 6"/>
          <p:cNvSpPr>
            <a:spLocks noGrp="1"/>
          </p:cNvSpPr>
          <p:nvPr>
            <p:ph type="body" sz="quarter" idx="13" hasCustomPrompt="1"/>
          </p:nvPr>
        </p:nvSpPr>
        <p:spPr>
          <a:xfrm>
            <a:off x="1143000" y="5669280"/>
            <a:ext cx="12801600" cy="128016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9" name="Text Placeholder 8"/>
          <p:cNvSpPr>
            <a:spLocks noGrp="1"/>
          </p:cNvSpPr>
          <p:nvPr>
            <p:ph type="body" sz="quarter" idx="39" hasCustomPrompt="1"/>
          </p:nvPr>
        </p:nvSpPr>
        <p:spPr bwMode="ltGray">
          <a:xfrm>
            <a:off x="1143000" y="7114032"/>
            <a:ext cx="12801600" cy="2732574"/>
          </a:xfrm>
          <a:solidFill>
            <a:schemeClr val="tx2">
              <a:lumMod val="10000"/>
              <a:lumOff val="90000"/>
            </a:schemeClr>
          </a:solidFill>
        </p:spPr>
        <p:txBody>
          <a:bodyPr lIns="365760" rIns="365760" anchor="ctr">
            <a:noAutofit/>
          </a:bodyPr>
          <a:lstStyle>
            <a:lvl1pPr marL="0" indent="0">
              <a:spcBef>
                <a:spcPts val="1200"/>
              </a:spcBef>
              <a:buFont typeface="Arial" panose="020B0604020202020204" pitchFamily="34" charset="0"/>
              <a:buNone/>
              <a:defRPr sz="4400" baseline="0"/>
            </a:lvl1pPr>
            <a:lvl2pPr marL="571500" indent="-571500">
              <a:spcBef>
                <a:spcPts val="1200"/>
              </a:spcBef>
              <a:buFont typeface="Arial" panose="020B0604020202020204" pitchFamily="34" charset="0"/>
              <a:buChar char="•"/>
              <a:defRPr sz="4400"/>
            </a:lvl2pPr>
            <a:lvl3pPr marL="571500" indent="-571500">
              <a:spcBef>
                <a:spcPts val="1200"/>
              </a:spcBef>
              <a:buFont typeface="Arial" panose="020B0604020202020204" pitchFamily="34" charset="0"/>
              <a:buChar char="•"/>
              <a:defRPr sz="4400"/>
            </a:lvl3pPr>
            <a:lvl4pPr marL="0" indent="0">
              <a:spcBef>
                <a:spcPts val="1200"/>
              </a:spcBef>
              <a:buNone/>
              <a:defRPr sz="4400"/>
            </a:lvl4pPr>
            <a:lvl5pPr marL="0" indent="0">
              <a:spcBef>
                <a:spcPts val="1200"/>
              </a:spcBef>
              <a:buNone/>
              <a:defRPr sz="4400"/>
            </a:lvl5pPr>
            <a:lvl6pPr marL="0" indent="0">
              <a:spcBef>
                <a:spcPts val="1200"/>
              </a:spcBef>
              <a:buNone/>
              <a:defRPr sz="4400"/>
            </a:lvl6pPr>
            <a:lvl7pPr marL="0" indent="0">
              <a:spcBef>
                <a:spcPts val="1200"/>
              </a:spcBef>
              <a:buNone/>
              <a:defRPr sz="4400"/>
            </a:lvl7pPr>
            <a:lvl8pPr marL="0" indent="0">
              <a:spcBef>
                <a:spcPts val="1200"/>
              </a:spcBef>
              <a:buNone/>
              <a:defRPr sz="4400"/>
            </a:lvl8pPr>
            <a:lvl9pPr marL="0" indent="0">
              <a:spcBef>
                <a:spcPts val="1200"/>
              </a:spcBef>
              <a:buNone/>
              <a:defRPr sz="4400"/>
            </a:lvl9pPr>
          </a:lstStyle>
          <a:p>
            <a:pPr lvl="0"/>
            <a:r>
              <a:rPr lang="en-US" dirty="0"/>
              <a:t>Type your question or a statement of the problem here</a:t>
            </a:r>
          </a:p>
        </p:txBody>
      </p:sp>
      <p:sp>
        <p:nvSpPr>
          <p:cNvPr id="36" name="Text Placeholder 6"/>
          <p:cNvSpPr>
            <a:spLocks noGrp="1"/>
          </p:cNvSpPr>
          <p:nvPr>
            <p:ph type="body" sz="quarter" idx="37" hasCustomPrompt="1"/>
          </p:nvPr>
        </p:nvSpPr>
        <p:spPr>
          <a:xfrm>
            <a:off x="1143000" y="10497312"/>
            <a:ext cx="12801600" cy="128016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7" name="Content Placeholder 17"/>
          <p:cNvSpPr>
            <a:spLocks noGrp="1"/>
          </p:cNvSpPr>
          <p:nvPr>
            <p:ph sz="quarter" idx="38" hasCustomPrompt="1"/>
          </p:nvPr>
        </p:nvSpPr>
        <p:spPr>
          <a:xfrm>
            <a:off x="1143000" y="11868912"/>
            <a:ext cx="12801600" cy="280750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11" name="Text Placeholder 6"/>
          <p:cNvSpPr>
            <a:spLocks noGrp="1"/>
          </p:cNvSpPr>
          <p:nvPr>
            <p:ph type="body" sz="quarter" idx="17" hasCustomPrompt="1"/>
          </p:nvPr>
        </p:nvSpPr>
        <p:spPr>
          <a:xfrm>
            <a:off x="1143000" y="14950440"/>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1143000" y="16440912"/>
            <a:ext cx="12801600" cy="6027461"/>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1143000" y="22887432"/>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1143000" y="24332184"/>
            <a:ext cx="12801600" cy="729691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5544800" y="5669280"/>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5544800" y="7114032"/>
            <a:ext cx="12801600" cy="679555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38" name="Text Placeholder 6"/>
          <p:cNvSpPr>
            <a:spLocks noGrp="1"/>
          </p:cNvSpPr>
          <p:nvPr>
            <p:ph type="body" sz="quarter" idx="40" hasCustomPrompt="1"/>
          </p:nvPr>
        </p:nvSpPr>
        <p:spPr>
          <a:xfrm>
            <a:off x="15544800" y="14328648"/>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18" name="Content Placeholder 17"/>
          <p:cNvSpPr>
            <a:spLocks noGrp="1"/>
          </p:cNvSpPr>
          <p:nvPr>
            <p:ph sz="quarter" idx="23" hasCustomPrompt="1"/>
          </p:nvPr>
        </p:nvSpPr>
        <p:spPr>
          <a:xfrm>
            <a:off x="15544800" y="15773399"/>
            <a:ext cx="12801600" cy="6694973"/>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4" name="Text Placeholder 6"/>
          <p:cNvSpPr>
            <a:spLocks noGrp="1"/>
          </p:cNvSpPr>
          <p:nvPr>
            <p:ph type="body" sz="quarter" idx="29" hasCustomPrompt="1"/>
          </p:nvPr>
        </p:nvSpPr>
        <p:spPr>
          <a:xfrm>
            <a:off x="15544800" y="22887432"/>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5544800" y="24332184"/>
            <a:ext cx="12801600" cy="729691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29900880" y="5669280"/>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29900880" y="7114032"/>
            <a:ext cx="12801600" cy="7315200"/>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29900880" y="14914834"/>
            <a:ext cx="12801600" cy="4538610"/>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39" name="Text Placeholder 6"/>
          <p:cNvSpPr>
            <a:spLocks noGrp="1"/>
          </p:cNvSpPr>
          <p:nvPr>
            <p:ph type="body" sz="quarter" idx="41" hasCustomPrompt="1"/>
          </p:nvPr>
        </p:nvSpPr>
        <p:spPr>
          <a:xfrm>
            <a:off x="29900880" y="19767596"/>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40" name="Content Placeholder 17"/>
          <p:cNvSpPr>
            <a:spLocks noGrp="1"/>
          </p:cNvSpPr>
          <p:nvPr>
            <p:ph sz="quarter" idx="42" hasCustomPrompt="1"/>
          </p:nvPr>
        </p:nvSpPr>
        <p:spPr>
          <a:xfrm>
            <a:off x="29900880" y="21212348"/>
            <a:ext cx="12801600" cy="4344786"/>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29" name="Text Placeholder 6"/>
          <p:cNvSpPr>
            <a:spLocks noGrp="1"/>
          </p:cNvSpPr>
          <p:nvPr>
            <p:ph type="body" sz="quarter" idx="34" hasCustomPrompt="1"/>
          </p:nvPr>
        </p:nvSpPr>
        <p:spPr>
          <a:xfrm>
            <a:off x="29900880" y="25722072"/>
            <a:ext cx="12801600" cy="1219200"/>
          </a:xfrm>
          <a:prstGeom prst="rect">
            <a:avLst/>
          </a:prstGeom>
          <a:solidFill>
            <a:srgbClr val="461D7C"/>
          </a:solidFill>
        </p:spPr>
        <p:txBody>
          <a:bodyPr lIns="365760" anchor="ctr">
            <a:noAutofit/>
          </a:bodyPr>
          <a:lstStyle>
            <a:lvl1pPr marL="0" indent="0" algn="ctr">
              <a:spcBef>
                <a:spcPts val="0"/>
              </a:spcBef>
              <a:buNone/>
              <a:defRPr sz="5400" cap="none"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29900880" y="27166824"/>
            <a:ext cx="12801600" cy="4462272"/>
          </a:xfrm>
        </p:spPr>
        <p:txBody>
          <a:bodyPr lIns="91440" tIns="182880"/>
          <a:lstStyle>
            <a:lvl1pPr>
              <a:defRPr sz="3200" baseline="0"/>
            </a:lvl1pPr>
            <a:lvl2pPr>
              <a:defRPr sz="2800"/>
            </a:lvl2pPr>
            <a:lvl3pPr>
              <a:defRPr sz="2800"/>
            </a:lvl3pPr>
            <a:lvl4pPr>
              <a:defRPr sz="2800"/>
            </a:lvl4pPr>
            <a:lvl5pPr>
              <a:defRPr sz="2800"/>
            </a:lvl5pPr>
            <a:lvl6pPr>
              <a:defRPr sz="2800"/>
            </a:lvl6pPr>
            <a:lvl7pPr>
              <a:defRPr sz="2800"/>
            </a:lvl7pPr>
            <a:lvl8pPr>
              <a:defRPr sz="2800"/>
            </a:lvl8pPr>
            <a:lvl9pPr>
              <a:defRPr sz="2800"/>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p:txBody>
      </p:sp>
      <p:sp>
        <p:nvSpPr>
          <p:cNvPr id="3" name="Date Placeholder 2"/>
          <p:cNvSpPr>
            <a:spLocks noGrp="1"/>
          </p:cNvSpPr>
          <p:nvPr>
            <p:ph type="dt" sz="half" idx="10"/>
          </p:nvPr>
        </p:nvSpPr>
        <p:spPr/>
        <p:txBody>
          <a:bodyPr/>
          <a:lstStyle/>
          <a:p>
            <a:fld id="{ECAA57DF-1C19-4726-AB84-014692BAD8F5}" type="datetimeFigureOut">
              <a:rPr lang="en-US" smtClean="0"/>
              <a:t>3/30/2026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dirty="0"/>
          </a:p>
        </p:txBody>
      </p:sp>
      <p:sp>
        <p:nvSpPr>
          <p:cNvPr id="8" name="Picture Placeholder 7"/>
          <p:cNvSpPr>
            <a:spLocks noGrp="1"/>
          </p:cNvSpPr>
          <p:nvPr>
            <p:ph type="pic" sz="quarter" idx="43"/>
          </p:nvPr>
        </p:nvSpPr>
        <p:spPr>
          <a:xfrm>
            <a:off x="32270700" y="0"/>
            <a:ext cx="11620500" cy="3842445"/>
          </a:xfrm>
          <a:effectDag name="">
            <a:cont type="tree" name="">
              <a:effect ref="fillLine"/>
              <a:alphaMod>
                <a:cont name="">
                  <a:fill>
                    <a:gradFill>
                      <a:gsLst>
                        <a:gs pos="60000">
                          <a:srgbClr val="000000">
                            <a:alpha val="100000"/>
                          </a:srgbClr>
                        </a:gs>
                        <a:gs pos="97000">
                          <a:srgbClr val="000000">
                            <a:alpha val="0"/>
                          </a:srgbClr>
                        </a:gs>
                      </a:gsLst>
                      <a:lin ang="10800000"/>
                    </a:gradFill>
                  </a:fill>
                </a:cont>
              </a:alphaMod>
            </a:cont>
          </a:effectDag>
        </p:spPr>
        <p:txBody>
          <a:bodyPr lIns="91440" tIns="457200" rIns="91440"/>
          <a:lstStyle>
            <a:lvl1pPr marL="0" indent="0" algn="ctr">
              <a:buNone/>
              <a:defRPr>
                <a:solidFill>
                  <a:schemeClr val="bg1"/>
                </a:solidFill>
              </a:defRPr>
            </a:lvl1pPr>
          </a:lstStyle>
          <a:p>
            <a:r>
              <a:rPr lang="en-US" dirty="0"/>
              <a:t>Click icon to add picture</a:t>
            </a:r>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ltGray">
          <a:xfrm>
            <a:off x="0" y="0"/>
            <a:ext cx="43891200" cy="502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bwMode="auto">
          <a:xfrm>
            <a:off x="1158240" y="685860"/>
            <a:ext cx="30175200" cy="297174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158240" y="6019800"/>
            <a:ext cx="41589960" cy="2362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3000" y="32114698"/>
            <a:ext cx="9875520" cy="457200"/>
          </a:xfrm>
          <a:prstGeom prst="rect">
            <a:avLst/>
          </a:prstGeom>
        </p:spPr>
        <p:txBody>
          <a:bodyPr vert="horz" lIns="91440" tIns="45720" rIns="91440" bIns="45720" rtlCol="0" anchor="ctr"/>
          <a:lstStyle>
            <a:lvl1pPr algn="l">
              <a:defRPr sz="1600">
                <a:solidFill>
                  <a:schemeClr val="tx1">
                    <a:tint val="75000"/>
                  </a:schemeClr>
                </a:solidFill>
              </a:defRPr>
            </a:lvl1pPr>
          </a:lstStyle>
          <a:p>
            <a:fld id="{ECAA57DF-1C19-4726-AB84-014692BAD8F5}" type="datetimeFigureOut">
              <a:rPr lang="en-US" smtClean="0"/>
              <a:pPr/>
              <a:t>3/30/2026</a:t>
            </a:fld>
            <a:endParaRPr lang="en-US" dirty="0"/>
          </a:p>
        </p:txBody>
      </p:sp>
      <p:sp>
        <p:nvSpPr>
          <p:cNvPr id="5" name="Footer Placeholder 4"/>
          <p:cNvSpPr>
            <a:spLocks noGrp="1"/>
          </p:cNvSpPr>
          <p:nvPr>
            <p:ph type="ftr" sz="quarter" idx="3"/>
          </p:nvPr>
        </p:nvSpPr>
        <p:spPr>
          <a:xfrm>
            <a:off x="11018520" y="32114698"/>
            <a:ext cx="21854160" cy="4572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872680" y="32114698"/>
            <a:ext cx="9875520" cy="457200"/>
          </a:xfrm>
          <a:prstGeom prst="rect">
            <a:avLst/>
          </a:prstGeom>
        </p:spPr>
        <p:txBody>
          <a:bodyPr vert="horz" lIns="91440" tIns="45720" rIns="91440" bIns="45720" rtlCol="0" anchor="ctr"/>
          <a:lstStyle>
            <a:lvl1pPr algn="r">
              <a:defRPr sz="1600">
                <a:solidFill>
                  <a:schemeClr val="tx1">
                    <a:tint val="75000"/>
                  </a:schemeClr>
                </a:solidFill>
              </a:defRPr>
            </a:lvl1pPr>
          </a:lstStyle>
          <a:p>
            <a:fld id="{91B4C631-C489-4C11-812F-2172FBEAE82B}" type="slidenum">
              <a:rPr lang="en-US" smtClean="0"/>
              <a:pPr/>
              <a:t>‹#›</a:t>
            </a:fld>
            <a:endParaRPr lang="en-US" dirty="0"/>
          </a:p>
        </p:txBody>
      </p:sp>
      <p:sp>
        <p:nvSpPr>
          <p:cNvPr id="8" name="Rectangle 7"/>
          <p:cNvSpPr/>
          <p:nvPr userDrawn="1"/>
        </p:nvSpPr>
        <p:spPr bwMode="gray">
          <a:xfrm>
            <a:off x="0" y="3886200"/>
            <a:ext cx="43891200" cy="1143000"/>
          </a:xfrm>
          <a:prstGeom prst="rect">
            <a:avLst/>
          </a:prstGeom>
          <a:solidFill>
            <a:srgbClr val="461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0" y="3886200"/>
            <a:ext cx="43891200" cy="0"/>
          </a:xfrm>
          <a:prstGeom prst="line">
            <a:avLst/>
          </a:prstGeom>
          <a:ln w="114300">
            <a:solidFill>
              <a:srgbClr val="FDD02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4389120" rtl="0" eaLnBrk="1" latinLnBrk="0" hangingPunct="1">
        <a:lnSpc>
          <a:spcPct val="90000"/>
        </a:lnSpc>
        <a:spcBef>
          <a:spcPct val="0"/>
        </a:spcBef>
        <a:buNone/>
        <a:defRPr sz="11500" b="0" kern="1200">
          <a:solidFill>
            <a:schemeClr val="bg1"/>
          </a:solidFill>
          <a:latin typeface="+mj-lt"/>
          <a:ea typeface="+mj-ea"/>
          <a:cs typeface="+mj-cs"/>
        </a:defRPr>
      </a:lvl1pPr>
    </p:titleStyle>
    <p:bodyStyle>
      <a:lvl1pPr marL="45720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image" Target="../media/image1.png"/><Relationship Id="rId7" Type="http://schemas.openxmlformats.org/officeDocument/2006/relationships/hyperlink" Target="https://publichealth.lsuhsc.edu/honorsday/2026/"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2.png"/><Relationship Id="rId4" Type="http://schemas.openxmlformats.org/officeDocument/2006/relationships/hyperlink" Target="https://publichealth.lsuhsc.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Box 105"/>
          <p:cNvSpPr txBox="1"/>
          <p:nvPr/>
        </p:nvSpPr>
        <p:spPr>
          <a:xfrm>
            <a:off x="1163990" y="853348"/>
            <a:ext cx="30470797" cy="1200329"/>
          </a:xfrm>
          <a:prstGeom prst="rect">
            <a:avLst/>
          </a:prstGeom>
          <a:noFill/>
        </p:spPr>
        <p:txBody>
          <a:bodyPr wrap="square" rtlCol="0" anchor="ctr">
            <a:spAutoFit/>
          </a:bodyPr>
          <a:lstStyle/>
          <a:p>
            <a:r>
              <a:rPr lang="en-US" sz="7200" dirty="0">
                <a:latin typeface="+mj-lt"/>
              </a:rPr>
              <a:t>Insurance Trends among Populations at Risk for HIV in New Orleans, LA</a:t>
            </a: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C684DE86-1E7C-0BA8-2991-460BDE081336}"/>
                  </a:ext>
                </a:extLst>
              </p:cNvPr>
              <p:cNvSpPr txBox="1"/>
              <p:nvPr/>
            </p:nvSpPr>
            <p:spPr>
              <a:xfrm>
                <a:off x="1200694" y="2287425"/>
                <a:ext cx="32763708" cy="923330"/>
              </a:xfrm>
              <a:prstGeom prst="rect">
                <a:avLst/>
              </a:prstGeom>
              <a:noFill/>
            </p:spPr>
            <p:txBody>
              <a:bodyPr wrap="square" rtlCol="0" anchor="ctr">
                <a:spAutoFit/>
              </a:bodyPr>
              <a:lstStyle/>
              <a:p>
                <a:r>
                  <a:rPr lang="en-US" sz="5400" b="0" dirty="0">
                    <a:latin typeface="+mj-lt"/>
                  </a:rPr>
                  <a:t>Alayna Gillespie</a:t>
                </a:r>
                <a:r>
                  <a:rPr lang="en-US" sz="5400" baseline="30000" dirty="0">
                    <a:latin typeface="+mj-lt"/>
                  </a:rPr>
                  <a:t>1</a:t>
                </a:r>
                <a14:m>
                  <m:oMath xmlns:m="http://schemas.openxmlformats.org/officeDocument/2006/math">
                    <m:r>
                      <a:rPr lang="en-US" sz="5400" b="0" i="0" smtClean="0">
                        <a:latin typeface="Cambria Math" panose="02040503050406030204" pitchFamily="18" charset="0"/>
                      </a:rPr>
                      <m:t>, </m:t>
                    </m:r>
                  </m:oMath>
                </a14:m>
                <a:r>
                  <a:rPr lang="en-US" sz="5400" dirty="0">
                    <a:latin typeface="+mj-lt"/>
                  </a:rPr>
                  <a:t>William T. Robinson</a:t>
                </a:r>
                <a:r>
                  <a:rPr lang="en-US" sz="5400" baseline="30000" dirty="0">
                    <a:latin typeface="+mj-lt"/>
                  </a:rPr>
                  <a:t>1,2</a:t>
                </a:r>
                <a:r>
                  <a:rPr lang="en-US" sz="5400" dirty="0">
                    <a:latin typeface="+mj-lt"/>
                  </a:rPr>
                  <a:t> </a:t>
                </a:r>
              </a:p>
            </p:txBody>
          </p:sp>
        </mc:Choice>
        <mc:Fallback xmlns="">
          <p:sp>
            <p:nvSpPr>
              <p:cNvPr id="16" name="TextBox 15">
                <a:extLst>
                  <a:ext uri="{FF2B5EF4-FFF2-40B4-BE49-F238E27FC236}">
                    <a16:creationId xmlns:a16="http://schemas.microsoft.com/office/drawing/2014/main" id="{C684DE86-1E7C-0BA8-2991-460BDE081336}"/>
                  </a:ext>
                </a:extLst>
              </p:cNvPr>
              <p:cNvSpPr txBox="1">
                <a:spLocks noRot="1" noChangeAspect="1" noMove="1" noResize="1" noEditPoints="1" noAdjustHandles="1" noChangeArrowheads="1" noChangeShapeType="1" noTextEdit="1"/>
              </p:cNvSpPr>
              <p:nvPr/>
            </p:nvSpPr>
            <p:spPr>
              <a:xfrm>
                <a:off x="1200694" y="2287425"/>
                <a:ext cx="32763708" cy="923330"/>
              </a:xfrm>
              <a:prstGeom prst="rect">
                <a:avLst/>
              </a:prstGeom>
              <a:blipFill>
                <a:blip r:embed="rId3"/>
                <a:stretch>
                  <a:fillRect l="-1005" t="-17763" b="-39474"/>
                </a:stretch>
              </a:blipFill>
            </p:spPr>
            <p:txBody>
              <a:bodyPr/>
              <a:lstStyle/>
              <a:p>
                <a:r>
                  <a:rPr lang="en-US">
                    <a:noFill/>
                  </a:rPr>
                  <a:t> </a:t>
                </a:r>
              </a:p>
            </p:txBody>
          </p:sp>
        </mc:Fallback>
      </mc:AlternateContent>
      <p:sp>
        <p:nvSpPr>
          <p:cNvPr id="18" name="TextBox 17">
            <a:extLst>
              <a:ext uri="{FF2B5EF4-FFF2-40B4-BE49-F238E27FC236}">
                <a16:creationId xmlns:a16="http://schemas.microsoft.com/office/drawing/2014/main" id="{454D693B-FF2C-8DE6-6BCE-491E0B597B36}"/>
              </a:ext>
            </a:extLst>
          </p:cNvPr>
          <p:cNvSpPr txBox="1"/>
          <p:nvPr/>
        </p:nvSpPr>
        <p:spPr>
          <a:xfrm>
            <a:off x="1200694" y="4131349"/>
            <a:ext cx="28193033" cy="584775"/>
          </a:xfrm>
          <a:prstGeom prst="rect">
            <a:avLst/>
          </a:prstGeom>
          <a:noFill/>
        </p:spPr>
        <p:txBody>
          <a:bodyPr wrap="square" rtlCol="0" anchor="ctr">
            <a:spAutoFit/>
          </a:bodyPr>
          <a:lstStyle/>
          <a:p>
            <a:r>
              <a:rPr lang="en-US" sz="3200" i="1" baseline="30000" dirty="0">
                <a:solidFill>
                  <a:schemeClr val="bg1"/>
                </a:solidFill>
              </a:rPr>
              <a:t>1</a:t>
            </a:r>
            <a:r>
              <a:rPr lang="en-US" sz="3200" i="1" dirty="0">
                <a:solidFill>
                  <a:schemeClr val="bg1"/>
                </a:solidFill>
              </a:rPr>
              <a:t>Louisiana State University Health Sciences Center, School of Public Health; </a:t>
            </a:r>
            <a:r>
              <a:rPr lang="en-US" sz="3200" i="1" baseline="30000" dirty="0">
                <a:solidFill>
                  <a:schemeClr val="bg1"/>
                </a:solidFill>
              </a:rPr>
              <a:t>2</a:t>
            </a:r>
            <a:r>
              <a:rPr lang="en-US" sz="3200" i="1" dirty="0">
                <a:solidFill>
                  <a:schemeClr val="bg1"/>
                </a:solidFill>
              </a:rPr>
              <a:t>Louisiana Department of Public Health STI/HIV/Hepatitis Program (SHHP) </a:t>
            </a:r>
          </a:p>
        </p:txBody>
      </p:sp>
      <p:pic>
        <p:nvPicPr>
          <p:cNvPr id="104" name="Picture 103" descr="Logo featuring text for LSU Health New Orleans School of Public Health. Design uses purple and gold colors with &quot;LSU Health&quot; in bold, &quot;New Orleans&quot; in smaller uppercase letters, and &quot;School of Public Health&quot; below in purple.">
            <a:hlinkClick r:id="rId4" tooltip="school of public_health"/>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720122" y="161256"/>
            <a:ext cx="8810130" cy="3568103"/>
          </a:xfrm>
          <a:prstGeom prst="rect">
            <a:avLst/>
          </a:prstGeom>
        </p:spPr>
      </p:pic>
      <p:sp>
        <p:nvSpPr>
          <p:cNvPr id="20" name="TextBox 19">
            <a:extLst>
              <a:ext uri="{FF2B5EF4-FFF2-40B4-BE49-F238E27FC236}">
                <a16:creationId xmlns:a16="http://schemas.microsoft.com/office/drawing/2014/main" id="{FEA8E612-894D-6781-32DF-325A44117F84}"/>
              </a:ext>
            </a:extLst>
          </p:cNvPr>
          <p:cNvSpPr txBox="1"/>
          <p:nvPr/>
        </p:nvSpPr>
        <p:spPr>
          <a:xfrm>
            <a:off x="33096611" y="4039017"/>
            <a:ext cx="10645591" cy="769441"/>
          </a:xfrm>
          <a:prstGeom prst="rect">
            <a:avLst/>
          </a:prstGeom>
          <a:solidFill>
            <a:srgbClr val="461D7C"/>
          </a:solidFill>
        </p:spPr>
        <p:txBody>
          <a:bodyPr wrap="square" rtlCol="0">
            <a:spAutoFit/>
          </a:bodyPr>
          <a:lstStyle/>
          <a:p>
            <a:pPr algn="r"/>
            <a:r>
              <a:rPr lang="en-US" sz="4400" dirty="0">
                <a:solidFill>
                  <a:schemeClr val="bg1"/>
                </a:solidFill>
              </a:rPr>
              <a:t>publichealth.lsuhsc.edu</a:t>
            </a:r>
          </a:p>
        </p:txBody>
      </p:sp>
      <p:sp>
        <p:nvSpPr>
          <p:cNvPr id="67" name="Text Placeholder 66"/>
          <p:cNvSpPr>
            <a:spLocks noGrp="1"/>
          </p:cNvSpPr>
          <p:nvPr>
            <p:ph type="body" sz="quarter" idx="13"/>
          </p:nvPr>
        </p:nvSpPr>
        <p:spPr>
          <a:xfrm>
            <a:off x="1118937" y="5669280"/>
            <a:ext cx="12801600" cy="1280160"/>
          </a:xfrm>
        </p:spPr>
        <p:txBody>
          <a:bodyPr/>
          <a:lstStyle/>
          <a:p>
            <a:r>
              <a:rPr lang="en-US" dirty="0"/>
              <a:t>Background</a:t>
            </a:r>
          </a:p>
        </p:txBody>
      </p:sp>
      <p:sp>
        <p:nvSpPr>
          <p:cNvPr id="10" name="Text Placeholder 9">
            <a:extLst>
              <a:ext uri="{FF2B5EF4-FFF2-40B4-BE49-F238E27FC236}">
                <a16:creationId xmlns:a16="http://schemas.microsoft.com/office/drawing/2014/main" id="{7AEDFAC7-28E6-705E-B72C-20B5FA144185}"/>
              </a:ext>
            </a:extLst>
          </p:cNvPr>
          <p:cNvSpPr>
            <a:spLocks noGrp="1"/>
          </p:cNvSpPr>
          <p:nvPr>
            <p:ph type="body" sz="quarter" idx="39"/>
          </p:nvPr>
        </p:nvSpPr>
        <p:spPr>
          <a:xfrm>
            <a:off x="1114999" y="6958023"/>
            <a:ext cx="12821557" cy="9021382"/>
          </a:xfrm>
          <a:noFill/>
        </p:spPr>
        <p:txBody>
          <a:bodyPr lIns="182880" tIns="182880" rIns="182880" bIns="182880" anchor="ctr">
            <a:noAutofit/>
          </a:bodyPr>
          <a:lstStyle/>
          <a:p>
            <a:pPr>
              <a:lnSpc>
                <a:spcPct val="120000"/>
              </a:lnSpc>
            </a:pPr>
            <a:r>
              <a:rPr lang="en-US" sz="2800" dirty="0"/>
              <a:t>Health insurance is associated with improved health outcomes, fewer disease related deaths, and reduced financial burden.</a:t>
            </a:r>
            <a:r>
              <a:rPr lang="en-US" sz="2800" baseline="30000" dirty="0"/>
              <a:t>1</a:t>
            </a:r>
            <a:r>
              <a:rPr lang="en-US" sz="2800" dirty="0"/>
              <a:t> Medicaid, a government funded health insurance for people with low incomes, provides members with vital access to preventative care, testing, and treatment at no or reduced cost.</a:t>
            </a:r>
            <a:r>
              <a:rPr lang="en-US" sz="2800" baseline="30000" dirty="0"/>
              <a:t>2</a:t>
            </a:r>
            <a:r>
              <a:rPr lang="en-US" sz="2800" dirty="0"/>
              <a:t> In 2016, Louisiana expanded Medicaid coverage for adults aged 19 to 64 to include those with household incomes between 100% and 138% of the federal poverty level. Within the first year, Louisiana had enrolled over 430,000 new members.</a:t>
            </a:r>
            <a:r>
              <a:rPr lang="en-US" sz="2800" baseline="30000" dirty="0"/>
              <a:t>3</a:t>
            </a:r>
            <a:endParaRPr lang="en-US" sz="2800" dirty="0"/>
          </a:p>
          <a:p>
            <a:pPr>
              <a:lnSpc>
                <a:spcPct val="120000"/>
              </a:lnSpc>
            </a:pPr>
            <a:r>
              <a:rPr lang="en-US" sz="2800" dirty="0"/>
              <a:t>The impact of expansion on the general population is documented; however, little is known about Medicaid membership among key populations who are at increased risk for HIV and who may be hidden or hard to reach. The National HIV Behavioral Surveillance (NHBS) conducts annual, rotating behavioral surveillance focused on men who have sex with men (MSM), people who inject drugs (PWID), and heterosexual people at increased risk for HIV living in New Orleans, LA. Access to NHBS data provides an opportunity to explore longitudinal trends in insurance status among key populations.</a:t>
            </a:r>
          </a:p>
        </p:txBody>
      </p:sp>
      <p:sp>
        <p:nvSpPr>
          <p:cNvPr id="30" name="Text Placeholder 6">
            <a:extLst>
              <a:ext uri="{FF2B5EF4-FFF2-40B4-BE49-F238E27FC236}">
                <a16:creationId xmlns:a16="http://schemas.microsoft.com/office/drawing/2014/main" id="{7EB5EB04-3450-65E4-6E1C-7843972281FA}"/>
              </a:ext>
            </a:extLst>
          </p:cNvPr>
          <p:cNvSpPr txBox="1">
            <a:spLocks/>
          </p:cNvSpPr>
          <p:nvPr/>
        </p:nvSpPr>
        <p:spPr>
          <a:xfrm>
            <a:off x="1113096" y="15998858"/>
            <a:ext cx="12801600" cy="1280160"/>
          </a:xfrm>
          <a:prstGeom prst="rect">
            <a:avLst/>
          </a:prstGeom>
          <a:solidFill>
            <a:srgbClr val="461D7C"/>
          </a:solidFill>
        </p:spPr>
        <p:txBody>
          <a:bodyPr vert="horz" lIns="365760" tIns="45720" rIns="91440" bIns="45720" rtlCol="0" anchor="ctr">
            <a:noAutofit/>
          </a:bodyPr>
          <a:lstStyle>
            <a:lvl1pPr marL="0" indent="0" algn="ctr" defTabSz="4389120" rtl="0" eaLnBrk="1" latinLnBrk="0" hangingPunct="1">
              <a:lnSpc>
                <a:spcPct val="100000"/>
              </a:lnSpc>
              <a:spcBef>
                <a:spcPts val="0"/>
              </a:spcBef>
              <a:buClr>
                <a:schemeClr val="bg1">
                  <a:lumMod val="65000"/>
                </a:schemeClr>
              </a:buClr>
              <a:buFont typeface="Arial" panose="020B0604020202020204" pitchFamily="34" charset="0"/>
              <a:buNone/>
              <a:defRPr sz="5400" kern="1200" cap="none" baseline="0">
                <a:solidFill>
                  <a:schemeClr val="bg1"/>
                </a:solidFill>
                <a:latin typeface="+mj-lt"/>
                <a:ea typeface="+mn-ea"/>
                <a:cs typeface="+mn-cs"/>
              </a:defRPr>
            </a:lvl1pPr>
            <a:lvl2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120" rtl="0" eaLnBrk="1" latinLnBrk="0" hangingPunct="1">
              <a:lnSpc>
                <a:spcPct val="100000"/>
              </a:lnSpc>
              <a:spcBef>
                <a:spcPts val="0"/>
              </a:spcBef>
              <a:buClr>
                <a:schemeClr val="bg1">
                  <a:lumMod val="65000"/>
                </a:schemeClr>
              </a:buClr>
              <a:buFont typeface="Arial" panose="020B0604020202020204" pitchFamily="34" charset="0"/>
              <a:buNone/>
              <a:defRPr sz="6000" kern="1200" cap="all" baseline="0">
                <a:solidFill>
                  <a:schemeClr val="bg1"/>
                </a:solidFill>
                <a:latin typeface="+mj-lt"/>
                <a:ea typeface="+mn-ea"/>
                <a:cs typeface="+mn-cs"/>
              </a:defRPr>
            </a:lvl9pPr>
          </a:lstStyle>
          <a:p>
            <a:r>
              <a:rPr lang="en-US" dirty="0"/>
              <a:t>Objective</a:t>
            </a:r>
          </a:p>
        </p:txBody>
      </p:sp>
      <p:sp>
        <p:nvSpPr>
          <p:cNvPr id="29" name="Content Placeholder 28">
            <a:extLst>
              <a:ext uri="{FF2B5EF4-FFF2-40B4-BE49-F238E27FC236}">
                <a16:creationId xmlns:a16="http://schemas.microsoft.com/office/drawing/2014/main" id="{611393EB-FC13-5BC0-8100-86AFF1432C07}"/>
              </a:ext>
            </a:extLst>
          </p:cNvPr>
          <p:cNvSpPr>
            <a:spLocks noGrp="1"/>
          </p:cNvSpPr>
          <p:nvPr>
            <p:ph sz="quarter" idx="26"/>
          </p:nvPr>
        </p:nvSpPr>
        <p:spPr>
          <a:xfrm>
            <a:off x="1143841" y="17298471"/>
            <a:ext cx="12801600" cy="2196778"/>
          </a:xfrm>
        </p:spPr>
        <p:txBody>
          <a:bodyPr lIns="182880" rIns="182880" bIns="182880" anchor="ctr">
            <a:noAutofit/>
          </a:bodyPr>
          <a:lstStyle/>
          <a:p>
            <a:pPr marL="0" indent="0">
              <a:lnSpc>
                <a:spcPct val="120000"/>
              </a:lnSpc>
              <a:buNone/>
            </a:pPr>
            <a:r>
              <a:rPr lang="en-US" sz="2800" dirty="0"/>
              <a:t>The objective of this study was to examine longitudinal trends in Medicaid membership and health insurance status among key populations at risk for HIV in New Orleans, LA between 2014 and 2024.  </a:t>
            </a:r>
          </a:p>
        </p:txBody>
      </p:sp>
      <p:sp>
        <p:nvSpPr>
          <p:cNvPr id="7" name="Text Placeholder 6"/>
          <p:cNvSpPr>
            <a:spLocks noGrp="1"/>
          </p:cNvSpPr>
          <p:nvPr>
            <p:ph type="body" sz="quarter" idx="17"/>
          </p:nvPr>
        </p:nvSpPr>
        <p:spPr>
          <a:xfrm>
            <a:off x="1105201" y="19511251"/>
            <a:ext cx="12801600" cy="1280160"/>
          </a:xfrm>
        </p:spPr>
        <p:txBody>
          <a:bodyPr/>
          <a:lstStyle/>
          <a:p>
            <a:r>
              <a:rPr lang="en-US" dirty="0"/>
              <a:t>Methods</a:t>
            </a:r>
          </a:p>
        </p:txBody>
      </p:sp>
      <p:sp>
        <p:nvSpPr>
          <p:cNvPr id="12" name="Content Placeholder 11"/>
          <p:cNvSpPr>
            <a:spLocks noGrp="1"/>
          </p:cNvSpPr>
          <p:nvPr>
            <p:ph sz="quarter" idx="25"/>
          </p:nvPr>
        </p:nvSpPr>
        <p:spPr>
          <a:xfrm>
            <a:off x="1163990" y="20770772"/>
            <a:ext cx="12801600" cy="11851588"/>
          </a:xfrm>
        </p:spPr>
        <p:txBody>
          <a:bodyPr lIns="182880" rIns="182880" bIns="182880" anchor="ctr">
            <a:noAutofit/>
          </a:bodyPr>
          <a:lstStyle/>
          <a:p>
            <a:pPr marL="0" indent="0">
              <a:lnSpc>
                <a:spcPct val="120000"/>
              </a:lnSpc>
              <a:buNone/>
            </a:pPr>
            <a:r>
              <a:rPr lang="en-US" sz="2800" dirty="0"/>
              <a:t>Anonymous hour-long interviews and rapid blood-based HIV/HCV testing were conducted between 2014 and 2024 in New Orleans, LA. Participants were recruited through venue-based sampling (VBS) and respondent-driven sampling (RDS). MSM were recruited at venues where they commonly socialized. PWID and HET were recruited through RDS, a modified chain referral technique for hidden or hard to reach populations where participants recruit their peers into the study. Trained project staff administered computer assisted personal interviews, rapid blood-based HIV and HCV tests, brief counseling, and linkage to resources. Participants received incentives for the survey and HIV test, about $50, on a reloadable gift card. RDS participants received additional incentives for recruiting others, about $10 per person.</a:t>
            </a:r>
            <a:r>
              <a:rPr lang="en-US" sz="2800" baseline="30000" dirty="0"/>
              <a:t> 4</a:t>
            </a:r>
            <a:endParaRPr lang="en-US" sz="2800" dirty="0"/>
          </a:p>
          <a:p>
            <a:pPr marL="0" indent="0">
              <a:lnSpc>
                <a:spcPct val="120000"/>
              </a:lnSpc>
              <a:buNone/>
            </a:pPr>
            <a:r>
              <a:rPr lang="en-US" sz="2800" dirty="0"/>
              <a:t>Eligible NHBS participants were at least 18 years old, lived in the New Orleans Metropolitan Statistical Area (MSA), had not previously participated that year, and were able to conduct the interview in English or Spanish. MSM reported having sex with a man in the past 12 months, PWID had injected a drug not prescribed to them in the past 12 months, and HET reported household income below 138% of the federal poverty line.</a:t>
            </a:r>
            <a:r>
              <a:rPr lang="en-US" sz="2800" baseline="30000" dirty="0"/>
              <a:t>4</a:t>
            </a:r>
            <a:endParaRPr lang="en-US" sz="2800" dirty="0"/>
          </a:p>
          <a:p>
            <a:pPr marL="0" indent="0">
              <a:lnSpc>
                <a:spcPct val="120000"/>
              </a:lnSpc>
              <a:buNone/>
            </a:pPr>
            <a:r>
              <a:rPr lang="en-US" sz="2800" dirty="0"/>
              <a:t>Univariate and bivariate analyses were conducted using SAS v. 9.4. RDS data were not weighted to account for unequal probability of selection. Note that COVID-19 closures resulted in skipped or altered research cycles and HCV test data were not available in 2014, 2016, or 2023.</a:t>
            </a:r>
          </a:p>
        </p:txBody>
      </p:sp>
      <p:sp>
        <p:nvSpPr>
          <p:cNvPr id="9" name="Text Placeholder 8"/>
          <p:cNvSpPr>
            <a:spLocks noGrp="1"/>
          </p:cNvSpPr>
          <p:nvPr>
            <p:ph type="body" sz="quarter" idx="21"/>
          </p:nvPr>
        </p:nvSpPr>
        <p:spPr>
          <a:xfrm>
            <a:off x="15887094" y="5669280"/>
            <a:ext cx="12801600" cy="1280160"/>
          </a:xfrm>
        </p:spPr>
        <p:txBody>
          <a:bodyPr/>
          <a:lstStyle/>
          <a:p>
            <a:r>
              <a:rPr lang="en-US" dirty="0"/>
              <a:t>Results</a:t>
            </a:r>
          </a:p>
        </p:txBody>
      </p:sp>
      <p:sp>
        <p:nvSpPr>
          <p:cNvPr id="14" name="Content Placeholder 28">
            <a:extLst>
              <a:ext uri="{FF2B5EF4-FFF2-40B4-BE49-F238E27FC236}">
                <a16:creationId xmlns:a16="http://schemas.microsoft.com/office/drawing/2014/main" id="{E47D7776-7156-5DC4-29F2-99DD1BDC3269}"/>
              </a:ext>
            </a:extLst>
          </p:cNvPr>
          <p:cNvSpPr txBox="1">
            <a:spLocks/>
          </p:cNvSpPr>
          <p:nvPr/>
        </p:nvSpPr>
        <p:spPr>
          <a:xfrm>
            <a:off x="15887094" y="6986815"/>
            <a:ext cx="12801600" cy="4016859"/>
          </a:xfrm>
          <a:prstGeom prst="rect">
            <a:avLst/>
          </a:prstGeom>
        </p:spPr>
        <p:txBody>
          <a:bodyPr vert="horz" lIns="182880" tIns="182880" rIns="182880" bIns="182880" rtlCol="0" anchor="ctr">
            <a:noAutofit/>
          </a:bodyPr>
          <a:lstStyle>
            <a:lvl1pPr marL="45720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32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2800" dirty="0"/>
              <a:t>Prior to Medicaid expansion, MSM reported the lowest Medicaid membership (9%) and uninsurance (26%). Uninsurance among HET decreased by 1% and Medicaid membership increased 2% between 2016 and 2019. Prior to expansion, 58% of PWID reported being uninsured dropping to 30% in 2018. Highest Medicaid membership was reported by PWID in 2022 at 74%, a 47% increase from pre-expansion. Insurance status was found to have a statistically significant association with Medicaid expansion status (p&lt;.001). </a:t>
            </a:r>
          </a:p>
        </p:txBody>
      </p:sp>
      <p:graphicFrame>
        <p:nvGraphicFramePr>
          <p:cNvPr id="17" name="Table 16">
            <a:extLst>
              <a:ext uri="{FF2B5EF4-FFF2-40B4-BE49-F238E27FC236}">
                <a16:creationId xmlns:a16="http://schemas.microsoft.com/office/drawing/2014/main" id="{EE84F10F-D471-FBCA-436F-3F46EC000836}"/>
              </a:ext>
            </a:extLst>
          </p:cNvPr>
          <p:cNvGraphicFramePr>
            <a:graphicFrameLocks noGrp="1"/>
          </p:cNvGraphicFramePr>
          <p:nvPr>
            <p:extLst>
              <p:ext uri="{D42A27DB-BD31-4B8C-83A1-F6EECF244321}">
                <p14:modId xmlns:p14="http://schemas.microsoft.com/office/powerpoint/2010/main" val="945087692"/>
              </p:ext>
            </p:extLst>
          </p:nvPr>
        </p:nvGraphicFramePr>
        <p:xfrm>
          <a:off x="15836483" y="11860506"/>
          <a:ext cx="12801600" cy="6748372"/>
        </p:xfrm>
        <a:graphic>
          <a:graphicData uri="http://schemas.openxmlformats.org/drawingml/2006/table">
            <a:tbl>
              <a:tblPr firstRow="1" firstCol="1" bandRow="1">
                <a:tableStyleId>{69012ECD-51FC-41F1-AA8D-1B2483CD663E}</a:tableStyleId>
              </a:tblPr>
              <a:tblGrid>
                <a:gridCol w="4991400">
                  <a:extLst>
                    <a:ext uri="{9D8B030D-6E8A-4147-A177-3AD203B41FA5}">
                      <a16:colId xmlns:a16="http://schemas.microsoft.com/office/drawing/2014/main" val="895009416"/>
                    </a:ext>
                  </a:extLst>
                </a:gridCol>
                <a:gridCol w="2603400">
                  <a:extLst>
                    <a:ext uri="{9D8B030D-6E8A-4147-A177-3AD203B41FA5}">
                      <a16:colId xmlns:a16="http://schemas.microsoft.com/office/drawing/2014/main" val="1031092168"/>
                    </a:ext>
                  </a:extLst>
                </a:gridCol>
                <a:gridCol w="2603400">
                  <a:extLst>
                    <a:ext uri="{9D8B030D-6E8A-4147-A177-3AD203B41FA5}">
                      <a16:colId xmlns:a16="http://schemas.microsoft.com/office/drawing/2014/main" val="980443580"/>
                    </a:ext>
                  </a:extLst>
                </a:gridCol>
                <a:gridCol w="2603400">
                  <a:extLst>
                    <a:ext uri="{9D8B030D-6E8A-4147-A177-3AD203B41FA5}">
                      <a16:colId xmlns:a16="http://schemas.microsoft.com/office/drawing/2014/main" val="2760510429"/>
                    </a:ext>
                  </a:extLst>
                </a:gridCol>
              </a:tblGrid>
              <a:tr h="781390">
                <a:tc>
                  <a:txBody>
                    <a:bodyPr/>
                    <a:lstStyle/>
                    <a:p>
                      <a:pPr algn="l"/>
                      <a:r>
                        <a:rPr lang="en-US" sz="2000" dirty="0">
                          <a:solidFill>
                            <a:schemeClr val="bg1"/>
                          </a:solidFill>
                        </a:rPr>
                        <a:t>Variable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tc>
                  <a:txBody>
                    <a:bodyPr/>
                    <a:lstStyle/>
                    <a:p>
                      <a:pPr algn="ctr"/>
                      <a:r>
                        <a:rPr lang="en-US" sz="2000" dirty="0">
                          <a:solidFill>
                            <a:schemeClr val="bg1"/>
                          </a:solidFill>
                        </a:rPr>
                        <a:t>MSM</a:t>
                      </a:r>
                    </a:p>
                    <a:p>
                      <a:pPr algn="ctr"/>
                      <a:r>
                        <a:rPr lang="en-US" sz="2000" dirty="0">
                          <a:solidFill>
                            <a:schemeClr val="bg1"/>
                          </a:solidFill>
                        </a:rPr>
                        <a:t>N=1436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tc>
                  <a:txBody>
                    <a:bodyPr/>
                    <a:lstStyle/>
                    <a:p>
                      <a:pPr algn="ctr"/>
                      <a:r>
                        <a:rPr lang="en-US" sz="2000" dirty="0">
                          <a:solidFill>
                            <a:schemeClr val="bg1"/>
                          </a:solidFill>
                        </a:rPr>
                        <a:t>PWID</a:t>
                      </a:r>
                    </a:p>
                    <a:p>
                      <a:pPr algn="ctr"/>
                      <a:r>
                        <a:rPr lang="en-US" sz="2000" dirty="0">
                          <a:solidFill>
                            <a:schemeClr val="bg1"/>
                          </a:solidFill>
                        </a:rPr>
                        <a:t>N=2245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tc>
                  <a:txBody>
                    <a:bodyPr/>
                    <a:lstStyle/>
                    <a:p>
                      <a:pPr algn="ctr"/>
                      <a:r>
                        <a:rPr lang="en-US" sz="2000" dirty="0">
                          <a:solidFill>
                            <a:schemeClr val="bg1"/>
                          </a:solidFill>
                        </a:rPr>
                        <a:t>HET</a:t>
                      </a:r>
                    </a:p>
                    <a:p>
                      <a:pPr algn="ctr"/>
                      <a:r>
                        <a:rPr lang="en-US" sz="2000" dirty="0">
                          <a:solidFill>
                            <a:schemeClr val="bg1"/>
                          </a:solidFill>
                        </a:rPr>
                        <a:t>N=1184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extLst>
                  <a:ext uri="{0D108BD9-81ED-4DB2-BD59-A6C34878D82A}">
                    <a16:rowId xmlns:a16="http://schemas.microsoft.com/office/drawing/2014/main" val="3058976902"/>
                  </a:ext>
                </a:extLst>
              </a:tr>
              <a:tr h="426213">
                <a:tc>
                  <a:txBody>
                    <a:bodyPr/>
                    <a:lstStyle/>
                    <a:p>
                      <a:r>
                        <a:rPr lang="en-US" sz="2000" dirty="0"/>
                        <a:t>Age (years), Mean (SD)</a:t>
                      </a:r>
                      <a:r>
                        <a:rPr lang="en-US" sz="2000" baseline="30000" dirty="0"/>
                        <a:t>1</a:t>
                      </a: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38 (12)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42 (11)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42 (12)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2587071"/>
                  </a:ext>
                </a:extLst>
              </a:tr>
              <a:tr h="426213">
                <a:tc>
                  <a:txBody>
                    <a:bodyPr/>
                    <a:lstStyle/>
                    <a:p>
                      <a:r>
                        <a:rPr lang="en-US" sz="2000" dirty="0"/>
                        <a:t>Race, 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7536823"/>
                  </a:ext>
                </a:extLst>
              </a:tr>
              <a:tr h="426213">
                <a:tc>
                  <a:txBody>
                    <a:bodyPr/>
                    <a:lstStyle/>
                    <a:p>
                      <a:r>
                        <a:rPr lang="en-US" sz="2000" b="0" dirty="0"/>
                        <a:t>Black/African American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454 (32)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961 (43)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1002 (85)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3111413"/>
                  </a:ext>
                </a:extLst>
              </a:tr>
              <a:tr h="426213">
                <a:tc>
                  <a:txBody>
                    <a:bodyPr/>
                    <a:lstStyle/>
                    <a:p>
                      <a:r>
                        <a:rPr lang="en-US" sz="2000" b="0" dirty="0"/>
                        <a:t>White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812 (58)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1082 (49)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106 (9)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9056439"/>
                  </a:ext>
                </a:extLst>
              </a:tr>
              <a:tr h="426213">
                <a:tc>
                  <a:txBody>
                    <a:bodyPr/>
                    <a:lstStyle/>
                    <a:p>
                      <a:r>
                        <a:rPr lang="en-US" sz="2000" b="0" dirty="0"/>
                        <a:t>Other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140 (10)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187 (8)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68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2498841"/>
                  </a:ext>
                </a:extLst>
              </a:tr>
              <a:tr h="426213">
                <a:tc>
                  <a:txBody>
                    <a:bodyPr/>
                    <a:lstStyle/>
                    <a:p>
                      <a:r>
                        <a:rPr lang="en-US" sz="2000" dirty="0"/>
                        <a:t>Gender, 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7423532"/>
                  </a:ext>
                </a:extLst>
              </a:tr>
              <a:tr h="426213">
                <a:tc>
                  <a:txBody>
                    <a:bodyPr/>
                    <a:lstStyle/>
                    <a:p>
                      <a:r>
                        <a:rPr lang="en-US" sz="2000" b="0" dirty="0"/>
                        <a:t>Male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1436 (100)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1559 (70)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661 (56)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712588"/>
                  </a:ext>
                </a:extLst>
              </a:tr>
              <a:tr h="426213">
                <a:tc>
                  <a:txBody>
                    <a:bodyPr/>
                    <a:lstStyle/>
                    <a:p>
                      <a:r>
                        <a:rPr lang="en-US" sz="2000" b="0" dirty="0"/>
                        <a:t>Female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654 (30)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523 (44)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1938425"/>
                  </a:ext>
                </a:extLst>
              </a:tr>
              <a:tr h="426213">
                <a:tc>
                  <a:txBody>
                    <a:bodyPr/>
                    <a:lstStyle/>
                    <a:p>
                      <a:r>
                        <a:rPr lang="en-US" sz="2000" b="1" dirty="0"/>
                        <a:t>HIV rapid test</a:t>
                      </a:r>
                      <a:r>
                        <a:rPr lang="en-US" sz="2000" b="1" baseline="0" dirty="0"/>
                        <a:t> result, n (%)</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6421412"/>
                  </a:ext>
                </a:extLst>
              </a:tr>
              <a:tr h="426213">
                <a:tc>
                  <a:txBody>
                    <a:bodyPr/>
                    <a:lstStyle/>
                    <a:p>
                      <a:r>
                        <a:rPr lang="en-US" sz="2000" b="0" dirty="0"/>
                        <a:t>Non-reactive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1024 (78)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2088 (94)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1109 (95)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9216033"/>
                  </a:ext>
                </a:extLst>
              </a:tr>
              <a:tr h="426213">
                <a:tc>
                  <a:txBody>
                    <a:bodyPr/>
                    <a:lstStyle/>
                    <a:p>
                      <a:r>
                        <a:rPr lang="en-US" sz="2000" b="0" dirty="0"/>
                        <a:t>Reactive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 292 (22)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127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60 (5)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1977643"/>
                  </a:ext>
                </a:extLst>
              </a:tr>
              <a:tr h="426213">
                <a:tc>
                  <a:txBody>
                    <a:bodyPr/>
                    <a:lstStyle/>
                    <a:p>
                      <a:r>
                        <a:rPr lang="en-US" sz="2000" b="1" dirty="0"/>
                        <a:t>HCV rapid test</a:t>
                      </a:r>
                      <a:r>
                        <a:rPr lang="en-US" sz="2000" b="1" baseline="0" dirty="0"/>
                        <a:t> result, n (%)</a:t>
                      </a:r>
                      <a:r>
                        <a:rPr lang="en-US" sz="2000" b="1" baseline="30000" dirty="0"/>
                        <a:t>2</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0372204"/>
                  </a:ext>
                </a:extLst>
              </a:tr>
              <a:tr h="426213">
                <a:tc>
                  <a:txBody>
                    <a:bodyPr/>
                    <a:lstStyle/>
                    <a:p>
                      <a:r>
                        <a:rPr lang="en-US" sz="2000" b="0" dirty="0"/>
                        <a:t>Non-reactive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363 (96)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buNone/>
                      </a:pPr>
                      <a:r>
                        <a:rPr lang="en-US" sz="2000" b="0" i="0" u="none" strike="noStrike" dirty="0">
                          <a:solidFill>
                            <a:srgbClr val="000000"/>
                          </a:solidFill>
                          <a:effectLst/>
                          <a:latin typeface="+mn-lt"/>
                        </a:rPr>
                        <a:t>764 (35)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buNone/>
                      </a:pPr>
                      <a:r>
                        <a:rPr lang="en-US" sz="2000" b="0" i="0" u="none" strike="noStrike" dirty="0">
                          <a:solidFill>
                            <a:srgbClr val="000000"/>
                          </a:solidFill>
                          <a:effectLst/>
                          <a:latin typeface="+mn-lt"/>
                        </a:rPr>
                        <a:t>389 (78)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1936310"/>
                  </a:ext>
                </a:extLst>
              </a:tr>
              <a:tr h="426213">
                <a:tc>
                  <a:txBody>
                    <a:bodyPr/>
                    <a:lstStyle/>
                    <a:p>
                      <a:r>
                        <a:rPr lang="en-US" sz="2000" b="0" dirty="0"/>
                        <a:t>Reactive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t>16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buNone/>
                      </a:pPr>
                      <a:r>
                        <a:rPr lang="en-US" sz="2000" b="0" i="0" u="none" strike="noStrike" dirty="0">
                          <a:solidFill>
                            <a:srgbClr val="000000"/>
                          </a:solidFill>
                          <a:effectLst/>
                          <a:latin typeface="+mn-lt"/>
                        </a:rPr>
                        <a:t>1414 (65)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buNone/>
                      </a:pPr>
                      <a:r>
                        <a:rPr lang="en-US" sz="2000" b="0" i="0" u="none" strike="noStrike" dirty="0">
                          <a:solidFill>
                            <a:srgbClr val="000000"/>
                          </a:solidFill>
                          <a:effectLst/>
                          <a:latin typeface="+mn-lt"/>
                        </a:rPr>
                        <a:t>108 (22)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1188563"/>
                  </a:ext>
                </a:extLst>
              </a:tr>
            </a:tbl>
          </a:graphicData>
        </a:graphic>
      </p:graphicFrame>
      <p:graphicFrame>
        <p:nvGraphicFramePr>
          <p:cNvPr id="39" name="Table 38">
            <a:extLst>
              <a:ext uri="{FF2B5EF4-FFF2-40B4-BE49-F238E27FC236}">
                <a16:creationId xmlns:a16="http://schemas.microsoft.com/office/drawing/2014/main" id="{6AAE2EE2-9078-DB6B-6EA9-7A1422683C8D}"/>
              </a:ext>
            </a:extLst>
          </p:cNvPr>
          <p:cNvGraphicFramePr>
            <a:graphicFrameLocks noGrp="1"/>
          </p:cNvGraphicFramePr>
          <p:nvPr>
            <p:extLst>
              <p:ext uri="{D42A27DB-BD31-4B8C-83A1-F6EECF244321}">
                <p14:modId xmlns:p14="http://schemas.microsoft.com/office/powerpoint/2010/main" val="3757192669"/>
              </p:ext>
            </p:extLst>
          </p:nvPr>
        </p:nvGraphicFramePr>
        <p:xfrm>
          <a:off x="15827598" y="20524094"/>
          <a:ext cx="12801600" cy="2465929"/>
        </p:xfrm>
        <a:graphic>
          <a:graphicData uri="http://schemas.openxmlformats.org/drawingml/2006/table">
            <a:tbl>
              <a:tblPr firstRow="1" firstCol="1" bandRow="1">
                <a:tableStyleId>{69012ECD-51FC-41F1-AA8D-1B2483CD663E}</a:tableStyleId>
              </a:tblPr>
              <a:tblGrid>
                <a:gridCol w="4110967">
                  <a:extLst>
                    <a:ext uri="{9D8B030D-6E8A-4147-A177-3AD203B41FA5}">
                      <a16:colId xmlns:a16="http://schemas.microsoft.com/office/drawing/2014/main" val="2982436569"/>
                    </a:ext>
                  </a:extLst>
                </a:gridCol>
                <a:gridCol w="3647947">
                  <a:extLst>
                    <a:ext uri="{9D8B030D-6E8A-4147-A177-3AD203B41FA5}">
                      <a16:colId xmlns:a16="http://schemas.microsoft.com/office/drawing/2014/main" val="1945812408"/>
                    </a:ext>
                  </a:extLst>
                </a:gridCol>
                <a:gridCol w="3647947">
                  <a:extLst>
                    <a:ext uri="{9D8B030D-6E8A-4147-A177-3AD203B41FA5}">
                      <a16:colId xmlns:a16="http://schemas.microsoft.com/office/drawing/2014/main" val="404419042"/>
                    </a:ext>
                  </a:extLst>
                </a:gridCol>
                <a:gridCol w="1394739">
                  <a:extLst>
                    <a:ext uri="{9D8B030D-6E8A-4147-A177-3AD203B41FA5}">
                      <a16:colId xmlns:a16="http://schemas.microsoft.com/office/drawing/2014/main" val="3621731387"/>
                    </a:ext>
                  </a:extLst>
                </a:gridCol>
              </a:tblGrid>
              <a:tr h="634100">
                <a:tc>
                  <a:txBody>
                    <a:bodyPr/>
                    <a:lstStyle/>
                    <a:p>
                      <a:endParaRPr lang="en-US" sz="2000" b="1" dirty="0">
                        <a:highlight>
                          <a:srgbClr val="007DA4"/>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tc>
                  <a:txBody>
                    <a:bodyPr/>
                    <a:lstStyle/>
                    <a:p>
                      <a:pPr algn="ctr"/>
                      <a:r>
                        <a:rPr lang="en-US" sz="2000" b="1" dirty="0">
                          <a:solidFill>
                            <a:schemeClr val="bg1"/>
                          </a:solidFill>
                          <a:highlight>
                            <a:srgbClr val="007DA4"/>
                          </a:highlight>
                        </a:rPr>
                        <a:t>Pre-Expansion (2014-2016)</a:t>
                      </a:r>
                    </a:p>
                    <a:p>
                      <a:pPr algn="ctr"/>
                      <a:r>
                        <a:rPr lang="en-US" sz="2000" b="1" dirty="0">
                          <a:solidFill>
                            <a:schemeClr val="bg1"/>
                          </a:solidFill>
                          <a:highlight>
                            <a:srgbClr val="007DA4"/>
                          </a:highlight>
                        </a:rPr>
                        <a:t>N=1811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tc>
                  <a:txBody>
                    <a:bodyPr/>
                    <a:lstStyle/>
                    <a:p>
                      <a:pPr algn="ctr"/>
                      <a:r>
                        <a:rPr lang="en-US" sz="2000" b="1" dirty="0">
                          <a:solidFill>
                            <a:schemeClr val="bg1"/>
                          </a:solidFill>
                          <a:highlight>
                            <a:srgbClr val="007DA4"/>
                          </a:highlight>
                        </a:rPr>
                        <a:t>Post-Expansion (2017-2024)</a:t>
                      </a:r>
                    </a:p>
                    <a:p>
                      <a:pPr algn="ctr"/>
                      <a:r>
                        <a:rPr lang="en-US" sz="2000" b="1" dirty="0">
                          <a:solidFill>
                            <a:schemeClr val="bg1"/>
                          </a:solidFill>
                          <a:highlight>
                            <a:srgbClr val="007DA4"/>
                          </a:highlight>
                        </a:rPr>
                        <a:t>N=2955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tc>
                  <a:txBody>
                    <a:bodyPr/>
                    <a:lstStyle/>
                    <a:p>
                      <a:pPr algn="ctr"/>
                      <a:r>
                        <a:rPr lang="en-US" sz="2000" b="1" dirty="0">
                          <a:solidFill>
                            <a:schemeClr val="bg1"/>
                          </a:solidFill>
                          <a:highlight>
                            <a:srgbClr val="007DA4"/>
                          </a:highlight>
                        </a:rPr>
                        <a:t>P-value</a:t>
                      </a:r>
                      <a:r>
                        <a:rPr lang="en-US" sz="2000" b="1" baseline="30000" dirty="0">
                          <a:solidFill>
                            <a:schemeClr val="bg1"/>
                          </a:solidFill>
                          <a:highlight>
                            <a:srgbClr val="007DA4"/>
                          </a:highlight>
                        </a:rPr>
                        <a:t>2</a:t>
                      </a:r>
                      <a:endParaRPr lang="en-US" sz="2000" b="1" dirty="0">
                        <a:solidFill>
                          <a:schemeClr val="bg1"/>
                        </a:solidFill>
                        <a:highlight>
                          <a:srgbClr val="007DA4"/>
                        </a:high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DA4"/>
                    </a:solidFill>
                  </a:tcPr>
                </a:tc>
                <a:extLst>
                  <a:ext uri="{0D108BD9-81ED-4DB2-BD59-A6C34878D82A}">
                    <a16:rowId xmlns:a16="http://schemas.microsoft.com/office/drawing/2014/main" val="941852094"/>
                  </a:ext>
                </a:extLst>
              </a:tr>
              <a:tr h="487498">
                <a:tc>
                  <a:txBody>
                    <a:bodyPr/>
                    <a:lstStyle/>
                    <a:p>
                      <a:r>
                        <a:rPr lang="en-US" sz="2000" b="1" dirty="0"/>
                        <a:t>Insurance status, n (column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0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0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9050976"/>
                  </a:ext>
                </a:extLst>
              </a:tr>
              <a:tr h="425797">
                <a:tc>
                  <a:txBody>
                    <a:bodyPr/>
                    <a:lstStyle/>
                    <a:p>
                      <a:r>
                        <a:rPr lang="en-US" sz="2000" b="0" dirty="0"/>
                        <a:t>Medicaid only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dirty="0"/>
                        <a:t>594 (33)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dirty="0"/>
                        <a:t>1507 (51)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4051360"/>
                  </a:ext>
                </a:extLst>
              </a:tr>
              <a:tr h="425797">
                <a:tc>
                  <a:txBody>
                    <a:bodyPr/>
                    <a:lstStyle/>
                    <a:p>
                      <a:r>
                        <a:rPr lang="en-US" sz="2000" b="0" dirty="0"/>
                        <a:t>Other type</a:t>
                      </a:r>
                      <a:r>
                        <a:rPr lang="en-US" sz="2000" b="0" baseline="30000" dirty="0"/>
                        <a:t>1</a:t>
                      </a:r>
                      <a:endParaRPr lang="en-US" sz="20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dirty="0"/>
                        <a:t>601 (33)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dirty="0"/>
                        <a:t>925 (31)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3508869"/>
                  </a:ext>
                </a:extLst>
              </a:tr>
              <a:tr h="425797">
                <a:tc>
                  <a:txBody>
                    <a:bodyPr/>
                    <a:lstStyle/>
                    <a:p>
                      <a:r>
                        <a:rPr lang="en-US" sz="2000" b="0" dirty="0"/>
                        <a:t>Uninsured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dirty="0"/>
                        <a:t>616 (34)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b="0" dirty="0"/>
                        <a:t>523 (18)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8263637"/>
                  </a:ext>
                </a:extLst>
              </a:tr>
            </a:tbl>
          </a:graphicData>
        </a:graphic>
      </p:graphicFrame>
      <p:sp>
        <p:nvSpPr>
          <p:cNvPr id="11" name="TextBox 10">
            <a:extLst>
              <a:ext uri="{FF2B5EF4-FFF2-40B4-BE49-F238E27FC236}">
                <a16:creationId xmlns:a16="http://schemas.microsoft.com/office/drawing/2014/main" id="{BBC10575-C37B-5D53-0D43-E9886390B923}"/>
              </a:ext>
            </a:extLst>
          </p:cNvPr>
          <p:cNvSpPr txBox="1"/>
          <p:nvPr/>
        </p:nvSpPr>
        <p:spPr>
          <a:xfrm rot="10800000" flipV="1">
            <a:off x="15887094" y="24286417"/>
            <a:ext cx="12801600" cy="640080"/>
          </a:xfrm>
          <a:prstGeom prst="rect">
            <a:avLst/>
          </a:prstGeom>
          <a:solidFill>
            <a:srgbClr val="007DA4"/>
          </a:solidFill>
        </p:spPr>
        <p:txBody>
          <a:bodyPr wrap="square" rtlCol="0" anchor="ctr">
            <a:spAutoFit/>
          </a:bodyPr>
          <a:lstStyle/>
          <a:p>
            <a:pPr algn="ctr"/>
            <a:r>
              <a:rPr lang="en-US" sz="3400" dirty="0">
                <a:solidFill>
                  <a:schemeClr val="bg1"/>
                </a:solidFill>
                <a:latin typeface="+mj-lt"/>
              </a:rPr>
              <a:t>Figure 1. MSM, PWID, and HET Insurance Status by Year</a:t>
            </a:r>
          </a:p>
        </p:txBody>
      </p:sp>
      <p:graphicFrame>
        <p:nvGraphicFramePr>
          <p:cNvPr id="32" name="Content Placeholder 18" descr="Clustered column chart depicting proportions of insurance status with Medicaid only at the bottom (green), other insurance type in the middle (red), and uninsured at the top (yellow). The Y-axis depicts the percentage from 0 to 100, and the X-axis depicts each column by data collection year between 2014 and 2024, minus 2021 and 2023 due to COVID-19 closures.">
            <a:extLst>
              <a:ext uri="{FF2B5EF4-FFF2-40B4-BE49-F238E27FC236}">
                <a16:creationId xmlns:a16="http://schemas.microsoft.com/office/drawing/2014/main" id="{71588B52-AC55-65B7-2E12-055F2A41B4CA}"/>
              </a:ext>
            </a:extLst>
          </p:cNvPr>
          <p:cNvGraphicFramePr>
            <a:graphicFrameLocks noChangeAspect="1"/>
          </p:cNvGraphicFramePr>
          <p:nvPr>
            <p:extLst>
              <p:ext uri="{D42A27DB-BD31-4B8C-83A1-F6EECF244321}">
                <p14:modId xmlns:p14="http://schemas.microsoft.com/office/powerpoint/2010/main" val="1412203834"/>
              </p:ext>
            </p:extLst>
          </p:nvPr>
        </p:nvGraphicFramePr>
        <p:xfrm>
          <a:off x="14972687" y="24708783"/>
          <a:ext cx="14511422" cy="8922159"/>
        </p:xfrm>
        <a:graphic>
          <a:graphicData uri="http://schemas.openxmlformats.org/drawingml/2006/chart">
            <c:chart xmlns:c="http://schemas.openxmlformats.org/drawingml/2006/chart" xmlns:r="http://schemas.openxmlformats.org/officeDocument/2006/relationships" r:id="rId6"/>
          </a:graphicData>
        </a:graphic>
      </p:graphicFrame>
      <p:sp>
        <p:nvSpPr>
          <p:cNvPr id="3" name="Arrow: Up 2">
            <a:extLst>
              <a:ext uri="{FF2B5EF4-FFF2-40B4-BE49-F238E27FC236}">
                <a16:creationId xmlns:a16="http://schemas.microsoft.com/office/drawing/2014/main" id="{AF1E8192-C2A4-0778-D09C-D5FAF4CA3311}"/>
              </a:ext>
            </a:extLst>
          </p:cNvPr>
          <p:cNvSpPr/>
          <p:nvPr/>
        </p:nvSpPr>
        <p:spPr>
          <a:xfrm rot="10800000">
            <a:off x="17779117" y="29861188"/>
            <a:ext cx="254442" cy="951855"/>
          </a:xfrm>
          <a:prstGeom prst="up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r>
              <a:rPr lang="en-US" sz="1200" dirty="0"/>
              <a:t>expansion</a:t>
            </a:r>
          </a:p>
        </p:txBody>
      </p:sp>
      <p:sp>
        <p:nvSpPr>
          <p:cNvPr id="24" name="Text Placeholder 4"/>
          <p:cNvSpPr>
            <a:spLocks noGrp="1"/>
          </p:cNvSpPr>
          <p:nvPr>
            <p:ph type="body" sz="quarter" idx="41"/>
          </p:nvPr>
        </p:nvSpPr>
        <p:spPr>
          <a:xfrm>
            <a:off x="30356676" y="5669280"/>
            <a:ext cx="12801600" cy="1280160"/>
          </a:xfrm>
        </p:spPr>
        <p:txBody>
          <a:bodyPr/>
          <a:lstStyle/>
          <a:p>
            <a:r>
              <a:rPr lang="en-US" dirty="0"/>
              <a:t>Discussion</a:t>
            </a:r>
          </a:p>
        </p:txBody>
      </p:sp>
      <p:sp>
        <p:nvSpPr>
          <p:cNvPr id="31" name="Text Placeholder 69"/>
          <p:cNvSpPr>
            <a:spLocks noGrp="1"/>
          </p:cNvSpPr>
          <p:nvPr>
            <p:ph type="body" sz="quarter" idx="39"/>
          </p:nvPr>
        </p:nvSpPr>
        <p:spPr>
          <a:xfrm>
            <a:off x="30372060" y="6943942"/>
            <a:ext cx="12801600" cy="9658546"/>
          </a:xfrm>
          <a:solidFill>
            <a:schemeClr val="bg1"/>
          </a:solidFill>
        </p:spPr>
        <p:txBody>
          <a:bodyPr lIns="182880" tIns="182880" rIns="182880" bIns="182880" anchor="ctr">
            <a:normAutofit/>
          </a:bodyPr>
          <a:lstStyle/>
          <a:p>
            <a:pPr>
              <a:lnSpc>
                <a:spcPct val="120000"/>
              </a:lnSpc>
            </a:pPr>
            <a:r>
              <a:rPr lang="en-US" sz="2800" dirty="0"/>
              <a:t>By examining NHBS data from 2014 to 2024, we found that Medicaid membership increased among all populations after Medicaid expansion in Louisiana, with highest increases in membership among PWID. PWID are vulnerable to health risks beyond HIV including HCV, abscesses, overdose, and harmful injection practices. Having adequate health insurance is integral in providing access to primary care, harm reduction services, naloxone, HCV testing, and treatment to mitigate potential health risks. Medicaid membership among PWID has also provided the opportunity to introduce free HCV treatment through Medicaid directly to the population with greatest need.</a:t>
            </a:r>
          </a:p>
          <a:p>
            <a:pPr>
              <a:lnSpc>
                <a:spcPct val="120000"/>
              </a:lnSpc>
            </a:pPr>
            <a:r>
              <a:rPr lang="en-US" sz="2800" dirty="0"/>
              <a:t>While HET income eligibility directly corresponds with Medicaid eligibility (income below 138% of federal poverty line), Medicaid membership and uninsurance changed only a small amount after expansion. Due to COVID-19 related closures, we could not examine status among HET participants beyond 2019.</a:t>
            </a:r>
          </a:p>
          <a:p>
            <a:pPr>
              <a:lnSpc>
                <a:spcPct val="120000"/>
              </a:lnSpc>
            </a:pPr>
            <a:r>
              <a:rPr lang="en-US" sz="2800" dirty="0"/>
              <a:t>MSM also saw a slight increase in Medicaid membership although most participants reported having private insurance. MSM reported higher incomes than other key populations making them less likely to qualify for Medicaid.</a:t>
            </a:r>
            <a:r>
              <a:rPr lang="en-US" sz="2800" baseline="30000" dirty="0"/>
              <a:t>5</a:t>
            </a:r>
            <a:r>
              <a:rPr lang="en-US" sz="2800" dirty="0"/>
              <a:t> </a:t>
            </a:r>
          </a:p>
        </p:txBody>
      </p:sp>
      <p:sp>
        <p:nvSpPr>
          <p:cNvPr id="5" name="Text Placeholder 4"/>
          <p:cNvSpPr>
            <a:spLocks noGrp="1"/>
          </p:cNvSpPr>
          <p:nvPr>
            <p:ph type="body" sz="quarter" idx="41"/>
          </p:nvPr>
        </p:nvSpPr>
        <p:spPr>
          <a:xfrm>
            <a:off x="30372060" y="16606281"/>
            <a:ext cx="12801600" cy="1280160"/>
          </a:xfrm>
        </p:spPr>
        <p:txBody>
          <a:bodyPr/>
          <a:lstStyle/>
          <a:p>
            <a:r>
              <a:rPr lang="en-US" dirty="0"/>
              <a:t>Future Steps</a:t>
            </a:r>
          </a:p>
        </p:txBody>
      </p:sp>
      <p:sp>
        <p:nvSpPr>
          <p:cNvPr id="6" name="Content Placeholder 5"/>
          <p:cNvSpPr>
            <a:spLocks noGrp="1"/>
          </p:cNvSpPr>
          <p:nvPr>
            <p:ph sz="quarter" idx="33"/>
          </p:nvPr>
        </p:nvSpPr>
        <p:spPr>
          <a:xfrm>
            <a:off x="30372060" y="17898596"/>
            <a:ext cx="12801600" cy="4731404"/>
          </a:xfrm>
        </p:spPr>
        <p:txBody>
          <a:bodyPr lIns="182880" rIns="182880" bIns="182880" anchor="ctr">
            <a:normAutofit/>
          </a:bodyPr>
          <a:lstStyle/>
          <a:p>
            <a:pPr>
              <a:lnSpc>
                <a:spcPct val="120000"/>
              </a:lnSpc>
            </a:pPr>
            <a:r>
              <a:rPr lang="en-US" sz="2800" dirty="0"/>
              <a:t>Apply lessons learned in Louisiana to guide Medicaid expansion in other states in the Deep South.</a:t>
            </a:r>
          </a:p>
          <a:p>
            <a:pPr>
              <a:lnSpc>
                <a:spcPct val="120000"/>
              </a:lnSpc>
            </a:pPr>
            <a:r>
              <a:rPr lang="en-US" sz="2800" dirty="0"/>
              <a:t>Utilize Medicaid enrollment or reenrollment to promote other related healthcare initiatives such as HCV testing, treatment, or risk reduction services.</a:t>
            </a:r>
          </a:p>
          <a:p>
            <a:pPr>
              <a:lnSpc>
                <a:spcPct val="120000"/>
              </a:lnSpc>
            </a:pPr>
            <a:r>
              <a:rPr lang="en-US" sz="2800" dirty="0"/>
              <a:t>Continue to examine Medicaid membership over time within the context of changing policies and funding.</a:t>
            </a:r>
          </a:p>
        </p:txBody>
      </p:sp>
      <p:sp>
        <p:nvSpPr>
          <p:cNvPr id="37" name="Text Placeholder 4"/>
          <p:cNvSpPr>
            <a:spLocks noGrp="1"/>
          </p:cNvSpPr>
          <p:nvPr>
            <p:ph type="body" sz="quarter" idx="41"/>
          </p:nvPr>
        </p:nvSpPr>
        <p:spPr>
          <a:xfrm>
            <a:off x="30356676" y="22634280"/>
            <a:ext cx="12801600" cy="1280160"/>
          </a:xfrm>
        </p:spPr>
        <p:txBody>
          <a:bodyPr/>
          <a:lstStyle/>
          <a:p>
            <a:r>
              <a:rPr lang="en-US" dirty="0"/>
              <a:t>References</a:t>
            </a:r>
          </a:p>
        </p:txBody>
      </p:sp>
      <p:sp>
        <p:nvSpPr>
          <p:cNvPr id="15" name="Content Placeholder 14"/>
          <p:cNvSpPr>
            <a:spLocks noGrp="1"/>
          </p:cNvSpPr>
          <p:nvPr>
            <p:ph sz="quarter" idx="42"/>
          </p:nvPr>
        </p:nvSpPr>
        <p:spPr>
          <a:xfrm>
            <a:off x="30356676" y="23849126"/>
            <a:ext cx="12801600" cy="5138236"/>
          </a:xfrm>
        </p:spPr>
        <p:txBody>
          <a:bodyPr lIns="182880" rIns="182880" anchor="ctr">
            <a:noAutofit/>
          </a:bodyPr>
          <a:lstStyle/>
          <a:p>
            <a:pPr marL="0" lvl="0" indent="0" defTabSz="914400" eaLnBrk="0" fontAlgn="base" hangingPunct="0">
              <a:spcBef>
                <a:spcPct val="0"/>
              </a:spcBef>
              <a:spcAft>
                <a:spcPct val="0"/>
              </a:spcAft>
              <a:buClrTx/>
              <a:buNone/>
            </a:pPr>
            <a:r>
              <a:rPr lang="en-US" sz="1900" baseline="30000" dirty="0"/>
              <a:t>1 </a:t>
            </a:r>
            <a:r>
              <a:rPr lang="en-US" altLang="en-US" sz="1900" dirty="0">
                <a:solidFill>
                  <a:srgbClr val="1B1B1B"/>
                </a:solidFill>
                <a:latin typeface="Roboto Mono Web"/>
              </a:rPr>
              <a:t>Bin Abdul Baten, R., Noman, A., &amp; Rahman, M. N. (2024). Affordable Care Act Medicaid expansion, access to health care, and financial behavior of the United States adults. </a:t>
            </a:r>
            <a:r>
              <a:rPr lang="en-US" altLang="en-US" sz="1900" i="1" dirty="0">
                <a:solidFill>
                  <a:srgbClr val="1B1B1B"/>
                </a:solidFill>
                <a:latin typeface="Roboto Mono Web"/>
              </a:rPr>
              <a:t>Journal of public health policy</a:t>
            </a:r>
            <a:r>
              <a:rPr lang="en-US" altLang="en-US" sz="1900" dirty="0">
                <a:solidFill>
                  <a:srgbClr val="1B1B1B"/>
                </a:solidFill>
                <a:latin typeface="Roboto Mono Web"/>
              </a:rPr>
              <a:t>, </a:t>
            </a:r>
            <a:r>
              <a:rPr lang="en-US" altLang="en-US" sz="1900" i="1" dirty="0">
                <a:solidFill>
                  <a:srgbClr val="1B1B1B"/>
                </a:solidFill>
                <a:latin typeface="Roboto Mono Web"/>
              </a:rPr>
              <a:t>45</a:t>
            </a:r>
            <a:r>
              <a:rPr lang="en-US" altLang="en-US" sz="1900" dirty="0">
                <a:solidFill>
                  <a:srgbClr val="1B1B1B"/>
                </a:solidFill>
                <a:latin typeface="Roboto Mono Web"/>
              </a:rPr>
              <a:t>(4), 740–756. https://doi.org/10.1057/s41271-024-00522-0</a:t>
            </a:r>
            <a:endParaRPr lang="en-US" altLang="en-US" sz="1900" dirty="0"/>
          </a:p>
          <a:p>
            <a:pPr marL="0" indent="0">
              <a:buNone/>
            </a:pPr>
            <a:r>
              <a:rPr lang="en-US" sz="1900" baseline="30000" dirty="0"/>
              <a:t>2 </a:t>
            </a:r>
            <a:r>
              <a:rPr lang="en-US" sz="1900" dirty="0" err="1"/>
              <a:t>Buchmueller</a:t>
            </a:r>
            <a:r>
              <a:rPr lang="en-US" sz="1900" dirty="0"/>
              <a:t> TC, Cliff BQ, Levy H. (2020). The Benefits of Medicaid Expansion. </a:t>
            </a:r>
            <a:r>
              <a:rPr lang="en-US" sz="1900" i="1" dirty="0"/>
              <a:t>JAMA Health Forum.</a:t>
            </a:r>
            <a:r>
              <a:rPr lang="en-US" sz="1900" dirty="0"/>
              <a:t> 2020;1(7):e200879. doi:10.1001/jamahealthforum.2020.0879 </a:t>
            </a:r>
          </a:p>
          <a:p>
            <a:pPr marL="0" indent="0">
              <a:buNone/>
            </a:pPr>
            <a:r>
              <a:rPr lang="en-US" sz="1900" baseline="30000" dirty="0"/>
              <a:t>3 </a:t>
            </a:r>
            <a:r>
              <a:rPr lang="en-US" sz="1900" dirty="0"/>
              <a:t>Louisiana Department of Health. (2017). Medicaid Expansion 2016-2017 Annual Report. </a:t>
            </a:r>
          </a:p>
          <a:p>
            <a:pPr marL="0" indent="0">
              <a:buNone/>
            </a:pPr>
            <a:r>
              <a:rPr lang="en-US" sz="1900" baseline="30000" dirty="0"/>
              <a:t>4 </a:t>
            </a:r>
            <a:r>
              <a:rPr lang="en-US" sz="1900" dirty="0" err="1"/>
              <a:t>Kanny</a:t>
            </a:r>
            <a:r>
              <a:rPr lang="en-US" sz="1900" dirty="0"/>
              <a:t>, D., Broz, D., Finlayson, T., Lee, K., </a:t>
            </a:r>
            <a:r>
              <a:rPr lang="en-US" sz="1900" dirty="0" err="1"/>
              <a:t>Sionean</a:t>
            </a:r>
            <a:r>
              <a:rPr lang="en-US" sz="1900" dirty="0"/>
              <a:t>, C., </a:t>
            </a:r>
            <a:r>
              <a:rPr lang="en-US" sz="1900" dirty="0" err="1"/>
              <a:t>Wejnert</a:t>
            </a:r>
            <a:r>
              <a:rPr lang="en-US" sz="1900" dirty="0"/>
              <a:t>, C., &amp; NHBS Study Group (2022). A Key Comprehensive System for Biobehavioral Surveillance of Populations Disproportionately Affected by HIV (National HIV Behavioral Surveillance): Cross-sectional Survey Study. </a:t>
            </a:r>
            <a:r>
              <a:rPr lang="en-US" sz="1900" i="1" dirty="0"/>
              <a:t>JMIR public health and surveillance</a:t>
            </a:r>
            <a:r>
              <a:rPr lang="en-US" sz="1900" dirty="0"/>
              <a:t>, </a:t>
            </a:r>
            <a:r>
              <a:rPr lang="en-US" sz="1900" i="1" dirty="0"/>
              <a:t>8</a:t>
            </a:r>
            <a:r>
              <a:rPr lang="en-US" sz="1900" dirty="0"/>
              <a:t>(11), e39053. https://doi.org/10.2196/39053</a:t>
            </a:r>
          </a:p>
          <a:p>
            <a:pPr marL="0" indent="0">
              <a:buNone/>
            </a:pPr>
            <a:r>
              <a:rPr lang="en-US" sz="1900" baseline="30000" dirty="0"/>
              <a:t>5 </a:t>
            </a:r>
            <a:r>
              <a:rPr lang="en-US" altLang="en-US" sz="1900" dirty="0" err="1">
                <a:solidFill>
                  <a:srgbClr val="1B1B1B"/>
                </a:solidFill>
                <a:latin typeface="Roboto Mono Web"/>
              </a:rPr>
              <a:t>Artenie</a:t>
            </a:r>
            <a:r>
              <a:rPr lang="en-US" altLang="en-US" sz="1900" dirty="0">
                <a:solidFill>
                  <a:srgbClr val="1B1B1B"/>
                </a:solidFill>
                <a:latin typeface="Roboto Mono Web"/>
              </a:rPr>
              <a:t>, A., Facente, S. N., Patel, S., Stone, J., Hecht, J., Rhodes, P., 3rd, McFarland, W., Wilson, E., Vickerman, P., &amp; Morris, M. D. (2022). A cross-sectional study comparing men who have sex with men and inject drugs and people who inject drugs who are men and have sex with men in San Francisco: Implications for HIV and hepatitis C virus prevention. </a:t>
            </a:r>
            <a:r>
              <a:rPr lang="en-US" altLang="en-US" sz="1900" i="1" dirty="0">
                <a:solidFill>
                  <a:srgbClr val="1B1B1B"/>
                </a:solidFill>
                <a:latin typeface="Roboto Mono Web"/>
              </a:rPr>
              <a:t>Health science reports</a:t>
            </a:r>
            <a:r>
              <a:rPr lang="en-US" altLang="en-US" sz="1900" dirty="0">
                <a:solidFill>
                  <a:srgbClr val="1B1B1B"/>
                </a:solidFill>
                <a:latin typeface="Roboto Mono Web"/>
              </a:rPr>
              <a:t>, </a:t>
            </a:r>
            <a:r>
              <a:rPr lang="en-US" altLang="en-US" sz="1900" i="1" dirty="0">
                <a:solidFill>
                  <a:srgbClr val="1B1B1B"/>
                </a:solidFill>
                <a:latin typeface="Roboto Mono Web"/>
              </a:rPr>
              <a:t>5</a:t>
            </a:r>
            <a:r>
              <a:rPr lang="en-US" altLang="en-US" sz="1900" dirty="0">
                <a:solidFill>
                  <a:srgbClr val="1B1B1B"/>
                </a:solidFill>
                <a:latin typeface="Roboto Mono Web"/>
              </a:rPr>
              <a:t>(4), e704. https://doi.org/10.1002/hsr2.704</a:t>
            </a:r>
            <a:endParaRPr lang="en-US" altLang="en-US" sz="1900" dirty="0"/>
          </a:p>
        </p:txBody>
      </p:sp>
      <p:sp>
        <p:nvSpPr>
          <p:cNvPr id="21" name="Text Placeholder 20"/>
          <p:cNvSpPr>
            <a:spLocks noGrp="1"/>
          </p:cNvSpPr>
          <p:nvPr>
            <p:ph type="body" sz="quarter" idx="34"/>
          </p:nvPr>
        </p:nvSpPr>
        <p:spPr>
          <a:xfrm>
            <a:off x="30372060" y="29056956"/>
            <a:ext cx="12801600" cy="1280160"/>
          </a:xfrm>
        </p:spPr>
        <p:txBody>
          <a:bodyPr/>
          <a:lstStyle/>
          <a:p>
            <a:r>
              <a:rPr lang="en-US" dirty="0"/>
              <a:t>Acknowledgement</a:t>
            </a:r>
          </a:p>
        </p:txBody>
      </p:sp>
      <p:sp>
        <p:nvSpPr>
          <p:cNvPr id="4" name="Content Placeholder 14">
            <a:extLst>
              <a:ext uri="{FF2B5EF4-FFF2-40B4-BE49-F238E27FC236}">
                <a16:creationId xmlns:a16="http://schemas.microsoft.com/office/drawing/2014/main" id="{82FA4615-F8B3-7A8E-735D-6F3D7B411332}"/>
              </a:ext>
            </a:extLst>
          </p:cNvPr>
          <p:cNvSpPr txBox="1">
            <a:spLocks/>
          </p:cNvSpPr>
          <p:nvPr/>
        </p:nvSpPr>
        <p:spPr>
          <a:xfrm>
            <a:off x="30372059" y="30341396"/>
            <a:ext cx="10549077" cy="1665343"/>
          </a:xfrm>
          <a:prstGeom prst="rect">
            <a:avLst/>
          </a:prstGeom>
        </p:spPr>
        <p:txBody>
          <a:bodyPr vert="horz" lIns="182880" tIns="182880" rIns="182880" bIns="182880" rtlCol="0" anchor="ctr">
            <a:normAutofit/>
          </a:bodyPr>
          <a:lstStyle>
            <a:lvl1pPr marL="45720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32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9pPr>
          </a:lstStyle>
          <a:p>
            <a:pPr marL="0" indent="0">
              <a:lnSpc>
                <a:spcPct val="120000"/>
              </a:lnSpc>
              <a:buNone/>
            </a:pPr>
            <a:r>
              <a:rPr lang="en-US" sz="2800" dirty="0"/>
              <a:t>The authors would like to thank the Centers for Disease Control and Prevention and local NHBS project staff.</a:t>
            </a:r>
          </a:p>
        </p:txBody>
      </p:sp>
      <p:pic>
        <p:nvPicPr>
          <p:cNvPr id="23" name="Picture 22" descr="QR code consisting of black squares arranged in a square grid on a white background. It may be scanned by a device to quickly access encoded information or a website link. The QR code is linked to https://publichealth.lsuhsc.edu/honorsday/2026/&#10;">
            <a:hlinkClick r:id="rId7"/>
            <a:extLst>
              <a:ext uri="{FF2B5EF4-FFF2-40B4-BE49-F238E27FC236}">
                <a16:creationId xmlns:a16="http://schemas.microsoft.com/office/drawing/2014/main" id="{EA73FAC0-C43D-B6D2-E6E7-498E604A3776}"/>
              </a:ext>
            </a:extLst>
          </p:cNvPr>
          <p:cNvPicPr>
            <a:picLocks noChangeAspect="1"/>
          </p:cNvPicPr>
          <p:nvPr/>
        </p:nvPicPr>
        <p:blipFill>
          <a:blip r:embed="rId8" cstate="print">
            <a:extLst>
              <a:ext uri="{28A0092B-C50C-407E-A947-70E740481C1C}">
                <a14:useLocalDpi xmlns:a14="http://schemas.microsoft.com/office/drawing/2010/main" val="0"/>
              </a:ext>
            </a:extLst>
          </a:blip>
          <a:srcRect t="-2091" r="798" b="28598"/>
          <a:stretch>
            <a:fillRect/>
          </a:stretch>
        </p:blipFill>
        <p:spPr>
          <a:xfrm>
            <a:off x="40921136" y="30462774"/>
            <a:ext cx="2237140" cy="2294370"/>
          </a:xfrm>
          <a:prstGeom prst="rect">
            <a:avLst/>
          </a:prstGeom>
        </p:spPr>
      </p:pic>
      <p:sp>
        <p:nvSpPr>
          <p:cNvPr id="8" name="TextBox 7">
            <a:extLst>
              <a:ext uri="{FF2B5EF4-FFF2-40B4-BE49-F238E27FC236}">
                <a16:creationId xmlns:a16="http://schemas.microsoft.com/office/drawing/2014/main" id="{C1F32388-17A8-7D94-CD55-BAD764E31E3C}"/>
              </a:ext>
            </a:extLst>
          </p:cNvPr>
          <p:cNvSpPr txBox="1"/>
          <p:nvPr/>
        </p:nvSpPr>
        <p:spPr>
          <a:xfrm>
            <a:off x="15836483" y="19958786"/>
            <a:ext cx="12792715" cy="523220"/>
          </a:xfrm>
          <a:prstGeom prst="rect">
            <a:avLst/>
          </a:prstGeom>
          <a:noFill/>
        </p:spPr>
        <p:txBody>
          <a:bodyPr wrap="square">
            <a:spAutoFit/>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2800" b="0" kern="1200" dirty="0">
                <a:solidFill>
                  <a:schemeClr val="tx1"/>
                </a:solidFill>
                <a:latin typeface="+mn-lt"/>
                <a:ea typeface="+mn-ea"/>
                <a:cs typeface="+mn-cs"/>
              </a:rPr>
              <a:t>Table 2. Insurance Status by Medicaid Expansion, 2014-2024</a:t>
            </a:r>
          </a:p>
        </p:txBody>
      </p:sp>
      <p:sp>
        <p:nvSpPr>
          <p:cNvPr id="19" name="TextBox 18">
            <a:extLst>
              <a:ext uri="{FF2B5EF4-FFF2-40B4-BE49-F238E27FC236}">
                <a16:creationId xmlns:a16="http://schemas.microsoft.com/office/drawing/2014/main" id="{36A9E2C1-697C-C5E5-EE81-CC939A2D8ADD}"/>
              </a:ext>
            </a:extLst>
          </p:cNvPr>
          <p:cNvSpPr txBox="1"/>
          <p:nvPr/>
        </p:nvSpPr>
        <p:spPr>
          <a:xfrm>
            <a:off x="15827598" y="23111401"/>
            <a:ext cx="12801600" cy="605294"/>
          </a:xfrm>
          <a:prstGeom prst="rect">
            <a:avLst/>
          </a:prstGeom>
          <a:noFill/>
        </p:spPr>
        <p:txBody>
          <a:bodyPr wrap="square">
            <a:spAutoFit/>
          </a:bodyPr>
          <a:lstStyle/>
          <a:p>
            <a:r>
              <a:rPr lang="en-US" sz="2000" b="0" baseline="30000" dirty="0"/>
              <a:t>1 Other type includes private (from employers or purchased directly), Medicare, Veteran’s Administration Coverage, TRICARE/CHAMPUS, or another health insurance. </a:t>
            </a:r>
          </a:p>
          <a:p>
            <a:r>
              <a:rPr lang="en-US" sz="2000" b="0" baseline="30000" dirty="0"/>
              <a:t>2 Chi-square test for significance. P-values&lt;.05 are considered statistically significant.</a:t>
            </a:r>
            <a:endParaRPr lang="en-US" sz="2000" b="0" dirty="0"/>
          </a:p>
        </p:txBody>
      </p:sp>
      <p:sp>
        <p:nvSpPr>
          <p:cNvPr id="25" name="TextBox 24">
            <a:extLst>
              <a:ext uri="{FF2B5EF4-FFF2-40B4-BE49-F238E27FC236}">
                <a16:creationId xmlns:a16="http://schemas.microsoft.com/office/drawing/2014/main" id="{2095CC89-D45B-88AB-B515-CFBE5907575F}"/>
              </a:ext>
            </a:extLst>
          </p:cNvPr>
          <p:cNvSpPr txBox="1"/>
          <p:nvPr/>
        </p:nvSpPr>
        <p:spPr>
          <a:xfrm>
            <a:off x="15836483" y="11279116"/>
            <a:ext cx="12801600" cy="523220"/>
          </a:xfrm>
          <a:prstGeom prst="rect">
            <a:avLst/>
          </a:prstGeom>
          <a:noFill/>
        </p:spPr>
        <p:txBody>
          <a:bodyPr wrap="square">
            <a:spAutoFit/>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2800" b="0" kern="1200" dirty="0">
                <a:solidFill>
                  <a:schemeClr val="tx1"/>
                </a:solidFill>
                <a:latin typeface="+mn-lt"/>
                <a:ea typeface="+mn-ea"/>
                <a:cs typeface="+mn-cs"/>
              </a:rPr>
              <a:t>Table 1. Demographic Characteristics by NHBS Population, 2014-2024</a:t>
            </a:r>
          </a:p>
        </p:txBody>
      </p:sp>
      <p:sp>
        <p:nvSpPr>
          <p:cNvPr id="27" name="TextBox 26">
            <a:extLst>
              <a:ext uri="{FF2B5EF4-FFF2-40B4-BE49-F238E27FC236}">
                <a16:creationId xmlns:a16="http://schemas.microsoft.com/office/drawing/2014/main" id="{7FD3B1BF-27DC-DF71-45F7-0FD5268DF5F5}"/>
              </a:ext>
            </a:extLst>
          </p:cNvPr>
          <p:cNvSpPr txBox="1"/>
          <p:nvPr/>
        </p:nvSpPr>
        <p:spPr>
          <a:xfrm>
            <a:off x="15827598" y="18776729"/>
            <a:ext cx="12801600" cy="605294"/>
          </a:xfrm>
          <a:prstGeom prst="rect">
            <a:avLst/>
          </a:prstGeom>
          <a:noFill/>
        </p:spPr>
        <p:txBody>
          <a:bodyPr wrap="square">
            <a:spAutoFit/>
          </a:bodyPr>
          <a:lstStyle/>
          <a:p>
            <a:r>
              <a:rPr lang="en-US" sz="2000" b="0" baseline="30000" dirty="0"/>
              <a:t>1 SD: Standard Deviation</a:t>
            </a:r>
          </a:p>
          <a:p>
            <a:r>
              <a:rPr lang="en-US" sz="2000" b="0" baseline="30000" dirty="0"/>
              <a:t>2 HCV tests were not conducted in 2014, 2016, or 2023</a:t>
            </a:r>
            <a:endParaRPr lang="en-US" sz="8000" b="0" dirty="0"/>
          </a:p>
        </p:txBody>
      </p:sp>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Science Poster">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2" id="{A3AC1795-03CA-4218-8E9C-394F2C72EB71}" vid="{9E91E023-53D0-48CE-AFD1-CE3DA49243D0}"/>
    </a:ext>
  </a:extLst>
</a:theme>
</file>

<file path=ppt/theme/theme2.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93ED4D7E948A4CAF2AD8C6B9D10C03" ma:contentTypeVersion="14" ma:contentTypeDescription="Create a new document." ma:contentTypeScope="" ma:versionID="257a185ae85ee0f4384354ed5c6fa246">
  <xsd:schema xmlns:xsd="http://www.w3.org/2001/XMLSchema" xmlns:xs="http://www.w3.org/2001/XMLSchema" xmlns:p="http://schemas.microsoft.com/office/2006/metadata/properties" xmlns:ns3="0f3a8424-fbdf-47ee-ae41-dd8aca4224e2" xmlns:ns4="0b165c1b-db0b-473c-b44a-6d1843dea59c" targetNamespace="http://schemas.microsoft.com/office/2006/metadata/properties" ma:root="true" ma:fieldsID="562ad08414eb5c00ba4086f60dce5cd5" ns3:_="" ns4:_="">
    <xsd:import namespace="0f3a8424-fbdf-47ee-ae41-dd8aca4224e2"/>
    <xsd:import namespace="0b165c1b-db0b-473c-b44a-6d1843dea59c"/>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3a8424-fbdf-47ee-ae41-dd8aca4224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165c1b-db0b-473c-b44a-6d1843dea59c"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0f3a8424-fbdf-47ee-ae41-dd8aca4224e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24782E-C732-4ED0-9555-092A0FF472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3a8424-fbdf-47ee-ae41-dd8aca4224e2"/>
    <ds:schemaRef ds:uri="0b165c1b-db0b-473c-b44a-6d1843dea5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4A6331-58D1-48A6-A768-1DEF5D0A4729}">
  <ds:schemaRefs>
    <ds:schemaRef ds:uri="http://purl.org/dc/terms/"/>
    <ds:schemaRef ds:uri="0b165c1b-db0b-473c-b44a-6d1843dea59c"/>
    <ds:schemaRef ds:uri="http://purl.org/dc/dcmitype/"/>
    <ds:schemaRef ds:uri="http://schemas.microsoft.com/office/2006/documentManagement/types"/>
    <ds:schemaRef ds:uri="http://schemas.openxmlformats.org/package/2006/metadata/core-properties"/>
    <ds:schemaRef ds:uri="http://purl.org/dc/elements/1.1/"/>
    <ds:schemaRef ds:uri="0f3a8424-fbdf-47ee-ae41-dd8aca4224e2"/>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B3C54C5-5AF1-4C07-A8D8-EE2B7593C9D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TS104001343</Template>
  <TotalTime>5519</TotalTime>
  <Words>1539</Words>
  <Application>Microsoft Office PowerPoint</Application>
  <PresentationFormat>Custom</PresentationFormat>
  <Paragraphs>113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Cambria Math</vt:lpstr>
      <vt:lpstr>Roboto Mono Web</vt:lpstr>
      <vt:lpstr>Science Poster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Cuccia, Martha L.</dc:creator>
  <cp:lastModifiedBy>Gillespie, Alayna</cp:lastModifiedBy>
  <cp:revision>148</cp:revision>
  <dcterms:created xsi:type="dcterms:W3CDTF">2014-03-11T18:19:54Z</dcterms:created>
  <dcterms:modified xsi:type="dcterms:W3CDTF">2026-03-30T22:57:51Z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TC040013439991</vt:lpwstr>
  </property>
  <property fmtid="{D5CDD505-2E9C-101B-9397-08002B2CF9AE}" pid="3" name="ContentTypeId">
    <vt:lpwstr>0x010100DD93ED4D7E948A4CAF2AD8C6B9D10C03</vt:lpwstr>
  </property>
</Properties>
</file>