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339538-3B73-4E41-833E-662E29E24422}">
          <p14:sldIdLst>
            <p14:sldId id="256"/>
          </p14:sldIdLst>
        </p14:section>
        <p14:section name="Untitled Section" id="{82F56274-F486-A243-81DB-510E8586C06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5C88C12-372A-E5EE-6A0C-EDCBAC2D43A5}" name="Miya C Tate" initials="" userId="S::mtate21@lsu.edu::f2a7027c-542c-4e98-990f-94ac5ba510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FDD023"/>
    <a:srgbClr val="2A0C5A"/>
    <a:srgbClr val="595959"/>
    <a:srgbClr val="B78B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34" autoAdjust="0"/>
    <p:restoredTop sz="94660"/>
  </p:normalViewPr>
  <p:slideViewPr>
    <p:cSldViewPr snapToGrid="0">
      <p:cViewPr varScale="1">
        <p:scale>
          <a:sx n="23" d="100"/>
          <a:sy n="23" d="100"/>
        </p:scale>
        <p:origin x="1112" y="28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3/29/24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3/29/24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 The Epidemiology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Data Center’s printer maximum width to print is 42”</a:t>
            </a:r>
            <a:endParaRPr lang="en-US"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Keep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 aspect ratio for the School’s logo.</a:t>
            </a:r>
            <a:endParaRPr lang="en-US"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3/29/24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3/29/24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rgbClr val="461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solidFill>
              <a:srgbClr val="FDD0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36138042" y="4118775"/>
            <a:ext cx="6484620" cy="736038"/>
          </a:xfrm>
        </p:spPr>
        <p:txBody>
          <a:bodyPr/>
          <a:lstStyle/>
          <a:p>
            <a:pPr algn="r" defTabSz="4430713"/>
            <a:r>
              <a:rPr lang="en-US" i="1" dirty="0"/>
              <a:t>publichealth.lsuhsc.edu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1143000" y="5142236"/>
            <a:ext cx="12801600" cy="128016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796974" y="19917414"/>
            <a:ext cx="12801600" cy="1269027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30247794" y="17698050"/>
            <a:ext cx="12962823" cy="1219200"/>
          </a:xfrm>
        </p:spPr>
        <p:txBody>
          <a:bodyPr/>
          <a:lstStyle/>
          <a:p>
            <a:r>
              <a:rPr lang="en-US" dirty="0"/>
              <a:t>Conclusions 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30247794" y="22603480"/>
            <a:ext cx="12801600" cy="1219200"/>
          </a:xfrm>
        </p:spPr>
        <p:txBody>
          <a:bodyPr/>
          <a:lstStyle/>
          <a:p>
            <a:r>
              <a:rPr lang="en-US" altLang="zh-CN" dirty="0"/>
              <a:t>Recommendations 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30409017" y="23842622"/>
            <a:ext cx="12634191" cy="3566467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Future research should explore potential moderators/mediators across subgroups within the Black LGBTQ+ community. Strengths-based, culturally responsive practices supporting lifelong well-being are crucial. Public health professionals could create programs that specifically address the unique challenges faced by people who are  Black and LGBTQ+ as they age, such as discrimination, social isolation, and lack of access to affirming care.</a:t>
            </a:r>
          </a:p>
        </p:txBody>
      </p:sp>
      <p:pic>
        <p:nvPicPr>
          <p:cNvPr id="104" name="Picture 10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48" y="158630"/>
            <a:ext cx="8810130" cy="35681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Box 105"/>
              <p:cNvSpPr txBox="1"/>
              <p:nvPr/>
            </p:nvSpPr>
            <p:spPr>
              <a:xfrm>
                <a:off x="11812813" y="174422"/>
                <a:ext cx="23894716" cy="3246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0" b="1" dirty="0"/>
                  <a:t>Age, Coping, and Well-Being in Black LGBTQ+ Adults</a:t>
                </a:r>
                <a:r>
                  <a:rPr lang="en-US" sz="4000" dirty="0"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</a:t>
                </a:r>
              </a:p>
              <a:p>
                <a:pPr algn="ctr"/>
                <a:r>
                  <a:rPr lang="en-US" sz="4400" dirty="0"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Miya C. Tate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4400" dirty="0">
                    <a:effectLst/>
                    <a:latin typeface="Georgia" panose="02040502050405020303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sz="4400" dirty="0"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Keith J. </a:t>
                </a:r>
                <a:r>
                  <a:rPr lang="en-US" sz="4400" dirty="0"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Watts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44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>
                    <a:latin typeface="Georgia" panose="02040502050405020303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Shawndaya S. Thrasher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4400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>
                    <a:latin typeface="Georgia" panose="02040502050405020303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sz="4400" dirty="0">
                    <a:effectLst/>
                    <a:latin typeface="Georgia" panose="02040502050405020303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:r>
                  <a:rPr lang="en-US" sz="4400" dirty="0">
                    <a:latin typeface="Georgia" panose="02040502050405020303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Stephen Phillippi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4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2813" y="174422"/>
                <a:ext cx="23894716" cy="3246979"/>
              </a:xfrm>
              <a:prstGeom prst="rect">
                <a:avLst/>
              </a:prstGeom>
              <a:blipFill>
                <a:blip r:embed="rId4"/>
                <a:stretch>
                  <a:fillRect l="-2232" t="-7782" b="-7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Placeholder 22"/>
              <p:cNvSpPr txBox="1">
                <a:spLocks/>
              </p:cNvSpPr>
              <p:nvPr/>
            </p:nvSpPr>
            <p:spPr bwMode="auto">
              <a:xfrm>
                <a:off x="325792" y="3855933"/>
                <a:ext cx="30174412" cy="129464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3600" kern="120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4pPr>
                <a:lvl5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5pPr>
                <a:lvl6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6pPr>
                <a:lvl7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7pPr>
                <a:lvl8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8pPr>
                <a:lvl9pPr marL="0" indent="0" algn="l" defTabSz="438912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Clr>
                    <a:schemeClr val="bg1">
                      <a:lumMod val="65000"/>
                    </a:schemeClr>
                  </a:buClr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430713"/>
                <a:r>
                  <a:rPr lang="en-US" i="1" baseline="30000" dirty="0"/>
                  <a:t>1</a:t>
                </a:r>
                <a:r>
                  <a:rPr lang="en-US" i="1" dirty="0"/>
                  <a:t>LSUHSC School of Public Health;  </a:t>
                </a:r>
                <a:r>
                  <a:rPr lang="en-US" i="1" baseline="30000" dirty="0"/>
                  <a:t>2</a:t>
                </a:r>
                <a:r>
                  <a:rPr lang="en-US" i="1" dirty="0"/>
                  <a:t>University of Kentucky;  </a:t>
                </a:r>
                <a:r>
                  <a:rPr lang="en-US" i="1" baseline="30000" dirty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i="1" dirty="0"/>
                          <m:t>LSU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  <m:r>
                          <m:rPr>
                            <m:nor/>
                          </m:rPr>
                          <a:rPr lang="en-US" i="1" dirty="0"/>
                          <m:t>School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  <m:r>
                          <m:rPr>
                            <m:nor/>
                          </m:rPr>
                          <a:rPr lang="en-US" i="1" dirty="0"/>
                          <m:t>of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  <m:r>
                          <m:rPr>
                            <m:nor/>
                          </m:rPr>
                          <a:rPr lang="en-US" i="1" dirty="0"/>
                          <m:t>Social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  <m:r>
                          <m:rPr>
                            <m:nor/>
                          </m:rPr>
                          <a:rPr lang="en-US" i="1" dirty="0"/>
                          <m:t>Work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</m:e>
                      <m:sup>
                        <m:r>
                          <a:rPr lang="en-US" sz="3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29" name="Text Placeholder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792" y="3855933"/>
                <a:ext cx="30174412" cy="1294646"/>
              </a:xfrm>
              <a:prstGeom prst="rect">
                <a:avLst/>
              </a:prstGeom>
              <a:blipFill>
                <a:blip r:embed="rId5"/>
                <a:stretch>
                  <a:fillRect l="-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323A8584-D3F9-FDC4-C728-9ECCC37FE7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91934" y="122868"/>
            <a:ext cx="3576835" cy="35768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6EF915-3C3A-AAB8-6CC2-DD59DC2C36C6}"/>
              </a:ext>
            </a:extLst>
          </p:cNvPr>
          <p:cNvSpPr txBox="1"/>
          <p:nvPr/>
        </p:nvSpPr>
        <p:spPr>
          <a:xfrm>
            <a:off x="1055803" y="6533518"/>
            <a:ext cx="12888797" cy="84638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R="0" lvl="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Background: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People who identify as Black, Lesbian, Gay, Bisexual, Transgender, and Queer (LGBTQ+) face intersecting forms of prejudice and discrimination, which can negatively impact their well-being (Lai et al., 2020; American Progress, 2020).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While research suggests a positive relationship between age and well-being among the LGBTQ+ population in general, this association has not been explicitly examined within the Black LGBTQ+ community (Camp 2020; American Progress, 2023).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Adaptive coping strategies are known to promote well-being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Reichstadt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et al., 2007; Bartels et al., 2014), but their role in moderating the age-well-being relationship among Black LGBTQ+ individuals remains unexplored.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36868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Objectives: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This study investigated the association between age and well-being in Black LGBTQ+ adults and whether adaptive coping moderated this relationship.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3CBB0D-35D8-96E1-9B6F-8CFE1F797000}"/>
              </a:ext>
            </a:extLst>
          </p:cNvPr>
          <p:cNvSpPr txBox="1"/>
          <p:nvPr/>
        </p:nvSpPr>
        <p:spPr>
          <a:xfrm>
            <a:off x="898343" y="21341260"/>
            <a:ext cx="12801599" cy="114185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Analytical sample of 317 Black LGBTQ adults aged 18-64 years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(M = 27.00)​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Data from a US online survey on belongingness, minority stress, and well-being​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Measures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Measured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age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by survey question asking participants to enter age number</a:t>
            </a:r>
            <a:endParaRPr lang="en-US" sz="3200" b="1" dirty="0">
              <a:solidFill>
                <a:srgbClr val="000000"/>
              </a:solidFill>
              <a:latin typeface="Arial" panose="020B060402020202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Measured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adaptive coping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using the Brief COPE adaptive coping subscale (</a:t>
            </a:r>
            <a:r>
              <a:rPr lang="el-GR" sz="3200" dirty="0">
                <a:solidFill>
                  <a:srgbClr val="000000"/>
                </a:solidFill>
                <a:latin typeface="Arial" panose="020B0604020202020204"/>
              </a:rPr>
              <a:t>α=.813)​</a:t>
            </a:r>
            <a:endParaRPr lang="en-US" sz="3200" dirty="0">
              <a:solidFill>
                <a:srgbClr val="000000"/>
              </a:solidFill>
              <a:latin typeface="Arial" panose="020B060402020202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Measured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subjective well-being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(SWB) using the 14-item Mental Health Continuum - Short Form (</a:t>
            </a:r>
            <a:r>
              <a:rPr lang="el-GR" sz="3200" dirty="0">
                <a:solidFill>
                  <a:srgbClr val="000000"/>
                </a:solidFill>
                <a:latin typeface="Arial" panose="020B0604020202020204"/>
              </a:rPr>
              <a:t>α=.893)​</a:t>
            </a:r>
            <a:endParaRPr lang="en-US" sz="3200" dirty="0">
              <a:solidFill>
                <a:srgbClr val="000000"/>
              </a:solidFill>
              <a:latin typeface="Arial" panose="020B060402020202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Covariates included income, education, employment​</a:t>
            </a:r>
          </a:p>
          <a:p>
            <a:pPr marL="230063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Income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recoded into a binary variable (0= 54,999 or less;1=55,000 or more)</a:t>
            </a:r>
          </a:p>
          <a:p>
            <a:pPr marL="230063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Education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 recoded into a binary variable (0=High School/GED;1=Some College or Trade School/College Diploma)</a:t>
            </a:r>
          </a:p>
          <a:p>
            <a:pPr marL="230063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Employment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 recoded into a binary variable (0=unemployed 1= employed)</a:t>
            </a:r>
          </a:p>
          <a:p>
            <a:pPr lvl="1"/>
            <a:endParaRPr lang="en-US" sz="3200" dirty="0">
              <a:solidFill>
                <a:srgbClr val="000000"/>
              </a:solidFill>
              <a:latin typeface="Arial" panose="020B060402020202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Statistical Analyses: T-test and Multiple Linear Regression (MLR)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6ACC84-27F3-2DB2-0DA1-F1DE7AF63648}"/>
              </a:ext>
            </a:extLst>
          </p:cNvPr>
          <p:cNvSpPr txBox="1"/>
          <p:nvPr/>
        </p:nvSpPr>
        <p:spPr>
          <a:xfrm>
            <a:off x="30414998" y="15705605"/>
            <a:ext cx="12801600" cy="163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MLR moderation analysis: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A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daptive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coping did not moderate the relationship between age and subjective well-being (B=.093;p=.108). Income, education, and employment were not statistically significant.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2FD871-14C3-47EC-6965-427ADA462293}"/>
              </a:ext>
            </a:extLst>
          </p:cNvPr>
          <p:cNvSpPr txBox="1"/>
          <p:nvPr/>
        </p:nvSpPr>
        <p:spPr>
          <a:xfrm>
            <a:off x="30500204" y="19175005"/>
            <a:ext cx="12801599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The findings reveal that older Black LGBTQ+ adults experienced greater subjective well-being than their younger counterparts. However, adaptive coping did not moderate the positive association between age and well-being in this population. These results highlight the importance of considering age-related factors contributing to enhanced well-being among Black LGBTQ+ individuals.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E8236C0-E324-C7A2-7287-1CD88ACA9EBA}"/>
              </a:ext>
            </a:extLst>
          </p:cNvPr>
          <p:cNvSpPr txBox="1"/>
          <p:nvPr/>
        </p:nvSpPr>
        <p:spPr>
          <a:xfrm>
            <a:off x="14765867" y="24989781"/>
            <a:ext cx="14001544" cy="530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Y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ounger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vs. Older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Adults: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The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T-test reveals that, on average, older adults (m=57.65) reported greater subjective well-being than younger adults (m=52.44).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latin typeface="Arial" panose="020B0604020202020204"/>
              </a:rPr>
              <a:t>Younger adults reported a lower well-being average compared to the sample average. </a:t>
            </a:r>
          </a:p>
          <a:p>
            <a:pPr marL="457200" marR="0" lvl="0" indent="-45720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Older adults reported a higher well-being average compared to the sample average.</a:t>
            </a:r>
          </a:p>
          <a:p>
            <a:pPr marL="0" marR="0" lvl="0" indent="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Arial" panose="020B0604020202020204"/>
            </a:endParaRPr>
          </a:p>
          <a:p>
            <a:pPr marL="0" marR="0" lvl="0" indent="0" algn="l" defTabSz="3686861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4F4631CB-5D3B-2BE1-0A30-DCAC609D5597}"/>
              </a:ext>
            </a:extLst>
          </p:cNvPr>
          <p:cNvSpPr txBox="1">
            <a:spLocks/>
          </p:cNvSpPr>
          <p:nvPr/>
        </p:nvSpPr>
        <p:spPr>
          <a:xfrm>
            <a:off x="30368850" y="27805814"/>
            <a:ext cx="12801600" cy="1219200"/>
          </a:xfrm>
          <a:prstGeom prst="rect">
            <a:avLst/>
          </a:prstGeom>
          <a:solidFill>
            <a:srgbClr val="461D7C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References 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91AD90C-4926-5E9F-9C13-A5614E88521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96" t="29727" r="3580" b="3735"/>
          <a:stretch/>
        </p:blipFill>
        <p:spPr>
          <a:xfrm>
            <a:off x="992136" y="14935201"/>
            <a:ext cx="12606437" cy="4982213"/>
          </a:xfrm>
          <a:prstGeom prst="rect">
            <a:avLst/>
          </a:prstGeom>
        </p:spPr>
      </p:pic>
      <p:graphicFrame>
        <p:nvGraphicFramePr>
          <p:cNvPr id="16" name="Content Placeholder 28">
            <a:extLst>
              <a:ext uri="{FF2B5EF4-FFF2-40B4-BE49-F238E27FC236}">
                <a16:creationId xmlns:a16="http://schemas.microsoft.com/office/drawing/2014/main" id="{3D1F0EB4-686A-8B22-FECB-7E04080DF2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909595"/>
              </p:ext>
            </p:extLst>
          </p:nvPr>
        </p:nvGraphicFramePr>
        <p:xfrm>
          <a:off x="14765867" y="20278690"/>
          <a:ext cx="13835462" cy="436207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08681">
                  <a:extLst>
                    <a:ext uri="{9D8B030D-6E8A-4147-A177-3AD203B41FA5}">
                      <a16:colId xmlns:a16="http://schemas.microsoft.com/office/drawing/2014/main" val="3812174286"/>
                    </a:ext>
                  </a:extLst>
                </a:gridCol>
                <a:gridCol w="3469792">
                  <a:extLst>
                    <a:ext uri="{9D8B030D-6E8A-4147-A177-3AD203B41FA5}">
                      <a16:colId xmlns:a16="http://schemas.microsoft.com/office/drawing/2014/main" val="2759081697"/>
                    </a:ext>
                  </a:extLst>
                </a:gridCol>
                <a:gridCol w="2067994">
                  <a:extLst>
                    <a:ext uri="{9D8B030D-6E8A-4147-A177-3AD203B41FA5}">
                      <a16:colId xmlns:a16="http://schemas.microsoft.com/office/drawing/2014/main" val="2395557136"/>
                    </a:ext>
                  </a:extLst>
                </a:gridCol>
                <a:gridCol w="1701768">
                  <a:extLst>
                    <a:ext uri="{9D8B030D-6E8A-4147-A177-3AD203B41FA5}">
                      <a16:colId xmlns:a16="http://schemas.microsoft.com/office/drawing/2014/main" val="3669242241"/>
                    </a:ext>
                  </a:extLst>
                </a:gridCol>
                <a:gridCol w="1336724">
                  <a:extLst>
                    <a:ext uri="{9D8B030D-6E8A-4147-A177-3AD203B41FA5}">
                      <a16:colId xmlns:a16="http://schemas.microsoft.com/office/drawing/2014/main" val="2723013784"/>
                    </a:ext>
                  </a:extLst>
                </a:gridCol>
                <a:gridCol w="1850503">
                  <a:extLst>
                    <a:ext uri="{9D8B030D-6E8A-4147-A177-3AD203B41FA5}">
                      <a16:colId xmlns:a16="http://schemas.microsoft.com/office/drawing/2014/main" val="483981667"/>
                    </a:ext>
                  </a:extLst>
                </a:gridCol>
              </a:tblGrid>
              <a:tr h="1012186">
                <a:tc gridSpan="6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Table</a:t>
                      </a: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</a:rPr>
                        <a:t> 2: T-test </a:t>
                      </a: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Table</a:t>
                      </a: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</a:rPr>
                        <a:t> 2: T-test </a:t>
                      </a: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71089"/>
                  </a:ext>
                </a:extLst>
              </a:tr>
              <a:tr h="1032011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Age 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Mean</a:t>
                      </a:r>
                    </a:p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(SWB)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SD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SE Mean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877044"/>
                  </a:ext>
                </a:extLst>
              </a:tr>
              <a:tr h="1216292">
                <a:tc rowSpan="2"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Dependent Variable: Subjective Well-Being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Young Adults (18-26)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52.44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8.970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.696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561049"/>
                  </a:ext>
                </a:extLst>
              </a:tr>
              <a:tr h="1032011">
                <a:tc vMerge="1">
                  <a:txBody>
                    <a:bodyPr/>
                    <a:lstStyle/>
                    <a:p>
                      <a:endParaRPr lang="en-US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Older Adults (28-64)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57.65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11.322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.921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513282"/>
                  </a:ext>
                </a:extLst>
              </a:tr>
            </a:tbl>
          </a:graphicData>
        </a:graphic>
      </p:graphicFrame>
      <p:graphicFrame>
        <p:nvGraphicFramePr>
          <p:cNvPr id="19" name="Content Placeholder 28">
            <a:extLst>
              <a:ext uri="{FF2B5EF4-FFF2-40B4-BE49-F238E27FC236}">
                <a16:creationId xmlns:a16="http://schemas.microsoft.com/office/drawing/2014/main" id="{69E2EB0B-B155-E8D3-83AE-80377DC6D1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333849"/>
              </p:ext>
            </p:extLst>
          </p:nvPr>
        </p:nvGraphicFramePr>
        <p:xfrm>
          <a:off x="14660622" y="5273885"/>
          <a:ext cx="14811193" cy="1191632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70191">
                  <a:extLst>
                    <a:ext uri="{9D8B030D-6E8A-4147-A177-3AD203B41FA5}">
                      <a16:colId xmlns:a16="http://schemas.microsoft.com/office/drawing/2014/main" val="2759081697"/>
                    </a:ext>
                  </a:extLst>
                </a:gridCol>
                <a:gridCol w="1249425">
                  <a:extLst>
                    <a:ext uri="{9D8B030D-6E8A-4147-A177-3AD203B41FA5}">
                      <a16:colId xmlns:a16="http://schemas.microsoft.com/office/drawing/2014/main" val="2395557136"/>
                    </a:ext>
                  </a:extLst>
                </a:gridCol>
                <a:gridCol w="1584636">
                  <a:extLst>
                    <a:ext uri="{9D8B030D-6E8A-4147-A177-3AD203B41FA5}">
                      <a16:colId xmlns:a16="http://schemas.microsoft.com/office/drawing/2014/main" val="3669242241"/>
                    </a:ext>
                  </a:extLst>
                </a:gridCol>
                <a:gridCol w="914213">
                  <a:extLst>
                    <a:ext uri="{9D8B030D-6E8A-4147-A177-3AD203B41FA5}">
                      <a16:colId xmlns:a16="http://schemas.microsoft.com/office/drawing/2014/main" val="2723013784"/>
                    </a:ext>
                  </a:extLst>
                </a:gridCol>
                <a:gridCol w="1005635">
                  <a:extLst>
                    <a:ext uri="{9D8B030D-6E8A-4147-A177-3AD203B41FA5}">
                      <a16:colId xmlns:a16="http://schemas.microsoft.com/office/drawing/2014/main" val="483981667"/>
                    </a:ext>
                  </a:extLst>
                </a:gridCol>
                <a:gridCol w="1126593">
                  <a:extLst>
                    <a:ext uri="{9D8B030D-6E8A-4147-A177-3AD203B41FA5}">
                      <a16:colId xmlns:a16="http://schemas.microsoft.com/office/drawing/2014/main" val="2329230237"/>
                    </a:ext>
                  </a:extLst>
                </a:gridCol>
                <a:gridCol w="1360962">
                  <a:extLst>
                    <a:ext uri="{9D8B030D-6E8A-4147-A177-3AD203B41FA5}">
                      <a16:colId xmlns:a16="http://schemas.microsoft.com/office/drawing/2014/main" val="1555269525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3871465883"/>
                    </a:ext>
                  </a:extLst>
                </a:gridCol>
                <a:gridCol w="1301261">
                  <a:extLst>
                    <a:ext uri="{9D8B030D-6E8A-4147-A177-3AD203B41FA5}">
                      <a16:colId xmlns:a16="http://schemas.microsoft.com/office/drawing/2014/main" val="169938253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3448052857"/>
                    </a:ext>
                  </a:extLst>
                </a:gridCol>
                <a:gridCol w="1160584">
                  <a:extLst>
                    <a:ext uri="{9D8B030D-6E8A-4147-A177-3AD203B41FA5}">
                      <a16:colId xmlns:a16="http://schemas.microsoft.com/office/drawing/2014/main" val="2780441066"/>
                    </a:ext>
                  </a:extLst>
                </a:gridCol>
              </a:tblGrid>
              <a:tr h="1943197">
                <a:tc gridSpan="1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Table 1: Descriptive Statistics and Bivariate Correlations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endParaRPr lang="en-US" sz="5400" b="0" kern="1200" cap="none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71089"/>
                  </a:ext>
                </a:extLst>
              </a:tr>
              <a:tr h="77697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Mean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Median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Min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Max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877044"/>
                  </a:ext>
                </a:extLst>
              </a:tr>
              <a:tr h="122896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1.Subjective Well-being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54.92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53.98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.253**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.221**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.007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.095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561049"/>
                  </a:ext>
                </a:extLst>
              </a:tr>
              <a:tr h="119319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2.Age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28.02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27.00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.253**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.240**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.172**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.407**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.240**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513282"/>
                  </a:ext>
                </a:extLst>
              </a:tr>
              <a:tr h="119319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3.Adaptive Coping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48.78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48.00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.221**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.240**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-.070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.190**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196416"/>
                  </a:ext>
                </a:extLst>
              </a:tr>
              <a:tr h="132225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4.Income</a:t>
                      </a:r>
                    </a:p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(binary)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.43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.007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.172**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-.070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.178**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793255"/>
                  </a:ext>
                </a:extLst>
              </a:tr>
              <a:tr h="119319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5.Education (binary)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.69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.407**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.190**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.178**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-.042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84975"/>
                  </a:ext>
                </a:extLst>
              </a:tr>
              <a:tr h="154665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6.Employment (binary)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.91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.095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.240**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.085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-.042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124927"/>
                  </a:ext>
                </a:extLst>
              </a:tr>
              <a:tr h="1193191">
                <a:tc gridSpan="11"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Note: </a:t>
                      </a:r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n=317; p&lt;.05*;p&lt;.01**;p&lt;.001***</a:t>
                      </a:r>
                    </a:p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+spearman rho coefficient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998698"/>
                  </a:ext>
                </a:extLst>
              </a:tr>
            </a:tbl>
          </a:graphicData>
        </a:graphic>
      </p:graphicFrame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1759ABC7-615E-8C1A-3A17-DAC06D706A1A}"/>
              </a:ext>
            </a:extLst>
          </p:cNvPr>
          <p:cNvSpPr txBox="1">
            <a:spLocks/>
          </p:cNvSpPr>
          <p:nvPr/>
        </p:nvSpPr>
        <p:spPr>
          <a:xfrm>
            <a:off x="14660622" y="18575511"/>
            <a:ext cx="13940707" cy="1269028"/>
          </a:xfrm>
          <a:prstGeom prst="rect">
            <a:avLst/>
          </a:prstGeom>
          <a:solidFill>
            <a:srgbClr val="461D7C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Results</a:t>
            </a:r>
          </a:p>
        </p:txBody>
      </p:sp>
      <p:graphicFrame>
        <p:nvGraphicFramePr>
          <p:cNvPr id="28" name="Content Placeholder 28">
            <a:extLst>
              <a:ext uri="{FF2B5EF4-FFF2-40B4-BE49-F238E27FC236}">
                <a16:creationId xmlns:a16="http://schemas.microsoft.com/office/drawing/2014/main" id="{05B8F19C-BC1F-DB1D-F3AF-AF89EA80E8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819103"/>
              </p:ext>
            </p:extLst>
          </p:nvPr>
        </p:nvGraphicFramePr>
        <p:xfrm>
          <a:off x="30409017" y="5273885"/>
          <a:ext cx="12640378" cy="829773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754290">
                  <a:extLst>
                    <a:ext uri="{9D8B030D-6E8A-4147-A177-3AD203B41FA5}">
                      <a16:colId xmlns:a16="http://schemas.microsoft.com/office/drawing/2014/main" val="2759081697"/>
                    </a:ext>
                  </a:extLst>
                </a:gridCol>
                <a:gridCol w="3228956">
                  <a:extLst>
                    <a:ext uri="{9D8B030D-6E8A-4147-A177-3AD203B41FA5}">
                      <a16:colId xmlns:a16="http://schemas.microsoft.com/office/drawing/2014/main" val="2395557136"/>
                    </a:ext>
                  </a:extLst>
                </a:gridCol>
                <a:gridCol w="2657132">
                  <a:extLst>
                    <a:ext uri="{9D8B030D-6E8A-4147-A177-3AD203B41FA5}">
                      <a16:colId xmlns:a16="http://schemas.microsoft.com/office/drawing/2014/main" val="3669242241"/>
                    </a:ext>
                  </a:extLst>
                </a:gridCol>
              </a:tblGrid>
              <a:tr h="1034333">
                <a:tc gridSpan="3">
                  <a:txBody>
                    <a:bodyPr/>
                    <a:lstStyle/>
                    <a:p>
                      <a:pPr marL="0" indent="0" algn="ctr" defTabSz="438912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bg1">
                            <a:lumMod val="65000"/>
                          </a:schemeClr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5400" b="0" kern="1200" cap="none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Table 3: Multivariate Regression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71089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3200" b="1" i="1" u="sng" dirty="0">
                          <a:solidFill>
                            <a:sysClr val="windowText" lastClr="000000"/>
                          </a:solidFill>
                        </a:rPr>
                        <a:t>Independent Variables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1" u="sng" dirty="0">
                          <a:solidFill>
                            <a:sysClr val="windowText" lastClr="000000"/>
                          </a:solidFill>
                        </a:rPr>
                        <a:t>β</a:t>
                      </a:r>
                      <a:endParaRPr lang="en-US" sz="3200" b="1" u="sn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1" u="sng" dirty="0">
                          <a:solidFill>
                            <a:sysClr val="windowText" lastClr="00000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877044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.207***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.2.829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513282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Adaptive Coping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.194***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4.323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196416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ysClr val="windowText" lastClr="000000"/>
                          </a:solidFill>
                        </a:rPr>
                        <a:t>AgexAdaptive</a:t>
                      </a:r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 Coping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.093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.349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108337"/>
                  </a:ext>
                </a:extLst>
              </a:tr>
              <a:tr h="118219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Income</a:t>
                      </a:r>
                    </a:p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(binary)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793255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Education (binary)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584975"/>
                  </a:ext>
                </a:extLst>
              </a:tr>
              <a:tr h="84014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ysClr val="windowText" lastClr="000000"/>
                          </a:solidFill>
                        </a:rPr>
                        <a:t>Employment (binary)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124927"/>
                  </a:ext>
                </a:extLst>
              </a:tr>
              <a:tr h="579521">
                <a:tc gridSpan="3"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ysClr val="windowText" lastClr="000000"/>
                          </a:solidFill>
                        </a:rPr>
                        <a:t>Note:</a:t>
                      </a:r>
                      <a:r>
                        <a:rPr lang="en-US" sz="3200" b="0" dirty="0" err="1">
                          <a:solidFill>
                            <a:sysClr val="windowText" lastClr="000000"/>
                          </a:solidFill>
                        </a:rPr>
                        <a:t>p</a:t>
                      </a:r>
                      <a:r>
                        <a:rPr lang="en-US" sz="3200" b="0" dirty="0">
                          <a:solidFill>
                            <a:sysClr val="windowText" lastClr="000000"/>
                          </a:solidFill>
                        </a:rPr>
                        <a:t>&lt;.05*;p&lt;.01**;p&lt;.001***; Ns= not significant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587115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12049551-C41F-AE92-4E67-E38DB287ED7E}"/>
              </a:ext>
            </a:extLst>
          </p:cNvPr>
          <p:cNvSpPr txBox="1"/>
          <p:nvPr/>
        </p:nvSpPr>
        <p:spPr>
          <a:xfrm>
            <a:off x="30409018" y="13812979"/>
            <a:ext cx="12801599" cy="163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3200" b="1" dirty="0">
                <a:solidFill>
                  <a:srgbClr val="000000"/>
                </a:solidFill>
                <a:latin typeface="Arial" panose="020B0604020202020204"/>
              </a:rPr>
              <a:t>Age and Well-being: </a:t>
            </a:r>
            <a:r>
              <a:rPr lang="en-US" sz="3200" dirty="0">
                <a:solidFill>
                  <a:srgbClr val="000000"/>
                </a:solidFill>
                <a:latin typeface="Arial" panose="020B0604020202020204"/>
              </a:rPr>
              <a:t>Multiple linear regression (MLR) suggested that there is a direct, positive association between subjective well-being and age (B=.207,p=&lt;.001) and adaptive coping (B=.194,p=.001).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D67ECD4C-CBCD-6827-E48F-5FD8F4DF1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0204" y="29220406"/>
            <a:ext cx="4637646" cy="361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C08D2C-ABBA-7BF2-9F3D-3990C8987196}"/>
              </a:ext>
            </a:extLst>
          </p:cNvPr>
          <p:cNvSpPr txBox="1"/>
          <p:nvPr/>
        </p:nvSpPr>
        <p:spPr>
          <a:xfrm>
            <a:off x="34885440" y="29818464"/>
            <a:ext cx="824456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0" fontAlgn="base"/>
            <a:r>
              <a:rPr lang="en-US" sz="3200" b="0" i="0" u="none" strike="noStrike" dirty="0">
                <a:effectLst/>
              </a:rPr>
              <a:t>Scan for references and contact information!​</a:t>
            </a:r>
          </a:p>
          <a:p>
            <a:pPr algn="r" rtl="0" fontAlgn="base"/>
            <a:r>
              <a:rPr lang="en-US" sz="3200" b="0" i="0" u="none" strike="noStrike" dirty="0">
                <a:effectLst/>
              </a:rPr>
              <a:t>mtate6@lsuhsc.edu</a:t>
            </a:r>
          </a:p>
          <a:p>
            <a:endParaRPr lang="en-US" sz="6000" dirty="0" err="1"/>
          </a:p>
        </p:txBody>
      </p:sp>
      <p:pic>
        <p:nvPicPr>
          <p:cNvPr id="41" name="Picture 40" descr="A rainbow flag with white text&#10;&#10;Description automatically generated">
            <a:extLst>
              <a:ext uri="{FF2B5EF4-FFF2-40B4-BE49-F238E27FC236}">
                <a16:creationId xmlns:a16="http://schemas.microsoft.com/office/drawing/2014/main" id="{9FB21951-C84A-9C6E-503E-C7D3C9CAFB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6274" y="28786668"/>
            <a:ext cx="9074484" cy="405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TS104001343</Template>
  <TotalTime>0</TotalTime>
  <Words>910</Words>
  <Application>Microsoft Macintosh PowerPoint</Application>
  <PresentationFormat>Custom</PresentationFormat>
  <Paragraphs>162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Cambria Math</vt:lpstr>
      <vt:lpstr>Georgia</vt:lpstr>
      <vt:lpstr>Science Poster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2014-03-11T18:19:54Z</dcterms:created>
  <dcterms:modified xsi:type="dcterms:W3CDTF">2024-03-29T20:02:13Z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