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5339538-3B73-4E41-833E-662E29E24422}">
          <p14:sldIdLst>
            <p14:sldId id="256"/>
          </p14:sldIdLst>
        </p14:section>
        <p14:section name="Untitled Section" id="{82F56274-F486-A243-81DB-510E8586C06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5C88C12-372A-E5EE-6A0C-EDCBAC2D43A5}" name="Miya C Tate" initials="" userId="S::mtate21@lsu.edu::f2a7027c-542c-4e98-990f-94ac5ba510d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1D7C"/>
    <a:srgbClr val="FDD023"/>
    <a:srgbClr val="2A0C5A"/>
    <a:srgbClr val="595959"/>
    <a:srgbClr val="B78B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934" autoAdjust="0"/>
    <p:restoredTop sz="94660"/>
  </p:normalViewPr>
  <p:slideViewPr>
    <p:cSldViewPr snapToGrid="0">
      <p:cViewPr varScale="1">
        <p:scale>
          <a:sx n="23" d="100"/>
          <a:sy n="23" d="100"/>
        </p:scale>
        <p:origin x="1112" y="288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9" d="100"/>
          <a:sy n="69" d="100"/>
        </p:scale>
        <p:origin x="2706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8/10/relationships/authors" Target="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3/29/24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3/29/24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934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Instructions"/>
          <p:cNvSpPr/>
          <p:nvPr userDrawn="1"/>
        </p:nvSpPr>
        <p:spPr>
          <a:xfrm>
            <a:off x="44302680" y="-1"/>
            <a:ext cx="12447270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t"/>
          <a:lstStyle/>
          <a:p>
            <a:pPr lvl="0">
              <a:spcBef>
                <a:spcPts val="1200"/>
              </a:spcBef>
            </a:pPr>
            <a:r>
              <a:rPr sz="9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1200"/>
              </a:spcBef>
            </a:pP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48” wide by 36” high. It’s designed to be printed on a large-format printer. The Epidemiology</a:t>
            </a:r>
            <a:r>
              <a:rPr lang="en-US" sz="66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Data Center’s printer maximum width to print is 42”</a:t>
            </a:r>
            <a:endParaRPr lang="en-US" sz="66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300"/>
              </a:spcBef>
            </a:pPr>
            <a:endParaRPr sz="6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200"/>
              </a:spcBef>
            </a:pPr>
            <a:r>
              <a:rPr sz="88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1200"/>
              </a:spcBef>
            </a:pP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Keep</a:t>
            </a:r>
            <a:r>
              <a:rPr lang="en-US" sz="66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the aspect ratio for the School’s logo.</a:t>
            </a:r>
            <a:endParaRPr lang="en-US" sz="66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2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formatted for you. 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66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66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2400"/>
              </a:spcBef>
            </a:pP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add or remove bullet points from text, click the Bullets button on the Home tab.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or body text, make a copy of what you need and drag it into place. PowerPoint’s Smart Guides will help you align it with everything else.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Want to use your own picture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s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instead of ours? No problem!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Just click a picture, press the Delete key, then click the icon to add your picture.</a:t>
            </a:r>
            <a:endParaRPr sz="66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1158240" y="4093905"/>
            <a:ext cx="30174412" cy="64633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600">
                <a:solidFill>
                  <a:schemeClr val="bg1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669280"/>
            <a:ext cx="12801600" cy="1280160"/>
          </a:xfrm>
          <a:prstGeom prst="rect">
            <a:avLst/>
          </a:prstGeom>
          <a:solidFill>
            <a:srgbClr val="461D7C"/>
          </a:soli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9" hasCustomPrompt="1"/>
          </p:nvPr>
        </p:nvSpPr>
        <p:spPr bwMode="ltGray">
          <a:xfrm>
            <a:off x="1143000" y="7114032"/>
            <a:ext cx="12801600" cy="2732574"/>
          </a:xfrm>
          <a:solidFill>
            <a:schemeClr val="tx2">
              <a:lumMod val="10000"/>
              <a:lumOff val="90000"/>
            </a:schemeClr>
          </a:solidFill>
        </p:spPr>
        <p:txBody>
          <a:bodyPr lIns="365760" rIns="365760" anchor="ctr">
            <a:noAutofit/>
          </a:bodyPr>
          <a:lstStyle>
            <a:lvl1pPr marL="0" indent="0">
              <a:spcBef>
                <a:spcPts val="1200"/>
              </a:spcBef>
              <a:buFont typeface="Arial" panose="020B0604020202020204" pitchFamily="34" charset="0"/>
              <a:buNone/>
              <a:defRPr sz="4400" baseline="0"/>
            </a:lvl1pPr>
            <a:lvl2pPr marL="571500" indent="-571500">
              <a:spcBef>
                <a:spcPts val="1200"/>
              </a:spcBef>
              <a:buFont typeface="Arial" panose="020B0604020202020204" pitchFamily="34" charset="0"/>
              <a:buChar char="•"/>
              <a:defRPr sz="4400"/>
            </a:lvl2pPr>
            <a:lvl3pPr marL="571500" indent="-571500">
              <a:spcBef>
                <a:spcPts val="1200"/>
              </a:spcBef>
              <a:buFont typeface="Arial" panose="020B0604020202020204" pitchFamily="34" charset="0"/>
              <a:buChar char="•"/>
              <a:defRPr sz="4400"/>
            </a:lvl3pPr>
            <a:lvl4pPr marL="0" indent="0">
              <a:spcBef>
                <a:spcPts val="1200"/>
              </a:spcBef>
              <a:buNone/>
              <a:defRPr sz="4400"/>
            </a:lvl4pPr>
            <a:lvl5pPr marL="0" indent="0">
              <a:spcBef>
                <a:spcPts val="1200"/>
              </a:spcBef>
              <a:buNone/>
              <a:defRPr sz="4400"/>
            </a:lvl5pPr>
            <a:lvl6pPr marL="0" indent="0">
              <a:spcBef>
                <a:spcPts val="1200"/>
              </a:spcBef>
              <a:buNone/>
              <a:defRPr sz="4400"/>
            </a:lvl6pPr>
            <a:lvl7pPr marL="0" indent="0">
              <a:spcBef>
                <a:spcPts val="1200"/>
              </a:spcBef>
              <a:buNone/>
              <a:defRPr sz="4400"/>
            </a:lvl7pPr>
            <a:lvl8pPr marL="0" indent="0">
              <a:spcBef>
                <a:spcPts val="1200"/>
              </a:spcBef>
              <a:buNone/>
              <a:defRPr sz="4400"/>
            </a:lvl8pPr>
            <a:lvl9pPr marL="0" indent="0">
              <a:spcBef>
                <a:spcPts val="1200"/>
              </a:spcBef>
              <a:buNone/>
              <a:defRPr sz="4400"/>
            </a:lvl9pPr>
          </a:lstStyle>
          <a:p>
            <a:pPr lvl="0"/>
            <a:r>
              <a:rPr lang="en-US" dirty="0"/>
              <a:t>Type your question or a statement of the problem here</a:t>
            </a:r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37" hasCustomPrompt="1"/>
          </p:nvPr>
        </p:nvSpPr>
        <p:spPr>
          <a:xfrm>
            <a:off x="1143000" y="10497312"/>
            <a:ext cx="12801600" cy="1280160"/>
          </a:xfrm>
          <a:prstGeom prst="rect">
            <a:avLst/>
          </a:prstGeom>
          <a:solidFill>
            <a:srgbClr val="461D7C"/>
          </a:soli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7" name="Content Placeholder 17"/>
          <p:cNvSpPr>
            <a:spLocks noGrp="1"/>
          </p:cNvSpPr>
          <p:nvPr>
            <p:ph sz="quarter" idx="38" hasCustomPrompt="1"/>
          </p:nvPr>
        </p:nvSpPr>
        <p:spPr>
          <a:xfrm>
            <a:off x="1143000" y="11868912"/>
            <a:ext cx="12801600" cy="280750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4950440"/>
            <a:ext cx="12801600" cy="1219200"/>
          </a:xfrm>
          <a:prstGeom prst="rect">
            <a:avLst/>
          </a:prstGeom>
          <a:solidFill>
            <a:srgbClr val="461D7C"/>
          </a:soli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440912"/>
            <a:ext cx="12801600" cy="6027461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2887432"/>
            <a:ext cx="12801600" cy="1219200"/>
          </a:xfrm>
          <a:prstGeom prst="rect">
            <a:avLst/>
          </a:prstGeom>
          <a:solidFill>
            <a:srgbClr val="461D7C"/>
          </a:soli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143000" y="24332184"/>
            <a:ext cx="12801600" cy="729691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669280"/>
            <a:ext cx="12801600" cy="1219200"/>
          </a:xfrm>
          <a:prstGeom prst="rect">
            <a:avLst/>
          </a:prstGeom>
          <a:solidFill>
            <a:srgbClr val="461D7C"/>
          </a:soli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114032"/>
            <a:ext cx="12801600" cy="679555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38" name="Text Placeholder 6"/>
          <p:cNvSpPr>
            <a:spLocks noGrp="1"/>
          </p:cNvSpPr>
          <p:nvPr>
            <p:ph type="body" sz="quarter" idx="40" hasCustomPrompt="1"/>
          </p:nvPr>
        </p:nvSpPr>
        <p:spPr>
          <a:xfrm>
            <a:off x="15544800" y="14328648"/>
            <a:ext cx="12801600" cy="1219200"/>
          </a:xfrm>
          <a:prstGeom prst="rect">
            <a:avLst/>
          </a:prstGeom>
          <a:solidFill>
            <a:srgbClr val="461D7C"/>
          </a:soli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5773399"/>
            <a:ext cx="12801600" cy="6694973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2887432"/>
            <a:ext cx="12801600" cy="1219200"/>
          </a:xfrm>
          <a:prstGeom prst="rect">
            <a:avLst/>
          </a:prstGeom>
          <a:solidFill>
            <a:srgbClr val="461D7C"/>
          </a:soli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4332184"/>
            <a:ext cx="12801600" cy="729691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669280"/>
            <a:ext cx="12801600" cy="1219200"/>
          </a:xfrm>
          <a:prstGeom prst="rect">
            <a:avLst/>
          </a:prstGeom>
          <a:solidFill>
            <a:srgbClr val="461D7C"/>
          </a:soli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114032"/>
            <a:ext cx="12801600" cy="7315200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4914834"/>
            <a:ext cx="12801600" cy="4538610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9" name="Text Placeholder 6"/>
          <p:cNvSpPr>
            <a:spLocks noGrp="1"/>
          </p:cNvSpPr>
          <p:nvPr>
            <p:ph type="body" sz="quarter" idx="41" hasCustomPrompt="1"/>
          </p:nvPr>
        </p:nvSpPr>
        <p:spPr>
          <a:xfrm>
            <a:off x="29900880" y="19767596"/>
            <a:ext cx="12801600" cy="1219200"/>
          </a:xfrm>
          <a:prstGeom prst="rect">
            <a:avLst/>
          </a:prstGeom>
          <a:solidFill>
            <a:srgbClr val="461D7C"/>
          </a:soli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40" name="Content Placeholder 17"/>
          <p:cNvSpPr>
            <a:spLocks noGrp="1"/>
          </p:cNvSpPr>
          <p:nvPr>
            <p:ph sz="quarter" idx="42" hasCustomPrompt="1"/>
          </p:nvPr>
        </p:nvSpPr>
        <p:spPr>
          <a:xfrm>
            <a:off x="29900880" y="21212348"/>
            <a:ext cx="12801600" cy="434478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722072"/>
            <a:ext cx="12801600" cy="1219200"/>
          </a:xfrm>
          <a:prstGeom prst="rect">
            <a:avLst/>
          </a:prstGeom>
          <a:solidFill>
            <a:srgbClr val="461D7C"/>
          </a:soli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166824"/>
            <a:ext cx="12801600" cy="446227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3/29/24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43"/>
          </p:nvPr>
        </p:nvSpPr>
        <p:spPr>
          <a:xfrm>
            <a:off x="32270700" y="0"/>
            <a:ext cx="11620500" cy="3842445"/>
          </a:xfrm>
          <a:effectDag name="">
            <a:cont type="tree" name="">
              <a:effect ref="fillLine"/>
              <a:alphaMod>
                <a:cont name="">
                  <a:fill>
                    <a:gradFill>
                      <a:gsLst>
                        <a:gs pos="60000">
                          <a:srgbClr val="000000">
                            <a:alpha val="100000"/>
                          </a:srgbClr>
                        </a:gs>
                        <a:gs pos="97000">
                          <a:srgbClr val="000000">
                            <a:alpha val="0"/>
                          </a:srgbClr>
                        </a:gs>
                      </a:gsLst>
                      <a:lin ang="10800000"/>
                    </a:gradFill>
                  </a:fill>
                </a:cont>
              </a:alphaMod>
            </a:cont>
          </a:effectDag>
        </p:spPr>
        <p:txBody>
          <a:bodyPr lIns="91440" tIns="457200" rIns="9144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ltGray">
          <a:xfrm>
            <a:off x="0" y="0"/>
            <a:ext cx="43891200" cy="502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158240" y="685860"/>
            <a:ext cx="30175200" cy="2971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8240" y="6019800"/>
            <a:ext cx="4158996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3/29/24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3886200"/>
            <a:ext cx="43891200" cy="1143000"/>
          </a:xfrm>
          <a:prstGeom prst="rect">
            <a:avLst/>
          </a:prstGeom>
          <a:solidFill>
            <a:srgbClr val="461D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3886200"/>
            <a:ext cx="43891200" cy="0"/>
          </a:xfrm>
          <a:prstGeom prst="line">
            <a:avLst/>
          </a:prstGeom>
          <a:ln w="114300">
            <a:solidFill>
              <a:srgbClr val="FDD02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115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2"/>
          <p:cNvSpPr>
            <a:spLocks noGrp="1"/>
          </p:cNvSpPr>
          <p:nvPr>
            <p:ph type="body" sz="quarter" idx="36"/>
          </p:nvPr>
        </p:nvSpPr>
        <p:spPr>
          <a:xfrm>
            <a:off x="36138042" y="4118775"/>
            <a:ext cx="6484620" cy="736038"/>
          </a:xfrm>
        </p:spPr>
        <p:txBody>
          <a:bodyPr/>
          <a:lstStyle/>
          <a:p>
            <a:pPr algn="r" defTabSz="4430713"/>
            <a:r>
              <a:rPr lang="en-US" i="1" dirty="0"/>
              <a:t>publichealth.lsuhsc.edu</a:t>
            </a:r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3"/>
          </p:nvPr>
        </p:nvSpPr>
        <p:spPr>
          <a:xfrm>
            <a:off x="1143000" y="5142236"/>
            <a:ext cx="12801600" cy="1280160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796974" y="19917414"/>
            <a:ext cx="12801600" cy="1269027"/>
          </a:xfrm>
        </p:spPr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1"/>
          </p:nvPr>
        </p:nvSpPr>
        <p:spPr>
          <a:xfrm>
            <a:off x="30247794" y="17698050"/>
            <a:ext cx="12962823" cy="1219200"/>
          </a:xfrm>
        </p:spPr>
        <p:txBody>
          <a:bodyPr/>
          <a:lstStyle/>
          <a:p>
            <a:r>
              <a:rPr lang="en-US" dirty="0"/>
              <a:t>Conclusions 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>
          <a:xfrm>
            <a:off x="30247794" y="22603480"/>
            <a:ext cx="12801600" cy="1219200"/>
          </a:xfrm>
        </p:spPr>
        <p:txBody>
          <a:bodyPr/>
          <a:lstStyle/>
          <a:p>
            <a:r>
              <a:rPr lang="en-US" altLang="zh-CN" dirty="0"/>
              <a:t>Recommendations 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35"/>
          </p:nvPr>
        </p:nvSpPr>
        <p:spPr>
          <a:xfrm>
            <a:off x="30409017" y="23842622"/>
            <a:ext cx="12634191" cy="3566467"/>
          </a:xfrm>
          <a:noFill/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Future research should explore potential moderators/mediators across subgroups within the Black LGBTQ+ community. Strengths-based, culturally responsive practices supporting lifelong well-being are crucial. Public health professionals could create programs that specifically address the unique challenges faced by people who are  Black and LGBTQ+ as they age, such as discrimination, social isolation, and lack of access to affirming care.</a:t>
            </a:r>
          </a:p>
        </p:txBody>
      </p:sp>
      <p:pic>
        <p:nvPicPr>
          <p:cNvPr id="104" name="Picture 10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48" y="158630"/>
            <a:ext cx="8810130" cy="356810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6" name="TextBox 105"/>
              <p:cNvSpPr txBox="1"/>
              <p:nvPr/>
            </p:nvSpPr>
            <p:spPr>
              <a:xfrm>
                <a:off x="11812813" y="174422"/>
                <a:ext cx="23894716" cy="3246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0" b="1" dirty="0"/>
                  <a:t>Age, Coping, and Well-Being in Black LGBTQ+ Adults</a:t>
                </a:r>
                <a:r>
                  <a:rPr lang="en-US" sz="4000" dirty="0">
                    <a:effectLst/>
                    <a:latin typeface="Georgia" panose="02040502050405020303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</a:t>
                </a:r>
              </a:p>
              <a:p>
                <a:pPr algn="ctr"/>
                <a:r>
                  <a:rPr lang="en-US" sz="4400" dirty="0">
                    <a:effectLst/>
                    <a:latin typeface="Georgia" panose="02040502050405020303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b="1" dirty="0">
                    <a:latin typeface="Georgia" panose="02040502050405020303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Miya C. Tate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  <m:sup>
                        <m:r>
                          <a:rPr lang="en-US" sz="4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en-US" sz="4400" dirty="0">
                    <a:effectLst/>
                    <a:latin typeface="Georgia" panose="02040502050405020303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,</a:t>
                </a:r>
                <a:r>
                  <a:rPr lang="en-US" sz="4400" dirty="0">
                    <a:effectLst/>
                    <a:latin typeface="Georgia" panose="02040502050405020303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>
                    <a:latin typeface="Georgia" panose="02040502050405020303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Keith J. </a:t>
                </a:r>
                <a:r>
                  <a:rPr lang="en-US" sz="4400" dirty="0">
                    <a:latin typeface="Georgia" panose="02040502050405020303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Watts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  <m:sup>
                        <m:r>
                          <a:rPr lang="en-US" sz="4400" b="0" i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400" dirty="0">
                    <a:latin typeface="Georgia" panose="02040502050405020303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, Shawndaya S. Thrasher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  <m:sup>
                        <m:r>
                          <a:rPr lang="en-US" sz="4400" b="0" i="0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4400" dirty="0">
                    <a:latin typeface="Georgia" panose="02040502050405020303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,</a:t>
                </a:r>
                <a:r>
                  <a:rPr lang="en-US" sz="4400" dirty="0">
                    <a:effectLst/>
                    <a:latin typeface="Georgia" panose="02040502050405020303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 </a:t>
                </a:r>
                <a:r>
                  <a:rPr lang="en-US" sz="4400" dirty="0">
                    <a:latin typeface="Georgia" panose="02040502050405020303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Stephen Phillippi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  <m:sup>
                        <m:r>
                          <a:rPr lang="en-US" sz="44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p>
                    </m:sSup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12813" y="174422"/>
                <a:ext cx="23894716" cy="3246979"/>
              </a:xfrm>
              <a:prstGeom prst="rect">
                <a:avLst/>
              </a:prstGeom>
              <a:blipFill>
                <a:blip r:embed="rId4"/>
                <a:stretch>
                  <a:fillRect l="-2232" t="-7782" b="-77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Placeholder 22"/>
              <p:cNvSpPr txBox="1">
                <a:spLocks/>
              </p:cNvSpPr>
              <p:nvPr/>
            </p:nvSpPr>
            <p:spPr bwMode="auto">
              <a:xfrm>
                <a:off x="325792" y="3855933"/>
                <a:ext cx="30174412" cy="129464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marL="0" indent="0" algn="l" defTabSz="438912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Clr>
                    <a:schemeClr val="bg1">
                      <a:lumMod val="65000"/>
                    </a:schemeClr>
                  </a:buClr>
                  <a:buFont typeface="Arial" panose="020B0604020202020204" pitchFamily="34" charset="0"/>
                  <a:buNone/>
                  <a:defRPr sz="3600" kern="1200">
                    <a:solidFill>
                      <a:schemeClr val="bg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438912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Clr>
                    <a:schemeClr val="bg1">
                      <a:lumMod val="65000"/>
                    </a:schemeClr>
                  </a:buClr>
                  <a:buFont typeface="Arial" panose="020B0604020202020204" pitchFamily="34" charset="0"/>
                  <a:buNone/>
                  <a:defRPr sz="2400" kern="120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438912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Clr>
                    <a:schemeClr val="bg1">
                      <a:lumMod val="65000"/>
                    </a:schemeClr>
                  </a:buClr>
                  <a:buFont typeface="Arial" panose="020B0604020202020204" pitchFamily="34" charset="0"/>
                  <a:buNone/>
                  <a:defRPr sz="2400" kern="120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0" algn="l" defTabSz="438912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Clr>
                    <a:schemeClr val="bg1">
                      <a:lumMod val="65000"/>
                    </a:schemeClr>
                  </a:buClr>
                  <a:buFont typeface="Arial" panose="020B0604020202020204" pitchFamily="34" charset="0"/>
                  <a:buNone/>
                  <a:defRPr sz="2400" kern="120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lvl4pPr>
                <a:lvl5pPr marL="0" indent="0" algn="l" defTabSz="438912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Clr>
                    <a:schemeClr val="bg1">
                      <a:lumMod val="65000"/>
                    </a:schemeClr>
                  </a:buClr>
                  <a:buFont typeface="Arial" panose="020B0604020202020204" pitchFamily="34" charset="0"/>
                  <a:buNone/>
                  <a:defRPr sz="2400" kern="120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lvl5pPr>
                <a:lvl6pPr marL="0" indent="0" algn="l" defTabSz="438912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Clr>
                    <a:schemeClr val="bg1">
                      <a:lumMod val="65000"/>
                    </a:schemeClr>
                  </a:buClr>
                  <a:buFont typeface="Arial" panose="020B0604020202020204" pitchFamily="34" charset="0"/>
                  <a:buNone/>
                  <a:defRPr sz="2400" kern="120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lvl6pPr>
                <a:lvl7pPr marL="0" indent="0" algn="l" defTabSz="438912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Clr>
                    <a:schemeClr val="bg1">
                      <a:lumMod val="65000"/>
                    </a:schemeClr>
                  </a:buClr>
                  <a:buFont typeface="Arial" panose="020B0604020202020204" pitchFamily="34" charset="0"/>
                  <a:buNone/>
                  <a:defRPr sz="2400" kern="120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lvl7pPr>
                <a:lvl8pPr marL="0" indent="0" algn="l" defTabSz="438912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Clr>
                    <a:schemeClr val="bg1">
                      <a:lumMod val="65000"/>
                    </a:schemeClr>
                  </a:buClr>
                  <a:buFont typeface="Arial" panose="020B0604020202020204" pitchFamily="34" charset="0"/>
                  <a:buNone/>
                  <a:defRPr sz="2400" kern="120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lvl8pPr>
                <a:lvl9pPr marL="0" indent="0" algn="l" defTabSz="438912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Clr>
                    <a:schemeClr val="bg1">
                      <a:lumMod val="65000"/>
                    </a:schemeClr>
                  </a:buClr>
                  <a:buFont typeface="Arial" panose="020B0604020202020204" pitchFamily="34" charset="0"/>
                  <a:buNone/>
                  <a:defRPr sz="2400" kern="120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4430713"/>
                <a:r>
                  <a:rPr lang="en-US" i="1" baseline="30000" dirty="0"/>
                  <a:t>1</a:t>
                </a:r>
                <a:r>
                  <a:rPr lang="en-US" i="1" dirty="0"/>
                  <a:t>LSUHSC School of Public Health;  </a:t>
                </a:r>
                <a:r>
                  <a:rPr lang="en-US" i="1" baseline="30000" dirty="0"/>
                  <a:t>2</a:t>
                </a:r>
                <a:r>
                  <a:rPr lang="en-US" i="1" dirty="0"/>
                  <a:t>University of Kentucky;  </a:t>
                </a:r>
                <a:r>
                  <a:rPr lang="en-US" i="1" baseline="30000" dirty="0"/>
                  <a:t>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i="1" dirty="0"/>
                          <m:t>LSU</m:t>
                        </m:r>
                        <m:r>
                          <m:rPr>
                            <m:nor/>
                          </m:rPr>
                          <a:rPr lang="en-US" i="1" dirty="0"/>
                          <m:t> </m:t>
                        </m:r>
                        <m:r>
                          <m:rPr>
                            <m:nor/>
                          </m:rPr>
                          <a:rPr lang="en-US" i="1" dirty="0"/>
                          <m:t>School</m:t>
                        </m:r>
                        <m:r>
                          <m:rPr>
                            <m:nor/>
                          </m:rPr>
                          <a:rPr lang="en-US" i="1" dirty="0"/>
                          <m:t> </m:t>
                        </m:r>
                        <m:r>
                          <m:rPr>
                            <m:nor/>
                          </m:rPr>
                          <a:rPr lang="en-US" i="1" dirty="0"/>
                          <m:t>of</m:t>
                        </m:r>
                        <m:r>
                          <m:rPr>
                            <m:nor/>
                          </m:rPr>
                          <a:rPr lang="en-US" i="1" dirty="0"/>
                          <m:t> </m:t>
                        </m:r>
                        <m:r>
                          <m:rPr>
                            <m:nor/>
                          </m:rPr>
                          <a:rPr lang="en-US" i="1" dirty="0"/>
                          <m:t>Social</m:t>
                        </m:r>
                        <m:r>
                          <m:rPr>
                            <m:nor/>
                          </m:rPr>
                          <a:rPr lang="en-US" i="1" dirty="0"/>
                          <m:t> </m:t>
                        </m:r>
                        <m:r>
                          <m:rPr>
                            <m:nor/>
                          </m:rPr>
                          <a:rPr lang="en-US" i="1" dirty="0"/>
                          <m:t>Work</m:t>
                        </m:r>
                        <m:r>
                          <m:rPr>
                            <m:nor/>
                          </m:rPr>
                          <a:rPr lang="en-US" i="1" dirty="0"/>
                          <m:t> </m:t>
                        </m:r>
                      </m:e>
                      <m:sup>
                        <m:r>
                          <a:rPr lang="en-US" sz="3600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i="1" dirty="0"/>
              </a:p>
            </p:txBody>
          </p:sp>
        </mc:Choice>
        <mc:Fallback xmlns="">
          <p:sp>
            <p:nvSpPr>
              <p:cNvPr id="29" name="Text Placeholder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5792" y="3855933"/>
                <a:ext cx="30174412" cy="1294646"/>
              </a:xfrm>
              <a:prstGeom prst="rect">
                <a:avLst/>
              </a:prstGeom>
              <a:blipFill>
                <a:blip r:embed="rId5"/>
                <a:stretch>
                  <a:fillRect l="-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323A8584-D3F9-FDC4-C728-9ECCC37FE74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591934" y="122868"/>
            <a:ext cx="3576835" cy="357683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76EF915-3C3A-AAB8-6CC2-DD59DC2C36C6}"/>
              </a:ext>
            </a:extLst>
          </p:cNvPr>
          <p:cNvSpPr txBox="1"/>
          <p:nvPr/>
        </p:nvSpPr>
        <p:spPr>
          <a:xfrm>
            <a:off x="1055803" y="6533518"/>
            <a:ext cx="12888797" cy="84638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R="0" lvl="0" algn="l" defTabSz="36868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Background: </a:t>
            </a:r>
          </a:p>
          <a:p>
            <a:pPr marL="457200" marR="0" lvl="0" indent="-457200" algn="l" defTabSz="36868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People who identify as Black, Lesbian, Gay, Bisexual, Transgender, and Queer (LGBTQ+) face intersecting forms of prejudice and discrimination, which can negatively impact their well-being (Lai et al., 2020; American Progress, 2020). </a:t>
            </a:r>
          </a:p>
          <a:p>
            <a:pPr marL="457200" marR="0" lvl="0" indent="-457200" algn="l" defTabSz="36868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While research suggests a positive relationship between age and well-being among the LGBTQ+ population in general, this association has not been explicitly examined within the Black LGBTQ+ community (Camp 2020; American Progress, 2023).</a:t>
            </a:r>
          </a:p>
          <a:p>
            <a:pPr marL="457200" marR="0" lvl="0" indent="-457200" algn="l" defTabSz="36868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Adaptive coping strategies are known to promote well-being (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Reichstadt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et al., 2007; Bartels et al., 2014), but their role in moderating the age-well-being relationship among Black LGBTQ+ individuals remains unexplored. </a:t>
            </a:r>
          </a:p>
          <a:p>
            <a:pPr marL="457200" marR="0" lvl="0" indent="-457200" algn="l" defTabSz="36868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36868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Objectives: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This study investigated the association between age and well-being in Black LGBTQ+ adults and whether adaptive coping moderated this relationship.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C3CBB0D-35D8-96E1-9B6F-8CFE1F797000}"/>
              </a:ext>
            </a:extLst>
          </p:cNvPr>
          <p:cNvSpPr txBox="1"/>
          <p:nvPr/>
        </p:nvSpPr>
        <p:spPr>
          <a:xfrm>
            <a:off x="898343" y="21341260"/>
            <a:ext cx="12801599" cy="114185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" panose="020B0604020202020204"/>
              </a:rPr>
              <a:t>Analytical sample of 317 Black LGBTQ adults aged 18-64 years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/>
              </a:rPr>
              <a:t>(M = 27.00)​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" panose="020B0604020202020204"/>
              </a:rPr>
              <a:t>Data from a US online survey on belongingness, minority stress, and well-being​</a:t>
            </a:r>
          </a:p>
          <a:p>
            <a:endParaRPr lang="en-US" sz="3200" dirty="0">
              <a:solidFill>
                <a:srgbClr val="000000"/>
              </a:solidFill>
              <a:latin typeface="Arial" panose="020B0604020202020204"/>
            </a:endParaRPr>
          </a:p>
          <a:p>
            <a:r>
              <a:rPr lang="en-US" sz="3200" b="1" dirty="0">
                <a:solidFill>
                  <a:srgbClr val="000000"/>
                </a:solidFill>
                <a:latin typeface="Arial" panose="020B0604020202020204"/>
              </a:rPr>
              <a:t>Measures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" panose="020B0604020202020204"/>
              </a:rPr>
              <a:t>Measured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/>
              </a:rPr>
              <a:t>age </a:t>
            </a:r>
            <a:r>
              <a:rPr lang="en-US" sz="3200" dirty="0">
                <a:solidFill>
                  <a:srgbClr val="000000"/>
                </a:solidFill>
                <a:latin typeface="Arial" panose="020B0604020202020204"/>
              </a:rPr>
              <a:t>by survey question asking participants to enter age number</a:t>
            </a:r>
            <a:endParaRPr lang="en-US" sz="3200" b="1" dirty="0">
              <a:solidFill>
                <a:srgbClr val="000000"/>
              </a:solidFill>
              <a:latin typeface="Arial" panose="020B0604020202020204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" panose="020B0604020202020204"/>
              </a:rPr>
              <a:t>Measured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/>
              </a:rPr>
              <a:t>adaptive coping </a:t>
            </a:r>
            <a:r>
              <a:rPr lang="en-US" sz="3200" dirty="0">
                <a:solidFill>
                  <a:srgbClr val="000000"/>
                </a:solidFill>
                <a:latin typeface="Arial" panose="020B0604020202020204"/>
              </a:rPr>
              <a:t>using the Brief COPE adaptive coping subscale (</a:t>
            </a:r>
            <a:r>
              <a:rPr lang="el-GR" sz="3200" dirty="0">
                <a:solidFill>
                  <a:srgbClr val="000000"/>
                </a:solidFill>
                <a:latin typeface="Arial" panose="020B0604020202020204"/>
              </a:rPr>
              <a:t>α=.813)​</a:t>
            </a:r>
            <a:endParaRPr lang="en-US" sz="3200" dirty="0">
              <a:solidFill>
                <a:srgbClr val="000000"/>
              </a:solidFill>
              <a:latin typeface="Arial" panose="020B0604020202020204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" panose="020B0604020202020204"/>
              </a:rPr>
              <a:t>Measured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/>
              </a:rPr>
              <a:t>subjective well-being </a:t>
            </a:r>
            <a:r>
              <a:rPr lang="en-US" sz="3200" dirty="0">
                <a:solidFill>
                  <a:srgbClr val="000000"/>
                </a:solidFill>
                <a:latin typeface="Arial" panose="020B0604020202020204"/>
              </a:rPr>
              <a:t>(SWB) using the 14-item Mental Health Continuum - Short Form (</a:t>
            </a:r>
            <a:r>
              <a:rPr lang="el-GR" sz="3200" dirty="0">
                <a:solidFill>
                  <a:srgbClr val="000000"/>
                </a:solidFill>
                <a:latin typeface="Arial" panose="020B0604020202020204"/>
              </a:rPr>
              <a:t>α=.893)​</a:t>
            </a:r>
            <a:endParaRPr lang="en-US" sz="3200" dirty="0">
              <a:solidFill>
                <a:srgbClr val="000000"/>
              </a:solidFill>
              <a:latin typeface="Arial" panose="020B0604020202020204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" panose="020B0604020202020204"/>
              </a:rPr>
              <a:t>Covariates included income, education, employment​</a:t>
            </a:r>
          </a:p>
          <a:p>
            <a:pPr marL="230063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0000"/>
                </a:solidFill>
                <a:latin typeface="Arial" panose="020B0604020202020204"/>
              </a:rPr>
              <a:t>Income </a:t>
            </a:r>
            <a:r>
              <a:rPr lang="en-US" sz="3200" dirty="0">
                <a:solidFill>
                  <a:srgbClr val="000000"/>
                </a:solidFill>
                <a:latin typeface="Arial" panose="020B0604020202020204"/>
              </a:rPr>
              <a:t>recoded into a binary variable (0= 54,999 or less;1=55,000 or more)</a:t>
            </a:r>
          </a:p>
          <a:p>
            <a:pPr marL="230063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0000"/>
                </a:solidFill>
                <a:latin typeface="Arial" panose="020B0604020202020204"/>
              </a:rPr>
              <a:t>Education</a:t>
            </a:r>
            <a:r>
              <a:rPr lang="en-US" sz="3200" dirty="0">
                <a:solidFill>
                  <a:srgbClr val="000000"/>
                </a:solidFill>
                <a:latin typeface="Arial" panose="020B0604020202020204"/>
              </a:rPr>
              <a:t> recoded into a binary variable (0=High School/GED;1=Some College or Trade School/College Diploma)</a:t>
            </a:r>
          </a:p>
          <a:p>
            <a:pPr marL="230063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0000"/>
                </a:solidFill>
                <a:latin typeface="Arial" panose="020B0604020202020204"/>
              </a:rPr>
              <a:t>Employment</a:t>
            </a:r>
            <a:r>
              <a:rPr lang="en-US" sz="3200" dirty="0">
                <a:solidFill>
                  <a:srgbClr val="000000"/>
                </a:solidFill>
                <a:latin typeface="Arial" panose="020B0604020202020204"/>
              </a:rPr>
              <a:t> recoded into a binary variable (0=unemployed 1= employed)</a:t>
            </a:r>
          </a:p>
          <a:p>
            <a:pPr lvl="1"/>
            <a:endParaRPr lang="en-US" sz="3200" dirty="0">
              <a:solidFill>
                <a:srgbClr val="000000"/>
              </a:solidFill>
              <a:latin typeface="Arial" panose="020B0604020202020204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0000"/>
                </a:solidFill>
                <a:latin typeface="Arial" panose="020B0604020202020204"/>
              </a:rPr>
              <a:t>Statistical Analyses: T-test and Multiple Linear Regression (MLR)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A6ACC84-27F3-2DB2-0DA1-F1DE7AF63648}"/>
              </a:ext>
            </a:extLst>
          </p:cNvPr>
          <p:cNvSpPr txBox="1"/>
          <p:nvPr/>
        </p:nvSpPr>
        <p:spPr>
          <a:xfrm>
            <a:off x="30414998" y="15705605"/>
            <a:ext cx="12801600" cy="163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3686861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MLR moderation analysis: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Arial" panose="020B0604020202020204"/>
              </a:rPr>
              <a:t>A</a:t>
            </a:r>
            <a:r>
              <a:rPr kumimoji="0" lang="en-US" sz="320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daptive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coping did not moderate the relationship between age and subjective well-being (B=.093;p=.108). Income, education, and employment were not statistically significant.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D2FD871-14C3-47EC-6965-427ADA462293}"/>
              </a:ext>
            </a:extLst>
          </p:cNvPr>
          <p:cNvSpPr txBox="1"/>
          <p:nvPr/>
        </p:nvSpPr>
        <p:spPr>
          <a:xfrm>
            <a:off x="30500204" y="19175005"/>
            <a:ext cx="12801599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/>
              </a:rPr>
              <a:t>The findings reveal that older Black LGBTQ+ adults experienced greater subjective well-being than their younger counterparts. However, adaptive coping did not moderate the positive association between age and well-being in this population. These results highlight the importance of considering age-related factors contributing to enhanced well-being among Black LGBTQ+ individuals.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E8236C0-E324-C7A2-7287-1CD88ACA9EBA}"/>
              </a:ext>
            </a:extLst>
          </p:cNvPr>
          <p:cNvSpPr txBox="1"/>
          <p:nvPr/>
        </p:nvSpPr>
        <p:spPr>
          <a:xfrm>
            <a:off x="14765867" y="24989781"/>
            <a:ext cx="14001544" cy="5309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3686861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lang="en-US" sz="3200" dirty="0">
                <a:solidFill>
                  <a:srgbClr val="000000"/>
                </a:solidFill>
                <a:latin typeface="Arial" panose="020B0604020202020204"/>
              </a:rPr>
              <a:t>Y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ounger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vs. Older 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/>
              </a:rPr>
              <a:t>Adults: </a:t>
            </a:r>
          </a:p>
          <a:p>
            <a:pPr marL="457200" marR="0" lvl="0" indent="-457200" algn="l" defTabSz="3686861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>
                <a:solidFill>
                  <a:srgbClr val="000000"/>
                </a:solidFill>
                <a:latin typeface="Arial" panose="020B0604020202020204"/>
              </a:rPr>
              <a:t>The 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T-test reveals that, on average, older adults (m=57.65) reported greater subjective well-being than younger adults (m=52.44). </a:t>
            </a:r>
          </a:p>
          <a:p>
            <a:pPr marL="457200" marR="0" lvl="0" indent="-457200" algn="l" defTabSz="3686861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>
                <a:latin typeface="Arial" panose="020B0604020202020204"/>
              </a:rPr>
              <a:t>Younger adults reported a lower well-being average compared to the sample average. </a:t>
            </a:r>
          </a:p>
          <a:p>
            <a:pPr marL="457200" marR="0" lvl="0" indent="-457200" algn="l" defTabSz="3686861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Older adults reported a higher well-being average compared to the sample average.</a:t>
            </a:r>
          </a:p>
          <a:p>
            <a:pPr marL="0" marR="0" lvl="0" indent="0" algn="l" defTabSz="3686861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Arial" panose="020B0604020202020204"/>
            </a:endParaRPr>
          </a:p>
          <a:p>
            <a:pPr marL="0" marR="0" lvl="0" indent="0" algn="l" defTabSz="3686861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3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Text Placeholder 20">
            <a:extLst>
              <a:ext uri="{FF2B5EF4-FFF2-40B4-BE49-F238E27FC236}">
                <a16:creationId xmlns:a16="http://schemas.microsoft.com/office/drawing/2014/main" id="{4F4631CB-5D3B-2BE1-0A30-DCAC609D5597}"/>
              </a:ext>
            </a:extLst>
          </p:cNvPr>
          <p:cNvSpPr txBox="1">
            <a:spLocks/>
          </p:cNvSpPr>
          <p:nvPr/>
        </p:nvSpPr>
        <p:spPr>
          <a:xfrm>
            <a:off x="30368850" y="27805814"/>
            <a:ext cx="12801600" cy="1219200"/>
          </a:xfrm>
          <a:prstGeom prst="rect">
            <a:avLst/>
          </a:prstGeom>
          <a:solidFill>
            <a:srgbClr val="461D7C"/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400" kern="1200" cap="none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References 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91AD90C-4926-5E9F-9C13-A5614E88521A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96" t="29727" r="3580" b="3735"/>
          <a:stretch/>
        </p:blipFill>
        <p:spPr>
          <a:xfrm>
            <a:off x="992136" y="14935201"/>
            <a:ext cx="12606437" cy="4982213"/>
          </a:xfrm>
          <a:prstGeom prst="rect">
            <a:avLst/>
          </a:prstGeom>
        </p:spPr>
      </p:pic>
      <p:graphicFrame>
        <p:nvGraphicFramePr>
          <p:cNvPr id="16" name="Content Placeholder 28">
            <a:extLst>
              <a:ext uri="{FF2B5EF4-FFF2-40B4-BE49-F238E27FC236}">
                <a16:creationId xmlns:a16="http://schemas.microsoft.com/office/drawing/2014/main" id="{3D1F0EB4-686A-8B22-FECB-7E04080DF2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8909595"/>
              </p:ext>
            </p:extLst>
          </p:nvPr>
        </p:nvGraphicFramePr>
        <p:xfrm>
          <a:off x="14765867" y="20278690"/>
          <a:ext cx="13835462" cy="436207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408681">
                  <a:extLst>
                    <a:ext uri="{9D8B030D-6E8A-4147-A177-3AD203B41FA5}">
                      <a16:colId xmlns:a16="http://schemas.microsoft.com/office/drawing/2014/main" val="3812174286"/>
                    </a:ext>
                  </a:extLst>
                </a:gridCol>
                <a:gridCol w="3469792">
                  <a:extLst>
                    <a:ext uri="{9D8B030D-6E8A-4147-A177-3AD203B41FA5}">
                      <a16:colId xmlns:a16="http://schemas.microsoft.com/office/drawing/2014/main" val="2759081697"/>
                    </a:ext>
                  </a:extLst>
                </a:gridCol>
                <a:gridCol w="2067994">
                  <a:extLst>
                    <a:ext uri="{9D8B030D-6E8A-4147-A177-3AD203B41FA5}">
                      <a16:colId xmlns:a16="http://schemas.microsoft.com/office/drawing/2014/main" val="2395557136"/>
                    </a:ext>
                  </a:extLst>
                </a:gridCol>
                <a:gridCol w="1701768">
                  <a:extLst>
                    <a:ext uri="{9D8B030D-6E8A-4147-A177-3AD203B41FA5}">
                      <a16:colId xmlns:a16="http://schemas.microsoft.com/office/drawing/2014/main" val="3669242241"/>
                    </a:ext>
                  </a:extLst>
                </a:gridCol>
                <a:gridCol w="1336724">
                  <a:extLst>
                    <a:ext uri="{9D8B030D-6E8A-4147-A177-3AD203B41FA5}">
                      <a16:colId xmlns:a16="http://schemas.microsoft.com/office/drawing/2014/main" val="2723013784"/>
                    </a:ext>
                  </a:extLst>
                </a:gridCol>
                <a:gridCol w="1850503">
                  <a:extLst>
                    <a:ext uri="{9D8B030D-6E8A-4147-A177-3AD203B41FA5}">
                      <a16:colId xmlns:a16="http://schemas.microsoft.com/office/drawing/2014/main" val="483981667"/>
                    </a:ext>
                  </a:extLst>
                </a:gridCol>
              </a:tblGrid>
              <a:tr h="1012186">
                <a:tc gridSpan="6">
                  <a:txBody>
                    <a:bodyPr/>
                    <a:lstStyle/>
                    <a:p>
                      <a:pPr marL="0" indent="0" algn="ctr" defTabSz="438912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chemeClr val="bg1">
                            <a:lumMod val="65000"/>
                          </a:schemeClr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5400" b="0" kern="1200" cap="none" baseline="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Table</a:t>
                      </a:r>
                      <a:r>
                        <a:rPr lang="en-US" sz="5400" b="0" kern="1200" cap="none" baseline="0" dirty="0">
                          <a:solidFill>
                            <a:schemeClr val="bg1"/>
                          </a:solidFill>
                          <a:latin typeface="+mj-lt"/>
                        </a:rPr>
                        <a:t> 2: T-test </a:t>
                      </a:r>
                      <a:endParaRPr lang="en-US" sz="5400" b="0" kern="1200" cap="none" baseline="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defTabSz="438912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chemeClr val="bg1">
                            <a:lumMod val="65000"/>
                          </a:schemeClr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5400" b="0" kern="1200" cap="none" baseline="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Table</a:t>
                      </a:r>
                      <a:r>
                        <a:rPr lang="en-US" sz="5400" b="0" kern="1200" cap="none" baseline="0" dirty="0">
                          <a:solidFill>
                            <a:schemeClr val="bg1"/>
                          </a:solidFill>
                          <a:latin typeface="+mj-lt"/>
                        </a:rPr>
                        <a:t> 2: T-test </a:t>
                      </a:r>
                      <a:endParaRPr lang="en-US" sz="5400" b="0" kern="1200" cap="none" baseline="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 algn="ctr" defTabSz="438912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chemeClr val="bg1">
                            <a:lumMod val="65000"/>
                          </a:schemeClr>
                        </a:buClr>
                        <a:buFont typeface="Arial" panose="020B0604020202020204" pitchFamily="34" charset="0"/>
                        <a:buNone/>
                      </a:pPr>
                      <a:endParaRPr lang="en-US" sz="5400" kern="1200" cap="none" baseline="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871089"/>
                  </a:ext>
                </a:extLst>
              </a:tr>
              <a:tr h="1032011"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ysClr val="windowText" lastClr="000000"/>
                          </a:solidFill>
                        </a:rPr>
                        <a:t>Age Group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ysClr val="windowText" lastClr="000000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ysClr val="windowText" lastClr="000000"/>
                          </a:solidFill>
                        </a:rPr>
                        <a:t>Mean</a:t>
                      </a:r>
                    </a:p>
                    <a:p>
                      <a:r>
                        <a:rPr lang="en-US" sz="3200" b="1" dirty="0">
                          <a:solidFill>
                            <a:sysClr val="windowText" lastClr="000000"/>
                          </a:solidFill>
                        </a:rPr>
                        <a:t>(SWB)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ysClr val="windowText" lastClr="000000"/>
                          </a:solidFill>
                        </a:rPr>
                        <a:t>SD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SE Mean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1877044"/>
                  </a:ext>
                </a:extLst>
              </a:tr>
              <a:tr h="1216292">
                <a:tc rowSpan="2"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ysClr val="windowText" lastClr="000000"/>
                          </a:solidFill>
                        </a:rPr>
                        <a:t>Dependent Variable: Subjective Well-Being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ysClr val="windowText" lastClr="000000"/>
                          </a:solidFill>
                        </a:rPr>
                        <a:t>Young Adults (18-26)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ysClr val="windowText" lastClr="000000"/>
                          </a:solidFill>
                        </a:rPr>
                        <a:t>166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ysClr val="windowText" lastClr="000000"/>
                          </a:solidFill>
                        </a:rPr>
                        <a:t>52.44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ysClr val="windowText" lastClr="000000"/>
                          </a:solidFill>
                        </a:rPr>
                        <a:t>8.970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.696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561049"/>
                  </a:ext>
                </a:extLst>
              </a:tr>
              <a:tr h="1032011">
                <a:tc vMerge="1">
                  <a:txBody>
                    <a:bodyPr/>
                    <a:lstStyle/>
                    <a:p>
                      <a:endParaRPr lang="en-US" sz="3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ysClr val="windowText" lastClr="000000"/>
                          </a:solidFill>
                        </a:rPr>
                        <a:t>Older Adults (28-64)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ysClr val="windowText" lastClr="000000"/>
                          </a:solidFill>
                        </a:rPr>
                        <a:t>151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ysClr val="windowText" lastClr="000000"/>
                          </a:solidFill>
                        </a:rPr>
                        <a:t>57.65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ysClr val="windowText" lastClr="000000"/>
                          </a:solidFill>
                        </a:rPr>
                        <a:t>11.322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.921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513282"/>
                  </a:ext>
                </a:extLst>
              </a:tr>
            </a:tbl>
          </a:graphicData>
        </a:graphic>
      </p:graphicFrame>
      <p:graphicFrame>
        <p:nvGraphicFramePr>
          <p:cNvPr id="19" name="Content Placeholder 28">
            <a:extLst>
              <a:ext uri="{FF2B5EF4-FFF2-40B4-BE49-F238E27FC236}">
                <a16:creationId xmlns:a16="http://schemas.microsoft.com/office/drawing/2014/main" id="{69E2EB0B-B155-E8D3-83AE-80377DC6D1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2333849"/>
              </p:ext>
            </p:extLst>
          </p:nvPr>
        </p:nvGraphicFramePr>
        <p:xfrm>
          <a:off x="14660622" y="5273885"/>
          <a:ext cx="14811193" cy="11916322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470191">
                  <a:extLst>
                    <a:ext uri="{9D8B030D-6E8A-4147-A177-3AD203B41FA5}">
                      <a16:colId xmlns:a16="http://schemas.microsoft.com/office/drawing/2014/main" val="2759081697"/>
                    </a:ext>
                  </a:extLst>
                </a:gridCol>
                <a:gridCol w="1249425">
                  <a:extLst>
                    <a:ext uri="{9D8B030D-6E8A-4147-A177-3AD203B41FA5}">
                      <a16:colId xmlns:a16="http://schemas.microsoft.com/office/drawing/2014/main" val="2395557136"/>
                    </a:ext>
                  </a:extLst>
                </a:gridCol>
                <a:gridCol w="1584636">
                  <a:extLst>
                    <a:ext uri="{9D8B030D-6E8A-4147-A177-3AD203B41FA5}">
                      <a16:colId xmlns:a16="http://schemas.microsoft.com/office/drawing/2014/main" val="3669242241"/>
                    </a:ext>
                  </a:extLst>
                </a:gridCol>
                <a:gridCol w="914213">
                  <a:extLst>
                    <a:ext uri="{9D8B030D-6E8A-4147-A177-3AD203B41FA5}">
                      <a16:colId xmlns:a16="http://schemas.microsoft.com/office/drawing/2014/main" val="2723013784"/>
                    </a:ext>
                  </a:extLst>
                </a:gridCol>
                <a:gridCol w="1005635">
                  <a:extLst>
                    <a:ext uri="{9D8B030D-6E8A-4147-A177-3AD203B41FA5}">
                      <a16:colId xmlns:a16="http://schemas.microsoft.com/office/drawing/2014/main" val="483981667"/>
                    </a:ext>
                  </a:extLst>
                </a:gridCol>
                <a:gridCol w="1126593">
                  <a:extLst>
                    <a:ext uri="{9D8B030D-6E8A-4147-A177-3AD203B41FA5}">
                      <a16:colId xmlns:a16="http://schemas.microsoft.com/office/drawing/2014/main" val="2329230237"/>
                    </a:ext>
                  </a:extLst>
                </a:gridCol>
                <a:gridCol w="1360962">
                  <a:extLst>
                    <a:ext uri="{9D8B030D-6E8A-4147-A177-3AD203B41FA5}">
                      <a16:colId xmlns:a16="http://schemas.microsoft.com/office/drawing/2014/main" val="1555269525"/>
                    </a:ext>
                  </a:extLst>
                </a:gridCol>
                <a:gridCol w="1336431">
                  <a:extLst>
                    <a:ext uri="{9D8B030D-6E8A-4147-A177-3AD203B41FA5}">
                      <a16:colId xmlns:a16="http://schemas.microsoft.com/office/drawing/2014/main" val="3871465883"/>
                    </a:ext>
                  </a:extLst>
                </a:gridCol>
                <a:gridCol w="1301261">
                  <a:extLst>
                    <a:ext uri="{9D8B030D-6E8A-4147-A177-3AD203B41FA5}">
                      <a16:colId xmlns:a16="http://schemas.microsoft.com/office/drawing/2014/main" val="169938253"/>
                    </a:ext>
                  </a:extLst>
                </a:gridCol>
                <a:gridCol w="1301262">
                  <a:extLst>
                    <a:ext uri="{9D8B030D-6E8A-4147-A177-3AD203B41FA5}">
                      <a16:colId xmlns:a16="http://schemas.microsoft.com/office/drawing/2014/main" val="3448052857"/>
                    </a:ext>
                  </a:extLst>
                </a:gridCol>
                <a:gridCol w="1160584">
                  <a:extLst>
                    <a:ext uri="{9D8B030D-6E8A-4147-A177-3AD203B41FA5}">
                      <a16:colId xmlns:a16="http://schemas.microsoft.com/office/drawing/2014/main" val="2780441066"/>
                    </a:ext>
                  </a:extLst>
                </a:gridCol>
              </a:tblGrid>
              <a:tr h="1943197">
                <a:tc gridSpan="11">
                  <a:txBody>
                    <a:bodyPr/>
                    <a:lstStyle/>
                    <a:p>
                      <a:pPr marL="0" indent="0" algn="ctr" defTabSz="438912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chemeClr val="bg1">
                            <a:lumMod val="65000"/>
                          </a:schemeClr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5400" b="0" kern="1200" cap="none" baseline="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Table 1: Descriptive Statistics and Bivariate Correlations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 algn="ctr" defTabSz="438912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chemeClr val="bg1">
                            <a:lumMod val="65000"/>
                          </a:schemeClr>
                        </a:buClr>
                        <a:buFont typeface="Arial" panose="020B0604020202020204" pitchFamily="34" charset="0"/>
                        <a:buNone/>
                      </a:pPr>
                      <a:endParaRPr lang="en-US" sz="5400" kern="1200" cap="none" baseline="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 algn="ctr" defTabSz="438912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chemeClr val="bg1">
                            <a:lumMod val="65000"/>
                          </a:schemeClr>
                        </a:buClr>
                        <a:buFont typeface="Arial" panose="020B0604020202020204" pitchFamily="34" charset="0"/>
                        <a:buNone/>
                      </a:pPr>
                      <a:endParaRPr lang="en-US" sz="5400" b="0" kern="1200" cap="none" baseline="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defTabSz="438912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chemeClr val="bg1">
                            <a:lumMod val="65000"/>
                          </a:schemeClr>
                        </a:buClr>
                        <a:buFont typeface="Arial" panose="020B0604020202020204" pitchFamily="34" charset="0"/>
                        <a:buNone/>
                      </a:pPr>
                      <a:endParaRPr lang="en-US" sz="5400" b="0" kern="1200" cap="none" baseline="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defTabSz="438912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chemeClr val="bg1">
                            <a:lumMod val="65000"/>
                          </a:schemeClr>
                        </a:buClr>
                        <a:buFont typeface="Arial" panose="020B0604020202020204" pitchFamily="34" charset="0"/>
                        <a:buNone/>
                      </a:pPr>
                      <a:endParaRPr lang="en-US" sz="5400" b="0" kern="1200" cap="none" baseline="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defTabSz="438912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chemeClr val="bg1">
                            <a:lumMod val="65000"/>
                          </a:schemeClr>
                        </a:buClr>
                        <a:buFont typeface="Arial" panose="020B0604020202020204" pitchFamily="34" charset="0"/>
                        <a:buNone/>
                      </a:pPr>
                      <a:endParaRPr lang="en-US" sz="5400" b="0" kern="1200" cap="none" baseline="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defTabSz="438912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chemeClr val="bg1">
                            <a:lumMod val="65000"/>
                          </a:schemeClr>
                        </a:buClr>
                        <a:buFont typeface="Arial" panose="020B0604020202020204" pitchFamily="34" charset="0"/>
                        <a:buNone/>
                      </a:pPr>
                      <a:endParaRPr lang="en-US" sz="5400" b="0" kern="1200" cap="none" baseline="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defTabSz="438912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chemeClr val="bg1">
                            <a:lumMod val="65000"/>
                          </a:schemeClr>
                        </a:buClr>
                        <a:buFont typeface="Arial" panose="020B0604020202020204" pitchFamily="34" charset="0"/>
                        <a:buNone/>
                      </a:pPr>
                      <a:endParaRPr lang="en-US" sz="5400" b="0" kern="1200" cap="none" baseline="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871089"/>
                  </a:ext>
                </a:extLst>
              </a:tr>
              <a:tr h="776970"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ysClr val="windowText" lastClr="000000"/>
                          </a:solidFill>
                        </a:rPr>
                        <a:t>Mean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ysClr val="windowText" lastClr="000000"/>
                          </a:solidFill>
                        </a:rPr>
                        <a:t>Median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ysClr val="windowText" lastClr="000000"/>
                          </a:solidFill>
                        </a:rPr>
                        <a:t>Min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Max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1877044"/>
                  </a:ext>
                </a:extLst>
              </a:tr>
              <a:tr h="122896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ysClr val="windowText" lastClr="000000"/>
                          </a:solidFill>
                        </a:rPr>
                        <a:t>1.Subjective Well-being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ysClr val="windowText" lastClr="000000"/>
                          </a:solidFill>
                        </a:rPr>
                        <a:t>54.92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ysClr val="windowText" lastClr="000000"/>
                          </a:solidFill>
                        </a:rPr>
                        <a:t>53.98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ysClr val="windowText" lastClr="000000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.253**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.221**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.007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.084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.095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561049"/>
                  </a:ext>
                </a:extLst>
              </a:tr>
              <a:tr h="1193191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ysClr val="windowText" lastClr="000000"/>
                          </a:solidFill>
                        </a:rPr>
                        <a:t>2.Age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ysClr val="windowText" lastClr="000000"/>
                          </a:solidFill>
                        </a:rPr>
                        <a:t>28.02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ysClr val="windowText" lastClr="000000"/>
                          </a:solidFill>
                        </a:rPr>
                        <a:t>27.00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.253**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.240**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.172**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.407**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.240**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513282"/>
                  </a:ext>
                </a:extLst>
              </a:tr>
              <a:tr h="1193191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ysClr val="windowText" lastClr="000000"/>
                          </a:solidFill>
                        </a:rPr>
                        <a:t>3.Adaptive Coping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ysClr val="windowText" lastClr="000000"/>
                          </a:solidFill>
                        </a:rPr>
                        <a:t>48.78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ysClr val="windowText" lastClr="000000"/>
                          </a:solidFill>
                        </a:rPr>
                        <a:t>48.00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.221**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.240**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-.070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.190**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-.079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6196416"/>
                  </a:ext>
                </a:extLst>
              </a:tr>
              <a:tr h="132225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ysClr val="windowText" lastClr="000000"/>
                          </a:solidFill>
                        </a:rPr>
                        <a:t>4.Income</a:t>
                      </a:r>
                    </a:p>
                    <a:p>
                      <a:r>
                        <a:rPr lang="en-US" sz="3200" b="1" dirty="0">
                          <a:solidFill>
                            <a:sysClr val="windowText" lastClr="000000"/>
                          </a:solidFill>
                        </a:rPr>
                        <a:t>(binary)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ysClr val="windowText" lastClr="000000"/>
                          </a:solidFill>
                        </a:rPr>
                        <a:t>.43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.007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.172**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-.070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.178**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.085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5793255"/>
                  </a:ext>
                </a:extLst>
              </a:tr>
              <a:tr h="1193191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ysClr val="windowText" lastClr="000000"/>
                          </a:solidFill>
                        </a:rPr>
                        <a:t>5.Education (binary)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ysClr val="windowText" lastClr="000000"/>
                          </a:solidFill>
                        </a:rPr>
                        <a:t>.69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.084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.407**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.190**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.178**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-.042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1584975"/>
                  </a:ext>
                </a:extLst>
              </a:tr>
              <a:tr h="1546652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ysClr val="windowText" lastClr="000000"/>
                          </a:solidFill>
                        </a:rPr>
                        <a:t>6.Employment (binary)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ysClr val="windowText" lastClr="000000"/>
                          </a:solidFill>
                        </a:rPr>
                        <a:t>.91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.095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.240**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-.079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.085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-.042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0124927"/>
                  </a:ext>
                </a:extLst>
              </a:tr>
              <a:tr h="1193191">
                <a:tc gridSpan="11"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ysClr val="windowText" lastClr="000000"/>
                          </a:solidFill>
                        </a:rPr>
                        <a:t>Note: </a:t>
                      </a:r>
                      <a:r>
                        <a:rPr lang="en-US" sz="3200" dirty="0">
                          <a:solidFill>
                            <a:sysClr val="windowText" lastClr="000000"/>
                          </a:solidFill>
                        </a:rPr>
                        <a:t>n=317; p&lt;.05*;p&lt;.01**;p&lt;.001***</a:t>
                      </a:r>
                    </a:p>
                    <a:p>
                      <a:r>
                        <a:rPr lang="en-US" sz="3200" dirty="0">
                          <a:solidFill>
                            <a:sysClr val="windowText" lastClr="000000"/>
                          </a:solidFill>
                        </a:rPr>
                        <a:t>+spearman rho coefficient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0998698"/>
                  </a:ext>
                </a:extLst>
              </a:tr>
            </a:tbl>
          </a:graphicData>
        </a:graphic>
      </p:graphicFrame>
      <p:sp>
        <p:nvSpPr>
          <p:cNvPr id="27" name="Text Placeholder 6">
            <a:extLst>
              <a:ext uri="{FF2B5EF4-FFF2-40B4-BE49-F238E27FC236}">
                <a16:creationId xmlns:a16="http://schemas.microsoft.com/office/drawing/2014/main" id="{1759ABC7-615E-8C1A-3A17-DAC06D706A1A}"/>
              </a:ext>
            </a:extLst>
          </p:cNvPr>
          <p:cNvSpPr txBox="1">
            <a:spLocks/>
          </p:cNvSpPr>
          <p:nvPr/>
        </p:nvSpPr>
        <p:spPr>
          <a:xfrm>
            <a:off x="14660622" y="18575511"/>
            <a:ext cx="13940707" cy="1269028"/>
          </a:xfrm>
          <a:prstGeom prst="rect">
            <a:avLst/>
          </a:prstGeom>
          <a:solidFill>
            <a:srgbClr val="461D7C"/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400" kern="1200" cap="none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dirty="0"/>
              <a:t>Results</a:t>
            </a:r>
          </a:p>
        </p:txBody>
      </p:sp>
      <p:graphicFrame>
        <p:nvGraphicFramePr>
          <p:cNvPr id="28" name="Content Placeholder 28">
            <a:extLst>
              <a:ext uri="{FF2B5EF4-FFF2-40B4-BE49-F238E27FC236}">
                <a16:creationId xmlns:a16="http://schemas.microsoft.com/office/drawing/2014/main" id="{05B8F19C-BC1F-DB1D-F3AF-AF89EA80E8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3819103"/>
              </p:ext>
            </p:extLst>
          </p:nvPr>
        </p:nvGraphicFramePr>
        <p:xfrm>
          <a:off x="30409017" y="5273885"/>
          <a:ext cx="12640378" cy="8297736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6754290">
                  <a:extLst>
                    <a:ext uri="{9D8B030D-6E8A-4147-A177-3AD203B41FA5}">
                      <a16:colId xmlns:a16="http://schemas.microsoft.com/office/drawing/2014/main" val="2759081697"/>
                    </a:ext>
                  </a:extLst>
                </a:gridCol>
                <a:gridCol w="3228956">
                  <a:extLst>
                    <a:ext uri="{9D8B030D-6E8A-4147-A177-3AD203B41FA5}">
                      <a16:colId xmlns:a16="http://schemas.microsoft.com/office/drawing/2014/main" val="2395557136"/>
                    </a:ext>
                  </a:extLst>
                </a:gridCol>
                <a:gridCol w="2657132">
                  <a:extLst>
                    <a:ext uri="{9D8B030D-6E8A-4147-A177-3AD203B41FA5}">
                      <a16:colId xmlns:a16="http://schemas.microsoft.com/office/drawing/2014/main" val="3669242241"/>
                    </a:ext>
                  </a:extLst>
                </a:gridCol>
              </a:tblGrid>
              <a:tr h="1034333">
                <a:tc gridSpan="3">
                  <a:txBody>
                    <a:bodyPr/>
                    <a:lstStyle/>
                    <a:p>
                      <a:pPr marL="0" indent="0" algn="ctr" defTabSz="438912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Clr>
                          <a:schemeClr val="bg1">
                            <a:lumMod val="65000"/>
                          </a:schemeClr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5400" b="0" kern="1200" cap="none" baseline="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Table 3: Multivariate Regression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871089"/>
                  </a:ext>
                </a:extLst>
              </a:tr>
              <a:tr h="932309">
                <a:tc>
                  <a:txBody>
                    <a:bodyPr/>
                    <a:lstStyle/>
                    <a:p>
                      <a:r>
                        <a:rPr lang="en-US" sz="3200" b="1" i="1" u="sng" dirty="0">
                          <a:solidFill>
                            <a:sysClr val="windowText" lastClr="000000"/>
                          </a:solidFill>
                        </a:rPr>
                        <a:t>Independent Variables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3200" b="1" u="sng" dirty="0">
                          <a:solidFill>
                            <a:sysClr val="windowText" lastClr="000000"/>
                          </a:solidFill>
                        </a:rPr>
                        <a:t>β</a:t>
                      </a:r>
                      <a:endParaRPr lang="en-US" sz="3200" b="1" u="sng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i="1" u="sng" dirty="0">
                          <a:solidFill>
                            <a:sysClr val="windowText" lastClr="000000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1877044"/>
                  </a:ext>
                </a:extLst>
              </a:tr>
              <a:tr h="93230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ysClr val="windowText" lastClr="000000"/>
                          </a:solidFill>
                        </a:rPr>
                        <a:t>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ysClr val="windowText" lastClr="000000"/>
                          </a:solidFill>
                        </a:rPr>
                        <a:t>.207***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ysClr val="windowText" lastClr="000000"/>
                          </a:solidFill>
                        </a:rPr>
                        <a:t>.2.829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513282"/>
                  </a:ext>
                </a:extLst>
              </a:tr>
              <a:tr h="93230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ysClr val="windowText" lastClr="000000"/>
                          </a:solidFill>
                        </a:rPr>
                        <a:t>Adaptive Coping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ysClr val="windowText" lastClr="000000"/>
                          </a:solidFill>
                        </a:rPr>
                        <a:t>.194***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ysClr val="windowText" lastClr="000000"/>
                          </a:solidFill>
                        </a:rPr>
                        <a:t>4.323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6196416"/>
                  </a:ext>
                </a:extLst>
              </a:tr>
              <a:tr h="932309">
                <a:tc>
                  <a:txBody>
                    <a:bodyPr/>
                    <a:lstStyle/>
                    <a:p>
                      <a:r>
                        <a:rPr lang="en-US" sz="3200" b="1" dirty="0" err="1">
                          <a:solidFill>
                            <a:sysClr val="windowText" lastClr="000000"/>
                          </a:solidFill>
                        </a:rPr>
                        <a:t>AgexAdaptive</a:t>
                      </a:r>
                      <a:r>
                        <a:rPr lang="en-US" sz="3200" b="1" dirty="0">
                          <a:solidFill>
                            <a:sysClr val="windowText" lastClr="000000"/>
                          </a:solidFill>
                        </a:rPr>
                        <a:t> Coping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ysClr val="windowText" lastClr="000000"/>
                          </a:solidFill>
                        </a:rPr>
                        <a:t>.093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ysClr val="windowText" lastClr="000000"/>
                          </a:solidFill>
                        </a:rPr>
                        <a:t>.349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5108337"/>
                  </a:ext>
                </a:extLst>
              </a:tr>
              <a:tr h="118219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ysClr val="windowText" lastClr="000000"/>
                          </a:solidFill>
                        </a:rPr>
                        <a:t>Income</a:t>
                      </a:r>
                    </a:p>
                    <a:p>
                      <a:r>
                        <a:rPr lang="en-US" sz="3200" b="1" dirty="0">
                          <a:solidFill>
                            <a:sysClr val="windowText" lastClr="000000"/>
                          </a:solidFill>
                        </a:rPr>
                        <a:t>(binary)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ysClr val="windowText" lastClr="000000"/>
                          </a:solidFill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ysClr val="windowText" lastClr="000000"/>
                          </a:solidFill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5793255"/>
                  </a:ext>
                </a:extLst>
              </a:tr>
              <a:tr h="93230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ysClr val="windowText" lastClr="000000"/>
                          </a:solidFill>
                        </a:rPr>
                        <a:t>Education (binary)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ysClr val="windowText" lastClr="000000"/>
                          </a:solidFill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ysClr val="windowText" lastClr="000000"/>
                          </a:solidFill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1584975"/>
                  </a:ext>
                </a:extLst>
              </a:tr>
              <a:tr h="840141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ysClr val="windowText" lastClr="000000"/>
                          </a:solidFill>
                        </a:rPr>
                        <a:t>Employment (binary)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ysClr val="windowText" lastClr="000000"/>
                          </a:solidFill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ysClr val="windowText" lastClr="000000"/>
                          </a:solidFill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0124927"/>
                  </a:ext>
                </a:extLst>
              </a:tr>
              <a:tr h="579521">
                <a:tc gridSpan="3">
                  <a:txBody>
                    <a:bodyPr/>
                    <a:lstStyle/>
                    <a:p>
                      <a:r>
                        <a:rPr lang="en-US" sz="3200" b="1" dirty="0" err="1">
                          <a:solidFill>
                            <a:sysClr val="windowText" lastClr="000000"/>
                          </a:solidFill>
                        </a:rPr>
                        <a:t>Note:</a:t>
                      </a:r>
                      <a:r>
                        <a:rPr lang="en-US" sz="3200" b="0" dirty="0" err="1">
                          <a:solidFill>
                            <a:sysClr val="windowText" lastClr="000000"/>
                          </a:solidFill>
                        </a:rPr>
                        <a:t>p</a:t>
                      </a:r>
                      <a:r>
                        <a:rPr lang="en-US" sz="3200" b="0" dirty="0">
                          <a:solidFill>
                            <a:sysClr val="windowText" lastClr="000000"/>
                          </a:solidFill>
                        </a:rPr>
                        <a:t>&lt;.05*;p&lt;.01**;p&lt;.001***; Ns= not significant</a:t>
                      </a:r>
                      <a:endParaRPr lang="en-US" sz="3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6587115"/>
                  </a:ext>
                </a:extLst>
              </a:tr>
            </a:tbl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12049551-C41F-AE92-4E67-E38DB287ED7E}"/>
              </a:ext>
            </a:extLst>
          </p:cNvPr>
          <p:cNvSpPr txBox="1"/>
          <p:nvPr/>
        </p:nvSpPr>
        <p:spPr>
          <a:xfrm>
            <a:off x="30409018" y="13812979"/>
            <a:ext cx="12801599" cy="163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3200" b="1" dirty="0">
                <a:solidFill>
                  <a:srgbClr val="000000"/>
                </a:solidFill>
                <a:latin typeface="Arial" panose="020B0604020202020204"/>
              </a:rPr>
              <a:t>Age and Well-being: </a:t>
            </a:r>
            <a:r>
              <a:rPr lang="en-US" sz="3200" dirty="0">
                <a:solidFill>
                  <a:srgbClr val="000000"/>
                </a:solidFill>
                <a:latin typeface="Arial" panose="020B0604020202020204"/>
              </a:rPr>
              <a:t>Multiple linear regression (MLR) suggested that there is a direct, positive association between subjective well-being and age (B=.207,p=&lt;.001) and adaptive coping (B=.194,p=.001).</a:t>
            </a:r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D67ECD4C-CBCD-6827-E48F-5FD8F4DF1A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00204" y="29220406"/>
            <a:ext cx="4637646" cy="3619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0EC08D2C-ABBA-7BF2-9F3D-3990C8987196}"/>
              </a:ext>
            </a:extLst>
          </p:cNvPr>
          <p:cNvSpPr txBox="1"/>
          <p:nvPr/>
        </p:nvSpPr>
        <p:spPr>
          <a:xfrm>
            <a:off x="34885440" y="29818464"/>
            <a:ext cx="8244565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0" fontAlgn="base"/>
            <a:r>
              <a:rPr lang="en-US" sz="3200" b="0" i="0" u="none" strike="noStrike" dirty="0">
                <a:effectLst/>
              </a:rPr>
              <a:t>Scan for references and contact information!​</a:t>
            </a:r>
          </a:p>
          <a:p>
            <a:pPr algn="r" rtl="0" fontAlgn="base"/>
            <a:r>
              <a:rPr lang="en-US" sz="3200" b="0" i="0" u="none" strike="noStrike" dirty="0">
                <a:effectLst/>
              </a:rPr>
              <a:t>mtate6@lsuhsc.edu</a:t>
            </a:r>
          </a:p>
          <a:p>
            <a:endParaRPr lang="en-US" sz="6000" dirty="0" err="1"/>
          </a:p>
        </p:txBody>
      </p:sp>
      <p:pic>
        <p:nvPicPr>
          <p:cNvPr id="41" name="Picture 40" descr="A rainbow flag with white text&#10;&#10;Description automatically generated">
            <a:extLst>
              <a:ext uri="{FF2B5EF4-FFF2-40B4-BE49-F238E27FC236}">
                <a16:creationId xmlns:a16="http://schemas.microsoft.com/office/drawing/2014/main" id="{9FB21951-C84A-9C6E-503E-C7D3C9CAFBB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6274" y="28786668"/>
            <a:ext cx="9074484" cy="405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</p:sld>
</file>

<file path=ppt/theme/theme1.xml><?xml version="1.0" encoding="utf-8"?>
<a:theme xmlns:a="http://schemas.openxmlformats.org/drawingml/2006/main" name="Science Poster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A3AC1795-03CA-4218-8E9C-394F2C72EB71}" vid="{9E91E023-53D0-48CE-AFD1-CE3DA49243D0}"/>
    </a:ext>
  </a:extLst>
</a:theme>
</file>

<file path=ppt/theme/theme2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9B7E175-EA31-4EB5-9BCC-A945A81036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TS104001343</Template>
  <TotalTime>0</TotalTime>
  <Words>910</Words>
  <Application>Microsoft Macintosh PowerPoint</Application>
  <PresentationFormat>Custom</PresentationFormat>
  <Paragraphs>162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 Light</vt:lpstr>
      <vt:lpstr>Cambria Math</vt:lpstr>
      <vt:lpstr>Georgia</vt:lpstr>
      <vt:lpstr>Science Poster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2014-03-11T18:19:54Z</dcterms:created>
  <dcterms:modified xsi:type="dcterms:W3CDTF">2024-03-29T20:02:13Z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TC040013439991</vt:lpwstr>
  </property>
</Properties>
</file>