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8" r:id="rId3"/>
  </p:sldIdLst>
  <p:sldSz cx="40233600" cy="310896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92" userDrawn="1">
          <p15:clr>
            <a:srgbClr val="A4A3A4"/>
          </p15:clr>
        </p15:guide>
        <p15:guide id="2" pos="126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7C"/>
    <a:srgbClr val="FDD023"/>
    <a:srgbClr val="2A0C5A"/>
    <a:srgbClr val="595959"/>
    <a:srgbClr val="B78B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1D2F42-9E53-F3ED-C702-5AC4AFC852E2}" v="504" dt="2024-03-18T21:13:57.078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55" autoAdjust="0"/>
    <p:restoredTop sz="94660"/>
  </p:normalViewPr>
  <p:slideViewPr>
    <p:cSldViewPr snapToGrid="0">
      <p:cViewPr>
        <p:scale>
          <a:sx n="29" d="100"/>
          <a:sy n="29" d="100"/>
        </p:scale>
        <p:origin x="-852" y="-1188"/>
      </p:cViewPr>
      <p:guideLst>
        <p:guide orient="horz" pos="9792"/>
        <p:guide pos="1267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0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43000"/>
            <a:ext cx="3990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3513" y="1143000"/>
            <a:ext cx="39909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50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nstructions"/>
          <p:cNvSpPr/>
          <p:nvPr userDrawn="1"/>
        </p:nvSpPr>
        <p:spPr>
          <a:xfrm>
            <a:off x="40610790" y="-1"/>
            <a:ext cx="11409997" cy="3108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0149" rIns="150149" rtlCol="0" anchor="t"/>
          <a:lstStyle/>
          <a:p>
            <a:pPr lvl="0">
              <a:spcBef>
                <a:spcPts val="657"/>
              </a:spcBef>
            </a:pPr>
            <a:r>
              <a:rPr sz="5254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657"/>
              </a:spcBef>
            </a:pPr>
            <a:r>
              <a:rPr lang="en-US"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 The Epidemiology</a:t>
            </a:r>
            <a:r>
              <a:rPr lang="en-US" sz="3612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Data Center’s printer maximum width to print is 42”</a:t>
            </a:r>
            <a:endParaRPr lang="en-US" sz="3612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64"/>
              </a:spcBef>
            </a:pPr>
            <a:endParaRPr sz="3284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657"/>
              </a:spcBef>
            </a:pPr>
            <a:r>
              <a:rPr sz="4816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657"/>
              </a:spcBef>
            </a:pPr>
            <a:r>
              <a:rPr lang="en-US"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Keep</a:t>
            </a:r>
            <a:r>
              <a:rPr lang="en-US" sz="3612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the aspect ratio for the School’s logo.</a:t>
            </a:r>
            <a:endParaRPr lang="en-US" sz="3612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657"/>
              </a:spcBef>
            </a:pPr>
            <a:r>
              <a:rPr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formatted for you. </a:t>
            </a:r>
            <a:r>
              <a:rPr lang="en-US"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3612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3612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1314"/>
              </a:spcBef>
            </a:pPr>
            <a:r>
              <a:rPr lang="en-US"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add or remove bullet points from text, click the Bullets button on the Home tab.</a:t>
            </a:r>
          </a:p>
          <a:p>
            <a:pPr lvl="0">
              <a:spcBef>
                <a:spcPts val="1314"/>
              </a:spcBef>
            </a:pPr>
            <a:r>
              <a:rPr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or body text, make a copy of what you need and drag it into place. PowerPoint’s Smart Guides will help you align it with everything else.</a:t>
            </a:r>
          </a:p>
          <a:p>
            <a:pPr lvl="0">
              <a:spcBef>
                <a:spcPts val="1314"/>
              </a:spcBef>
            </a:pPr>
            <a:r>
              <a:rPr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</a:t>
            </a:r>
            <a:r>
              <a:rPr lang="en-US"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</a:t>
            </a:r>
            <a:r>
              <a:rPr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instead of ours? No problem!</a:t>
            </a:r>
            <a:r>
              <a:rPr lang="en-US" sz="3612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Just click a picture, press the Delete key, then click the icon to add your picture.</a:t>
            </a:r>
            <a:endParaRPr sz="3612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061720" y="3866466"/>
            <a:ext cx="27659878" cy="610424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197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314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314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1314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1314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1314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1314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1314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1314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047750" y="5354320"/>
            <a:ext cx="11734800" cy="120904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956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047750" y="6718809"/>
            <a:ext cx="11734800" cy="2580765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657"/>
              </a:spcBef>
              <a:buFont typeface="Arial" panose="020B0604020202020204" pitchFamily="34" charset="0"/>
              <a:buNone/>
              <a:defRPr sz="2409" baseline="0"/>
            </a:lvl1pPr>
            <a:lvl2pPr marL="312763" indent="-312763">
              <a:spcBef>
                <a:spcPts val="657"/>
              </a:spcBef>
              <a:buFont typeface="Arial" panose="020B0604020202020204" pitchFamily="34" charset="0"/>
              <a:buChar char="•"/>
              <a:defRPr sz="2409"/>
            </a:lvl2pPr>
            <a:lvl3pPr marL="312763" indent="-312763">
              <a:spcBef>
                <a:spcPts val="657"/>
              </a:spcBef>
              <a:buFont typeface="Arial" panose="020B0604020202020204" pitchFamily="34" charset="0"/>
              <a:buChar char="•"/>
              <a:defRPr sz="2409"/>
            </a:lvl3pPr>
            <a:lvl4pPr marL="0" indent="0">
              <a:spcBef>
                <a:spcPts val="657"/>
              </a:spcBef>
              <a:buNone/>
              <a:defRPr sz="2409"/>
            </a:lvl4pPr>
            <a:lvl5pPr marL="0" indent="0">
              <a:spcBef>
                <a:spcPts val="657"/>
              </a:spcBef>
              <a:buNone/>
              <a:defRPr sz="2409"/>
            </a:lvl5pPr>
            <a:lvl6pPr marL="0" indent="0">
              <a:spcBef>
                <a:spcPts val="657"/>
              </a:spcBef>
              <a:buNone/>
              <a:defRPr sz="2409"/>
            </a:lvl6pPr>
            <a:lvl7pPr marL="0" indent="0">
              <a:spcBef>
                <a:spcPts val="657"/>
              </a:spcBef>
              <a:buNone/>
              <a:defRPr sz="2409"/>
            </a:lvl7pPr>
            <a:lvl8pPr marL="0" indent="0">
              <a:spcBef>
                <a:spcPts val="657"/>
              </a:spcBef>
              <a:buNone/>
              <a:defRPr sz="2409"/>
            </a:lvl8pPr>
            <a:lvl9pPr marL="0" indent="0">
              <a:spcBef>
                <a:spcPts val="657"/>
              </a:spcBef>
              <a:buNone/>
              <a:defRPr sz="2409"/>
            </a:lvl9pPr>
          </a:lstStyle>
          <a:p>
            <a:pPr lvl="0"/>
            <a:r>
              <a:rPr lang="en-US" dirty="0"/>
              <a:t>Type your question or a statement of the problem here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047750" y="9914128"/>
            <a:ext cx="11734800" cy="1209040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956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1047750" y="11209528"/>
            <a:ext cx="11734800" cy="2651533"/>
          </a:xfrm>
        </p:spPr>
        <p:txBody>
          <a:bodyPr lIns="91440" tIns="182880"/>
          <a:lstStyle>
            <a:lvl1pPr>
              <a:defRPr sz="1752" baseline="0"/>
            </a:lvl1pPr>
            <a:lvl2pPr>
              <a:defRPr sz="1532"/>
            </a:lvl2pPr>
            <a:lvl3pPr>
              <a:defRPr sz="153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047750" y="14119861"/>
            <a:ext cx="11734800" cy="1151466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956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047750" y="15527532"/>
            <a:ext cx="11734800" cy="5692602"/>
          </a:xfrm>
        </p:spPr>
        <p:txBody>
          <a:bodyPr lIns="91440" tIns="182880"/>
          <a:lstStyle>
            <a:lvl1pPr>
              <a:defRPr sz="1752" baseline="0"/>
            </a:lvl1pPr>
            <a:lvl2pPr>
              <a:defRPr sz="1532"/>
            </a:lvl2pPr>
            <a:lvl3pPr>
              <a:defRPr sz="153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047750" y="21615909"/>
            <a:ext cx="11734800" cy="1151466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956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047750" y="22980396"/>
            <a:ext cx="11734800" cy="6891528"/>
          </a:xfrm>
        </p:spPr>
        <p:txBody>
          <a:bodyPr lIns="91440" tIns="182880"/>
          <a:lstStyle>
            <a:lvl1pPr>
              <a:defRPr sz="1752" baseline="0"/>
            </a:lvl1pPr>
            <a:lvl2pPr>
              <a:defRPr sz="1532"/>
            </a:lvl2pPr>
            <a:lvl3pPr>
              <a:defRPr sz="153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4249400" y="5354321"/>
            <a:ext cx="11734800" cy="1151466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956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4249400" y="6718808"/>
            <a:ext cx="11734800" cy="6418025"/>
          </a:xfrm>
        </p:spPr>
        <p:txBody>
          <a:bodyPr lIns="91440" tIns="182880"/>
          <a:lstStyle>
            <a:lvl1pPr>
              <a:defRPr sz="1752" baseline="0"/>
            </a:lvl1pPr>
            <a:lvl2pPr>
              <a:defRPr sz="1532"/>
            </a:lvl2pPr>
            <a:lvl3pPr>
              <a:defRPr sz="153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4249400" y="13532613"/>
            <a:ext cx="11734800" cy="1151466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956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4249400" y="14897103"/>
            <a:ext cx="11734800" cy="6323030"/>
          </a:xfrm>
        </p:spPr>
        <p:txBody>
          <a:bodyPr lIns="91440" tIns="182880"/>
          <a:lstStyle>
            <a:lvl1pPr>
              <a:defRPr sz="1752" baseline="0"/>
            </a:lvl1pPr>
            <a:lvl2pPr>
              <a:defRPr sz="1532"/>
            </a:lvl2pPr>
            <a:lvl3pPr>
              <a:defRPr sz="153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4249400" y="21615909"/>
            <a:ext cx="11734800" cy="1151466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956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4249400" y="22980396"/>
            <a:ext cx="11734800" cy="6891528"/>
          </a:xfrm>
        </p:spPr>
        <p:txBody>
          <a:bodyPr lIns="91440" tIns="182880"/>
          <a:lstStyle>
            <a:lvl1pPr>
              <a:defRPr sz="1752" baseline="0"/>
            </a:lvl1pPr>
            <a:lvl2pPr>
              <a:defRPr sz="1532"/>
            </a:lvl2pPr>
            <a:lvl3pPr>
              <a:defRPr sz="153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7409140" y="5354321"/>
            <a:ext cx="11734800" cy="1151466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956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7409140" y="6718808"/>
            <a:ext cx="11734800" cy="6908800"/>
          </a:xfrm>
        </p:spPr>
        <p:txBody>
          <a:bodyPr lIns="91440" tIns="182880"/>
          <a:lstStyle>
            <a:lvl1pPr>
              <a:defRPr sz="1752" baseline="0"/>
            </a:lvl1pPr>
            <a:lvl2pPr>
              <a:defRPr sz="1532"/>
            </a:lvl2pPr>
            <a:lvl3pPr>
              <a:defRPr sz="153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7409140" y="14086232"/>
            <a:ext cx="11734800" cy="4286465"/>
          </a:xfrm>
        </p:spPr>
        <p:txBody>
          <a:bodyPr lIns="91440" tIns="182880"/>
          <a:lstStyle>
            <a:lvl1pPr>
              <a:defRPr sz="1752" baseline="0"/>
            </a:lvl1pPr>
            <a:lvl2pPr>
              <a:defRPr sz="1532"/>
            </a:lvl2pPr>
            <a:lvl3pPr>
              <a:defRPr sz="153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27409140" y="18669397"/>
            <a:ext cx="11734800" cy="1151466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956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7409140" y="20033884"/>
            <a:ext cx="11734800" cy="4103409"/>
          </a:xfrm>
        </p:spPr>
        <p:txBody>
          <a:bodyPr lIns="91440" tIns="182880"/>
          <a:lstStyle>
            <a:lvl1pPr>
              <a:defRPr sz="1752" baseline="0"/>
            </a:lvl1pPr>
            <a:lvl2pPr>
              <a:defRPr sz="1532"/>
            </a:lvl2pPr>
            <a:lvl3pPr>
              <a:defRPr sz="153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7409140" y="24293069"/>
            <a:ext cx="11734800" cy="1151466"/>
          </a:xfrm>
          <a:prstGeom prst="rect">
            <a:avLst/>
          </a:prstGeom>
          <a:solidFill>
            <a:srgbClr val="461D7C"/>
          </a:soli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2956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3284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7409140" y="25657556"/>
            <a:ext cx="11734800" cy="4214368"/>
          </a:xfrm>
        </p:spPr>
        <p:txBody>
          <a:bodyPr lIns="91440" tIns="182880"/>
          <a:lstStyle>
            <a:lvl1pPr>
              <a:defRPr sz="1752" baseline="0"/>
            </a:lvl1pPr>
            <a:lvl2pPr>
              <a:defRPr sz="1532"/>
            </a:lvl2pPr>
            <a:lvl3pPr>
              <a:defRPr sz="1532"/>
            </a:lvl3pPr>
            <a:lvl4pPr>
              <a:defRPr sz="1532"/>
            </a:lvl4pPr>
            <a:lvl5pPr>
              <a:defRPr sz="1532"/>
            </a:lvl5pPr>
            <a:lvl6pPr>
              <a:defRPr sz="1532"/>
            </a:lvl6pPr>
            <a:lvl7pPr>
              <a:defRPr sz="1532"/>
            </a:lvl7pPr>
            <a:lvl8pPr>
              <a:defRPr sz="1532"/>
            </a:lvl8pPr>
            <a:lvl9pPr>
              <a:defRPr sz="1532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29581474" y="0"/>
            <a:ext cx="10652126" cy="3628976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pos="8404" userDrawn="1">
          <p15:clr>
            <a:srgbClr val="A4A3A4"/>
          </p15:clr>
        </p15:guide>
        <p15:guide id="2" pos="1694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ltGray">
          <a:xfrm>
            <a:off x="0" y="0"/>
            <a:ext cx="40233600" cy="4749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972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1720" y="647757"/>
            <a:ext cx="27660600" cy="28066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1722" y="5685367"/>
            <a:ext cx="38124130" cy="22316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750" y="30330548"/>
            <a:ext cx="9052560" cy="431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00310" y="30330548"/>
            <a:ext cx="20032980" cy="431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133290" y="30330548"/>
            <a:ext cx="9052560" cy="431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3670300"/>
            <a:ext cx="40233600" cy="1079500"/>
          </a:xfrm>
          <a:prstGeom prst="rect">
            <a:avLst/>
          </a:prstGeom>
          <a:solidFill>
            <a:srgbClr val="461D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972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3670300"/>
            <a:ext cx="40233600" cy="0"/>
          </a:xfrm>
          <a:prstGeom prst="line">
            <a:avLst/>
          </a:prstGeom>
          <a:ln w="114300">
            <a:solidFill>
              <a:srgbClr val="FDD023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2402023" rtl="0" eaLnBrk="1" latinLnBrk="0" hangingPunct="1">
        <a:lnSpc>
          <a:spcPct val="90000"/>
        </a:lnSpc>
        <a:spcBef>
          <a:spcPct val="0"/>
        </a:spcBef>
        <a:buNone/>
        <a:defRPr sz="6294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0211" indent="-250211" algn="l" defTabSz="2402023" rtl="0" eaLnBrk="1" latinLnBrk="0" hangingPunct="1">
        <a:lnSpc>
          <a:spcPct val="100000"/>
        </a:lnSpc>
        <a:spcBef>
          <a:spcPts val="657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532" kern="1200">
          <a:solidFill>
            <a:schemeClr val="tx1"/>
          </a:solidFill>
          <a:latin typeface="+mn-lt"/>
          <a:ea typeface="+mn-ea"/>
          <a:cs typeface="+mn-cs"/>
        </a:defRPr>
      </a:lvl1pPr>
      <a:lvl2pPr marL="600505" indent="-250211" algn="l" defTabSz="2402023" rtl="0" eaLnBrk="1" latinLnBrk="0" hangingPunct="1">
        <a:lnSpc>
          <a:spcPct val="100000"/>
        </a:lnSpc>
        <a:spcBef>
          <a:spcPts val="657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2pPr>
      <a:lvl3pPr marL="600505" indent="-250211" algn="l" defTabSz="2402023" rtl="0" eaLnBrk="1" latinLnBrk="0" hangingPunct="1">
        <a:lnSpc>
          <a:spcPct val="100000"/>
        </a:lnSpc>
        <a:spcBef>
          <a:spcPts val="657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3pPr>
      <a:lvl4pPr marL="600505" indent="-250211" algn="l" defTabSz="2402023" rtl="0" eaLnBrk="1" latinLnBrk="0" hangingPunct="1">
        <a:lnSpc>
          <a:spcPct val="100000"/>
        </a:lnSpc>
        <a:spcBef>
          <a:spcPts val="657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4pPr>
      <a:lvl5pPr marL="600505" indent="-250211" algn="l" defTabSz="2402023" rtl="0" eaLnBrk="1" latinLnBrk="0" hangingPunct="1">
        <a:lnSpc>
          <a:spcPct val="100000"/>
        </a:lnSpc>
        <a:spcBef>
          <a:spcPts val="657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5pPr>
      <a:lvl6pPr marL="600505" indent="-250211" algn="l" defTabSz="2402023" rtl="0" eaLnBrk="1" latinLnBrk="0" hangingPunct="1">
        <a:lnSpc>
          <a:spcPct val="100000"/>
        </a:lnSpc>
        <a:spcBef>
          <a:spcPts val="657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6pPr>
      <a:lvl7pPr marL="600505" indent="-250211" algn="l" defTabSz="2402023" rtl="0" eaLnBrk="1" latinLnBrk="0" hangingPunct="1">
        <a:lnSpc>
          <a:spcPct val="100000"/>
        </a:lnSpc>
        <a:spcBef>
          <a:spcPts val="657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7pPr>
      <a:lvl8pPr marL="600505" indent="-250211" algn="l" defTabSz="2402023" rtl="0" eaLnBrk="1" latinLnBrk="0" hangingPunct="1">
        <a:lnSpc>
          <a:spcPct val="100000"/>
        </a:lnSpc>
        <a:spcBef>
          <a:spcPts val="657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8pPr>
      <a:lvl9pPr marL="600505" indent="-250211" algn="l" defTabSz="2402023" rtl="0" eaLnBrk="1" latinLnBrk="0" hangingPunct="1">
        <a:lnSpc>
          <a:spcPct val="100000"/>
        </a:lnSpc>
        <a:spcBef>
          <a:spcPts val="657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3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02023" rtl="0" eaLnBrk="1" latinLnBrk="0" hangingPunct="1">
        <a:defRPr sz="4729" kern="1200">
          <a:solidFill>
            <a:schemeClr val="tx1"/>
          </a:solidFill>
          <a:latin typeface="+mn-lt"/>
          <a:ea typeface="+mn-ea"/>
          <a:cs typeface="+mn-cs"/>
        </a:defRPr>
      </a:lvl1pPr>
      <a:lvl2pPr marL="1201011" algn="l" defTabSz="2402023" rtl="0" eaLnBrk="1" latinLnBrk="0" hangingPunct="1">
        <a:defRPr sz="4729" kern="1200">
          <a:solidFill>
            <a:schemeClr val="tx1"/>
          </a:solidFill>
          <a:latin typeface="+mn-lt"/>
          <a:ea typeface="+mn-ea"/>
          <a:cs typeface="+mn-cs"/>
        </a:defRPr>
      </a:lvl2pPr>
      <a:lvl3pPr marL="2402023" algn="l" defTabSz="2402023" rtl="0" eaLnBrk="1" latinLnBrk="0" hangingPunct="1">
        <a:defRPr sz="4729" kern="1200">
          <a:solidFill>
            <a:schemeClr val="tx1"/>
          </a:solidFill>
          <a:latin typeface="+mn-lt"/>
          <a:ea typeface="+mn-ea"/>
          <a:cs typeface="+mn-cs"/>
        </a:defRPr>
      </a:lvl3pPr>
      <a:lvl4pPr marL="3603032" algn="l" defTabSz="2402023" rtl="0" eaLnBrk="1" latinLnBrk="0" hangingPunct="1">
        <a:defRPr sz="4729" kern="1200">
          <a:solidFill>
            <a:schemeClr val="tx1"/>
          </a:solidFill>
          <a:latin typeface="+mn-lt"/>
          <a:ea typeface="+mn-ea"/>
          <a:cs typeface="+mn-cs"/>
        </a:defRPr>
      </a:lvl4pPr>
      <a:lvl5pPr marL="4804043" algn="l" defTabSz="2402023" rtl="0" eaLnBrk="1" latinLnBrk="0" hangingPunct="1">
        <a:defRPr sz="4729" kern="1200">
          <a:solidFill>
            <a:schemeClr val="tx1"/>
          </a:solidFill>
          <a:latin typeface="+mn-lt"/>
          <a:ea typeface="+mn-ea"/>
          <a:cs typeface="+mn-cs"/>
        </a:defRPr>
      </a:lvl5pPr>
      <a:lvl6pPr marL="6005053" algn="l" defTabSz="2402023" rtl="0" eaLnBrk="1" latinLnBrk="0" hangingPunct="1">
        <a:defRPr sz="4729" kern="1200">
          <a:solidFill>
            <a:schemeClr val="tx1"/>
          </a:solidFill>
          <a:latin typeface="+mn-lt"/>
          <a:ea typeface="+mn-ea"/>
          <a:cs typeface="+mn-cs"/>
        </a:defRPr>
      </a:lvl6pPr>
      <a:lvl7pPr marL="7206064" algn="l" defTabSz="2402023" rtl="0" eaLnBrk="1" latinLnBrk="0" hangingPunct="1">
        <a:defRPr sz="4729" kern="1200">
          <a:solidFill>
            <a:schemeClr val="tx1"/>
          </a:solidFill>
          <a:latin typeface="+mn-lt"/>
          <a:ea typeface="+mn-ea"/>
          <a:cs typeface="+mn-cs"/>
        </a:defRPr>
      </a:lvl7pPr>
      <a:lvl8pPr marL="8407075" algn="l" defTabSz="2402023" rtl="0" eaLnBrk="1" latinLnBrk="0" hangingPunct="1">
        <a:defRPr sz="4729" kern="1200">
          <a:solidFill>
            <a:schemeClr val="tx1"/>
          </a:solidFill>
          <a:latin typeface="+mn-lt"/>
          <a:ea typeface="+mn-ea"/>
          <a:cs typeface="+mn-cs"/>
        </a:defRPr>
      </a:lvl8pPr>
      <a:lvl9pPr marL="9608086" algn="l" defTabSz="2402023" rtl="0" eaLnBrk="1" latinLnBrk="0" hangingPunct="1">
        <a:defRPr sz="47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792" userDrawn="1">
          <p15:clr>
            <a:srgbClr val="A4A3A4"/>
          </p15:clr>
        </p15:guide>
        <p15:guide id="2" pos="660" userDrawn="1">
          <p15:clr>
            <a:srgbClr val="A4A3A4"/>
          </p15:clr>
        </p15:guide>
        <p15:guide id="3" pos="24684" userDrawn="1">
          <p15:clr>
            <a:srgbClr val="A4A3A4"/>
          </p15:clr>
        </p15:guide>
        <p15:guide id="4" pos="1267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22628021" y="3865273"/>
            <a:ext cx="16515919" cy="610424"/>
          </a:xfrm>
        </p:spPr>
        <p:txBody>
          <a:bodyPr/>
          <a:lstStyle/>
          <a:p>
            <a:pPr algn="r" defTabSz="2424784"/>
            <a:r>
              <a:rPr lang="en-US" i="1" dirty="0"/>
              <a:t>publichealth.lsuhsc.edu</a:t>
            </a:r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13"/>
          </p:nvPr>
        </p:nvSpPr>
        <p:spPr>
          <a:xfrm>
            <a:off x="1047750" y="5354321"/>
            <a:ext cx="11734800" cy="1209040"/>
          </a:xfrm>
        </p:spPr>
        <p:txBody>
          <a:bodyPr/>
          <a:lstStyle/>
          <a:p>
            <a:r>
              <a:rPr lang="en-US" sz="5400" dirty="0"/>
              <a:t>Background</a:t>
            </a:r>
            <a:endParaRPr lang="en-US" dirty="0"/>
          </a:p>
        </p:txBody>
      </p:sp>
      <p:sp>
        <p:nvSpPr>
          <p:cNvPr id="70" name="Text Placeholder 69"/>
          <p:cNvSpPr>
            <a:spLocks noGrp="1"/>
          </p:cNvSpPr>
          <p:nvPr>
            <p:ph type="body" sz="quarter" idx="39"/>
          </p:nvPr>
        </p:nvSpPr>
        <p:spPr>
          <a:xfrm>
            <a:off x="1062037" y="6683172"/>
            <a:ext cx="11734800" cy="7510246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HIV (human immunodeficiency virus) is a virus that attacks the body’s immune system and if not treated can progress to AIDS</a:t>
            </a:r>
            <a:r>
              <a:rPr lang="en-US" sz="3600" dirty="0" smtClean="0"/>
              <a:t>.</a:t>
            </a:r>
            <a:r>
              <a:rPr lang="en-US" sz="3600" dirty="0"/>
              <a:t> </a:t>
            </a: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PrEP</a:t>
            </a:r>
            <a:r>
              <a:rPr lang="en-US" sz="3600" dirty="0" smtClean="0"/>
              <a:t> </a:t>
            </a:r>
            <a:r>
              <a:rPr lang="en-US" sz="3600" dirty="0"/>
              <a:t>(Pre-exposure Prophylaxis) is a medication for HIV-negative people who want to maintain their negative status.  </a:t>
            </a:r>
            <a:endParaRPr lang="en-US" sz="3600" dirty="0">
              <a:cs typeface="Arial"/>
            </a:endParaRPr>
          </a:p>
          <a:p>
            <a:pPr marL="571500" indent="-571500">
              <a:buClr>
                <a:srgbClr val="A6A6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To address HIV transmission disparities, the Louisiana Office of Public </a:t>
            </a:r>
            <a:r>
              <a:rPr lang="en-US" sz="3600" dirty="0" smtClean="0"/>
              <a:t>Health, </a:t>
            </a:r>
            <a:r>
              <a:rPr lang="en-US" sz="3600" dirty="0"/>
              <a:t>STD/HIV/Hepatitis Program (SHHP) piloted the launch of the TelePrEP Program in 2018, which allows people to connect virtually with a qualified, clinical PrEP provider without going to a clinic/doctor’s office.</a:t>
            </a:r>
            <a:endParaRPr lang="en-US" sz="3600" dirty="0">
              <a:cs typeface="Arial"/>
            </a:endParaRPr>
          </a:p>
        </p:txBody>
      </p:sp>
      <p:pic>
        <p:nvPicPr>
          <p:cNvPr id="25" name="Content Placeholder 24"/>
          <p:cNvPicPr>
            <a:picLocks noGrp="1" noChangeAspect="1"/>
          </p:cNvPicPr>
          <p:nvPr>
            <p:ph sz="quarter" idx="3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59" y="802834"/>
            <a:ext cx="4535424" cy="2539837"/>
          </a:xfrm>
        </p:spPr>
      </p:pic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062037" y="14320661"/>
            <a:ext cx="11734800" cy="1151466"/>
          </a:xfrm>
        </p:spPr>
        <p:txBody>
          <a:bodyPr/>
          <a:lstStyle/>
          <a:p>
            <a:r>
              <a:rPr lang="en-US" sz="5400" dirty="0"/>
              <a:t>Objective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>
          <a:xfrm>
            <a:off x="1062037" y="15578708"/>
            <a:ext cx="11734800" cy="2594992"/>
          </a:xfrm>
          <a:solidFill>
            <a:schemeClr val="tx2">
              <a:lumMod val="10000"/>
              <a:lumOff val="90000"/>
            </a:schemeClr>
          </a:solidFill>
        </p:spPr>
        <p:txBody>
          <a:bodyPr vert="horz" lIns="91440" tIns="182880" rIns="91440" bIns="45720" rtlCol="0" anchor="t">
            <a:noAutofit/>
          </a:bodyPr>
          <a:lstStyle/>
          <a:p>
            <a:pPr marL="250190" indent="-250190">
              <a:buClr>
                <a:srgbClr val="A6A6A6"/>
              </a:buClr>
            </a:pPr>
            <a:r>
              <a:rPr lang="en-US" sz="3600" dirty="0" smtClean="0">
                <a:solidFill>
                  <a:srgbClr val="000000"/>
                </a:solidFill>
                <a:ea typeface="+mn-lt"/>
                <a:cs typeface="+mn-lt"/>
              </a:rPr>
              <a:t>The </a:t>
            </a:r>
            <a:r>
              <a:rPr lang="en-US" sz="3600" dirty="0">
                <a:solidFill>
                  <a:srgbClr val="000000"/>
                </a:solidFill>
                <a:ea typeface="+mn-lt"/>
                <a:cs typeface="+mn-lt"/>
              </a:rPr>
              <a:t>objective of this study was to determine what characteristics are predictors of PrEP persistence, defined as the time to first PrEP </a:t>
            </a:r>
            <a:r>
              <a:rPr lang="en-US" sz="3600" dirty="0" smtClean="0">
                <a:solidFill>
                  <a:srgbClr val="000000"/>
                </a:solidFill>
                <a:ea typeface="+mn-lt"/>
                <a:cs typeface="+mn-lt"/>
              </a:rPr>
              <a:t>discontinuation (i.e., </a:t>
            </a:r>
            <a:r>
              <a:rPr lang="en-US" sz="3600" dirty="0" smtClean="0">
                <a:solidFill>
                  <a:srgbClr val="000000"/>
                </a:solidFill>
                <a:ea typeface="+mn-lt"/>
                <a:cs typeface="+mn-lt"/>
              </a:rPr>
              <a:t>t</a:t>
            </a:r>
            <a:r>
              <a:rPr lang="en-US" sz="3600" dirty="0" smtClean="0">
                <a:solidFill>
                  <a:srgbClr val="000000"/>
                </a:solidFill>
                <a:ea typeface="+mn-lt"/>
                <a:cs typeface="+mn-lt"/>
              </a:rPr>
              <a:t>he </a:t>
            </a:r>
            <a:r>
              <a:rPr lang="en-US" sz="3600" dirty="0" smtClean="0">
                <a:solidFill>
                  <a:srgbClr val="000000"/>
                </a:solidFill>
                <a:ea typeface="+mn-lt"/>
                <a:cs typeface="+mn-lt"/>
              </a:rPr>
              <a:t>ability of clients to continue using PrEP over </a:t>
            </a:r>
            <a:r>
              <a:rPr lang="en-US" sz="3600" dirty="0" smtClean="0">
                <a:solidFill>
                  <a:srgbClr val="000000"/>
                </a:solidFill>
                <a:ea typeface="+mn-lt"/>
                <a:cs typeface="+mn-lt"/>
              </a:rPr>
              <a:t>time). </a:t>
            </a:r>
            <a:endParaRPr lang="en-US" sz="3600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1044707" y="18309785"/>
            <a:ext cx="11734800" cy="1151466"/>
          </a:xfrm>
        </p:spPr>
        <p:txBody>
          <a:bodyPr/>
          <a:lstStyle/>
          <a:p>
            <a:r>
              <a:rPr lang="en-US" sz="5400" dirty="0"/>
              <a:t>Methods</a:t>
            </a:r>
            <a:r>
              <a:rPr lang="en-US" sz="4400" dirty="0"/>
              <a:t> 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29"/>
          </p:nvPr>
        </p:nvSpPr>
        <p:spPr>
          <a:xfrm>
            <a:off x="13937457" y="18462431"/>
            <a:ext cx="12757569" cy="1278397"/>
          </a:xfrm>
        </p:spPr>
        <p:txBody>
          <a:bodyPr/>
          <a:lstStyle/>
          <a:p>
            <a:r>
              <a:rPr lang="en-US" sz="5400" dirty="0"/>
              <a:t>Results</a:t>
            </a:r>
            <a:r>
              <a:rPr lang="en-US" dirty="0"/>
              <a:t> </a:t>
            </a:r>
          </a:p>
        </p:txBody>
      </p:sp>
      <p:pic>
        <p:nvPicPr>
          <p:cNvPr id="104" name="Picture 10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7688" y="828650"/>
            <a:ext cx="4536999" cy="2093528"/>
          </a:xfrm>
          <a:prstGeom prst="rect">
            <a:avLst/>
          </a:prstGeom>
        </p:spPr>
      </p:pic>
      <p:sp>
        <p:nvSpPr>
          <p:cNvPr id="29" name="Text Placeholder 22"/>
          <p:cNvSpPr txBox="1">
            <a:spLocks/>
          </p:cNvSpPr>
          <p:nvPr/>
        </p:nvSpPr>
        <p:spPr bwMode="auto">
          <a:xfrm>
            <a:off x="1047750" y="4073828"/>
            <a:ext cx="16515919" cy="353768"/>
          </a:xfrm>
          <a:prstGeom prst="rect">
            <a:avLst/>
          </a:prstGeom>
        </p:spPr>
        <p:txBody>
          <a:bodyPr vert="horz" lIns="50050" tIns="25025" rIns="50050" bIns="25025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424784"/>
            <a:r>
              <a:rPr lang="en-US" sz="1970" i="1" dirty="0"/>
              <a:t>Louisiana State University Health Sciences Center School of Public Health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5452092" y="233528"/>
            <a:ext cx="29315271" cy="328201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7200" dirty="0">
                <a:solidFill>
                  <a:schemeClr val="bg1"/>
                </a:solidFill>
                <a:ea typeface="+mn-lt"/>
                <a:cs typeface="+mn-lt"/>
              </a:rPr>
              <a:t>Analyzing Pre-exposure Prophylaxis (PrEP) </a:t>
            </a:r>
            <a:r>
              <a:rPr lang="en-US" sz="7200" dirty="0" smtClean="0">
                <a:solidFill>
                  <a:schemeClr val="bg1"/>
                </a:solidFill>
                <a:ea typeface="+mn-lt"/>
                <a:cs typeface="+mn-lt"/>
              </a:rPr>
              <a:t>Persistence: </a:t>
            </a:r>
            <a:r>
              <a:rPr lang="en-US" sz="7200" dirty="0">
                <a:solidFill>
                  <a:schemeClr val="bg1"/>
                </a:solidFill>
                <a:ea typeface="+mn-lt"/>
                <a:cs typeface="+mn-lt"/>
              </a:rPr>
              <a:t>Insights to </a:t>
            </a:r>
            <a:r>
              <a:rPr lang="en-US" sz="7200" dirty="0" smtClean="0">
                <a:solidFill>
                  <a:schemeClr val="bg1"/>
                </a:solidFill>
                <a:ea typeface="+mn-lt"/>
                <a:cs typeface="+mn-lt"/>
              </a:rPr>
              <a:t>Louisiana’s </a:t>
            </a:r>
            <a:r>
              <a:rPr lang="en-US" sz="7200" dirty="0">
                <a:solidFill>
                  <a:schemeClr val="bg1"/>
                </a:solidFill>
                <a:ea typeface="+mn-lt"/>
                <a:cs typeface="+mn-lt"/>
              </a:rPr>
              <a:t>TelePrEP Program </a:t>
            </a:r>
            <a:r>
              <a:rPr lang="en-US" sz="5100" dirty="0">
                <a:solidFill>
                  <a:schemeClr val="bg1"/>
                </a:solidFill>
              </a:rPr>
              <a:t/>
            </a:r>
            <a:br>
              <a:rPr lang="en-US" sz="5100" dirty="0">
                <a:solidFill>
                  <a:schemeClr val="bg1"/>
                </a:solidFill>
              </a:rPr>
            </a:br>
            <a:r>
              <a:rPr lang="en-US" sz="3400" b="1" dirty="0">
                <a:solidFill>
                  <a:schemeClr val="bg1"/>
                </a:solidFill>
              </a:rPr>
              <a:t>Sarah </a:t>
            </a:r>
            <a:r>
              <a:rPr lang="en-US" sz="3400" b="1" dirty="0" smtClean="0">
                <a:solidFill>
                  <a:schemeClr val="bg1"/>
                </a:solidFill>
              </a:rPr>
              <a:t>Northup</a:t>
            </a:r>
            <a:r>
              <a:rPr lang="en-US" sz="3400" dirty="0" smtClean="0">
                <a:solidFill>
                  <a:schemeClr val="bg1"/>
                </a:solidFill>
              </a:rPr>
              <a:t>, Debbie Wendell Mei-Chin </a:t>
            </a:r>
            <a:r>
              <a:rPr lang="en-US" sz="3400" dirty="0">
                <a:solidFill>
                  <a:schemeClr val="bg1"/>
                </a:solidFill>
              </a:rPr>
              <a:t>Hsieh, Madison </a:t>
            </a:r>
            <a:r>
              <a:rPr lang="en-US" sz="3400" dirty="0" smtClean="0">
                <a:solidFill>
                  <a:schemeClr val="bg1"/>
                </a:solidFill>
              </a:rPr>
              <a:t>Albright, </a:t>
            </a:r>
            <a:r>
              <a:rPr lang="en-US" sz="3400" dirty="0">
                <a:solidFill>
                  <a:schemeClr val="bg1"/>
                </a:solidFill>
              </a:rPr>
              <a:t>Thalia </a:t>
            </a:r>
            <a:r>
              <a:rPr lang="en-US" sz="3400" dirty="0" err="1">
                <a:solidFill>
                  <a:schemeClr val="bg1"/>
                </a:solidFill>
              </a:rPr>
              <a:t>Nakouzi</a:t>
            </a:r>
            <a:r>
              <a:rPr lang="en-US" sz="3400" dirty="0">
                <a:solidFill>
                  <a:schemeClr val="bg1"/>
                </a:solidFill>
              </a:rPr>
              <a:t>, Jan Mandani, Emma De la Rosa, STD/HIV/Hepatitis Program (SHHP), Louisiana Office of Public Health, and Louisiana State University Health Sciences Center, New Orleans, LA 70112, USA.</a:t>
            </a:r>
            <a:endParaRPr lang="en-US" sz="51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26"/>
          </p:nvPr>
        </p:nvSpPr>
        <p:spPr>
          <a:xfrm>
            <a:off x="1062037" y="19652208"/>
            <a:ext cx="11734800" cy="9557343"/>
          </a:xfrm>
          <a:solidFill>
            <a:schemeClr val="bg2"/>
          </a:solidFill>
        </p:spPr>
        <p:txBody>
          <a:bodyPr vert="horz" lIns="91440" tIns="182880" rIns="91440" bIns="45720" rtlCol="0" anchor="t">
            <a:noAutofit/>
          </a:bodyPr>
          <a:lstStyle/>
          <a:p>
            <a:pPr marL="250190" indent="-250190"/>
            <a:r>
              <a:rPr lang="en-US" sz="36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We retrospectively reviewed program records from May 2018 to September 2023, identifying </a:t>
            </a:r>
            <a:r>
              <a:rPr lang="en-US" sz="3600" dirty="0" smtClean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219 </a:t>
            </a:r>
            <a:r>
              <a:rPr lang="en-US" sz="36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eligible clients. </a:t>
            </a:r>
            <a:r>
              <a:rPr lang="en-US" sz="3600" dirty="0" smtClean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Clients </a:t>
            </a:r>
            <a:r>
              <a:rPr lang="en-US" sz="36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were considered </a:t>
            </a:r>
            <a:r>
              <a:rPr lang="en-US" sz="3600" dirty="0" smtClean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to be enrolled if </a:t>
            </a:r>
            <a:r>
              <a:rPr lang="en-US" sz="36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they received at least one filled prescription (equivalent to a 90-day or 3-month supply) of </a:t>
            </a:r>
            <a:r>
              <a:rPr lang="en-US" sz="3600" dirty="0" err="1" smtClean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PrEP.</a:t>
            </a:r>
            <a:endParaRPr lang="en-US" sz="3600" dirty="0" smtClean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marL="250190" indent="-250190"/>
            <a:r>
              <a:rPr lang="en-US" sz="36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To assess the persistence of </a:t>
            </a:r>
            <a:r>
              <a:rPr lang="en-US" sz="3600" dirty="0" smtClean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PrEP, </a:t>
            </a:r>
            <a:r>
              <a:rPr lang="en-US" sz="36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we employed two statistical methods. First, we used Kaplan-Meier analysis to estimate the probability of individuals remaining on PrEP over time. Second, we applied Cox Proportional Hazard Modeling to account for covariates that may influence this relationship</a:t>
            </a:r>
            <a:r>
              <a:rPr lang="en-US" sz="3600" dirty="0" smtClean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.</a:t>
            </a:r>
          </a:p>
          <a:p>
            <a:pPr marL="250190" indent="-250190"/>
            <a:r>
              <a:rPr lang="en-US" sz="36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Additionally, we conducted a sensitivity analysis in Model 2, which included individuals with two or more prescriptions (equivalent to a 180-day or 6-month supply), aiming to mitigate bias from recently enrolled participants.</a:t>
            </a:r>
          </a:p>
          <a:p>
            <a:pPr marL="250190" indent="-250190"/>
            <a:endParaRPr lang="en-US" sz="3600" dirty="0">
              <a:cs typeface="Arial"/>
            </a:endParaRPr>
          </a:p>
        </p:txBody>
      </p:sp>
      <p:sp>
        <p:nvSpPr>
          <p:cNvPr id="41" name="Content Placeholder 11"/>
          <p:cNvSpPr>
            <a:spLocks noGrp="1"/>
          </p:cNvSpPr>
          <p:nvPr>
            <p:ph sz="quarter" idx="25"/>
          </p:nvPr>
        </p:nvSpPr>
        <p:spPr>
          <a:xfrm>
            <a:off x="14249399" y="6716261"/>
            <a:ext cx="11734801" cy="1589539"/>
          </a:xfrm>
          <a:solidFill>
            <a:schemeClr val="tx2">
              <a:lumMod val="10000"/>
              <a:lumOff val="90000"/>
            </a:schemeClr>
          </a:solidFill>
        </p:spPr>
        <p:txBody>
          <a:bodyPr vert="horz" lIns="91440" tIns="182880" rIns="91440" bIns="45720" rtlCol="0" anchor="t">
            <a:normAutofit fontScale="92500"/>
          </a:bodyPr>
          <a:lstStyle/>
          <a:p>
            <a:pPr marL="0" indent="0" algn="ctr">
              <a:buNone/>
            </a:pPr>
            <a:r>
              <a:rPr lang="en-US" sz="4000" dirty="0">
                <a:cs typeface="Arial"/>
              </a:rPr>
              <a:t>Table </a:t>
            </a:r>
            <a:r>
              <a:rPr lang="en-US" sz="4000" dirty="0" smtClean="0">
                <a:cs typeface="Arial"/>
              </a:rPr>
              <a:t>1: </a:t>
            </a:r>
            <a:r>
              <a:rPr lang="en-US" sz="4000" dirty="0">
                <a:cs typeface="Arial"/>
              </a:rPr>
              <a:t>Characteristics of </a:t>
            </a:r>
            <a:r>
              <a:rPr lang="en-US" sz="4000" dirty="0" smtClean="0">
                <a:cs typeface="Arial"/>
              </a:rPr>
              <a:t>Clients Enrolled in </a:t>
            </a:r>
            <a:r>
              <a:rPr lang="en-US" sz="4000" dirty="0" err="1" smtClean="0">
                <a:cs typeface="Arial"/>
              </a:rPr>
              <a:t>TelePrEP</a:t>
            </a:r>
            <a:r>
              <a:rPr lang="en-US" sz="4000" dirty="0" smtClean="0">
                <a:cs typeface="Arial"/>
              </a:rPr>
              <a:t> </a:t>
            </a:r>
            <a:r>
              <a:rPr lang="en-US" sz="4000" dirty="0">
                <a:cs typeface="Arial"/>
              </a:rPr>
              <a:t>for at </a:t>
            </a:r>
            <a:r>
              <a:rPr lang="en-US" sz="4000" dirty="0" smtClean="0">
                <a:cs typeface="Arial"/>
              </a:rPr>
              <a:t>Least </a:t>
            </a:r>
            <a:r>
              <a:rPr lang="en-US" sz="4000" dirty="0">
                <a:cs typeface="Arial"/>
              </a:rPr>
              <a:t>90 </a:t>
            </a:r>
            <a:r>
              <a:rPr lang="en-US" sz="4000" dirty="0" smtClean="0">
                <a:cs typeface="Arial"/>
              </a:rPr>
              <a:t>Days vs </a:t>
            </a:r>
            <a:r>
              <a:rPr lang="en-US" sz="4000" dirty="0" smtClean="0">
                <a:cs typeface="Arial"/>
              </a:rPr>
              <a:t>T</a:t>
            </a:r>
            <a:r>
              <a:rPr lang="en-US" sz="4000" dirty="0" smtClean="0">
                <a:cs typeface="Arial"/>
              </a:rPr>
              <a:t>hose </a:t>
            </a:r>
            <a:r>
              <a:rPr lang="en-US" sz="4000" dirty="0">
                <a:cs typeface="Arial"/>
              </a:rPr>
              <a:t>W</a:t>
            </a:r>
            <a:r>
              <a:rPr lang="en-US" sz="4000" dirty="0" smtClean="0">
                <a:cs typeface="Arial"/>
              </a:rPr>
              <a:t>ho </a:t>
            </a:r>
            <a:r>
              <a:rPr lang="en-US" sz="4000" dirty="0">
                <a:cs typeface="Arial"/>
              </a:rPr>
              <a:t>Dropped </a:t>
            </a:r>
            <a:r>
              <a:rPr lang="en-US" sz="4000" dirty="0" smtClean="0">
                <a:cs typeface="Arial"/>
              </a:rPr>
              <a:t>Out </a:t>
            </a:r>
            <a:endParaRPr lang="en-US" sz="4000" dirty="0">
              <a:cs typeface="Arial"/>
            </a:endParaRPr>
          </a:p>
        </p:txBody>
      </p:sp>
      <p:sp>
        <p:nvSpPr>
          <p:cNvPr id="44" name="Content Placeholder 11"/>
          <p:cNvSpPr>
            <a:spLocks noGrp="1"/>
          </p:cNvSpPr>
          <p:nvPr>
            <p:ph sz="quarter" idx="25"/>
          </p:nvPr>
        </p:nvSpPr>
        <p:spPr>
          <a:xfrm>
            <a:off x="27490183" y="21616627"/>
            <a:ext cx="11734800" cy="8657484"/>
          </a:xfrm>
          <a:solidFill>
            <a:schemeClr val="tx2">
              <a:lumMod val="10000"/>
              <a:lumOff val="90000"/>
            </a:schemeClr>
          </a:solidFill>
        </p:spPr>
        <p:txBody>
          <a:bodyPr vert="horz" lIns="91440" tIns="182880" rIns="91440" bIns="45720" rtlCol="0" anchor="t">
            <a:normAutofit fontScale="92500" lnSpcReduction="20000"/>
          </a:bodyPr>
          <a:lstStyle/>
          <a:p>
            <a:pPr marL="250190" indent="-250190"/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Overall, contact method and race were significant predictors of </a:t>
            </a:r>
            <a:r>
              <a:rPr lang="en-US" sz="3900" dirty="0" err="1">
                <a:latin typeface="Arial" panose="020B0604020202020204" pitchFamily="34" charset="0"/>
                <a:cs typeface="Arial" panose="020B0604020202020204" pitchFamily="34" charset="0"/>
              </a:rPr>
              <a:t>PrEP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 persistence. However,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insurance type, sexual orientation, and age groups were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significant predictors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of staying on </a:t>
            </a:r>
            <a:r>
              <a:rPr lang="en-US" sz="3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PrEP.</a:t>
            </a:r>
            <a:endParaRPr lang="en-US" sz="3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0190" indent="-250190"/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 Clients who were black or multiracial/other had a consistently higher dropout rate compared to white clients highlighting potential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racial disparities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engagement with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the TelePrEP program.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In addition, clients who preferred to be emailed had a higher dropout rate compared to the texting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group.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Clients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who preferred to be contacted by telephone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had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a lower dropout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but the effect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was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significant in both models.</a:t>
            </a:r>
          </a:p>
          <a:p>
            <a:pPr marL="250190" indent="-250190"/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should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find ways to engage black/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multi-racial clients and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explore the contact </a:t>
            </a:r>
            <a:r>
              <a:rPr lang="en-US" sz="3900" dirty="0">
                <a:latin typeface="Arial" panose="020B0604020202020204" pitchFamily="34" charset="0"/>
                <a:cs typeface="Arial" panose="020B0604020202020204" pitchFamily="34" charset="0"/>
              </a:rPr>
              <a:t>methods that lead to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improved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engagement. Tailoring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to client preferences and adjusting the method of contact when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a response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is not </a:t>
            </a:r>
            <a:r>
              <a:rPr lang="en-US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timely may improve </a:t>
            </a:r>
            <a:r>
              <a:rPr lang="en-US" sz="3900" smtClean="0">
                <a:latin typeface="Arial" panose="020B0604020202020204" pitchFamily="34" charset="0"/>
                <a:cs typeface="Arial" panose="020B0604020202020204" pitchFamily="34" charset="0"/>
              </a:rPr>
              <a:t>outcomes.</a:t>
            </a:r>
            <a:endParaRPr lang="en-US" sz="3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0190" indent="-250190">
              <a:buClr>
                <a:srgbClr val="A6A6A6"/>
              </a:buClr>
            </a:pPr>
            <a:endParaRPr lang="en-US" sz="4000" dirty="0">
              <a:latin typeface="Arial Body"/>
              <a:cs typeface="Arial"/>
            </a:endParaRPr>
          </a:p>
        </p:txBody>
      </p:sp>
      <p:sp>
        <p:nvSpPr>
          <p:cNvPr id="56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27526564" y="5354321"/>
            <a:ext cx="11734800" cy="1151466"/>
          </a:xfrm>
        </p:spPr>
        <p:txBody>
          <a:bodyPr/>
          <a:lstStyle/>
          <a:p>
            <a:r>
              <a:rPr lang="en-US" sz="5400" dirty="0"/>
              <a:t>Results: Characteristics of Clients</a:t>
            </a:r>
            <a:endParaRPr lang="en-US" dirty="0"/>
          </a:p>
        </p:txBody>
      </p:sp>
      <p:sp>
        <p:nvSpPr>
          <p:cNvPr id="58" name="Text Placeholder 17"/>
          <p:cNvSpPr>
            <a:spLocks noGrp="1"/>
          </p:cNvSpPr>
          <p:nvPr>
            <p:ph type="body" sz="quarter" idx="31"/>
          </p:nvPr>
        </p:nvSpPr>
        <p:spPr>
          <a:xfrm>
            <a:off x="27409140" y="20136880"/>
            <a:ext cx="11734800" cy="1151466"/>
          </a:xfrm>
        </p:spPr>
        <p:txBody>
          <a:bodyPr/>
          <a:lstStyle/>
          <a:p>
            <a:r>
              <a:rPr lang="en-US" sz="5400" dirty="0"/>
              <a:t>Conclusion</a:t>
            </a:r>
            <a:endParaRPr lang="en-US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sz="4000" dirty="0"/>
              <a:t>Characteristics of Clients Enrolled in TelePrEP</a:t>
            </a:r>
          </a:p>
        </p:txBody>
      </p:sp>
      <p:sp>
        <p:nvSpPr>
          <p:cNvPr id="60" name="Content Placeholder 11"/>
          <p:cNvSpPr>
            <a:spLocks noGrp="1"/>
          </p:cNvSpPr>
          <p:nvPr>
            <p:ph sz="quarter" idx="25"/>
          </p:nvPr>
        </p:nvSpPr>
        <p:spPr>
          <a:xfrm>
            <a:off x="27526564" y="13698702"/>
            <a:ext cx="11734800" cy="6109897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 fontScale="92500"/>
          </a:bodyPr>
          <a:lstStyle/>
          <a:p>
            <a:r>
              <a:rPr lang="en-US" sz="4000" dirty="0"/>
              <a:t>Of the 219 individuals, 34.7% were black, 81.3% were male, and 35.6% preferred to be contacted by email. The median time to first PrEP discontinuation was 1,310 days. </a:t>
            </a:r>
            <a:endParaRPr lang="en-US" sz="4000" dirty="0" smtClean="0"/>
          </a:p>
          <a:p>
            <a:r>
              <a:rPr lang="en-US" sz="4000" dirty="0" smtClean="0"/>
              <a:t>In </a:t>
            </a:r>
            <a:r>
              <a:rPr lang="en-US" sz="4000" dirty="0"/>
              <a:t>multivariate analysis, email (</a:t>
            </a:r>
            <a:r>
              <a:rPr lang="en-US" sz="4000" dirty="0" err="1"/>
              <a:t>aHR</a:t>
            </a:r>
            <a:r>
              <a:rPr lang="en-US" sz="4000" dirty="0"/>
              <a:t>=5.68, 95% CI 2.75-11.76), black (</a:t>
            </a:r>
            <a:r>
              <a:rPr lang="en-US" sz="4000" dirty="0" err="1"/>
              <a:t>aHR</a:t>
            </a:r>
            <a:r>
              <a:rPr lang="en-US" sz="4000" dirty="0"/>
              <a:t>=2.10, 95% CI 1.04-4.07), and multiracial/other (</a:t>
            </a:r>
            <a:r>
              <a:rPr lang="en-US" sz="4000" dirty="0" err="1"/>
              <a:t>aHR</a:t>
            </a:r>
            <a:r>
              <a:rPr lang="en-US" sz="4000" dirty="0"/>
              <a:t>=6.47, 95% CI 2.84-14.78) significantly influenced dropout rates in both models analyzed (90 days and 180 days). Sexual orientation, age, gender, and insurance were not </a:t>
            </a:r>
            <a:r>
              <a:rPr lang="en-US" sz="4000" dirty="0" smtClean="0"/>
              <a:t>significant.</a:t>
            </a:r>
            <a:endParaRPr lang="en-US" sz="4000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quarter" idx="32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93"/>
          <a:stretch/>
        </p:blipFill>
        <p:spPr>
          <a:xfrm>
            <a:off x="14249399" y="21646493"/>
            <a:ext cx="12249786" cy="8627618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6"/>
          <a:srcRect b="8706"/>
          <a:stretch/>
        </p:blipFill>
        <p:spPr>
          <a:xfrm>
            <a:off x="13893320" y="8442620"/>
            <a:ext cx="12679876" cy="9731080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sz="5400" dirty="0" smtClean="0"/>
              <a:t>Results</a:t>
            </a:r>
            <a:endParaRPr lang="en-US" sz="5400" dirty="0"/>
          </a:p>
        </p:txBody>
      </p:sp>
      <p:sp>
        <p:nvSpPr>
          <p:cNvPr id="31" name="Content Placeholder 11"/>
          <p:cNvSpPr>
            <a:spLocks noGrp="1"/>
          </p:cNvSpPr>
          <p:nvPr>
            <p:ph sz="quarter" idx="25"/>
          </p:nvPr>
        </p:nvSpPr>
        <p:spPr>
          <a:xfrm>
            <a:off x="14357185" y="19898891"/>
            <a:ext cx="11734801" cy="1589539"/>
          </a:xfrm>
          <a:solidFill>
            <a:schemeClr val="tx2">
              <a:lumMod val="10000"/>
              <a:lumOff val="90000"/>
            </a:schemeClr>
          </a:solidFill>
        </p:spPr>
        <p:txBody>
          <a:bodyPr vert="horz" lIns="91440" tIns="18288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cs typeface="Arial"/>
              </a:rPr>
              <a:t>Figure 1: Kaplan-Meier </a:t>
            </a:r>
            <a:r>
              <a:rPr lang="en-US" sz="4000" dirty="0" smtClean="0">
                <a:cs typeface="Arial"/>
              </a:rPr>
              <a:t>Survival Plot </a:t>
            </a:r>
            <a:r>
              <a:rPr lang="en-US" sz="4000" dirty="0" smtClean="0">
                <a:cs typeface="Arial"/>
              </a:rPr>
              <a:t>of PrEP Persistence </a:t>
            </a:r>
            <a:endParaRPr lang="en-US" sz="4000" dirty="0">
              <a:cs typeface="Arial"/>
            </a:endParaRPr>
          </a:p>
        </p:txBody>
      </p:sp>
      <p:sp>
        <p:nvSpPr>
          <p:cNvPr id="45" name="Content Placeholder 11"/>
          <p:cNvSpPr>
            <a:spLocks noGrp="1"/>
          </p:cNvSpPr>
          <p:nvPr>
            <p:ph sz="quarter" idx="25"/>
          </p:nvPr>
        </p:nvSpPr>
        <p:spPr>
          <a:xfrm>
            <a:off x="27409139" y="6697201"/>
            <a:ext cx="11734801" cy="1589539"/>
          </a:xfrm>
          <a:solidFill>
            <a:schemeClr val="tx2">
              <a:lumMod val="10000"/>
              <a:lumOff val="90000"/>
            </a:schemeClr>
          </a:solidFill>
        </p:spPr>
        <p:txBody>
          <a:bodyPr vert="horz" lIns="91440" tIns="18288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cs typeface="Arial"/>
              </a:rPr>
              <a:t>Table 2</a:t>
            </a:r>
            <a:r>
              <a:rPr lang="en-US" sz="4000" dirty="0" smtClean="0">
                <a:cs typeface="Arial"/>
              </a:rPr>
              <a:t>: Adjusted Cox PH Model of </a:t>
            </a:r>
            <a:r>
              <a:rPr lang="en-US" sz="4000" dirty="0" smtClean="0">
                <a:cs typeface="Arial"/>
              </a:rPr>
              <a:t>Covariates Associated </a:t>
            </a:r>
            <a:r>
              <a:rPr lang="en-US" sz="4000" dirty="0">
                <a:cs typeface="Arial"/>
              </a:rPr>
              <a:t>with PrEP Persistence 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882941" y="8442620"/>
            <a:ext cx="8787195" cy="548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20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ience Poster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A3AC1795-03CA-4218-8E9C-394F2C72EB71}" vid="{9E91E023-53D0-48CE-AFD1-CE3DA49243D0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9B7E175-EA31-4EB5-9BCC-A945A8103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TS104001343</Template>
  <TotalTime>0</TotalTime>
  <Words>638</Words>
  <Application>Microsoft Office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Body</vt:lpstr>
      <vt:lpstr>Calibri</vt:lpstr>
      <vt:lpstr>Calibri Light</vt:lpstr>
      <vt:lpstr>Science Poster</vt:lpstr>
      <vt:lpstr>Analyzing Pre-exposure Prophylaxis (PrEP) Persistence: Insights to Louisiana’s TelePrEP Program  Sarah Northup, Debbie Wendell Mei-Chin Hsieh, Madison Albright, Thalia Nakouzi, Jan Mandani, Emma De la Rosa, STD/HIV/Hepatitis Program (SHHP), Louisiana Office of Public Health, and Louisiana State University Health Sciences Center, New Orleans, LA 70112, USA.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Expanding TelePrEP Reach to Priority Populations: Analyzing Rural Patient Engagement in HIV Prevention in Louisiana  Sarah Northup, Madison Albright, Lauren Ostrenga, Debbie Wendell, Thalia Nakouzi, Jan Mandani, Emma De la Rosa, STD/HIV/Hepatitis Program (SHHP), Louisiana Office of Public Health, and Louisiana State University Health Sciences Center, New Orleans, LA 70112, USA.</dc:title>
  <dc:creator/>
  <cp:lastModifiedBy/>
  <cp:revision>130</cp:revision>
  <dcterms:created xsi:type="dcterms:W3CDTF">2014-03-11T18:19:54Z</dcterms:created>
  <dcterms:modified xsi:type="dcterms:W3CDTF">2024-03-24T13:40:54Z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TC040013439991</vt:lpwstr>
  </property>
</Properties>
</file>