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  <a:srgbClr val="FDD023"/>
    <a:srgbClr val="2A0C5A"/>
    <a:srgbClr val="595959"/>
    <a:srgbClr val="B78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26" d="100"/>
          <a:sy n="26" d="100"/>
        </p:scale>
        <p:origin x="540" y="21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 The Epidemiology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Data Center’s printer maximum width to print is 42”</a:t>
            </a:r>
            <a:endParaRPr lang="en-US"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Keep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 aspect ratio for the School’s logo.</a:t>
            </a:r>
            <a:endParaRPr lang="en-US"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solidFill>
              <a:srgbClr val="FDD0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owchart: Alternate Process 68">
            <a:extLst>
              <a:ext uri="{FF2B5EF4-FFF2-40B4-BE49-F238E27FC236}">
                <a16:creationId xmlns:a16="http://schemas.microsoft.com/office/drawing/2014/main" id="{A992587F-D2A9-4C3B-ABF7-F6AE6779F7B6}"/>
              </a:ext>
            </a:extLst>
          </p:cNvPr>
          <p:cNvSpPr/>
          <p:nvPr/>
        </p:nvSpPr>
        <p:spPr bwMode="auto">
          <a:xfrm>
            <a:off x="29231342" y="5334415"/>
            <a:ext cx="14045706" cy="1191327"/>
          </a:xfrm>
          <a:prstGeom prst="flowChartAlternateProcess">
            <a:avLst/>
          </a:prstGeom>
          <a:solidFill>
            <a:schemeClr val="accent6"/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Theoretical Framework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masis MT Pro Medium" panose="02040604050005020304" pitchFamily="18" charset="0"/>
              <a:ea typeface="ADLaM Display" panose="020F0502020204030204" pitchFamily="2" charset="0"/>
              <a:cs typeface="Aldhabi" panose="020F0502020204030204" pitchFamily="2" charset="-78"/>
            </a:endParaRPr>
          </a:p>
        </p:txBody>
      </p:sp>
      <p:sp>
        <p:nvSpPr>
          <p:cNvPr id="65" name="Flowchart: Alternate Process 64">
            <a:extLst>
              <a:ext uri="{FF2B5EF4-FFF2-40B4-BE49-F238E27FC236}">
                <a16:creationId xmlns:a16="http://schemas.microsoft.com/office/drawing/2014/main" id="{240DD28F-A485-1870-997B-E17AE78AB419}"/>
              </a:ext>
            </a:extLst>
          </p:cNvPr>
          <p:cNvSpPr/>
          <p:nvPr/>
        </p:nvSpPr>
        <p:spPr bwMode="auto">
          <a:xfrm>
            <a:off x="345929" y="5324264"/>
            <a:ext cx="13407165" cy="1191327"/>
          </a:xfrm>
          <a:prstGeom prst="flowChartAlternateProcess">
            <a:avLst/>
          </a:prstGeom>
          <a:solidFill>
            <a:schemeClr val="accent6"/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Background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masis MT Pro Medium" panose="02040604050005020304" pitchFamily="18" charset="0"/>
              <a:ea typeface="ADLaM Display" panose="020F0502020204030204" pitchFamily="2" charset="0"/>
              <a:cs typeface="Aldhabi" panose="020F0502020204030204" pitchFamily="2" charset="-78"/>
            </a:endParaRPr>
          </a:p>
        </p:txBody>
      </p:sp>
      <p:sp>
        <p:nvSpPr>
          <p:cNvPr id="89" name="Flowchart: Alternate Process 88">
            <a:extLst>
              <a:ext uri="{FF2B5EF4-FFF2-40B4-BE49-F238E27FC236}">
                <a16:creationId xmlns:a16="http://schemas.microsoft.com/office/drawing/2014/main" id="{9A941DBC-9DCA-9CE0-8A9B-2DFAAF9BF9D5}"/>
              </a:ext>
            </a:extLst>
          </p:cNvPr>
          <p:cNvSpPr/>
          <p:nvPr/>
        </p:nvSpPr>
        <p:spPr bwMode="auto">
          <a:xfrm>
            <a:off x="14241829" y="5344873"/>
            <a:ext cx="14494329" cy="1191327"/>
          </a:xfrm>
          <a:prstGeom prst="flowChartAlternateProcess">
            <a:avLst/>
          </a:prstGeom>
          <a:solidFill>
            <a:schemeClr val="accent6"/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Methods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masis MT Pro Medium" panose="02040604050005020304" pitchFamily="18" charset="0"/>
              <a:ea typeface="ADLaM Display" panose="020F0502020204030204" pitchFamily="2" charset="0"/>
              <a:cs typeface="Aldhabi" panose="020F0502020204030204" pitchFamily="2" charset="-78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116A61E1-C25B-32F9-4932-36C3F449A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38665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2020" tIns="41010" rIns="82020" bIns="41010" anchor="ctr"/>
          <a:lstStyle/>
          <a:p>
            <a:endParaRPr lang="en-US" sz="2195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36138042" y="4118775"/>
            <a:ext cx="6484620" cy="736038"/>
          </a:xfrm>
        </p:spPr>
        <p:txBody>
          <a:bodyPr/>
          <a:lstStyle/>
          <a:p>
            <a:pPr algn="r" defTabSz="4430713"/>
            <a:r>
              <a:rPr lang="en-US" i="1" dirty="0"/>
              <a:t>publichealth.lsuhsc.edu</a:t>
            </a:r>
          </a:p>
        </p:txBody>
      </p:sp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51" y="546945"/>
            <a:ext cx="6680740" cy="2705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" name="Text Placeholder 22"/>
          <p:cNvSpPr txBox="1">
            <a:spLocks/>
          </p:cNvSpPr>
          <p:nvPr/>
        </p:nvSpPr>
        <p:spPr bwMode="auto">
          <a:xfrm>
            <a:off x="1164772" y="4137797"/>
            <a:ext cx="30174412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30713"/>
            <a:r>
              <a:rPr lang="en-US" i="1" dirty="0"/>
              <a:t>Louisiana State University Health Sciences Center School of Public Health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9D52180D-1F05-650E-B20D-B2BFBE6C141E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>
          <a:xfrm>
            <a:off x="7393892" y="368058"/>
            <a:ext cx="31137118" cy="2576090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A Deeper Delve Towards Understanding Burnout Among Child Welfare: A Comparative Analysis</a:t>
            </a:r>
            <a:br>
              <a:rPr lang="en-US" sz="10499" dirty="0">
                <a:solidFill>
                  <a:schemeClr val="tx1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</a:br>
            <a:endParaRPr lang="en-US" sz="4200" b="0" dirty="0">
              <a:solidFill>
                <a:schemeClr val="accent3"/>
              </a:solidFill>
              <a:latin typeface="Amasis MT Pro Medium" panose="02040604050005020304" pitchFamily="18" charset="0"/>
              <a:ea typeface="ADLaM Display" panose="020F0502020204030204" pitchFamily="2" charset="0"/>
              <a:cs typeface="Aldhabi" panose="020F0502020204030204" pitchFamily="2" charset="-78"/>
            </a:endParaRPr>
          </a:p>
        </p:txBody>
      </p:sp>
      <p:pic>
        <p:nvPicPr>
          <p:cNvPr id="24" name="Picture 23" descr="LSUHSC_Seal.jpg">
            <a:extLst>
              <a:ext uri="{FF2B5EF4-FFF2-40B4-BE49-F238E27FC236}">
                <a16:creationId xmlns:a16="http://schemas.microsoft.com/office/drawing/2014/main" id="{2F7D2448-4B5D-8B9B-0972-02D87FF15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1010" y="407966"/>
            <a:ext cx="3314364" cy="2954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5" name="Rectangle 4">
            <a:extLst>
              <a:ext uri="{FF2B5EF4-FFF2-40B4-BE49-F238E27FC236}">
                <a16:creationId xmlns:a16="http://schemas.microsoft.com/office/drawing/2014/main" id="{A47B0C2E-5247-0083-AFD7-2FC5BEF4685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214395" y="2388102"/>
            <a:ext cx="284731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16691946" rtl="0" eaLnBrk="0" fontAlgn="base" hangingPunct="0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defTabSz="16691946" rtl="0" eaLnBrk="0" fontAlgn="base" hangingPunct="0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Arial" charset="0"/>
              </a:defRPr>
            </a:lvl2pPr>
            <a:lvl3pPr algn="ctr" defTabSz="16691946" rtl="0" eaLnBrk="0" fontAlgn="base" hangingPunct="0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Arial" charset="0"/>
              </a:defRPr>
            </a:lvl3pPr>
            <a:lvl4pPr algn="ctr" defTabSz="16691946" rtl="0" eaLnBrk="0" fontAlgn="base" hangingPunct="0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Arial" charset="0"/>
              </a:defRPr>
            </a:lvl4pPr>
            <a:lvl5pPr algn="ctr" defTabSz="16691946" rtl="0" eaLnBrk="0" fontAlgn="base" hangingPunct="0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Arial" charset="0"/>
              </a:defRPr>
            </a:lvl5pPr>
            <a:lvl6pPr marL="410072" algn="ctr" defTabSz="16691946" rtl="0" fontAlgn="base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Arial" charset="0"/>
              </a:defRPr>
            </a:lvl6pPr>
            <a:lvl7pPr marL="820146" algn="ctr" defTabSz="16691946" rtl="0" fontAlgn="base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Arial" charset="0"/>
              </a:defRPr>
            </a:lvl7pPr>
            <a:lvl8pPr marL="1230219" algn="ctr" defTabSz="16691946" rtl="0" fontAlgn="base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Arial" charset="0"/>
              </a:defRPr>
            </a:lvl8pPr>
            <a:lvl9pPr marL="1640289" algn="ctr" defTabSz="16691946" rtl="0" fontAlgn="base">
              <a:spcBef>
                <a:spcPct val="0"/>
              </a:spcBef>
              <a:spcAft>
                <a:spcPct val="0"/>
              </a:spcAft>
              <a:defRPr sz="7254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4400" kern="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Viet Le, BS; Amy </a:t>
            </a:r>
            <a:r>
              <a:rPr lang="en-US" sz="4400" kern="0" dirty="0" err="1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Rinner</a:t>
            </a:r>
            <a:r>
              <a:rPr lang="en-US" sz="4400" kern="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, PsyD.; Sebastián Del-Corral-Winder, Psy.D.; Amy Dickson, PsyD.</a:t>
            </a:r>
            <a:br>
              <a:rPr lang="en-US" sz="6000" kern="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</a:br>
            <a:r>
              <a:rPr lang="en-US" sz="4200" kern="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LSUHSC Department of Public Health</a:t>
            </a:r>
            <a:endParaRPr lang="en-US" sz="4200" b="0" kern="0" dirty="0">
              <a:solidFill>
                <a:schemeClr val="accent3"/>
              </a:solidFill>
              <a:latin typeface="Amasis MT Pro Medium" panose="02040604050005020304" pitchFamily="18" charset="0"/>
              <a:ea typeface="ADLaM Display" panose="020F0502020204030204" pitchFamily="2" charset="0"/>
              <a:cs typeface="Aldhabi" panose="020F0502020204030204" pitchFamily="2" charset="-78"/>
            </a:endParaRPr>
          </a:p>
        </p:txBody>
      </p:sp>
      <p:sp>
        <p:nvSpPr>
          <p:cNvPr id="66" name="Text Box 1165">
            <a:extLst>
              <a:ext uri="{FF2B5EF4-FFF2-40B4-BE49-F238E27FC236}">
                <a16:creationId xmlns:a16="http://schemas.microsoft.com/office/drawing/2014/main" id="{56C8AF89-0ED5-8055-8022-97E0C1ABC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30" y="6396850"/>
            <a:ext cx="13375213" cy="2615349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endParaRPr lang="en-US" sz="3200" dirty="0"/>
          </a:p>
        </p:txBody>
      </p:sp>
      <p:sp>
        <p:nvSpPr>
          <p:cNvPr id="68" name="Text Box 1165">
            <a:extLst>
              <a:ext uri="{FF2B5EF4-FFF2-40B4-BE49-F238E27FC236}">
                <a16:creationId xmlns:a16="http://schemas.microsoft.com/office/drawing/2014/main" id="{A29374C4-B637-5276-823E-B8C9D09DBD5B}"/>
              </a:ext>
            </a:extLst>
          </p:cNvPr>
          <p:cNvSpPr txBox="1">
            <a:spLocks/>
          </p:cNvSpPr>
          <p:nvPr/>
        </p:nvSpPr>
        <p:spPr bwMode="auto">
          <a:xfrm>
            <a:off x="29243017" y="6452632"/>
            <a:ext cx="14034031" cy="20620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b="1" dirty="0"/>
              <a:t>The Job Demands-Resources (JD-R) model </a:t>
            </a:r>
            <a:r>
              <a:rPr lang="en-US" sz="5000" dirty="0"/>
              <a:t>(Figure 2)</a:t>
            </a:r>
            <a:r>
              <a:rPr lang="en-US" sz="5000" b="1" dirty="0"/>
              <a:t> </a:t>
            </a:r>
            <a:r>
              <a:rPr lang="en-US" sz="5000" dirty="0"/>
              <a:t>is a</a:t>
            </a:r>
            <a:r>
              <a:rPr lang="en-US" sz="5000" b="1" dirty="0"/>
              <a:t> </a:t>
            </a:r>
            <a:r>
              <a:rPr lang="en-US" sz="5000" dirty="0"/>
              <a:t>burnout-focused model; it categorizing workplace factors into job demands and resources.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b="1" dirty="0"/>
              <a:t>Job demands </a:t>
            </a:r>
            <a:r>
              <a:rPr lang="en-US" sz="5000" dirty="0"/>
              <a:t>require sustained effort and are associated with certain physiological and/or psychological costs (e.g., workload, emotional demands).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000" b="1" dirty="0"/>
              <a:t>Job resources </a:t>
            </a:r>
            <a:r>
              <a:rPr lang="en-US" sz="5000" dirty="0"/>
              <a:t>function in achieving work goals, reduce job demands and the associated costs, or stimulate personal growth and development.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000" dirty="0"/>
          </a:p>
        </p:txBody>
      </p:sp>
      <p:sp>
        <p:nvSpPr>
          <p:cNvPr id="73" name="Text Box 1165">
            <a:extLst>
              <a:ext uri="{FF2B5EF4-FFF2-40B4-BE49-F238E27FC236}">
                <a16:creationId xmlns:a16="http://schemas.microsoft.com/office/drawing/2014/main" id="{5C388963-8206-D280-A46B-7EF6335DD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6928" y="26436331"/>
            <a:ext cx="14058636" cy="611400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By understanding and mitigating burnout, DCFS can enhance workforce resilience and effectiveness, ultimately improving outcomes for the vulnerable populations they serve.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Moving forward, ongoing monitoring and evaluation of workplace practices and interventions will be essential to sustainably address burnout within DCFS.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DEB3A87-043F-DEBA-B9FE-30AF6C054516}"/>
              </a:ext>
            </a:extLst>
          </p:cNvPr>
          <p:cNvSpPr/>
          <p:nvPr/>
        </p:nvSpPr>
        <p:spPr bwMode="auto">
          <a:xfrm>
            <a:off x="29277411" y="25274441"/>
            <a:ext cx="13992841" cy="1191327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Discussion &amp; Conclusion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masis MT Pro Medium" panose="02040604050005020304" pitchFamily="18" charset="0"/>
              <a:ea typeface="ADLaM Display" panose="020F0502020204030204" pitchFamily="2" charset="0"/>
              <a:cs typeface="Aldhabi" panose="020F0502020204030204" pitchFamily="2" charset="-78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4ED70FF-AD66-F525-C76C-72E35972FD95}"/>
              </a:ext>
            </a:extLst>
          </p:cNvPr>
          <p:cNvSpPr txBox="1"/>
          <p:nvPr/>
        </p:nvSpPr>
        <p:spPr>
          <a:xfrm>
            <a:off x="381000" y="6452632"/>
            <a:ext cx="13372094" cy="10442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000" dirty="0">
                <a:latin typeface="+mn-lt"/>
              </a:rPr>
              <a:t>Burnout among child welfare workers poses significant challenges to workforce well-being and service delivery.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000" dirty="0"/>
              <a:t>By mitigating burnout, DCFS can enhance workforce resilience and effectiveness, ultimately improving outcomes for the vulnerable populations they serve (Figure 1).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000" dirty="0"/>
              <a:t>Comparing data from different DCFS communities allows identification of shared and unique factors contributing to burnout in a specific state, facilitating targeted interventions.</a:t>
            </a:r>
          </a:p>
          <a:p>
            <a:r>
              <a:rPr lang="en-US" dirty="0"/>
              <a:t>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E5EB7F8-A7C2-FA67-46EF-397C553FD32A}"/>
              </a:ext>
            </a:extLst>
          </p:cNvPr>
          <p:cNvSpPr/>
          <p:nvPr/>
        </p:nvSpPr>
        <p:spPr bwMode="auto">
          <a:xfrm>
            <a:off x="756540" y="22191483"/>
            <a:ext cx="12610962" cy="1191327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Study Objectives: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masis MT Pro Medium" panose="02040604050005020304" pitchFamily="18" charset="0"/>
              <a:ea typeface="ADLaM Display" panose="020F0502020204030204" pitchFamily="2" charset="0"/>
              <a:cs typeface="Aldhabi" panose="020F0502020204030204" pitchFamily="2" charset="-78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5467D69-04A4-D410-8A67-3347B8A92898}"/>
              </a:ext>
            </a:extLst>
          </p:cNvPr>
          <p:cNvSpPr txBox="1"/>
          <p:nvPr/>
        </p:nvSpPr>
        <p:spPr>
          <a:xfrm>
            <a:off x="771587" y="23382810"/>
            <a:ext cx="12610963" cy="8556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/>
              <a:t>Assess burnout rates </a:t>
            </a:r>
            <a:r>
              <a:rPr lang="en-US" sz="5000" dirty="0"/>
              <a:t>among two different DCFS communities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/>
              <a:t>Identify contributing factors</a:t>
            </a:r>
            <a:r>
              <a:rPr lang="en-US" sz="5000" dirty="0"/>
              <a:t> contributing to burnout for DCFS workers in both communities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/>
              <a:t>Evaluate</a:t>
            </a:r>
            <a:r>
              <a:rPr lang="en-US" sz="5000" dirty="0"/>
              <a:t> existing strategies and interventions used between both aimed at mitigating burnout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b="1" dirty="0"/>
              <a:t>Inform</a:t>
            </a:r>
            <a:r>
              <a:rPr lang="en-US" sz="5000" dirty="0"/>
              <a:t> future strategies to improve employee wellbeing and retention going forward</a:t>
            </a:r>
            <a:endParaRPr lang="en-US" sz="5000" b="1" dirty="0"/>
          </a:p>
        </p:txBody>
      </p:sp>
      <p:sp>
        <p:nvSpPr>
          <p:cNvPr id="74" name="Text Box 1165">
            <a:extLst>
              <a:ext uri="{FF2B5EF4-FFF2-40B4-BE49-F238E27FC236}">
                <a16:creationId xmlns:a16="http://schemas.microsoft.com/office/drawing/2014/main" id="{C3ECA9AC-35C8-607B-FF6E-ACB1EE0B4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8278" y="6338796"/>
            <a:ext cx="14476205" cy="736692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 anchor="ctr"/>
          <a:lstStyle/>
          <a:p>
            <a:r>
              <a:rPr lang="en-US" sz="5000" dirty="0"/>
              <a:t>This study follows a</a:t>
            </a:r>
            <a:r>
              <a:rPr lang="en-US" sz="5000" b="1" dirty="0"/>
              <a:t> mixed-methods approach</a:t>
            </a:r>
            <a:r>
              <a:rPr lang="en-US" sz="5000" dirty="0"/>
              <a:t>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Burnout will be </a:t>
            </a:r>
            <a:r>
              <a:rPr lang="en-US" sz="5000" b="1" dirty="0"/>
              <a:t>quantitively measured</a:t>
            </a:r>
            <a:r>
              <a:rPr lang="en-US" sz="5000" dirty="0"/>
              <a:t> through a comprehensive survey administered via </a:t>
            </a:r>
            <a:r>
              <a:rPr lang="en-US" sz="5000" b="1" dirty="0"/>
              <a:t>validated measurements </a:t>
            </a:r>
            <a:r>
              <a:rPr lang="en-US" sz="5000" dirty="0"/>
              <a:t>such as the </a:t>
            </a:r>
            <a:r>
              <a:rPr lang="en-US" sz="5000" b="1" dirty="0"/>
              <a:t>Maslach Burnout Inventory (MBI)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000" dirty="0"/>
              <a:t>Etiologies of burnout &amp; current strategies to combat burnout will be </a:t>
            </a:r>
            <a:r>
              <a:rPr lang="en-US" sz="5000" b="1" dirty="0"/>
              <a:t>qualitatively discovered</a:t>
            </a:r>
            <a:r>
              <a:rPr lang="en-US" sz="5000" dirty="0"/>
              <a:t> via </a:t>
            </a:r>
            <a:r>
              <a:rPr lang="en-US" sz="5000" b="1" dirty="0"/>
              <a:t>focus groups</a:t>
            </a:r>
            <a:r>
              <a:rPr lang="en-US" sz="5000" dirty="0"/>
              <a:t> and </a:t>
            </a:r>
            <a:r>
              <a:rPr lang="en-US" sz="5000" b="1" dirty="0"/>
              <a:t>tailored questions </a:t>
            </a:r>
            <a:r>
              <a:rPr lang="en-US" sz="5000" dirty="0"/>
              <a:t>from the survey.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D09CBFB-8B72-D057-49C0-93B0407F67BC}"/>
              </a:ext>
            </a:extLst>
          </p:cNvPr>
          <p:cNvSpPr txBox="1"/>
          <p:nvPr/>
        </p:nvSpPr>
        <p:spPr>
          <a:xfrm>
            <a:off x="881704" y="20446649"/>
            <a:ext cx="11738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Figure 1. </a:t>
            </a:r>
            <a:r>
              <a:rPr lang="en-US" sz="4000" dirty="0"/>
              <a:t>Preliminary Logic Model for Burnout in DCFS.</a:t>
            </a:r>
          </a:p>
        </p:txBody>
      </p:sp>
      <p:sp>
        <p:nvSpPr>
          <p:cNvPr id="113" name="Text Box 1165">
            <a:extLst>
              <a:ext uri="{FF2B5EF4-FFF2-40B4-BE49-F238E27FC236}">
                <a16:creationId xmlns:a16="http://schemas.microsoft.com/office/drawing/2014/main" id="{09BA9F10-2D3E-545D-F223-B08A9455925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4266402" y="15377600"/>
            <a:ext cx="14458081" cy="17172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lIns="82020" tIns="41010" rIns="82020" bIns="41010"/>
          <a:lstStyle/>
          <a:p>
            <a:endParaRPr lang="en-US" sz="3200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9A03F3C-E338-D7EA-07B3-06A2B00E5544}"/>
              </a:ext>
            </a:extLst>
          </p:cNvPr>
          <p:cNvSpPr/>
          <p:nvPr/>
        </p:nvSpPr>
        <p:spPr bwMode="auto">
          <a:xfrm>
            <a:off x="14306656" y="14224846"/>
            <a:ext cx="14415646" cy="1191327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>
                <a:solidFill>
                  <a:schemeClr val="accent3"/>
                </a:solidFill>
                <a:latin typeface="Amasis MT Pro Medium" panose="02040604050005020304" pitchFamily="18" charset="0"/>
                <a:ea typeface="ADLaM Display" panose="020F0502020204030204" pitchFamily="2" charset="0"/>
                <a:cs typeface="Aldhabi" panose="020F0502020204030204" pitchFamily="2" charset="-78"/>
              </a:rPr>
              <a:t>Study Design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masis MT Pro Medium" panose="02040604050005020304" pitchFamily="18" charset="0"/>
              <a:ea typeface="ADLaM Display" panose="020F0502020204030204" pitchFamily="2" charset="0"/>
              <a:cs typeface="Aldhabi" panose="020F0502020204030204" pitchFamily="2" charset="-78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7B4150F-6EAB-1ED8-FDAD-552418696A8B}"/>
              </a:ext>
            </a:extLst>
          </p:cNvPr>
          <p:cNvSpPr/>
          <p:nvPr/>
        </p:nvSpPr>
        <p:spPr>
          <a:xfrm>
            <a:off x="14853717" y="16399185"/>
            <a:ext cx="13241016" cy="14042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Define Scope &amp; Objectives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Identify Stakeholders &amp; Establish Project Team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032881C-EF87-6FA0-47E3-3B3DB90BD7A0}"/>
              </a:ext>
            </a:extLst>
          </p:cNvPr>
          <p:cNvSpPr/>
          <p:nvPr/>
        </p:nvSpPr>
        <p:spPr>
          <a:xfrm>
            <a:off x="14811282" y="15015703"/>
            <a:ext cx="13241016" cy="19583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Project Planning</a:t>
            </a:r>
          </a:p>
        </p:txBody>
      </p:sp>
      <p:sp>
        <p:nvSpPr>
          <p:cNvPr id="117" name="Arrow: Down 116">
            <a:extLst>
              <a:ext uri="{FF2B5EF4-FFF2-40B4-BE49-F238E27FC236}">
                <a16:creationId xmlns:a16="http://schemas.microsoft.com/office/drawing/2014/main" id="{F08E2245-822D-AFCC-BF87-3A0A0B8476AD}"/>
              </a:ext>
            </a:extLst>
          </p:cNvPr>
          <p:cNvSpPr/>
          <p:nvPr/>
        </p:nvSpPr>
        <p:spPr>
          <a:xfrm>
            <a:off x="20518515" y="17948418"/>
            <a:ext cx="1656810" cy="361896"/>
          </a:xfrm>
          <a:prstGeom prst="downArrow">
            <a:avLst/>
          </a:prstGeom>
          <a:ln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90D73E6-9721-4611-416A-20E7937F1EF1}"/>
              </a:ext>
            </a:extLst>
          </p:cNvPr>
          <p:cNvSpPr/>
          <p:nvPr/>
        </p:nvSpPr>
        <p:spPr>
          <a:xfrm>
            <a:off x="14811282" y="19049606"/>
            <a:ext cx="13241016" cy="28633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Literature Review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Create Focus Group Questions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Incorporate Validated Measurements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Develop Tailored Quantitative Survey Questions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DD80E6F-B326-145C-EF1D-990A2B09E60A}"/>
              </a:ext>
            </a:extLst>
          </p:cNvPr>
          <p:cNvSpPr/>
          <p:nvPr/>
        </p:nvSpPr>
        <p:spPr>
          <a:xfrm>
            <a:off x="14768847" y="17666125"/>
            <a:ext cx="13241016" cy="19583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Survey &amp; Focus Group Design</a:t>
            </a:r>
          </a:p>
        </p:txBody>
      </p:sp>
      <p:sp>
        <p:nvSpPr>
          <p:cNvPr id="123" name="Arrow: Down 122">
            <a:extLst>
              <a:ext uri="{FF2B5EF4-FFF2-40B4-BE49-F238E27FC236}">
                <a16:creationId xmlns:a16="http://schemas.microsoft.com/office/drawing/2014/main" id="{C80C9CC1-D124-6043-493F-8332F82B0C0E}"/>
              </a:ext>
            </a:extLst>
          </p:cNvPr>
          <p:cNvSpPr/>
          <p:nvPr/>
        </p:nvSpPr>
        <p:spPr>
          <a:xfrm>
            <a:off x="20560950" y="22093917"/>
            <a:ext cx="1656810" cy="361896"/>
          </a:xfrm>
          <a:prstGeom prst="downArrow">
            <a:avLst/>
          </a:prstGeom>
          <a:ln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D87D306-6D76-D98E-B208-7D98CE81DC2F}"/>
              </a:ext>
            </a:extLst>
          </p:cNvPr>
          <p:cNvSpPr/>
          <p:nvPr/>
        </p:nvSpPr>
        <p:spPr>
          <a:xfrm>
            <a:off x="14853717" y="23197071"/>
            <a:ext cx="13241016" cy="14042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Organize Feedback Groups for Questions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Refine Survey &amp; Focus Group Questions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5F175CB-25F1-20C3-E151-1A4658DC1B98}"/>
              </a:ext>
            </a:extLst>
          </p:cNvPr>
          <p:cNvSpPr/>
          <p:nvPr/>
        </p:nvSpPr>
        <p:spPr>
          <a:xfrm>
            <a:off x="14811282" y="21813589"/>
            <a:ext cx="13241016" cy="19583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Pilot Testing</a:t>
            </a:r>
          </a:p>
        </p:txBody>
      </p:sp>
      <p:sp>
        <p:nvSpPr>
          <p:cNvPr id="129" name="Arrow: Down 128">
            <a:extLst>
              <a:ext uri="{FF2B5EF4-FFF2-40B4-BE49-F238E27FC236}">
                <a16:creationId xmlns:a16="http://schemas.microsoft.com/office/drawing/2014/main" id="{F560FFA0-20B8-0E46-0E42-25BEA011EC24}"/>
              </a:ext>
            </a:extLst>
          </p:cNvPr>
          <p:cNvSpPr/>
          <p:nvPr/>
        </p:nvSpPr>
        <p:spPr>
          <a:xfrm>
            <a:off x="20560950" y="24708743"/>
            <a:ext cx="1656810" cy="361896"/>
          </a:xfrm>
          <a:prstGeom prst="downArrow">
            <a:avLst/>
          </a:prstGeom>
          <a:ln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D4CA754-0694-6667-EDC4-4E9098AB2BD2}"/>
              </a:ext>
            </a:extLst>
          </p:cNvPr>
          <p:cNvSpPr/>
          <p:nvPr/>
        </p:nvSpPr>
        <p:spPr>
          <a:xfrm>
            <a:off x="14893971" y="25861496"/>
            <a:ext cx="13241016" cy="14042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Distribute Surveys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Organize &amp; Conduct Focus Groups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6F319A2-E614-C563-BB02-97C35C82F51F}"/>
              </a:ext>
            </a:extLst>
          </p:cNvPr>
          <p:cNvSpPr/>
          <p:nvPr/>
        </p:nvSpPr>
        <p:spPr>
          <a:xfrm>
            <a:off x="14851536" y="24478014"/>
            <a:ext cx="13241016" cy="19583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Data Collection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3CDC5DE-7F21-EA9D-553C-970AD6BEA5F6}"/>
              </a:ext>
            </a:extLst>
          </p:cNvPr>
          <p:cNvSpPr/>
          <p:nvPr/>
        </p:nvSpPr>
        <p:spPr>
          <a:xfrm>
            <a:off x="14768847" y="28457089"/>
            <a:ext cx="13241016" cy="2763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Draft Survey Report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Theme Analysis on Focus Group &amp; Survey Questions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Prepare presentation &amp; Dissemination Materials</a:t>
            </a:r>
          </a:p>
          <a:p>
            <a:pPr marL="571500" indent="-571500" algn="ctr">
              <a:buFontTx/>
              <a:buChar char="-"/>
            </a:pPr>
            <a:r>
              <a:rPr lang="en-US" sz="4000" dirty="0">
                <a:solidFill>
                  <a:schemeClr val="tx1"/>
                </a:solidFill>
              </a:rPr>
              <a:t>Present Findings to DCFS Leadership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D8561E1-1BEC-4F66-7790-6C2D1FC8E5FA}"/>
              </a:ext>
            </a:extLst>
          </p:cNvPr>
          <p:cNvSpPr/>
          <p:nvPr/>
        </p:nvSpPr>
        <p:spPr>
          <a:xfrm>
            <a:off x="14726412" y="27073607"/>
            <a:ext cx="13241016" cy="19583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Data Analysis &amp; Evaluation</a:t>
            </a:r>
          </a:p>
        </p:txBody>
      </p:sp>
      <p:sp>
        <p:nvSpPr>
          <p:cNvPr id="139" name="Arrow: Down 138">
            <a:extLst>
              <a:ext uri="{FF2B5EF4-FFF2-40B4-BE49-F238E27FC236}">
                <a16:creationId xmlns:a16="http://schemas.microsoft.com/office/drawing/2014/main" id="{7410BE99-539E-BBE3-00B2-2BE58F6B1AE4}"/>
              </a:ext>
            </a:extLst>
          </p:cNvPr>
          <p:cNvSpPr/>
          <p:nvPr/>
        </p:nvSpPr>
        <p:spPr>
          <a:xfrm>
            <a:off x="20518515" y="27304336"/>
            <a:ext cx="1656810" cy="361896"/>
          </a:xfrm>
          <a:prstGeom prst="downArrow">
            <a:avLst/>
          </a:prstGeom>
          <a:ln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140" name="Arrow: Down 139">
            <a:extLst>
              <a:ext uri="{FF2B5EF4-FFF2-40B4-BE49-F238E27FC236}">
                <a16:creationId xmlns:a16="http://schemas.microsoft.com/office/drawing/2014/main" id="{036B6E13-7EB3-C6E9-D969-E24127F25537}"/>
              </a:ext>
            </a:extLst>
          </p:cNvPr>
          <p:cNvSpPr/>
          <p:nvPr/>
        </p:nvSpPr>
        <p:spPr>
          <a:xfrm>
            <a:off x="20518515" y="31320450"/>
            <a:ext cx="1656810" cy="361896"/>
          </a:xfrm>
          <a:prstGeom prst="downArrow">
            <a:avLst/>
          </a:prstGeom>
          <a:ln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186B4AA-25B8-E23F-48CF-2B0B057C95E3}"/>
              </a:ext>
            </a:extLst>
          </p:cNvPr>
          <p:cNvSpPr/>
          <p:nvPr/>
        </p:nvSpPr>
        <p:spPr>
          <a:xfrm>
            <a:off x="14768847" y="31682345"/>
            <a:ext cx="13241016" cy="744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Outline Steps for Further Intervention</a:t>
            </a:r>
          </a:p>
        </p:txBody>
      </p:sp>
      <p:pic>
        <p:nvPicPr>
          <p:cNvPr id="1027" name="Picture 3" descr="1 The job demands-resources model ( Bakker &amp; Demerouti, 2014 ) | Download  Scientific Diagram">
            <a:extLst>
              <a:ext uri="{FF2B5EF4-FFF2-40B4-BE49-F238E27FC236}">
                <a16:creationId xmlns:a16="http://schemas.microsoft.com/office/drawing/2014/main" id="{802C97BD-8019-7479-24D6-5201CA20B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2895" y="7064125"/>
            <a:ext cx="10370293" cy="694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678DC1EE-D2FA-5194-E3A6-023A7B8824AE}"/>
              </a:ext>
            </a:extLst>
          </p:cNvPr>
          <p:cNvSpPr txBox="1"/>
          <p:nvPr/>
        </p:nvSpPr>
        <p:spPr>
          <a:xfrm>
            <a:off x="29464102" y="14186273"/>
            <a:ext cx="138838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Figure 2. </a:t>
            </a:r>
            <a:r>
              <a:rPr lang="en-US" sz="4000" dirty="0"/>
              <a:t>The Job Demands-Resources Model (Bakker &amp; Demerouti, 2014)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41D747-4424-E125-F1F8-A3312EAC20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4772" y="15782916"/>
            <a:ext cx="11211504" cy="448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TS104001343</Template>
  <TotalTime>0</TotalTime>
  <Words>460</Words>
  <Application>Microsoft Office PowerPoint</Application>
  <PresentationFormat>Custom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Amasis MT Pro Medium</vt:lpstr>
      <vt:lpstr>Arial</vt:lpstr>
      <vt:lpstr>Calibri Light</vt:lpstr>
      <vt:lpstr>Science Poster</vt:lpstr>
      <vt:lpstr>A Deeper Delve Towards Understanding Burnout Among Child Welfare: A Comparative Analysis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2014-03-11T18:19:54Z</dcterms:created>
  <dcterms:modified xsi:type="dcterms:W3CDTF">2024-03-26T08:57:45Z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