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1D7C"/>
    <a:srgbClr val="FDD023"/>
    <a:srgbClr val="2A0C5A"/>
    <a:srgbClr val="595959"/>
    <a:srgbClr val="B78B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26" d="100"/>
          <a:sy n="26" d="100"/>
        </p:scale>
        <p:origin x="540" y="210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9" d="100"/>
          <a:sy n="69" d="100"/>
        </p:scale>
        <p:origin x="2706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7F044-5458-4B2E-BFA0-52AAA1C529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934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Instructions"/>
          <p:cNvSpPr/>
          <p:nvPr userDrawn="1"/>
        </p:nvSpPr>
        <p:spPr>
          <a:xfrm>
            <a:off x="44302680" y="-1"/>
            <a:ext cx="12447270" cy="32918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274320" rtlCol="0" anchor="t"/>
          <a:lstStyle/>
          <a:p>
            <a:pPr lvl="0">
              <a:spcBef>
                <a:spcPts val="1200"/>
              </a:spcBef>
            </a:pPr>
            <a:r>
              <a:rPr sz="9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Printing:</a:t>
            </a:r>
          </a:p>
          <a:p>
            <a:pPr lvl="0">
              <a:spcBef>
                <a:spcPts val="1200"/>
              </a:spcBef>
            </a:pP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This poster is 48” wide by 36” high. It’s designed to be printed on a large-format printer. The Epidemiology</a:t>
            </a:r>
            <a:r>
              <a:rPr lang="en-US" sz="6600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Data Center’s printer maximum width to print is 42”</a:t>
            </a:r>
            <a:endParaRPr lang="en-US" sz="66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300"/>
              </a:spcBef>
            </a:pPr>
            <a:endParaRPr sz="60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1200"/>
              </a:spcBef>
            </a:pPr>
            <a:r>
              <a:rPr sz="88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Customizing the Content:</a:t>
            </a:r>
          </a:p>
          <a:p>
            <a:pPr lvl="0">
              <a:spcBef>
                <a:spcPts val="1200"/>
              </a:spcBef>
            </a:pP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Keep</a:t>
            </a:r>
            <a:r>
              <a:rPr lang="en-US" sz="6600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the aspect ratio for the School’s logo.</a:t>
            </a:r>
            <a:endParaRPr lang="en-US" sz="66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12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placeholders in this 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poster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are formatted for you. 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</a:t>
            </a:r>
            <a:r>
              <a:rPr lang="en-US" sz="6600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in the placeholders 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to add text, or c</a:t>
            </a:r>
            <a:r>
              <a:rPr lang="en-US" sz="6600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lick an icon to add a table, chart, SmartArt graphic, picture or multimedia file.</a:t>
            </a:r>
          </a:p>
          <a:p>
            <a:pPr lvl="0">
              <a:spcBef>
                <a:spcPts val="2400"/>
              </a:spcBef>
            </a:pP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o add or remove bullet points from text, click the Bullets button on the Home tab.</a:t>
            </a:r>
          </a:p>
          <a:p>
            <a:pPr lvl="0">
              <a:spcBef>
                <a:spcPts val="24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If you need more placeholders for titles, 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content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or body text, make a copy of what you need and drag it into place. PowerPoint’s Smart Guides will help you align it with everything else.</a:t>
            </a:r>
          </a:p>
          <a:p>
            <a:pPr lvl="0">
              <a:spcBef>
                <a:spcPts val="24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Want to use your own picture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s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instead of ours? No problem!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Just click a picture, press the Delete key, then click the icon to add your picture.</a:t>
            </a:r>
            <a:endParaRPr sz="66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6"/>
          </p:nvPr>
        </p:nvSpPr>
        <p:spPr bwMode="auto">
          <a:xfrm>
            <a:off x="1158240" y="4093905"/>
            <a:ext cx="30174412" cy="646331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600">
                <a:solidFill>
                  <a:schemeClr val="bg1">
                    <a:lumMod val="7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143000" y="5669280"/>
            <a:ext cx="12801600" cy="1280160"/>
          </a:xfrm>
          <a:prstGeom prst="rect">
            <a:avLst/>
          </a:prstGeom>
          <a:solidFill>
            <a:srgbClr val="461D7C"/>
          </a:soli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9" hasCustomPrompt="1"/>
          </p:nvPr>
        </p:nvSpPr>
        <p:spPr bwMode="ltGray">
          <a:xfrm>
            <a:off x="1143000" y="7114032"/>
            <a:ext cx="12801600" cy="2732574"/>
          </a:xfrm>
          <a:solidFill>
            <a:schemeClr val="tx2">
              <a:lumMod val="10000"/>
              <a:lumOff val="90000"/>
            </a:schemeClr>
          </a:solidFill>
        </p:spPr>
        <p:txBody>
          <a:bodyPr lIns="365760" rIns="365760" anchor="ctr">
            <a:noAutofit/>
          </a:bodyPr>
          <a:lstStyle>
            <a:lvl1pPr marL="0" indent="0">
              <a:spcBef>
                <a:spcPts val="1200"/>
              </a:spcBef>
              <a:buFont typeface="Arial" panose="020B0604020202020204" pitchFamily="34" charset="0"/>
              <a:buNone/>
              <a:defRPr sz="4400" baseline="0"/>
            </a:lvl1pPr>
            <a:lvl2pPr marL="571500" indent="-571500">
              <a:spcBef>
                <a:spcPts val="1200"/>
              </a:spcBef>
              <a:buFont typeface="Arial" panose="020B0604020202020204" pitchFamily="34" charset="0"/>
              <a:buChar char="•"/>
              <a:defRPr sz="4400"/>
            </a:lvl2pPr>
            <a:lvl3pPr marL="571500" indent="-571500">
              <a:spcBef>
                <a:spcPts val="1200"/>
              </a:spcBef>
              <a:buFont typeface="Arial" panose="020B0604020202020204" pitchFamily="34" charset="0"/>
              <a:buChar char="•"/>
              <a:defRPr sz="4400"/>
            </a:lvl3pPr>
            <a:lvl4pPr marL="0" indent="0">
              <a:spcBef>
                <a:spcPts val="1200"/>
              </a:spcBef>
              <a:buNone/>
              <a:defRPr sz="4400"/>
            </a:lvl4pPr>
            <a:lvl5pPr marL="0" indent="0">
              <a:spcBef>
                <a:spcPts val="1200"/>
              </a:spcBef>
              <a:buNone/>
              <a:defRPr sz="4400"/>
            </a:lvl5pPr>
            <a:lvl6pPr marL="0" indent="0">
              <a:spcBef>
                <a:spcPts val="1200"/>
              </a:spcBef>
              <a:buNone/>
              <a:defRPr sz="4400"/>
            </a:lvl6pPr>
            <a:lvl7pPr marL="0" indent="0">
              <a:spcBef>
                <a:spcPts val="1200"/>
              </a:spcBef>
              <a:buNone/>
              <a:defRPr sz="4400"/>
            </a:lvl7pPr>
            <a:lvl8pPr marL="0" indent="0">
              <a:spcBef>
                <a:spcPts val="1200"/>
              </a:spcBef>
              <a:buNone/>
              <a:defRPr sz="4400"/>
            </a:lvl8pPr>
            <a:lvl9pPr marL="0" indent="0">
              <a:spcBef>
                <a:spcPts val="1200"/>
              </a:spcBef>
              <a:buNone/>
              <a:defRPr sz="4400"/>
            </a:lvl9pPr>
          </a:lstStyle>
          <a:p>
            <a:pPr lvl="0"/>
            <a:r>
              <a:rPr lang="en-US" dirty="0"/>
              <a:t>Type your question or a statement of the problem here</a:t>
            </a:r>
          </a:p>
        </p:txBody>
      </p:sp>
      <p:sp>
        <p:nvSpPr>
          <p:cNvPr id="36" name="Text Placeholder 6"/>
          <p:cNvSpPr>
            <a:spLocks noGrp="1"/>
          </p:cNvSpPr>
          <p:nvPr>
            <p:ph type="body" sz="quarter" idx="37" hasCustomPrompt="1"/>
          </p:nvPr>
        </p:nvSpPr>
        <p:spPr>
          <a:xfrm>
            <a:off x="1143000" y="10497312"/>
            <a:ext cx="12801600" cy="1280160"/>
          </a:xfrm>
          <a:prstGeom prst="rect">
            <a:avLst/>
          </a:prstGeom>
          <a:solidFill>
            <a:srgbClr val="461D7C"/>
          </a:soli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37" name="Content Placeholder 17"/>
          <p:cNvSpPr>
            <a:spLocks noGrp="1"/>
          </p:cNvSpPr>
          <p:nvPr>
            <p:ph sz="quarter" idx="38" hasCustomPrompt="1"/>
          </p:nvPr>
        </p:nvSpPr>
        <p:spPr>
          <a:xfrm>
            <a:off x="1143000" y="11868912"/>
            <a:ext cx="12801600" cy="280750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14950440"/>
            <a:ext cx="12801600" cy="1219200"/>
          </a:xfrm>
          <a:prstGeom prst="rect">
            <a:avLst/>
          </a:prstGeom>
          <a:solidFill>
            <a:srgbClr val="461D7C"/>
          </a:soli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0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1143000" y="16440912"/>
            <a:ext cx="12801600" cy="6027461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22887432"/>
            <a:ext cx="12801600" cy="1219200"/>
          </a:xfrm>
          <a:prstGeom prst="rect">
            <a:avLst/>
          </a:prstGeom>
          <a:solidFill>
            <a:srgbClr val="461D7C"/>
          </a:soli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1" name="Content Placeholder 17"/>
          <p:cNvSpPr>
            <a:spLocks noGrp="1"/>
          </p:cNvSpPr>
          <p:nvPr>
            <p:ph sz="quarter" idx="26" hasCustomPrompt="1"/>
          </p:nvPr>
        </p:nvSpPr>
        <p:spPr>
          <a:xfrm>
            <a:off x="1143000" y="24332184"/>
            <a:ext cx="12801600" cy="729691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15544800" y="5669280"/>
            <a:ext cx="12801600" cy="1219200"/>
          </a:xfrm>
          <a:prstGeom prst="rect">
            <a:avLst/>
          </a:prstGeom>
          <a:solidFill>
            <a:srgbClr val="461D7C"/>
          </a:soli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2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15544800" y="7114032"/>
            <a:ext cx="12801600" cy="679555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38" name="Text Placeholder 6"/>
          <p:cNvSpPr>
            <a:spLocks noGrp="1"/>
          </p:cNvSpPr>
          <p:nvPr>
            <p:ph type="body" sz="quarter" idx="40" hasCustomPrompt="1"/>
          </p:nvPr>
        </p:nvSpPr>
        <p:spPr>
          <a:xfrm>
            <a:off x="15544800" y="14328648"/>
            <a:ext cx="12801600" cy="1219200"/>
          </a:xfrm>
          <a:prstGeom prst="rect">
            <a:avLst/>
          </a:prstGeom>
          <a:solidFill>
            <a:srgbClr val="461D7C"/>
          </a:soli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 hasCustomPrompt="1"/>
          </p:nvPr>
        </p:nvSpPr>
        <p:spPr>
          <a:xfrm>
            <a:off x="15544800" y="15773399"/>
            <a:ext cx="12801600" cy="6694973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15544800" y="22887432"/>
            <a:ext cx="12801600" cy="1219200"/>
          </a:xfrm>
          <a:prstGeom prst="rect">
            <a:avLst/>
          </a:prstGeom>
          <a:solidFill>
            <a:srgbClr val="461D7C"/>
          </a:soli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15544800" y="24332184"/>
            <a:ext cx="12801600" cy="729691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9900880" y="5669280"/>
            <a:ext cx="12801600" cy="1219200"/>
          </a:xfrm>
          <a:prstGeom prst="rect">
            <a:avLst/>
          </a:prstGeom>
          <a:solidFill>
            <a:srgbClr val="461D7C"/>
          </a:soli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7" name="Content Placeholder 17"/>
          <p:cNvSpPr>
            <a:spLocks noGrp="1"/>
          </p:cNvSpPr>
          <p:nvPr>
            <p:ph sz="quarter" idx="32" hasCustomPrompt="1"/>
          </p:nvPr>
        </p:nvSpPr>
        <p:spPr>
          <a:xfrm>
            <a:off x="29900880" y="7114032"/>
            <a:ext cx="12801600" cy="7315200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8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29900880" y="14914834"/>
            <a:ext cx="12801600" cy="4538610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9" name="Text Placeholder 6"/>
          <p:cNvSpPr>
            <a:spLocks noGrp="1"/>
          </p:cNvSpPr>
          <p:nvPr>
            <p:ph type="body" sz="quarter" idx="41" hasCustomPrompt="1"/>
          </p:nvPr>
        </p:nvSpPr>
        <p:spPr>
          <a:xfrm>
            <a:off x="29900880" y="19767596"/>
            <a:ext cx="12801600" cy="1219200"/>
          </a:xfrm>
          <a:prstGeom prst="rect">
            <a:avLst/>
          </a:prstGeom>
          <a:solidFill>
            <a:srgbClr val="461D7C"/>
          </a:soli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40" name="Content Placeholder 17"/>
          <p:cNvSpPr>
            <a:spLocks noGrp="1"/>
          </p:cNvSpPr>
          <p:nvPr>
            <p:ph sz="quarter" idx="42" hasCustomPrompt="1"/>
          </p:nvPr>
        </p:nvSpPr>
        <p:spPr>
          <a:xfrm>
            <a:off x="29900880" y="21212348"/>
            <a:ext cx="12801600" cy="434478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34" hasCustomPrompt="1"/>
          </p:nvPr>
        </p:nvSpPr>
        <p:spPr>
          <a:xfrm>
            <a:off x="29900880" y="25722072"/>
            <a:ext cx="12801600" cy="1219200"/>
          </a:xfrm>
          <a:prstGeom prst="rect">
            <a:avLst/>
          </a:prstGeom>
          <a:solidFill>
            <a:srgbClr val="461D7C"/>
          </a:soli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30" name="Content Placeholder 17"/>
          <p:cNvSpPr>
            <a:spLocks noGrp="1"/>
          </p:cNvSpPr>
          <p:nvPr>
            <p:ph sz="quarter" idx="35" hasCustomPrompt="1"/>
          </p:nvPr>
        </p:nvSpPr>
        <p:spPr>
          <a:xfrm>
            <a:off x="29900880" y="27166824"/>
            <a:ext cx="12801600" cy="446227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43"/>
          </p:nvPr>
        </p:nvSpPr>
        <p:spPr>
          <a:xfrm>
            <a:off x="32270700" y="0"/>
            <a:ext cx="11620500" cy="3842445"/>
          </a:xfrm>
          <a:effectDag name="">
            <a:cont type="tree" name="">
              <a:effect ref="fillLine"/>
              <a:alphaMod>
                <a:cont name="">
                  <a:fill>
                    <a:gradFill>
                      <a:gsLst>
                        <a:gs pos="60000">
                          <a:srgbClr val="000000">
                            <a:alpha val="100000"/>
                          </a:srgbClr>
                        </a:gs>
                        <a:gs pos="97000">
                          <a:srgbClr val="000000">
                            <a:alpha val="0"/>
                          </a:srgbClr>
                        </a:gs>
                      </a:gsLst>
                      <a:lin ang="10800000"/>
                    </a:gradFill>
                  </a:fill>
                </a:cont>
              </a:alphaMod>
            </a:cont>
          </a:effectDag>
        </p:spPr>
        <p:txBody>
          <a:bodyPr lIns="91440" tIns="457200" rIns="9144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168" userDrawn="1">
          <p15:clr>
            <a:srgbClr val="A4A3A4"/>
          </p15:clr>
        </p15:guide>
        <p15:guide id="2" pos="18480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ltGray">
          <a:xfrm>
            <a:off x="0" y="0"/>
            <a:ext cx="43891200" cy="502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158240" y="685860"/>
            <a:ext cx="30175200" cy="2971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8240" y="6019800"/>
            <a:ext cx="41589960" cy="23629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18520" y="32114698"/>
            <a:ext cx="2185416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87268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3886200"/>
            <a:ext cx="43891200" cy="1143000"/>
          </a:xfrm>
          <a:prstGeom prst="rect">
            <a:avLst/>
          </a:prstGeom>
          <a:solidFill>
            <a:srgbClr val="461D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3886200"/>
            <a:ext cx="43891200" cy="0"/>
          </a:xfrm>
          <a:prstGeom prst="line">
            <a:avLst/>
          </a:prstGeom>
          <a:ln w="114300">
            <a:solidFill>
              <a:srgbClr val="FDD02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115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720" userDrawn="1">
          <p15:clr>
            <a:srgbClr val="A4A3A4"/>
          </p15:clr>
        </p15:guide>
        <p15:guide id="3" pos="26928" userDrawn="1">
          <p15:clr>
            <a:srgbClr val="A4A3A4"/>
          </p15:clr>
        </p15:guide>
        <p15:guide id="4" pos="13824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lowchart: Alternate Process 68">
            <a:extLst>
              <a:ext uri="{FF2B5EF4-FFF2-40B4-BE49-F238E27FC236}">
                <a16:creationId xmlns:a16="http://schemas.microsoft.com/office/drawing/2014/main" id="{A992587F-D2A9-4C3B-ABF7-F6AE6779F7B6}"/>
              </a:ext>
            </a:extLst>
          </p:cNvPr>
          <p:cNvSpPr/>
          <p:nvPr/>
        </p:nvSpPr>
        <p:spPr bwMode="auto">
          <a:xfrm>
            <a:off x="29231342" y="5334415"/>
            <a:ext cx="14045706" cy="1191327"/>
          </a:xfrm>
          <a:prstGeom prst="flowChartAlternateProcess">
            <a:avLst/>
          </a:prstGeom>
          <a:solidFill>
            <a:schemeClr val="accent6"/>
          </a:solidFill>
          <a:ln w="12700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800" dirty="0">
                <a:solidFill>
                  <a:schemeClr val="accent3"/>
                </a:solidFill>
                <a:latin typeface="Amasis MT Pro Medium" panose="02040604050005020304" pitchFamily="18" charset="0"/>
                <a:ea typeface="ADLaM Display" panose="020F0502020204030204" pitchFamily="2" charset="0"/>
                <a:cs typeface="Aldhabi" panose="020F0502020204030204" pitchFamily="2" charset="-78"/>
              </a:rPr>
              <a:t>Theoretical Framework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accent3"/>
              </a:solidFill>
              <a:effectLst/>
              <a:latin typeface="Amasis MT Pro Medium" panose="02040604050005020304" pitchFamily="18" charset="0"/>
              <a:ea typeface="ADLaM Display" panose="020F0502020204030204" pitchFamily="2" charset="0"/>
              <a:cs typeface="Aldhabi" panose="020F0502020204030204" pitchFamily="2" charset="-78"/>
            </a:endParaRPr>
          </a:p>
        </p:txBody>
      </p:sp>
      <p:sp>
        <p:nvSpPr>
          <p:cNvPr id="65" name="Flowchart: Alternate Process 64">
            <a:extLst>
              <a:ext uri="{FF2B5EF4-FFF2-40B4-BE49-F238E27FC236}">
                <a16:creationId xmlns:a16="http://schemas.microsoft.com/office/drawing/2014/main" id="{240DD28F-A485-1870-997B-E17AE78AB419}"/>
              </a:ext>
            </a:extLst>
          </p:cNvPr>
          <p:cNvSpPr/>
          <p:nvPr/>
        </p:nvSpPr>
        <p:spPr bwMode="auto">
          <a:xfrm>
            <a:off x="345929" y="5324264"/>
            <a:ext cx="13407165" cy="1191327"/>
          </a:xfrm>
          <a:prstGeom prst="flowChartAlternateProcess">
            <a:avLst/>
          </a:prstGeom>
          <a:solidFill>
            <a:schemeClr val="accent6"/>
          </a:solidFill>
          <a:ln w="12700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800" dirty="0">
                <a:solidFill>
                  <a:schemeClr val="accent3"/>
                </a:solidFill>
                <a:latin typeface="Amasis MT Pro Medium" panose="02040604050005020304" pitchFamily="18" charset="0"/>
                <a:ea typeface="ADLaM Display" panose="020F0502020204030204" pitchFamily="2" charset="0"/>
                <a:cs typeface="Aldhabi" panose="020F0502020204030204" pitchFamily="2" charset="-78"/>
              </a:rPr>
              <a:t>Background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accent3"/>
              </a:solidFill>
              <a:effectLst/>
              <a:latin typeface="Amasis MT Pro Medium" panose="02040604050005020304" pitchFamily="18" charset="0"/>
              <a:ea typeface="ADLaM Display" panose="020F0502020204030204" pitchFamily="2" charset="0"/>
              <a:cs typeface="Aldhabi" panose="020F0502020204030204" pitchFamily="2" charset="-78"/>
            </a:endParaRPr>
          </a:p>
        </p:txBody>
      </p:sp>
      <p:sp>
        <p:nvSpPr>
          <p:cNvPr id="89" name="Flowchart: Alternate Process 88">
            <a:extLst>
              <a:ext uri="{FF2B5EF4-FFF2-40B4-BE49-F238E27FC236}">
                <a16:creationId xmlns:a16="http://schemas.microsoft.com/office/drawing/2014/main" id="{9A941DBC-9DCA-9CE0-8A9B-2DFAAF9BF9D5}"/>
              </a:ext>
            </a:extLst>
          </p:cNvPr>
          <p:cNvSpPr/>
          <p:nvPr/>
        </p:nvSpPr>
        <p:spPr bwMode="auto">
          <a:xfrm>
            <a:off x="14241829" y="5344873"/>
            <a:ext cx="14494329" cy="1191327"/>
          </a:xfrm>
          <a:prstGeom prst="flowChartAlternateProcess">
            <a:avLst/>
          </a:prstGeom>
          <a:solidFill>
            <a:schemeClr val="accent6"/>
          </a:solidFill>
          <a:ln w="12700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Amasis MT Pro Medium" panose="02040604050005020304" pitchFamily="18" charset="0"/>
                <a:ea typeface="ADLaM Display" panose="020F0502020204030204" pitchFamily="2" charset="0"/>
                <a:cs typeface="Aldhabi" panose="020F0502020204030204" pitchFamily="2" charset="-78"/>
              </a:rPr>
              <a:t>Methods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accent3"/>
              </a:solidFill>
              <a:effectLst/>
              <a:latin typeface="Amasis MT Pro Medium" panose="02040604050005020304" pitchFamily="18" charset="0"/>
              <a:ea typeface="ADLaM Display" panose="020F0502020204030204" pitchFamily="2" charset="0"/>
              <a:cs typeface="Aldhabi" panose="020F0502020204030204" pitchFamily="2" charset="-78"/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116A61E1-C25B-32F9-4932-36C3F449A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3891200" cy="3866525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82020" tIns="41010" rIns="82020" bIns="41010" anchor="ctr"/>
          <a:lstStyle/>
          <a:p>
            <a:endParaRPr lang="en-US" sz="2195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36"/>
          </p:nvPr>
        </p:nvSpPr>
        <p:spPr>
          <a:xfrm>
            <a:off x="36138042" y="4118775"/>
            <a:ext cx="6484620" cy="736038"/>
          </a:xfrm>
        </p:spPr>
        <p:txBody>
          <a:bodyPr/>
          <a:lstStyle/>
          <a:p>
            <a:pPr algn="r" defTabSz="4430713"/>
            <a:r>
              <a:rPr lang="en-US" i="1" dirty="0"/>
              <a:t>publichealth.lsuhsc.edu</a:t>
            </a:r>
          </a:p>
        </p:txBody>
      </p:sp>
      <p:pic>
        <p:nvPicPr>
          <p:cNvPr id="104" name="Picture 10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151" y="546945"/>
            <a:ext cx="6680740" cy="27057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9" name="Text Placeholder 22"/>
          <p:cNvSpPr txBox="1">
            <a:spLocks/>
          </p:cNvSpPr>
          <p:nvPr/>
        </p:nvSpPr>
        <p:spPr bwMode="auto">
          <a:xfrm>
            <a:off x="1164772" y="4137797"/>
            <a:ext cx="30174412" cy="6463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3600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430713"/>
            <a:r>
              <a:rPr lang="en-US" i="1" dirty="0"/>
              <a:t>Louisiana State University Health Sciences Center School of Public Health</a:t>
            </a:r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9D52180D-1F05-650E-B20D-B2BFBE6C141E}"/>
              </a:ext>
            </a:extLst>
          </p:cNvPr>
          <p:cNvSpPr>
            <a:spLocks noGrp="1" noChangeAspect="1" noChangeArrowheads="1"/>
          </p:cNvSpPr>
          <p:nvPr>
            <p:ph type="title"/>
          </p:nvPr>
        </p:nvSpPr>
        <p:spPr>
          <a:xfrm>
            <a:off x="7393892" y="368058"/>
            <a:ext cx="31137118" cy="2576090"/>
          </a:xfrm>
          <a:noFill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7200" dirty="0">
                <a:solidFill>
                  <a:schemeClr val="accent3"/>
                </a:solidFill>
                <a:latin typeface="Amasis MT Pro Medium" panose="02040604050005020304" pitchFamily="18" charset="0"/>
                <a:ea typeface="ADLaM Display" panose="020F0502020204030204" pitchFamily="2" charset="0"/>
                <a:cs typeface="Aldhabi" panose="020F0502020204030204" pitchFamily="2" charset="-78"/>
              </a:rPr>
              <a:t>A Deeper Delve Towards Understanding Burnout Among Child Welfare: A Comparative Analysis</a:t>
            </a:r>
            <a:br>
              <a:rPr lang="en-US" sz="10499" dirty="0">
                <a:solidFill>
                  <a:schemeClr val="tx1"/>
                </a:solidFill>
                <a:latin typeface="Amasis MT Pro Medium" panose="02040604050005020304" pitchFamily="18" charset="0"/>
                <a:ea typeface="ADLaM Display" panose="020F0502020204030204" pitchFamily="2" charset="0"/>
                <a:cs typeface="Aldhabi" panose="020F0502020204030204" pitchFamily="2" charset="-78"/>
              </a:rPr>
            </a:br>
            <a:endParaRPr lang="en-US" sz="4200" b="0" dirty="0">
              <a:solidFill>
                <a:schemeClr val="accent3"/>
              </a:solidFill>
              <a:latin typeface="Amasis MT Pro Medium" panose="02040604050005020304" pitchFamily="18" charset="0"/>
              <a:ea typeface="ADLaM Display" panose="020F0502020204030204" pitchFamily="2" charset="0"/>
              <a:cs typeface="Aldhabi" panose="020F0502020204030204" pitchFamily="2" charset="-78"/>
            </a:endParaRPr>
          </a:p>
        </p:txBody>
      </p:sp>
      <p:pic>
        <p:nvPicPr>
          <p:cNvPr id="24" name="Picture 23" descr="LSUHSC_Seal.jpg">
            <a:extLst>
              <a:ext uri="{FF2B5EF4-FFF2-40B4-BE49-F238E27FC236}">
                <a16:creationId xmlns:a16="http://schemas.microsoft.com/office/drawing/2014/main" id="{2F7D2448-4B5D-8B9B-0972-02D87FF156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1010" y="407966"/>
            <a:ext cx="3314364" cy="29542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25" name="Rectangle 4">
            <a:extLst>
              <a:ext uri="{FF2B5EF4-FFF2-40B4-BE49-F238E27FC236}">
                <a16:creationId xmlns:a16="http://schemas.microsoft.com/office/drawing/2014/main" id="{A47B0C2E-5247-0083-AFD7-2FC5BEF46854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214395" y="2388102"/>
            <a:ext cx="2847319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defTabSz="16691946" rtl="0" eaLnBrk="0" fontAlgn="base" hangingPunct="0">
              <a:spcBef>
                <a:spcPct val="0"/>
              </a:spcBef>
              <a:spcAft>
                <a:spcPct val="0"/>
              </a:spcAft>
              <a:defRPr sz="7254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defTabSz="16691946" rtl="0" eaLnBrk="0" fontAlgn="base" hangingPunct="0">
              <a:spcBef>
                <a:spcPct val="0"/>
              </a:spcBef>
              <a:spcAft>
                <a:spcPct val="0"/>
              </a:spcAft>
              <a:defRPr sz="7254" b="1">
                <a:solidFill>
                  <a:schemeClr val="bg1"/>
                </a:solidFill>
                <a:latin typeface="Arial" charset="0"/>
              </a:defRPr>
            </a:lvl2pPr>
            <a:lvl3pPr algn="ctr" defTabSz="16691946" rtl="0" eaLnBrk="0" fontAlgn="base" hangingPunct="0">
              <a:spcBef>
                <a:spcPct val="0"/>
              </a:spcBef>
              <a:spcAft>
                <a:spcPct val="0"/>
              </a:spcAft>
              <a:defRPr sz="7254" b="1">
                <a:solidFill>
                  <a:schemeClr val="bg1"/>
                </a:solidFill>
                <a:latin typeface="Arial" charset="0"/>
              </a:defRPr>
            </a:lvl3pPr>
            <a:lvl4pPr algn="ctr" defTabSz="16691946" rtl="0" eaLnBrk="0" fontAlgn="base" hangingPunct="0">
              <a:spcBef>
                <a:spcPct val="0"/>
              </a:spcBef>
              <a:spcAft>
                <a:spcPct val="0"/>
              </a:spcAft>
              <a:defRPr sz="7254" b="1">
                <a:solidFill>
                  <a:schemeClr val="bg1"/>
                </a:solidFill>
                <a:latin typeface="Arial" charset="0"/>
              </a:defRPr>
            </a:lvl4pPr>
            <a:lvl5pPr algn="ctr" defTabSz="16691946" rtl="0" eaLnBrk="0" fontAlgn="base" hangingPunct="0">
              <a:spcBef>
                <a:spcPct val="0"/>
              </a:spcBef>
              <a:spcAft>
                <a:spcPct val="0"/>
              </a:spcAft>
              <a:defRPr sz="7254" b="1">
                <a:solidFill>
                  <a:schemeClr val="bg1"/>
                </a:solidFill>
                <a:latin typeface="Arial" charset="0"/>
              </a:defRPr>
            </a:lvl5pPr>
            <a:lvl6pPr marL="410072" algn="ctr" defTabSz="16691946" rtl="0" fontAlgn="base">
              <a:spcBef>
                <a:spcPct val="0"/>
              </a:spcBef>
              <a:spcAft>
                <a:spcPct val="0"/>
              </a:spcAft>
              <a:defRPr sz="7254" b="1">
                <a:solidFill>
                  <a:schemeClr val="bg1"/>
                </a:solidFill>
                <a:latin typeface="Arial" charset="0"/>
              </a:defRPr>
            </a:lvl6pPr>
            <a:lvl7pPr marL="820146" algn="ctr" defTabSz="16691946" rtl="0" fontAlgn="base">
              <a:spcBef>
                <a:spcPct val="0"/>
              </a:spcBef>
              <a:spcAft>
                <a:spcPct val="0"/>
              </a:spcAft>
              <a:defRPr sz="7254" b="1">
                <a:solidFill>
                  <a:schemeClr val="bg1"/>
                </a:solidFill>
                <a:latin typeface="Arial" charset="0"/>
              </a:defRPr>
            </a:lvl7pPr>
            <a:lvl8pPr marL="1230219" algn="ctr" defTabSz="16691946" rtl="0" fontAlgn="base">
              <a:spcBef>
                <a:spcPct val="0"/>
              </a:spcBef>
              <a:spcAft>
                <a:spcPct val="0"/>
              </a:spcAft>
              <a:defRPr sz="7254" b="1">
                <a:solidFill>
                  <a:schemeClr val="bg1"/>
                </a:solidFill>
                <a:latin typeface="Arial" charset="0"/>
              </a:defRPr>
            </a:lvl8pPr>
            <a:lvl9pPr marL="1640289" algn="ctr" defTabSz="16691946" rtl="0" fontAlgn="base">
              <a:spcBef>
                <a:spcPct val="0"/>
              </a:spcBef>
              <a:spcAft>
                <a:spcPct val="0"/>
              </a:spcAft>
              <a:defRPr sz="7254" b="1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n-US" sz="4400" kern="0" dirty="0">
                <a:solidFill>
                  <a:schemeClr val="accent3"/>
                </a:solidFill>
                <a:latin typeface="Amasis MT Pro Medium" panose="02040604050005020304" pitchFamily="18" charset="0"/>
                <a:ea typeface="ADLaM Display" panose="020F0502020204030204" pitchFamily="2" charset="0"/>
                <a:cs typeface="Aldhabi" panose="020F0502020204030204" pitchFamily="2" charset="-78"/>
              </a:rPr>
              <a:t>Viet Le, BS; Amy </a:t>
            </a:r>
            <a:r>
              <a:rPr lang="en-US" sz="4400" kern="0" dirty="0" err="1">
                <a:solidFill>
                  <a:schemeClr val="accent3"/>
                </a:solidFill>
                <a:latin typeface="Amasis MT Pro Medium" panose="02040604050005020304" pitchFamily="18" charset="0"/>
                <a:ea typeface="ADLaM Display" panose="020F0502020204030204" pitchFamily="2" charset="0"/>
                <a:cs typeface="Aldhabi" panose="020F0502020204030204" pitchFamily="2" charset="-78"/>
              </a:rPr>
              <a:t>Rinner</a:t>
            </a:r>
            <a:r>
              <a:rPr lang="en-US" sz="4400" kern="0" dirty="0">
                <a:solidFill>
                  <a:schemeClr val="accent3"/>
                </a:solidFill>
                <a:latin typeface="Amasis MT Pro Medium" panose="02040604050005020304" pitchFamily="18" charset="0"/>
                <a:ea typeface="ADLaM Display" panose="020F0502020204030204" pitchFamily="2" charset="0"/>
                <a:cs typeface="Aldhabi" panose="020F0502020204030204" pitchFamily="2" charset="-78"/>
              </a:rPr>
              <a:t>, PsyD.; Sebastián Del-Corral-Winder, Psy.D.; Amy Dickson, PsyD.</a:t>
            </a:r>
            <a:br>
              <a:rPr lang="en-US" sz="6000" kern="0" dirty="0">
                <a:solidFill>
                  <a:schemeClr val="accent3"/>
                </a:solidFill>
                <a:latin typeface="Amasis MT Pro Medium" panose="02040604050005020304" pitchFamily="18" charset="0"/>
                <a:ea typeface="ADLaM Display" panose="020F0502020204030204" pitchFamily="2" charset="0"/>
                <a:cs typeface="Aldhabi" panose="020F0502020204030204" pitchFamily="2" charset="-78"/>
              </a:rPr>
            </a:br>
            <a:r>
              <a:rPr lang="en-US" sz="4200" kern="0" dirty="0">
                <a:solidFill>
                  <a:schemeClr val="accent3"/>
                </a:solidFill>
                <a:latin typeface="Amasis MT Pro Medium" panose="02040604050005020304" pitchFamily="18" charset="0"/>
                <a:ea typeface="ADLaM Display" panose="020F0502020204030204" pitchFamily="2" charset="0"/>
                <a:cs typeface="Aldhabi" panose="020F0502020204030204" pitchFamily="2" charset="-78"/>
              </a:rPr>
              <a:t>LSUHSC Department of Public Health</a:t>
            </a:r>
            <a:endParaRPr lang="en-US" sz="4200" b="0" kern="0" dirty="0">
              <a:solidFill>
                <a:schemeClr val="accent3"/>
              </a:solidFill>
              <a:latin typeface="Amasis MT Pro Medium" panose="02040604050005020304" pitchFamily="18" charset="0"/>
              <a:ea typeface="ADLaM Display" panose="020F0502020204030204" pitchFamily="2" charset="0"/>
              <a:cs typeface="Aldhabi" panose="020F0502020204030204" pitchFamily="2" charset="-78"/>
            </a:endParaRPr>
          </a:p>
        </p:txBody>
      </p:sp>
      <p:sp>
        <p:nvSpPr>
          <p:cNvPr id="66" name="Text Box 1165">
            <a:extLst>
              <a:ext uri="{FF2B5EF4-FFF2-40B4-BE49-F238E27FC236}">
                <a16:creationId xmlns:a16="http://schemas.microsoft.com/office/drawing/2014/main" id="{56C8AF89-0ED5-8055-8022-97E0C1ABCB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330" y="6396850"/>
            <a:ext cx="13375213" cy="26153492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  <a:miter lim="800000"/>
            <a:headEnd type="none" w="sm" len="sm"/>
            <a:tailEnd type="none" w="sm" len="sm"/>
          </a:ln>
        </p:spPr>
        <p:txBody>
          <a:bodyPr lIns="82020" tIns="41010" rIns="82020" bIns="41010"/>
          <a:lstStyle/>
          <a:p>
            <a:endParaRPr lang="en-US" sz="3200" dirty="0"/>
          </a:p>
        </p:txBody>
      </p:sp>
      <p:sp>
        <p:nvSpPr>
          <p:cNvPr id="68" name="Text Box 1165">
            <a:extLst>
              <a:ext uri="{FF2B5EF4-FFF2-40B4-BE49-F238E27FC236}">
                <a16:creationId xmlns:a16="http://schemas.microsoft.com/office/drawing/2014/main" id="{A29374C4-B637-5276-823E-B8C9D09DBD5B}"/>
              </a:ext>
            </a:extLst>
          </p:cNvPr>
          <p:cNvSpPr txBox="1">
            <a:spLocks/>
          </p:cNvSpPr>
          <p:nvPr/>
        </p:nvSpPr>
        <p:spPr bwMode="auto">
          <a:xfrm>
            <a:off x="29243017" y="6452632"/>
            <a:ext cx="14034031" cy="20620975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  <a:miter lim="800000"/>
            <a:headEnd type="none" w="sm" len="sm"/>
            <a:tailEnd type="none" w="sm" len="sm"/>
          </a:ln>
        </p:spPr>
        <p:txBody>
          <a:bodyPr lIns="82020" tIns="41010" rIns="82020" bIns="41010"/>
          <a:lstStyle/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5000" b="1" dirty="0"/>
              <a:t>The Job Demands-Resources (JD-R) model </a:t>
            </a:r>
            <a:r>
              <a:rPr lang="en-US" sz="5000" dirty="0"/>
              <a:t>(Figure 2)</a:t>
            </a:r>
            <a:r>
              <a:rPr lang="en-US" sz="5000" b="1" dirty="0"/>
              <a:t> </a:t>
            </a:r>
            <a:r>
              <a:rPr lang="en-US" sz="5000" dirty="0"/>
              <a:t>is a</a:t>
            </a:r>
            <a:r>
              <a:rPr lang="en-US" sz="5000" b="1" dirty="0"/>
              <a:t> </a:t>
            </a:r>
            <a:r>
              <a:rPr lang="en-US" sz="5000" dirty="0"/>
              <a:t>burnout-focused model; it categorizing workplace factors into job demands and resources.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5000" b="1" dirty="0"/>
              <a:t>Job demands </a:t>
            </a:r>
            <a:r>
              <a:rPr lang="en-US" sz="5000" dirty="0"/>
              <a:t>require sustained effort and are associated with certain physiological and/or psychological costs (e.g., workload, emotional demands).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5000" b="1" dirty="0"/>
              <a:t>Job resources </a:t>
            </a:r>
            <a:r>
              <a:rPr lang="en-US" sz="5000" dirty="0"/>
              <a:t>function in achieving work goals, reduce job demands and the associated costs, or stimulate personal growth and development.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5000" dirty="0"/>
          </a:p>
        </p:txBody>
      </p:sp>
      <p:sp>
        <p:nvSpPr>
          <p:cNvPr id="73" name="Text Box 1165">
            <a:extLst>
              <a:ext uri="{FF2B5EF4-FFF2-40B4-BE49-F238E27FC236}">
                <a16:creationId xmlns:a16="http://schemas.microsoft.com/office/drawing/2014/main" id="{5C388963-8206-D280-A46B-7EF6335DD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26928" y="26436331"/>
            <a:ext cx="14058636" cy="6114009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  <a:miter lim="800000"/>
            <a:headEnd type="none" w="sm" len="sm"/>
            <a:tailEnd type="none" w="sm" len="sm"/>
          </a:ln>
        </p:spPr>
        <p:txBody>
          <a:bodyPr lIns="82020" tIns="41010" rIns="82020" bIns="41010"/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000" dirty="0"/>
              <a:t>By understanding and mitigating burnout, DCFS can enhance workforce resilience and effectiveness, ultimately improving outcomes for the vulnerable populations they serve.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000" dirty="0"/>
              <a:t>Moving forward, ongoing monitoring and evaluation of workplace practices and interventions will be essential to sustainably address burnout within DCFS.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DEB3A87-043F-DEBA-B9FE-30AF6C054516}"/>
              </a:ext>
            </a:extLst>
          </p:cNvPr>
          <p:cNvSpPr/>
          <p:nvPr/>
        </p:nvSpPr>
        <p:spPr bwMode="auto">
          <a:xfrm>
            <a:off x="29277411" y="25274441"/>
            <a:ext cx="13992841" cy="1191327"/>
          </a:xfrm>
          <a:prstGeom prst="rect">
            <a:avLst/>
          </a:prstGeom>
          <a:solidFill>
            <a:schemeClr val="accent6"/>
          </a:solidFill>
          <a:ln w="12700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800" dirty="0">
                <a:solidFill>
                  <a:schemeClr val="accent3"/>
                </a:solidFill>
                <a:latin typeface="Amasis MT Pro Medium" panose="02040604050005020304" pitchFamily="18" charset="0"/>
                <a:ea typeface="ADLaM Display" panose="020F0502020204030204" pitchFamily="2" charset="0"/>
                <a:cs typeface="Aldhabi" panose="020F0502020204030204" pitchFamily="2" charset="-78"/>
              </a:rPr>
              <a:t>Discussion &amp; Conclusion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accent3"/>
              </a:solidFill>
              <a:effectLst/>
              <a:latin typeface="Amasis MT Pro Medium" panose="02040604050005020304" pitchFamily="18" charset="0"/>
              <a:ea typeface="ADLaM Display" panose="020F0502020204030204" pitchFamily="2" charset="0"/>
              <a:cs typeface="Aldhabi" panose="020F0502020204030204" pitchFamily="2" charset="-78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E4ED70FF-AD66-F525-C76C-72E35972FD95}"/>
              </a:ext>
            </a:extLst>
          </p:cNvPr>
          <p:cNvSpPr txBox="1"/>
          <p:nvPr/>
        </p:nvSpPr>
        <p:spPr>
          <a:xfrm>
            <a:off x="381000" y="6452632"/>
            <a:ext cx="13372094" cy="10442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5000" dirty="0">
                <a:latin typeface="+mn-lt"/>
              </a:rPr>
              <a:t>Burnout among child welfare workers poses significant challenges to workforce well-being and service delivery.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5000" dirty="0"/>
              <a:t>By mitigating burnout, DCFS can enhance workforce resilience and effectiveness, ultimately improving outcomes for the vulnerable populations they serve (Figure 1).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5000" dirty="0"/>
              <a:t>Comparing data from different DCFS communities allows identification of shared and unique factors contributing to burnout in a specific state, facilitating targeted interventions.</a:t>
            </a:r>
          </a:p>
          <a:p>
            <a:r>
              <a:rPr lang="en-US" dirty="0"/>
              <a:t> 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3E5EB7F8-A7C2-FA67-46EF-397C553FD32A}"/>
              </a:ext>
            </a:extLst>
          </p:cNvPr>
          <p:cNvSpPr/>
          <p:nvPr/>
        </p:nvSpPr>
        <p:spPr bwMode="auto">
          <a:xfrm>
            <a:off x="756540" y="22191483"/>
            <a:ext cx="12610962" cy="1191327"/>
          </a:xfrm>
          <a:prstGeom prst="rect">
            <a:avLst/>
          </a:prstGeom>
          <a:solidFill>
            <a:schemeClr val="accent6"/>
          </a:solidFill>
          <a:ln w="12700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800" dirty="0">
                <a:solidFill>
                  <a:schemeClr val="accent3"/>
                </a:solidFill>
                <a:latin typeface="Amasis MT Pro Medium" panose="02040604050005020304" pitchFamily="18" charset="0"/>
                <a:ea typeface="ADLaM Display" panose="020F0502020204030204" pitchFamily="2" charset="0"/>
                <a:cs typeface="Aldhabi" panose="020F0502020204030204" pitchFamily="2" charset="-78"/>
              </a:rPr>
              <a:t>Study Objectives: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accent3"/>
              </a:solidFill>
              <a:effectLst/>
              <a:latin typeface="Amasis MT Pro Medium" panose="02040604050005020304" pitchFamily="18" charset="0"/>
              <a:ea typeface="ADLaM Display" panose="020F0502020204030204" pitchFamily="2" charset="0"/>
              <a:cs typeface="Aldhabi" panose="020F0502020204030204" pitchFamily="2" charset="-78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5467D69-04A4-D410-8A67-3347B8A92898}"/>
              </a:ext>
            </a:extLst>
          </p:cNvPr>
          <p:cNvSpPr txBox="1"/>
          <p:nvPr/>
        </p:nvSpPr>
        <p:spPr>
          <a:xfrm>
            <a:off x="771587" y="23382810"/>
            <a:ext cx="12610963" cy="8556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000" b="1" dirty="0"/>
              <a:t>Assess burnout rates </a:t>
            </a:r>
            <a:r>
              <a:rPr lang="en-US" sz="5000" dirty="0"/>
              <a:t>among two different DCFS communities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000" b="1" dirty="0"/>
              <a:t>Identify contributing factors</a:t>
            </a:r>
            <a:r>
              <a:rPr lang="en-US" sz="5000" dirty="0"/>
              <a:t> contributing to burnout for DCFS workers in both communities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000" b="1" dirty="0"/>
              <a:t>Evaluate</a:t>
            </a:r>
            <a:r>
              <a:rPr lang="en-US" sz="5000" dirty="0"/>
              <a:t> existing strategies and interventions used between both aimed at mitigating burnout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000" b="1" dirty="0"/>
              <a:t>Inform</a:t>
            </a:r>
            <a:r>
              <a:rPr lang="en-US" sz="5000" dirty="0"/>
              <a:t> future strategies to improve employee wellbeing and retention going forward</a:t>
            </a:r>
            <a:endParaRPr lang="en-US" sz="5000" b="1" dirty="0"/>
          </a:p>
        </p:txBody>
      </p:sp>
      <p:sp>
        <p:nvSpPr>
          <p:cNvPr id="74" name="Text Box 1165">
            <a:extLst>
              <a:ext uri="{FF2B5EF4-FFF2-40B4-BE49-F238E27FC236}">
                <a16:creationId xmlns:a16="http://schemas.microsoft.com/office/drawing/2014/main" id="{C3ECA9AC-35C8-607B-FF6E-ACB1EE0B4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48278" y="6338796"/>
            <a:ext cx="14476205" cy="736692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  <a:miter lim="800000"/>
            <a:headEnd type="none" w="sm" len="sm"/>
            <a:tailEnd type="none" w="sm" len="sm"/>
          </a:ln>
        </p:spPr>
        <p:txBody>
          <a:bodyPr lIns="82020" tIns="41010" rIns="82020" bIns="41010" anchor="ctr"/>
          <a:lstStyle/>
          <a:p>
            <a:r>
              <a:rPr lang="en-US" sz="5000" dirty="0"/>
              <a:t>This study follows a</a:t>
            </a:r>
            <a:r>
              <a:rPr lang="en-US" sz="5000" b="1" dirty="0"/>
              <a:t> mixed-methods approach</a:t>
            </a:r>
            <a:r>
              <a:rPr lang="en-US" sz="5000" dirty="0"/>
              <a:t>: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000" dirty="0"/>
              <a:t>Burnout will be </a:t>
            </a:r>
            <a:r>
              <a:rPr lang="en-US" sz="5000" b="1" dirty="0"/>
              <a:t>quantitively measured</a:t>
            </a:r>
            <a:r>
              <a:rPr lang="en-US" sz="5000" dirty="0"/>
              <a:t> through a comprehensive survey administered via </a:t>
            </a:r>
            <a:r>
              <a:rPr lang="en-US" sz="5000" b="1" dirty="0"/>
              <a:t>validated measurements </a:t>
            </a:r>
            <a:r>
              <a:rPr lang="en-US" sz="5000" dirty="0"/>
              <a:t>such as the </a:t>
            </a:r>
            <a:r>
              <a:rPr lang="en-US" sz="5000" b="1" dirty="0"/>
              <a:t>Maslach Burnout Inventory (MBI)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000" dirty="0"/>
              <a:t>Etiologies of burnout &amp; current strategies to combat burnout will be </a:t>
            </a:r>
            <a:r>
              <a:rPr lang="en-US" sz="5000" b="1" dirty="0"/>
              <a:t>qualitatively discovered</a:t>
            </a:r>
            <a:r>
              <a:rPr lang="en-US" sz="5000" dirty="0"/>
              <a:t> via </a:t>
            </a:r>
            <a:r>
              <a:rPr lang="en-US" sz="5000" b="1" dirty="0"/>
              <a:t>focus groups</a:t>
            </a:r>
            <a:r>
              <a:rPr lang="en-US" sz="5000" dirty="0"/>
              <a:t> and </a:t>
            </a:r>
            <a:r>
              <a:rPr lang="en-US" sz="5000" b="1" dirty="0"/>
              <a:t>tailored questions </a:t>
            </a:r>
            <a:r>
              <a:rPr lang="en-US" sz="5000" dirty="0"/>
              <a:t>from the survey.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ED09CBFB-8B72-D057-49C0-93B0407F67BC}"/>
              </a:ext>
            </a:extLst>
          </p:cNvPr>
          <p:cNvSpPr txBox="1"/>
          <p:nvPr/>
        </p:nvSpPr>
        <p:spPr>
          <a:xfrm>
            <a:off x="881704" y="20446649"/>
            <a:ext cx="1173861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Figure 1. </a:t>
            </a:r>
            <a:r>
              <a:rPr lang="en-US" sz="4000" dirty="0"/>
              <a:t>Preliminary Logic Model for Burnout in DCFS.</a:t>
            </a:r>
          </a:p>
        </p:txBody>
      </p:sp>
      <p:sp>
        <p:nvSpPr>
          <p:cNvPr id="113" name="Text Box 1165">
            <a:extLst>
              <a:ext uri="{FF2B5EF4-FFF2-40B4-BE49-F238E27FC236}">
                <a16:creationId xmlns:a16="http://schemas.microsoft.com/office/drawing/2014/main" id="{09BA9F10-2D3E-545D-F223-B08A9455925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4266402" y="15377600"/>
            <a:ext cx="14458081" cy="17172741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  <a:miter lim="800000"/>
            <a:headEnd type="none" w="sm" len="sm"/>
            <a:tailEnd type="none" w="sm" len="sm"/>
          </a:ln>
        </p:spPr>
        <p:txBody>
          <a:bodyPr lIns="82020" tIns="41010" rIns="82020" bIns="41010"/>
          <a:lstStyle/>
          <a:p>
            <a:endParaRPr lang="en-US" sz="3200" dirty="0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29A03F3C-E338-D7EA-07B3-06A2B00E5544}"/>
              </a:ext>
            </a:extLst>
          </p:cNvPr>
          <p:cNvSpPr/>
          <p:nvPr/>
        </p:nvSpPr>
        <p:spPr bwMode="auto">
          <a:xfrm>
            <a:off x="14306656" y="14224846"/>
            <a:ext cx="14415646" cy="1191327"/>
          </a:xfrm>
          <a:prstGeom prst="rect">
            <a:avLst/>
          </a:prstGeom>
          <a:solidFill>
            <a:schemeClr val="accent6"/>
          </a:solidFill>
          <a:ln w="12700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800" dirty="0">
                <a:solidFill>
                  <a:schemeClr val="accent3"/>
                </a:solidFill>
                <a:latin typeface="Amasis MT Pro Medium" panose="02040604050005020304" pitchFamily="18" charset="0"/>
                <a:ea typeface="ADLaM Display" panose="020F0502020204030204" pitchFamily="2" charset="0"/>
                <a:cs typeface="Aldhabi" panose="020F0502020204030204" pitchFamily="2" charset="-78"/>
              </a:rPr>
              <a:t>Study Design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accent3"/>
              </a:solidFill>
              <a:effectLst/>
              <a:latin typeface="Amasis MT Pro Medium" panose="02040604050005020304" pitchFamily="18" charset="0"/>
              <a:ea typeface="ADLaM Display" panose="020F0502020204030204" pitchFamily="2" charset="0"/>
              <a:cs typeface="Aldhabi" panose="020F0502020204030204" pitchFamily="2" charset="-78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07B4150F-6EAB-1ED8-FDAD-552418696A8B}"/>
              </a:ext>
            </a:extLst>
          </p:cNvPr>
          <p:cNvSpPr/>
          <p:nvPr/>
        </p:nvSpPr>
        <p:spPr>
          <a:xfrm>
            <a:off x="14853717" y="16399185"/>
            <a:ext cx="13241016" cy="140426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Tx/>
              <a:buChar char="-"/>
            </a:pPr>
            <a:r>
              <a:rPr lang="en-US" sz="4000" dirty="0">
                <a:solidFill>
                  <a:schemeClr val="tx1"/>
                </a:solidFill>
              </a:rPr>
              <a:t>Define Scope &amp; Objectives</a:t>
            </a:r>
          </a:p>
          <a:p>
            <a:pPr marL="571500" indent="-571500" algn="ctr">
              <a:buFontTx/>
              <a:buChar char="-"/>
            </a:pPr>
            <a:r>
              <a:rPr lang="en-US" sz="4000" dirty="0">
                <a:solidFill>
                  <a:schemeClr val="tx1"/>
                </a:solidFill>
              </a:rPr>
              <a:t>Identify Stakeholders &amp; Establish Project Team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5032881C-EF87-6FA0-47E3-3B3DB90BD7A0}"/>
              </a:ext>
            </a:extLst>
          </p:cNvPr>
          <p:cNvSpPr/>
          <p:nvPr/>
        </p:nvSpPr>
        <p:spPr>
          <a:xfrm>
            <a:off x="14811282" y="15015703"/>
            <a:ext cx="13241016" cy="195831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Project Planning</a:t>
            </a:r>
          </a:p>
        </p:txBody>
      </p:sp>
      <p:sp>
        <p:nvSpPr>
          <p:cNvPr id="117" name="Arrow: Down 116">
            <a:extLst>
              <a:ext uri="{FF2B5EF4-FFF2-40B4-BE49-F238E27FC236}">
                <a16:creationId xmlns:a16="http://schemas.microsoft.com/office/drawing/2014/main" id="{F08E2245-822D-AFCC-BF87-3A0A0B8476AD}"/>
              </a:ext>
            </a:extLst>
          </p:cNvPr>
          <p:cNvSpPr/>
          <p:nvPr/>
        </p:nvSpPr>
        <p:spPr>
          <a:xfrm>
            <a:off x="20518515" y="17948418"/>
            <a:ext cx="1656810" cy="361896"/>
          </a:xfrm>
          <a:prstGeom prst="downArrow">
            <a:avLst/>
          </a:prstGeom>
          <a:ln/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 err="1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590D73E6-9721-4611-416A-20E7937F1EF1}"/>
              </a:ext>
            </a:extLst>
          </p:cNvPr>
          <p:cNvSpPr/>
          <p:nvPr/>
        </p:nvSpPr>
        <p:spPr>
          <a:xfrm>
            <a:off x="14811282" y="19049606"/>
            <a:ext cx="13241016" cy="28633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Tx/>
              <a:buChar char="-"/>
            </a:pPr>
            <a:r>
              <a:rPr lang="en-US" sz="4000" dirty="0">
                <a:solidFill>
                  <a:schemeClr val="tx1"/>
                </a:solidFill>
              </a:rPr>
              <a:t>Literature Review</a:t>
            </a:r>
          </a:p>
          <a:p>
            <a:pPr marL="571500" indent="-571500" algn="ctr">
              <a:buFontTx/>
              <a:buChar char="-"/>
            </a:pPr>
            <a:r>
              <a:rPr lang="en-US" sz="4000" dirty="0">
                <a:solidFill>
                  <a:schemeClr val="tx1"/>
                </a:solidFill>
              </a:rPr>
              <a:t>Create Focus Group Questions</a:t>
            </a:r>
          </a:p>
          <a:p>
            <a:pPr marL="571500" indent="-571500" algn="ctr">
              <a:buFontTx/>
              <a:buChar char="-"/>
            </a:pPr>
            <a:r>
              <a:rPr lang="en-US" sz="4000" dirty="0">
                <a:solidFill>
                  <a:schemeClr val="tx1"/>
                </a:solidFill>
              </a:rPr>
              <a:t>Incorporate Validated Measurements</a:t>
            </a:r>
          </a:p>
          <a:p>
            <a:pPr marL="571500" indent="-571500" algn="ctr">
              <a:buFontTx/>
              <a:buChar char="-"/>
            </a:pPr>
            <a:r>
              <a:rPr lang="en-US" sz="4000" dirty="0">
                <a:solidFill>
                  <a:schemeClr val="tx1"/>
                </a:solidFill>
              </a:rPr>
              <a:t>Develop Tailored Quantitative Survey Questions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BDD80E6F-B326-145C-EF1D-990A2B09E60A}"/>
              </a:ext>
            </a:extLst>
          </p:cNvPr>
          <p:cNvSpPr/>
          <p:nvPr/>
        </p:nvSpPr>
        <p:spPr>
          <a:xfrm>
            <a:off x="14768847" y="17666125"/>
            <a:ext cx="13241016" cy="195831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Survey &amp; Focus Group Design</a:t>
            </a:r>
          </a:p>
        </p:txBody>
      </p:sp>
      <p:sp>
        <p:nvSpPr>
          <p:cNvPr id="123" name="Arrow: Down 122">
            <a:extLst>
              <a:ext uri="{FF2B5EF4-FFF2-40B4-BE49-F238E27FC236}">
                <a16:creationId xmlns:a16="http://schemas.microsoft.com/office/drawing/2014/main" id="{C80C9CC1-D124-6043-493F-8332F82B0C0E}"/>
              </a:ext>
            </a:extLst>
          </p:cNvPr>
          <p:cNvSpPr/>
          <p:nvPr/>
        </p:nvSpPr>
        <p:spPr>
          <a:xfrm>
            <a:off x="20560950" y="22093917"/>
            <a:ext cx="1656810" cy="361896"/>
          </a:xfrm>
          <a:prstGeom prst="downArrow">
            <a:avLst/>
          </a:prstGeom>
          <a:ln/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 err="1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DD87D306-6D76-D98E-B208-7D98CE81DC2F}"/>
              </a:ext>
            </a:extLst>
          </p:cNvPr>
          <p:cNvSpPr/>
          <p:nvPr/>
        </p:nvSpPr>
        <p:spPr>
          <a:xfrm>
            <a:off x="14853717" y="23197071"/>
            <a:ext cx="13241016" cy="140426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Tx/>
              <a:buChar char="-"/>
            </a:pPr>
            <a:r>
              <a:rPr lang="en-US" sz="4000" dirty="0">
                <a:solidFill>
                  <a:schemeClr val="tx1"/>
                </a:solidFill>
              </a:rPr>
              <a:t>Organize Feedback Groups for Questions</a:t>
            </a:r>
          </a:p>
          <a:p>
            <a:pPr marL="571500" indent="-571500" algn="ctr">
              <a:buFontTx/>
              <a:buChar char="-"/>
            </a:pPr>
            <a:r>
              <a:rPr lang="en-US" sz="4000" dirty="0">
                <a:solidFill>
                  <a:schemeClr val="tx1"/>
                </a:solidFill>
              </a:rPr>
              <a:t>Refine Survey &amp; Focus Group Questions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45F175CB-25F1-20C3-E151-1A4658DC1B98}"/>
              </a:ext>
            </a:extLst>
          </p:cNvPr>
          <p:cNvSpPr/>
          <p:nvPr/>
        </p:nvSpPr>
        <p:spPr>
          <a:xfrm>
            <a:off x="14811282" y="21813589"/>
            <a:ext cx="13241016" cy="195831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Pilot Testing</a:t>
            </a:r>
          </a:p>
        </p:txBody>
      </p:sp>
      <p:sp>
        <p:nvSpPr>
          <p:cNvPr id="129" name="Arrow: Down 128">
            <a:extLst>
              <a:ext uri="{FF2B5EF4-FFF2-40B4-BE49-F238E27FC236}">
                <a16:creationId xmlns:a16="http://schemas.microsoft.com/office/drawing/2014/main" id="{F560FFA0-20B8-0E46-0E42-25BEA011EC24}"/>
              </a:ext>
            </a:extLst>
          </p:cNvPr>
          <p:cNvSpPr/>
          <p:nvPr/>
        </p:nvSpPr>
        <p:spPr>
          <a:xfrm>
            <a:off x="20560950" y="24708743"/>
            <a:ext cx="1656810" cy="361896"/>
          </a:xfrm>
          <a:prstGeom prst="downArrow">
            <a:avLst/>
          </a:prstGeom>
          <a:ln/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 err="1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AD4CA754-0694-6667-EDC4-4E9098AB2BD2}"/>
              </a:ext>
            </a:extLst>
          </p:cNvPr>
          <p:cNvSpPr/>
          <p:nvPr/>
        </p:nvSpPr>
        <p:spPr>
          <a:xfrm>
            <a:off x="14893971" y="25861496"/>
            <a:ext cx="13241016" cy="140426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Tx/>
              <a:buChar char="-"/>
            </a:pPr>
            <a:r>
              <a:rPr lang="en-US" sz="4000" dirty="0">
                <a:solidFill>
                  <a:schemeClr val="tx1"/>
                </a:solidFill>
              </a:rPr>
              <a:t>Distribute Surveys</a:t>
            </a:r>
          </a:p>
          <a:p>
            <a:pPr marL="571500" indent="-571500" algn="ctr">
              <a:buFontTx/>
              <a:buChar char="-"/>
            </a:pPr>
            <a:r>
              <a:rPr lang="en-US" sz="4000" dirty="0">
                <a:solidFill>
                  <a:schemeClr val="tx1"/>
                </a:solidFill>
              </a:rPr>
              <a:t>Organize &amp; Conduct Focus Groups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86F319A2-E614-C563-BB02-97C35C82F51F}"/>
              </a:ext>
            </a:extLst>
          </p:cNvPr>
          <p:cNvSpPr/>
          <p:nvPr/>
        </p:nvSpPr>
        <p:spPr>
          <a:xfrm>
            <a:off x="14851536" y="24478014"/>
            <a:ext cx="13241016" cy="195831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Data Collection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33CDC5DE-7F21-EA9D-553C-970AD6BEA5F6}"/>
              </a:ext>
            </a:extLst>
          </p:cNvPr>
          <p:cNvSpPr/>
          <p:nvPr/>
        </p:nvSpPr>
        <p:spPr>
          <a:xfrm>
            <a:off x="14768847" y="28457089"/>
            <a:ext cx="13241016" cy="27639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Tx/>
              <a:buChar char="-"/>
            </a:pPr>
            <a:r>
              <a:rPr lang="en-US" sz="4000" dirty="0">
                <a:solidFill>
                  <a:schemeClr val="tx1"/>
                </a:solidFill>
              </a:rPr>
              <a:t>Draft Survey Report</a:t>
            </a:r>
          </a:p>
          <a:p>
            <a:pPr marL="571500" indent="-571500" algn="ctr">
              <a:buFontTx/>
              <a:buChar char="-"/>
            </a:pPr>
            <a:r>
              <a:rPr lang="en-US" sz="4000" dirty="0">
                <a:solidFill>
                  <a:schemeClr val="tx1"/>
                </a:solidFill>
              </a:rPr>
              <a:t>Theme Analysis on Focus Group &amp; Survey Questions</a:t>
            </a:r>
          </a:p>
          <a:p>
            <a:pPr marL="571500" indent="-571500" algn="ctr">
              <a:buFontTx/>
              <a:buChar char="-"/>
            </a:pPr>
            <a:r>
              <a:rPr lang="en-US" sz="4000" dirty="0">
                <a:solidFill>
                  <a:schemeClr val="tx1"/>
                </a:solidFill>
              </a:rPr>
              <a:t>Prepare presentation &amp; Dissemination Materials</a:t>
            </a:r>
          </a:p>
          <a:p>
            <a:pPr marL="571500" indent="-571500" algn="ctr">
              <a:buFontTx/>
              <a:buChar char="-"/>
            </a:pPr>
            <a:r>
              <a:rPr lang="en-US" sz="4000" dirty="0">
                <a:solidFill>
                  <a:schemeClr val="tx1"/>
                </a:solidFill>
              </a:rPr>
              <a:t>Present Findings to DCFS Leadership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6D8561E1-1BEC-4F66-7790-6C2D1FC8E5FA}"/>
              </a:ext>
            </a:extLst>
          </p:cNvPr>
          <p:cNvSpPr/>
          <p:nvPr/>
        </p:nvSpPr>
        <p:spPr>
          <a:xfrm>
            <a:off x="14726412" y="27073607"/>
            <a:ext cx="13241016" cy="195831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Data Analysis &amp; Evaluation</a:t>
            </a:r>
          </a:p>
        </p:txBody>
      </p:sp>
      <p:sp>
        <p:nvSpPr>
          <p:cNvPr id="139" name="Arrow: Down 138">
            <a:extLst>
              <a:ext uri="{FF2B5EF4-FFF2-40B4-BE49-F238E27FC236}">
                <a16:creationId xmlns:a16="http://schemas.microsoft.com/office/drawing/2014/main" id="{7410BE99-539E-BBE3-00B2-2BE58F6B1AE4}"/>
              </a:ext>
            </a:extLst>
          </p:cNvPr>
          <p:cNvSpPr/>
          <p:nvPr/>
        </p:nvSpPr>
        <p:spPr>
          <a:xfrm>
            <a:off x="20518515" y="27304336"/>
            <a:ext cx="1656810" cy="361896"/>
          </a:xfrm>
          <a:prstGeom prst="downArrow">
            <a:avLst/>
          </a:prstGeom>
          <a:ln/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 err="1"/>
          </a:p>
        </p:txBody>
      </p:sp>
      <p:sp>
        <p:nvSpPr>
          <p:cNvPr id="140" name="Arrow: Down 139">
            <a:extLst>
              <a:ext uri="{FF2B5EF4-FFF2-40B4-BE49-F238E27FC236}">
                <a16:creationId xmlns:a16="http://schemas.microsoft.com/office/drawing/2014/main" id="{036B6E13-7EB3-C6E9-D969-E24127F25537}"/>
              </a:ext>
            </a:extLst>
          </p:cNvPr>
          <p:cNvSpPr/>
          <p:nvPr/>
        </p:nvSpPr>
        <p:spPr>
          <a:xfrm>
            <a:off x="20518515" y="31320450"/>
            <a:ext cx="1656810" cy="361896"/>
          </a:xfrm>
          <a:prstGeom prst="downArrow">
            <a:avLst/>
          </a:prstGeom>
          <a:ln/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 err="1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1186B4AA-25B8-E23F-48CF-2B0B057C95E3}"/>
              </a:ext>
            </a:extLst>
          </p:cNvPr>
          <p:cNvSpPr/>
          <p:nvPr/>
        </p:nvSpPr>
        <p:spPr>
          <a:xfrm>
            <a:off x="14768847" y="31682345"/>
            <a:ext cx="13241016" cy="744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Outline Steps for Further Intervention</a:t>
            </a:r>
          </a:p>
        </p:txBody>
      </p:sp>
      <p:pic>
        <p:nvPicPr>
          <p:cNvPr id="1027" name="Picture 3" descr="1 The job demands-resources model ( Bakker &amp; Demerouti, 2014 ) | Download  Scientific Diagram">
            <a:extLst>
              <a:ext uri="{FF2B5EF4-FFF2-40B4-BE49-F238E27FC236}">
                <a16:creationId xmlns:a16="http://schemas.microsoft.com/office/drawing/2014/main" id="{802C97BD-8019-7479-24D6-5201CA20BF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2895" y="7064125"/>
            <a:ext cx="10370293" cy="694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2" name="TextBox 141">
            <a:extLst>
              <a:ext uri="{FF2B5EF4-FFF2-40B4-BE49-F238E27FC236}">
                <a16:creationId xmlns:a16="http://schemas.microsoft.com/office/drawing/2014/main" id="{678DC1EE-D2FA-5194-E3A6-023A7B8824AE}"/>
              </a:ext>
            </a:extLst>
          </p:cNvPr>
          <p:cNvSpPr txBox="1"/>
          <p:nvPr/>
        </p:nvSpPr>
        <p:spPr>
          <a:xfrm>
            <a:off x="29464102" y="14186273"/>
            <a:ext cx="138838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Figure 2. </a:t>
            </a:r>
            <a:r>
              <a:rPr lang="en-US" sz="4000" dirty="0"/>
              <a:t>The Job Demands-Resources Model (Bakker &amp; Demerouti, 2014)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941D747-4424-E125-F1F8-A3312EAC208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64772" y="15782916"/>
            <a:ext cx="11211504" cy="4481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</p:sld>
</file>

<file path=ppt/theme/theme1.xml><?xml version="1.0" encoding="utf-8"?>
<a:theme xmlns:a="http://schemas.openxmlformats.org/drawingml/2006/main" name="Science Poster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A3AC1795-03CA-4218-8E9C-394F2C72EB71}" vid="{9E91E023-53D0-48CE-AFD1-CE3DA49243D0}"/>
    </a:ext>
  </a:extLst>
</a:theme>
</file>

<file path=ppt/theme/theme2.xml><?xml version="1.0" encoding="utf-8"?>
<a:theme xmlns:a="http://schemas.openxmlformats.org/drawingml/2006/main" name="Office Them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9B7E175-EA31-4EB5-9BCC-A945A81036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TS104001343</Template>
  <TotalTime>0</TotalTime>
  <Words>460</Words>
  <Application>Microsoft Office PowerPoint</Application>
  <PresentationFormat>Custom</PresentationFormat>
  <Paragraphs>68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Amasis MT Pro Medium</vt:lpstr>
      <vt:lpstr>Arial</vt:lpstr>
      <vt:lpstr>Calibri Light</vt:lpstr>
      <vt:lpstr>Science Poster</vt:lpstr>
      <vt:lpstr>A Deeper Delve Towards Understanding Burnout Among Child Welfare: A Comparative Analysis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2014-03-11T18:19:54Z</dcterms:created>
  <dcterms:modified xsi:type="dcterms:W3CDTF">2024-03-26T08:57:45Z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TC040013439991</vt:lpwstr>
  </property>
</Properties>
</file>