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29260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1pPr>
    <a:lvl2pPr marL="0" marR="0" indent="2150314"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2pPr>
    <a:lvl3pPr marL="0" marR="0" indent="430063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3pPr>
    <a:lvl4pPr marL="0" marR="0" indent="6450946"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4pPr>
    <a:lvl5pPr marL="0" marR="0" indent="8601261"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5pPr>
    <a:lvl6pPr marL="0" marR="0" indent="10751577"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6pPr>
    <a:lvl7pPr marL="0" marR="0" indent="12901893"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7pPr>
    <a:lvl8pPr marL="0" marR="0" indent="15052208"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8pPr>
    <a:lvl9pPr marL="0" marR="0" indent="17202523"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7"/>
          </a:solidFill>
        </a:fill>
      </a:tcStyle>
    </a:wholeTbl>
    <a:band2H>
      <a:tcTxStyle/>
      <a:tcStyle>
        <a:tcBdr/>
        <a:fill>
          <a:solidFill>
            <a:srgbClr val="E6F2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CA"/>
          </a:solidFill>
        </a:fill>
      </a:tcStyle>
    </a:wholeTbl>
    <a:band2H>
      <a:tcTxStyle/>
      <a:tcStyle>
        <a:tcBdr/>
        <a:fill>
          <a:solidFill>
            <a:srgbClr val="FFFF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DDF"/>
          </a:solidFill>
        </a:fill>
      </a:tcStyle>
    </a:wholeTbl>
    <a:band2H>
      <a:tcTxStyle/>
      <a:tcStyle>
        <a:tcBdr/>
        <a:fill>
          <a:solidFill>
            <a:srgbClr val="EAE7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p:restoredTop sz="95827"/>
  </p:normalViewPr>
  <p:slideViewPr>
    <p:cSldViewPr snapToGrid="0" snapToObjects="1">
      <p:cViewPr>
        <p:scale>
          <a:sx n="140" d="100"/>
          <a:sy n="140" d="100"/>
        </p:scale>
        <p:origin x="-34064" y="-19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66625" latinLnBrk="0">
      <a:defRPr sz="1400">
        <a:latin typeface="+mn-lt"/>
        <a:ea typeface="+mn-ea"/>
        <a:cs typeface="+mn-cs"/>
        <a:sym typeface="Arial"/>
      </a:defRPr>
    </a:lvl1pPr>
    <a:lvl2pPr indent="228600" defTabSz="1066625" latinLnBrk="0">
      <a:defRPr sz="1400">
        <a:latin typeface="+mn-lt"/>
        <a:ea typeface="+mn-ea"/>
        <a:cs typeface="+mn-cs"/>
        <a:sym typeface="Arial"/>
      </a:defRPr>
    </a:lvl2pPr>
    <a:lvl3pPr indent="457200" defTabSz="1066625" latinLnBrk="0">
      <a:defRPr sz="1400">
        <a:latin typeface="+mn-lt"/>
        <a:ea typeface="+mn-ea"/>
        <a:cs typeface="+mn-cs"/>
        <a:sym typeface="Arial"/>
      </a:defRPr>
    </a:lvl3pPr>
    <a:lvl4pPr indent="685800" defTabSz="1066625" latinLnBrk="0">
      <a:defRPr sz="1400">
        <a:latin typeface="+mn-lt"/>
        <a:ea typeface="+mn-ea"/>
        <a:cs typeface="+mn-cs"/>
        <a:sym typeface="Arial"/>
      </a:defRPr>
    </a:lvl4pPr>
    <a:lvl5pPr indent="914400" defTabSz="1066625" latinLnBrk="0">
      <a:defRPr sz="1400">
        <a:latin typeface="+mn-lt"/>
        <a:ea typeface="+mn-ea"/>
        <a:cs typeface="+mn-cs"/>
        <a:sym typeface="Arial"/>
      </a:defRPr>
    </a:lvl5pPr>
    <a:lvl6pPr indent="1143000" defTabSz="1066625" latinLnBrk="0">
      <a:defRPr sz="1400">
        <a:latin typeface="+mn-lt"/>
        <a:ea typeface="+mn-ea"/>
        <a:cs typeface="+mn-cs"/>
        <a:sym typeface="Arial"/>
      </a:defRPr>
    </a:lvl6pPr>
    <a:lvl7pPr indent="1371600" defTabSz="1066625" latinLnBrk="0">
      <a:defRPr sz="1400">
        <a:latin typeface="+mn-lt"/>
        <a:ea typeface="+mn-ea"/>
        <a:cs typeface="+mn-cs"/>
        <a:sym typeface="Arial"/>
      </a:defRPr>
    </a:lvl7pPr>
    <a:lvl8pPr indent="1600200" defTabSz="1066625" latinLnBrk="0">
      <a:defRPr sz="1400">
        <a:latin typeface="+mn-lt"/>
        <a:ea typeface="+mn-ea"/>
        <a:cs typeface="+mn-cs"/>
        <a:sym typeface="Arial"/>
      </a:defRPr>
    </a:lvl8pPr>
    <a:lvl9pPr indent="1828800" defTabSz="1066625"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oster">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r>
              <a:t>Title Text</a:t>
            </a:r>
          </a:p>
        </p:txBody>
      </p:sp>
      <p:sp>
        <p:nvSpPr>
          <p:cNvPr id="18" name="Shape 18"/>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body" sz="quarter" idx="13"/>
          </p:nvPr>
        </p:nvSpPr>
        <p:spPr>
          <a:xfrm>
            <a:off x="1333500" y="5039359"/>
            <a:ext cx="14935200" cy="1137921"/>
          </a:xfrm>
          <a:prstGeom prst="rect">
            <a:avLst/>
          </a:prstGeom>
          <a:solidFill>
            <a:srgbClr val="461D7C"/>
          </a:solidFill>
        </p:spPr>
        <p:txBody>
          <a:bodyPr/>
          <a:lstStyle/>
          <a:p>
            <a:pPr algn="ctr">
              <a:defRPr sz="4800">
                <a:solidFill>
                  <a:srgbClr val="FFFFFF"/>
                </a:solidFill>
              </a:defRPr>
            </a:pPr>
            <a:endParaRPr/>
          </a:p>
        </p:txBody>
      </p:sp>
      <p:sp>
        <p:nvSpPr>
          <p:cNvPr id="20" name="Shape 20"/>
          <p:cNvSpPr>
            <a:spLocks noGrp="1"/>
          </p:cNvSpPr>
          <p:nvPr>
            <p:ph type="body" sz="quarter" idx="14"/>
          </p:nvPr>
        </p:nvSpPr>
        <p:spPr>
          <a:xfrm>
            <a:off x="1333500" y="6323584"/>
            <a:ext cx="14935200" cy="2428956"/>
          </a:xfrm>
          <a:prstGeom prst="rect">
            <a:avLst/>
          </a:prstGeom>
          <a:solidFill>
            <a:srgbClr val="E8E8E8"/>
          </a:solidFill>
        </p:spPr>
        <p:txBody>
          <a:bodyPr/>
          <a:lstStyle/>
          <a:p>
            <a:pPr>
              <a:spcBef>
                <a:spcPts val="1000"/>
              </a:spcBef>
              <a:defRPr sz="3900">
                <a:solidFill>
                  <a:srgbClr val="000000"/>
                </a:solidFill>
              </a:defRPr>
            </a:pPr>
            <a:endParaRPr/>
          </a:p>
        </p:txBody>
      </p:sp>
      <p:sp>
        <p:nvSpPr>
          <p:cNvPr id="21" name="Shape 21"/>
          <p:cNvSpPr>
            <a:spLocks noGrp="1"/>
          </p:cNvSpPr>
          <p:nvPr>
            <p:ph type="body" sz="quarter" idx="15"/>
          </p:nvPr>
        </p:nvSpPr>
        <p:spPr>
          <a:xfrm>
            <a:off x="1333500" y="9330943"/>
            <a:ext cx="14935200" cy="1137921"/>
          </a:xfrm>
          <a:prstGeom prst="rect">
            <a:avLst/>
          </a:prstGeom>
          <a:solidFill>
            <a:srgbClr val="461D7C"/>
          </a:solidFill>
        </p:spPr>
        <p:txBody>
          <a:bodyPr/>
          <a:lstStyle/>
          <a:p>
            <a:pPr algn="ctr">
              <a:defRPr sz="4800">
                <a:solidFill>
                  <a:srgbClr val="FFFFFF"/>
                </a:solidFill>
              </a:defRPr>
            </a:pPr>
            <a:endParaRPr/>
          </a:p>
        </p:txBody>
      </p:sp>
      <p:sp>
        <p:nvSpPr>
          <p:cNvPr id="22" name="Shape 22"/>
          <p:cNvSpPr>
            <a:spLocks noGrp="1"/>
          </p:cNvSpPr>
          <p:nvPr>
            <p:ph type="body" sz="quarter" idx="16"/>
          </p:nvPr>
        </p:nvSpPr>
        <p:spPr>
          <a:xfrm>
            <a:off x="1333500" y="13289280"/>
            <a:ext cx="14935200" cy="1083734"/>
          </a:xfrm>
          <a:prstGeom prst="rect">
            <a:avLst/>
          </a:prstGeom>
          <a:solidFill>
            <a:srgbClr val="461D7C"/>
          </a:solidFill>
        </p:spPr>
        <p:txBody>
          <a:bodyPr/>
          <a:lstStyle/>
          <a:p>
            <a:pPr algn="ctr">
              <a:defRPr sz="4800">
                <a:solidFill>
                  <a:srgbClr val="FFFFFF"/>
                </a:solidFill>
              </a:defRPr>
            </a:pPr>
            <a:endParaRPr/>
          </a:p>
        </p:txBody>
      </p:sp>
      <p:sp>
        <p:nvSpPr>
          <p:cNvPr id="23" name="Shape 23"/>
          <p:cNvSpPr>
            <a:spLocks noGrp="1"/>
          </p:cNvSpPr>
          <p:nvPr>
            <p:ph type="body" sz="quarter" idx="17"/>
          </p:nvPr>
        </p:nvSpPr>
        <p:spPr>
          <a:xfrm>
            <a:off x="1333500" y="20344384"/>
            <a:ext cx="14935200" cy="1083734"/>
          </a:xfrm>
          <a:prstGeom prst="rect">
            <a:avLst/>
          </a:prstGeom>
          <a:solidFill>
            <a:srgbClr val="461D7C"/>
          </a:solidFill>
        </p:spPr>
        <p:txBody>
          <a:bodyPr/>
          <a:lstStyle/>
          <a:p>
            <a:pPr algn="ctr">
              <a:defRPr sz="4800">
                <a:solidFill>
                  <a:srgbClr val="FFFFFF"/>
                </a:solidFill>
              </a:defRPr>
            </a:pPr>
            <a:endParaRPr/>
          </a:p>
        </p:txBody>
      </p:sp>
      <p:sp>
        <p:nvSpPr>
          <p:cNvPr id="24" name="Shape 24"/>
          <p:cNvSpPr>
            <a:spLocks noGrp="1"/>
          </p:cNvSpPr>
          <p:nvPr>
            <p:ph type="body" sz="quarter" idx="18"/>
          </p:nvPr>
        </p:nvSpPr>
        <p:spPr>
          <a:xfrm>
            <a:off x="18135600" y="5039359"/>
            <a:ext cx="14935200" cy="1083734"/>
          </a:xfrm>
          <a:prstGeom prst="rect">
            <a:avLst/>
          </a:prstGeom>
          <a:solidFill>
            <a:srgbClr val="461D7C"/>
          </a:solidFill>
        </p:spPr>
        <p:txBody>
          <a:bodyPr/>
          <a:lstStyle/>
          <a:p>
            <a:pPr algn="ctr">
              <a:defRPr sz="4800">
                <a:solidFill>
                  <a:srgbClr val="FFFFFF"/>
                </a:solidFill>
              </a:defRPr>
            </a:pPr>
            <a:endParaRPr/>
          </a:p>
        </p:txBody>
      </p:sp>
      <p:sp>
        <p:nvSpPr>
          <p:cNvPr id="25" name="Shape 25"/>
          <p:cNvSpPr>
            <a:spLocks noGrp="1"/>
          </p:cNvSpPr>
          <p:nvPr>
            <p:ph type="body" sz="quarter" idx="19"/>
          </p:nvPr>
        </p:nvSpPr>
        <p:spPr>
          <a:xfrm>
            <a:off x="18135600" y="12736576"/>
            <a:ext cx="14935200" cy="1083734"/>
          </a:xfrm>
          <a:prstGeom prst="rect">
            <a:avLst/>
          </a:prstGeom>
          <a:solidFill>
            <a:srgbClr val="461D7C"/>
          </a:solidFill>
        </p:spPr>
        <p:txBody>
          <a:bodyPr/>
          <a:lstStyle/>
          <a:p>
            <a:pPr algn="ctr">
              <a:defRPr sz="4800">
                <a:solidFill>
                  <a:srgbClr val="FFFFFF"/>
                </a:solidFill>
              </a:defRPr>
            </a:pPr>
            <a:endParaRPr/>
          </a:p>
        </p:txBody>
      </p:sp>
      <p:sp>
        <p:nvSpPr>
          <p:cNvPr id="26" name="Shape 26"/>
          <p:cNvSpPr>
            <a:spLocks noGrp="1"/>
          </p:cNvSpPr>
          <p:nvPr>
            <p:ph type="body" sz="quarter" idx="20"/>
          </p:nvPr>
        </p:nvSpPr>
        <p:spPr>
          <a:xfrm>
            <a:off x="18135600" y="20344384"/>
            <a:ext cx="14935200" cy="1083734"/>
          </a:xfrm>
          <a:prstGeom prst="rect">
            <a:avLst/>
          </a:prstGeom>
          <a:solidFill>
            <a:srgbClr val="461D7C"/>
          </a:solidFill>
        </p:spPr>
        <p:txBody>
          <a:bodyPr/>
          <a:lstStyle/>
          <a:p>
            <a:pPr algn="ctr">
              <a:defRPr sz="4800">
                <a:solidFill>
                  <a:srgbClr val="FFFFFF"/>
                </a:solidFill>
              </a:defRPr>
            </a:pPr>
            <a:endParaRPr/>
          </a:p>
        </p:txBody>
      </p:sp>
      <p:sp>
        <p:nvSpPr>
          <p:cNvPr id="27" name="Shape 27"/>
          <p:cNvSpPr>
            <a:spLocks noGrp="1"/>
          </p:cNvSpPr>
          <p:nvPr>
            <p:ph type="body" sz="quarter" idx="21"/>
          </p:nvPr>
        </p:nvSpPr>
        <p:spPr>
          <a:xfrm>
            <a:off x="34884360" y="5039359"/>
            <a:ext cx="14935201" cy="1083734"/>
          </a:xfrm>
          <a:prstGeom prst="rect">
            <a:avLst/>
          </a:prstGeom>
          <a:solidFill>
            <a:srgbClr val="461D7C"/>
          </a:solidFill>
        </p:spPr>
        <p:txBody>
          <a:bodyPr/>
          <a:lstStyle/>
          <a:p>
            <a:pPr algn="ctr">
              <a:defRPr sz="4800">
                <a:solidFill>
                  <a:srgbClr val="FFFFFF"/>
                </a:solidFill>
              </a:defRPr>
            </a:pPr>
            <a:endParaRPr/>
          </a:p>
        </p:txBody>
      </p:sp>
      <p:sp>
        <p:nvSpPr>
          <p:cNvPr id="28" name="Shape 28"/>
          <p:cNvSpPr>
            <a:spLocks noGrp="1"/>
          </p:cNvSpPr>
          <p:nvPr>
            <p:ph type="body" sz="quarter" idx="22"/>
          </p:nvPr>
        </p:nvSpPr>
        <p:spPr>
          <a:xfrm>
            <a:off x="34884360" y="17571195"/>
            <a:ext cx="14935201" cy="1083734"/>
          </a:xfrm>
          <a:prstGeom prst="rect">
            <a:avLst/>
          </a:prstGeom>
          <a:solidFill>
            <a:srgbClr val="461D7C"/>
          </a:solidFill>
        </p:spPr>
        <p:txBody>
          <a:bodyPr/>
          <a:lstStyle/>
          <a:p>
            <a:pPr algn="ctr">
              <a:defRPr sz="4800">
                <a:solidFill>
                  <a:srgbClr val="FFFFFF"/>
                </a:solidFill>
              </a:defRPr>
            </a:pPr>
            <a:endParaRPr/>
          </a:p>
        </p:txBody>
      </p:sp>
      <p:sp>
        <p:nvSpPr>
          <p:cNvPr id="29" name="Shape 29"/>
          <p:cNvSpPr>
            <a:spLocks noGrp="1"/>
          </p:cNvSpPr>
          <p:nvPr>
            <p:ph type="body" sz="quarter" idx="23"/>
          </p:nvPr>
        </p:nvSpPr>
        <p:spPr>
          <a:xfrm>
            <a:off x="34884360" y="22864063"/>
            <a:ext cx="14935201" cy="1083734"/>
          </a:xfrm>
          <a:prstGeom prst="rect">
            <a:avLst/>
          </a:prstGeom>
          <a:solidFill>
            <a:srgbClr val="461D7C"/>
          </a:solidFill>
        </p:spPr>
        <p:txBody>
          <a:bodyPr/>
          <a:lstStyle/>
          <a:p>
            <a:pPr algn="ctr">
              <a:defRPr sz="4800">
                <a:solidFill>
                  <a:srgbClr val="FFFFFF"/>
                </a:solidFill>
              </a:defRPr>
            </a:pPr>
            <a:endParaRPr/>
          </a:p>
        </p:txBody>
      </p:sp>
      <p:sp>
        <p:nvSpPr>
          <p:cNvPr id="30" name="Shape 30"/>
          <p:cNvSpPr>
            <a:spLocks noGrp="1"/>
          </p:cNvSpPr>
          <p:nvPr>
            <p:ph type="pic" sz="quarter" idx="24"/>
          </p:nvPr>
        </p:nvSpPr>
        <p:spPr>
          <a:xfrm>
            <a:off x="37649150" y="2"/>
            <a:ext cx="13557250" cy="3415508"/>
          </a:xfrm>
          <a:prstGeom prst="rect">
            <a:avLst/>
          </a:prstGeom>
        </p:spPr>
        <p:txBody>
          <a:bodyPr lIns="91439" rIns="91439" anchor="t">
            <a:noAutofit/>
          </a:bodyPr>
          <a:lstStyle/>
          <a:p>
            <a:endParaRP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0"/>
            <a:ext cx="51206400" cy="4470400"/>
          </a:xfrm>
          <a:prstGeom prst="rect">
            <a:avLst/>
          </a:prstGeom>
          <a:solidFill>
            <a:srgbClr val="FFFFFF"/>
          </a:solidFill>
          <a:ln w="12700">
            <a:miter lim="400000"/>
          </a:ln>
        </p:spPr>
        <p:txBody>
          <a:bodyPr lIns="45719" rIns="45719" anchor="ctr"/>
          <a:lstStyle/>
          <a:p>
            <a:pPr algn="ctr">
              <a:defRPr sz="7500">
                <a:solidFill>
                  <a:srgbClr val="FFFFFF"/>
                </a:solidFill>
              </a:defRPr>
            </a:pPr>
            <a:endParaRPr/>
          </a:p>
        </p:txBody>
      </p:sp>
      <p:sp>
        <p:nvSpPr>
          <p:cNvPr id="3" name="Shape 3"/>
          <p:cNvSpPr/>
          <p:nvPr/>
        </p:nvSpPr>
        <p:spPr>
          <a:xfrm>
            <a:off x="0" y="3454400"/>
            <a:ext cx="51206400" cy="1016000"/>
          </a:xfrm>
          <a:prstGeom prst="rect">
            <a:avLst/>
          </a:prstGeom>
          <a:solidFill>
            <a:srgbClr val="461D7C"/>
          </a:solidFill>
          <a:ln w="12700">
            <a:miter lim="400000"/>
          </a:ln>
        </p:spPr>
        <p:txBody>
          <a:bodyPr lIns="45719" rIns="45719" anchor="ctr"/>
          <a:lstStyle/>
          <a:p>
            <a:pPr algn="ctr">
              <a:defRPr sz="7500">
                <a:solidFill>
                  <a:srgbClr val="FFFFFF"/>
                </a:solidFill>
              </a:defRPr>
            </a:pPr>
            <a:endParaRPr/>
          </a:p>
        </p:txBody>
      </p:sp>
      <p:sp>
        <p:nvSpPr>
          <p:cNvPr id="4" name="Shape 4"/>
          <p:cNvSpPr/>
          <p:nvPr/>
        </p:nvSpPr>
        <p:spPr>
          <a:xfrm>
            <a:off x="0" y="3454400"/>
            <a:ext cx="51206400" cy="0"/>
          </a:xfrm>
          <a:prstGeom prst="line">
            <a:avLst/>
          </a:prstGeom>
          <a:ln w="114300">
            <a:solidFill>
              <a:srgbClr val="FDD023"/>
            </a:solidFill>
            <a:miter/>
          </a:ln>
        </p:spPr>
        <p:txBody>
          <a:bodyPr lIns="45719" rIns="45719"/>
          <a:lstStyle/>
          <a:p>
            <a:endParaRPr/>
          </a:p>
        </p:txBody>
      </p:sp>
      <p:grpSp>
        <p:nvGrpSpPr>
          <p:cNvPr id="7" name="Group 7"/>
          <p:cNvGrpSpPr/>
          <p:nvPr/>
        </p:nvGrpSpPr>
        <p:grpSpPr>
          <a:xfrm>
            <a:off x="51686460" y="-2"/>
            <a:ext cx="14521815" cy="29260801"/>
            <a:chOff x="0" y="0"/>
            <a:chExt cx="14521814" cy="29260800"/>
          </a:xfrm>
        </p:grpSpPr>
        <p:sp>
          <p:nvSpPr>
            <p:cNvPr id="5" name="Shape 5"/>
            <p:cNvSpPr/>
            <p:nvPr/>
          </p:nvSpPr>
          <p:spPr>
            <a:xfrm>
              <a:off x="-1" y="0"/>
              <a:ext cx="14521816" cy="29260800"/>
            </a:xfrm>
            <a:prstGeom prst="rect">
              <a:avLst/>
            </a:prstGeom>
            <a:solidFill>
              <a:srgbClr val="D9D9D9"/>
            </a:solidFill>
            <a:ln w="12700" cap="flat">
              <a:noFill/>
              <a:miter lim="400000"/>
            </a:ln>
            <a:effectLst/>
          </p:spPr>
          <p:txBody>
            <a:bodyPr wrap="square" lIns="45719" tIns="45719" rIns="45719" bIns="45719" numCol="1" anchor="t">
              <a:noAutofit/>
            </a:bodyPr>
            <a:lstStyle/>
            <a:p>
              <a:pPr>
                <a:spcBef>
                  <a:spcPts val="2100"/>
                </a:spcBef>
                <a:defRPr sz="5800">
                  <a:solidFill>
                    <a:srgbClr val="808080"/>
                  </a:solidFill>
                  <a:latin typeface="Calibri Light"/>
                  <a:ea typeface="Calibri Light"/>
                  <a:cs typeface="Calibri Light"/>
                  <a:sym typeface="Calibri Light"/>
                </a:defRPr>
              </a:pPr>
              <a:endParaRPr/>
            </a:p>
          </p:txBody>
        </p:sp>
        <p:sp>
          <p:nvSpPr>
            <p:cNvPr id="6" name="Shape 6"/>
            <p:cNvSpPr/>
            <p:nvPr/>
          </p:nvSpPr>
          <p:spPr>
            <a:xfrm>
              <a:off x="-1" y="0"/>
              <a:ext cx="14521816" cy="233959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spcBef>
                  <a:spcPts val="1000"/>
                </a:spcBef>
                <a:defRPr sz="8500">
                  <a:solidFill>
                    <a:srgbClr val="808080"/>
                  </a:solidFill>
                  <a:latin typeface="Calibri Light"/>
                  <a:ea typeface="Calibri Light"/>
                  <a:cs typeface="Calibri Light"/>
                  <a:sym typeface="Calibri Light"/>
                </a:defRPr>
              </a:pPr>
              <a:r>
                <a:t>Printing:</a:t>
              </a:r>
              <a:endParaRPr>
                <a:solidFill>
                  <a:srgbClr val="FFFFFF"/>
                </a:solidFill>
              </a:endParaRPr>
            </a:p>
            <a:p>
              <a:pPr>
                <a:spcBef>
                  <a:spcPts val="1000"/>
                </a:spcBef>
                <a:defRPr sz="5800">
                  <a:solidFill>
                    <a:srgbClr val="808080"/>
                  </a:solidFill>
                  <a:latin typeface="Calibri Light"/>
                  <a:ea typeface="Calibri Light"/>
                  <a:cs typeface="Calibri Light"/>
                  <a:sym typeface="Calibri Light"/>
                </a:defRPr>
              </a:pPr>
              <a:r>
                <a:t>This poster is 56” wide by 42” high. It’s designed to be printed on a large-format printer. The Epidemiology Data Center’s printer maximum width to print is 42”</a:t>
              </a:r>
            </a:p>
            <a:p>
              <a:pPr>
                <a:spcBef>
                  <a:spcPts val="200"/>
                </a:spcBef>
                <a:defRPr sz="5300">
                  <a:solidFill>
                    <a:srgbClr val="808080"/>
                  </a:solidFill>
                  <a:latin typeface="Calibri Light"/>
                  <a:ea typeface="Calibri Light"/>
                  <a:cs typeface="Calibri Light"/>
                  <a:sym typeface="Calibri Light"/>
                </a:defRPr>
              </a:pPr>
              <a:endParaRPr/>
            </a:p>
            <a:p>
              <a:pPr>
                <a:spcBef>
                  <a:spcPts val="1000"/>
                </a:spcBef>
                <a:defRPr sz="7800">
                  <a:solidFill>
                    <a:srgbClr val="808080"/>
                  </a:solidFill>
                  <a:latin typeface="Calibri Light"/>
                  <a:ea typeface="Calibri Light"/>
                  <a:cs typeface="Calibri Light"/>
                  <a:sym typeface="Calibri Light"/>
                </a:defRPr>
              </a:pPr>
              <a:r>
                <a:t>Customizing the Content:</a:t>
              </a:r>
              <a:endParaRPr>
                <a:solidFill>
                  <a:srgbClr val="FFFFFF"/>
                </a:solidFill>
              </a:endParaRPr>
            </a:p>
            <a:p>
              <a:pPr>
                <a:spcBef>
                  <a:spcPts val="1000"/>
                </a:spcBef>
                <a:defRPr sz="5800">
                  <a:solidFill>
                    <a:srgbClr val="808080"/>
                  </a:solidFill>
                  <a:latin typeface="Calibri Light"/>
                  <a:ea typeface="Calibri Light"/>
                  <a:cs typeface="Calibri Light"/>
                  <a:sym typeface="Calibri Light"/>
                </a:defRPr>
              </a:pPr>
              <a:r>
                <a:t>Keep the aspect ratio for the School’s logo.</a:t>
              </a:r>
            </a:p>
            <a:p>
              <a:pPr>
                <a:spcBef>
                  <a:spcPts val="1000"/>
                </a:spcBef>
                <a:defRPr sz="5800">
                  <a:solidFill>
                    <a:srgbClr val="808080"/>
                  </a:solidFill>
                  <a:latin typeface="Calibri Light"/>
                  <a:ea typeface="Calibri Light"/>
                  <a:cs typeface="Calibri Light"/>
                  <a:sym typeface="Calibri Light"/>
                </a:defRPr>
              </a:pPr>
              <a:r>
                <a:t>The placeholders in this poster are formatted for you. Type in the placeholders to add text, or click an icon to add a table, chart, SmartArt graphic, picture or multimedia file.</a:t>
              </a:r>
              <a:endParaRPr>
                <a:solidFill>
                  <a:srgbClr val="FFFFFF"/>
                </a:solidFill>
              </a:endParaRPr>
            </a:p>
            <a:p>
              <a:pPr>
                <a:spcBef>
                  <a:spcPts val="2100"/>
                </a:spcBef>
                <a:defRPr sz="5800">
                  <a:solidFill>
                    <a:srgbClr val="808080"/>
                  </a:solidFill>
                  <a:latin typeface="Calibri Light"/>
                  <a:ea typeface="Calibri Light"/>
                  <a:cs typeface="Calibri Light"/>
                  <a:sym typeface="Calibri Light"/>
                </a:defRPr>
              </a:pPr>
              <a:r>
                <a:t>To add or remove bullet points from text, click the Bullets button on the Home tab.</a:t>
              </a:r>
              <a:endParaRPr>
                <a:solidFill>
                  <a:srgbClr val="FFFFFF"/>
                </a:solidFill>
              </a:endParaRPr>
            </a:p>
            <a:p>
              <a:pPr>
                <a:spcBef>
                  <a:spcPts val="2100"/>
                </a:spcBef>
                <a:defRPr sz="5800">
                  <a:solidFill>
                    <a:srgbClr val="808080"/>
                  </a:solidFill>
                  <a:latin typeface="Calibri Light"/>
                  <a:ea typeface="Calibri Light"/>
                  <a:cs typeface="Calibri Light"/>
                  <a:sym typeface="Calibri Light"/>
                </a:defRPr>
              </a:pPr>
              <a:r>
                <a:t>If you need more placeholders for titles, content or body text, make a copy of what you need and drag it into place. PowerPoint’s Smart Guides will help you align it with everything else.</a:t>
              </a:r>
              <a:endParaRPr>
                <a:solidFill>
                  <a:srgbClr val="FFFFFF"/>
                </a:solidFill>
              </a:endParaRPr>
            </a:p>
            <a:p>
              <a:pPr>
                <a:spcBef>
                  <a:spcPts val="2100"/>
                </a:spcBef>
                <a:defRPr sz="5800">
                  <a:solidFill>
                    <a:srgbClr val="808080"/>
                  </a:solidFill>
                  <a:latin typeface="Calibri Light"/>
                  <a:ea typeface="Calibri Light"/>
                  <a:cs typeface="Calibri Light"/>
                  <a:sym typeface="Calibri Light"/>
                </a:defRPr>
              </a:pPr>
              <a:r>
                <a:t>Want to use your own pictures instead of ours? No problem! Just click a picture, press the Delete key, then click the icon to add your picture.</a:t>
              </a:r>
            </a:p>
          </p:txBody>
        </p:sp>
      </p:grpSp>
      <p:sp>
        <p:nvSpPr>
          <p:cNvPr id="8" name="Shape 8"/>
          <p:cNvSpPr>
            <a:spLocks noGrp="1"/>
          </p:cNvSpPr>
          <p:nvPr>
            <p:ph type="title"/>
          </p:nvPr>
        </p:nvSpPr>
        <p:spPr>
          <a:xfrm>
            <a:off x="1351280" y="609653"/>
            <a:ext cx="35204401" cy="264154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9" name="Shape 9"/>
          <p:cNvSpPr>
            <a:spLocks noGrp="1"/>
          </p:cNvSpPr>
          <p:nvPr>
            <p:ph type="body" idx="1"/>
          </p:nvPr>
        </p:nvSpPr>
        <p:spPr>
          <a:xfrm>
            <a:off x="1351281" y="3639027"/>
            <a:ext cx="35203484" cy="57451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Shape 10"/>
          <p:cNvSpPr>
            <a:spLocks noGrp="1"/>
          </p:cNvSpPr>
          <p:nvPr>
            <p:ph type="sldNum" sz="quarter" idx="2"/>
          </p:nvPr>
        </p:nvSpPr>
        <p:spPr>
          <a:xfrm>
            <a:off x="49570992" y="28605185"/>
            <a:ext cx="301909" cy="288824"/>
          </a:xfrm>
          <a:prstGeom prst="rect">
            <a:avLst/>
          </a:prstGeom>
          <a:ln w="12700">
            <a:miter lim="400000"/>
          </a:ln>
        </p:spPr>
        <p:txBody>
          <a:bodyPr wrap="none" lIns="45719" rIns="45719" anchor="ctr">
            <a:spAutoFit/>
          </a:bodyPr>
          <a:lstStyle>
            <a:lvl1pPr algn="r">
              <a:defRPr sz="1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1pPr>
      <a:lvl2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2pPr>
      <a:lvl3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3pPr>
      <a:lvl4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4pPr>
      <a:lvl5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5pPr>
      <a:lvl6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6pPr>
      <a:lvl7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7pPr>
      <a:lvl8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8pPr>
      <a:lvl9pPr marL="0" marR="0" indent="0" algn="l" defTabSz="3901444" rtl="0" latinLnBrk="0">
        <a:lnSpc>
          <a:spcPct val="90000"/>
        </a:lnSpc>
        <a:spcBef>
          <a:spcPts val="0"/>
        </a:spcBef>
        <a:spcAft>
          <a:spcPts val="0"/>
        </a:spcAft>
        <a:buClrTx/>
        <a:buSzTx/>
        <a:buFontTx/>
        <a:buNone/>
        <a:tabLst/>
        <a:defRPr sz="10200" b="0" i="0" u="none" strike="noStrike" cap="none" spc="0" baseline="0">
          <a:ln>
            <a:noFill/>
          </a:ln>
          <a:solidFill>
            <a:srgbClr val="FFFFFF"/>
          </a:solidFill>
          <a:uFillTx/>
          <a:latin typeface="+mn-lt"/>
          <a:ea typeface="+mn-ea"/>
          <a:cs typeface="+mn-cs"/>
          <a:sym typeface="Arial"/>
        </a:defRPr>
      </a:lvl9pPr>
    </p:titleStyle>
    <p:bodyStyle>
      <a:lvl1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1pPr>
      <a:lvl2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2pPr>
      <a:lvl3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3pPr>
      <a:lvl4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4pPr>
      <a:lvl5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5pPr>
      <a:lvl6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6pPr>
      <a:lvl7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7pPr>
      <a:lvl8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8pPr>
      <a:lvl9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9pPr>
    </p:bodyStyle>
    <p:otherStyle>
      <a:lvl1pPr marL="0" marR="0" indent="0"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2150314"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4300630"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6450946"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8601261"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10751577"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12901893"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15052208"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17202523" algn="r" defTabSz="430063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body" idx="13"/>
          </p:nvPr>
        </p:nvSpPr>
        <p:spPr>
          <a:xfrm>
            <a:off x="975098" y="11677028"/>
            <a:ext cx="14935201" cy="1137921"/>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lang="en-US" sz="5000" dirty="0"/>
              <a:t>Background</a:t>
            </a:r>
            <a:endParaRPr sz="5000" dirty="0"/>
          </a:p>
        </p:txBody>
      </p:sp>
      <p:sp>
        <p:nvSpPr>
          <p:cNvPr id="42" name="Shape 42"/>
          <p:cNvSpPr>
            <a:spLocks noGrp="1"/>
          </p:cNvSpPr>
          <p:nvPr>
            <p:ph type="body" idx="14"/>
          </p:nvPr>
        </p:nvSpPr>
        <p:spPr>
          <a:xfrm>
            <a:off x="975097" y="13113313"/>
            <a:ext cx="14935201" cy="8945944"/>
          </a:xfrm>
          <a:prstGeom prst="rect">
            <a:avLst/>
          </a:prstGeom>
          <a:solidFill>
            <a:schemeClr val="bg1">
              <a:lumMod val="95000"/>
            </a:schemeClr>
          </a:solidFill>
          <a:extLst>
            <a:ext uri="{C572A759-6A51-4108-AA02-DFA0A04FC94B}">
              <ma14:wrappingTextBoxFlag xmlns:ma14="http://schemas.microsoft.com/office/mac/drawingml/2011/main" xmlns="" val="1"/>
            </a:ext>
          </a:extLst>
        </p:spPr>
        <p:txBody>
          <a:bodyPr>
            <a:noAutofit/>
          </a:bodyPr>
          <a:lstStyle>
            <a:lvl1pPr defTabSz="3784400">
              <a:spcBef>
                <a:spcPts val="900"/>
              </a:spcBef>
              <a:defRPr sz="3783">
                <a:solidFill>
                  <a:srgbClr val="000000"/>
                </a:solidFill>
              </a:defRPr>
            </a:lvl1pPr>
          </a:lstStyle>
          <a:p>
            <a:pPr algn="just"/>
            <a:r>
              <a:rPr lang="en-US" sz="3500" dirty="0">
                <a:effectLst/>
                <a:latin typeface="Arial" panose="020B0604020202020204" pitchFamily="34" charset="0"/>
                <a:ea typeface="Times New Roman" panose="02020603050405020304" pitchFamily="18" charset="0"/>
              </a:rPr>
              <a:t>Spinal cord injuries (SCI) are medically complex and impactful disabilities resulting from injury to the spinal cord or surrounding tissue. </a:t>
            </a:r>
            <a:r>
              <a:rPr lang="en-US" sz="3500" dirty="0">
                <a:effectLst/>
                <a:latin typeface="Arial" panose="020B0604020202020204" pitchFamily="34" charset="0"/>
                <a:ea typeface="Calibri" panose="020F0502020204030204" pitchFamily="34" charset="0"/>
              </a:rPr>
              <a:t>According to the Christopher Reeve Foundation, the annual incidence of SCI is approximately 54 cases per one million people in the U.S., or about 18,000 new SCI cases annually. The population of Louisiana (4,553,384) comprises about 13.4% of the U.S. population. A rough </a:t>
            </a:r>
            <a:r>
              <a:rPr lang="en-US" sz="3500" i="1" dirty="0">
                <a:effectLst/>
                <a:latin typeface="Arial" panose="020B0604020202020204" pitchFamily="34" charset="0"/>
                <a:ea typeface="Calibri" panose="020F0502020204030204" pitchFamily="34" charset="0"/>
              </a:rPr>
              <a:t>conservative</a:t>
            </a:r>
            <a:r>
              <a:rPr lang="en-US" sz="3500" dirty="0">
                <a:effectLst/>
                <a:latin typeface="Arial" panose="020B0604020202020204" pitchFamily="34" charset="0"/>
                <a:ea typeface="Calibri" panose="020F0502020204030204" pitchFamily="34" charset="0"/>
              </a:rPr>
              <a:t> estimate of the number of people living with a SCI in Louisiana can be established at </a:t>
            </a:r>
            <a:r>
              <a:rPr lang="en-US" sz="3500" b="1" dirty="0">
                <a:effectLst/>
                <a:latin typeface="Arial" panose="020B0604020202020204" pitchFamily="34" charset="0"/>
                <a:ea typeface="Calibri" panose="020F0502020204030204" pitchFamily="34" charset="0"/>
              </a:rPr>
              <a:t>33,500 </a:t>
            </a:r>
            <a:r>
              <a:rPr lang="en-US" sz="3500" dirty="0">
                <a:effectLst/>
                <a:latin typeface="Arial" panose="020B0604020202020204" pitchFamily="34" charset="0"/>
                <a:ea typeface="Calibri" panose="020F0502020204030204" pitchFamily="34" charset="0"/>
              </a:rPr>
              <a:t>by extrapolating from the estimated number of individuals living with SCI in the U.S. Common risk factors for spinal cord injuries include being male, engaging in alcohol use, performing risky behavior, and having certain diseases, such as osteoporosis. SCIs can result from many things, including but not limited to motor vehicle accidents, falls, acts of violence, and medical or surgery injuries.  Two age ranges at highest risk for SCI include those 16 to 30 years and over 65</a:t>
            </a:r>
            <a:r>
              <a:rPr lang="en-US" sz="3500" dirty="0">
                <a:latin typeface="Arial" panose="020B0604020202020204" pitchFamily="34" charset="0"/>
              </a:rPr>
              <a:t>. There is growing recognition that mental health and social impacts (e.g., depression, anxiety, sense of belonging) influence health outcomes and QOL of persons with SCIs. </a:t>
            </a:r>
            <a:endParaRPr sz="3500" dirty="0">
              <a:latin typeface="Arial" panose="020B0604020202020204" pitchFamily="34" charset="0"/>
            </a:endParaRPr>
          </a:p>
        </p:txBody>
      </p:sp>
      <p:sp>
        <p:nvSpPr>
          <p:cNvPr id="43" name="Shape 43"/>
          <p:cNvSpPr>
            <a:spLocks noGrp="1"/>
          </p:cNvSpPr>
          <p:nvPr>
            <p:ph type="body" idx="16"/>
          </p:nvPr>
        </p:nvSpPr>
        <p:spPr>
          <a:xfrm>
            <a:off x="18394060" y="10712486"/>
            <a:ext cx="14935201" cy="1164400"/>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lang="en-US" sz="5000" dirty="0"/>
              <a:t>Tables/Figures</a:t>
            </a:r>
            <a:endParaRPr sz="5000" dirty="0"/>
          </a:p>
        </p:txBody>
      </p:sp>
      <p:sp>
        <p:nvSpPr>
          <p:cNvPr id="45" name="Shape 45"/>
          <p:cNvSpPr>
            <a:spLocks noGrp="1"/>
          </p:cNvSpPr>
          <p:nvPr>
            <p:ph type="body" idx="18"/>
          </p:nvPr>
        </p:nvSpPr>
        <p:spPr>
          <a:xfrm>
            <a:off x="981806" y="22555332"/>
            <a:ext cx="14935200" cy="1083734"/>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sz="5000" dirty="0"/>
              <a:t>Method</a:t>
            </a:r>
            <a:r>
              <a:rPr lang="en-US" sz="5000" dirty="0"/>
              <a:t>s</a:t>
            </a:r>
            <a:endParaRPr sz="5000" dirty="0"/>
          </a:p>
        </p:txBody>
      </p:sp>
      <p:sp>
        <p:nvSpPr>
          <p:cNvPr id="46" name="Shape 46"/>
          <p:cNvSpPr>
            <a:spLocks noGrp="1"/>
          </p:cNvSpPr>
          <p:nvPr>
            <p:ph type="body" idx="19"/>
          </p:nvPr>
        </p:nvSpPr>
        <p:spPr>
          <a:xfrm>
            <a:off x="18373336" y="5025940"/>
            <a:ext cx="14935200" cy="1083734"/>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sz="5000" dirty="0"/>
              <a:t>Results</a:t>
            </a:r>
          </a:p>
        </p:txBody>
      </p:sp>
      <p:sp>
        <p:nvSpPr>
          <p:cNvPr id="47" name="Shape 47"/>
          <p:cNvSpPr>
            <a:spLocks noGrp="1"/>
          </p:cNvSpPr>
          <p:nvPr>
            <p:ph type="body" idx="21"/>
          </p:nvPr>
        </p:nvSpPr>
        <p:spPr>
          <a:xfrm>
            <a:off x="35713433" y="5025940"/>
            <a:ext cx="14935201" cy="1083734"/>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sz="5000" dirty="0"/>
              <a:t>Discussions</a:t>
            </a:r>
          </a:p>
        </p:txBody>
      </p:sp>
      <p:sp>
        <p:nvSpPr>
          <p:cNvPr id="48" name="Shape 48"/>
          <p:cNvSpPr/>
          <p:nvPr/>
        </p:nvSpPr>
        <p:spPr>
          <a:xfrm>
            <a:off x="35738827" y="6334220"/>
            <a:ext cx="14935201" cy="6108462"/>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oAutofit/>
          </a:bodyPr>
          <a:lstStyle>
            <a:lvl1pPr defTabSz="3901444">
              <a:spcBef>
                <a:spcPts val="1000"/>
              </a:spcBef>
              <a:defRPr sz="3200"/>
            </a:lvl1pPr>
          </a:lstStyle>
          <a:p>
            <a:pPr marL="457200" marR="0" indent="-457200">
              <a:spcBef>
                <a:spcPts val="0"/>
              </a:spcBef>
              <a:spcAft>
                <a:spcPts val="0"/>
              </a:spcAft>
              <a:buFont typeface="Arial" panose="020B0604020202020204" pitchFamily="34" charset="0"/>
              <a:buChar char="•"/>
            </a:pPr>
            <a:r>
              <a:rPr lang="en-US" sz="3500" kern="0" dirty="0">
                <a:solidFill>
                  <a:srgbClr val="000000"/>
                </a:solidFill>
                <a:effectLst/>
                <a:latin typeface="Arial" panose="020B0604020202020204" pitchFamily="34" charset="0"/>
                <a:ea typeface="Times New Roman" panose="02020603050405020304" pitchFamily="18" charset="0"/>
              </a:rPr>
              <a:t>The Gentilly neighborhood is a community of color with high rates of those with disability and who are insured. We also identified lower-than-average income and employment rates. While community services exist, we know little about the availability and quality of these resources. There is an overall lack of resources, including available specific and patient-centered care and ADA-accessible public transportation. </a:t>
            </a:r>
          </a:p>
          <a:p>
            <a:pPr marL="457200" marR="0" indent="-457200">
              <a:spcBef>
                <a:spcPts val="0"/>
              </a:spcBef>
              <a:spcAft>
                <a:spcPts val="0"/>
              </a:spcAft>
              <a:buFont typeface="Arial" panose="020B0604020202020204" pitchFamily="34" charset="0"/>
              <a:buChar char="•"/>
            </a:pPr>
            <a:r>
              <a:rPr lang="en-US" sz="3500" kern="0" dirty="0">
                <a:solidFill>
                  <a:srgbClr val="000000"/>
                </a:solidFill>
                <a:effectLst/>
                <a:latin typeface="Arial" panose="020B0604020202020204" pitchFamily="34" charset="0"/>
                <a:ea typeface="Times New Roman" panose="02020603050405020304" pitchFamily="18" charset="0"/>
              </a:rPr>
              <a:t>The SSF assists clients from the Gentilly and surrounding areas to assist in the transition from inpatient rehab back into society, including increased assess to mental healthcare, support, resource navigation, and other services.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Shape 49"/>
          <p:cNvSpPr/>
          <p:nvPr/>
        </p:nvSpPr>
        <p:spPr>
          <a:xfrm>
            <a:off x="35722766" y="25922016"/>
            <a:ext cx="14935201" cy="1083734"/>
          </a:xfrm>
          <a:prstGeom prst="rect">
            <a:avLst/>
          </a:prstGeom>
          <a:solidFill>
            <a:srgbClr val="461D7C"/>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3901444">
              <a:defRPr sz="4800">
                <a:solidFill>
                  <a:srgbClr val="FFFFFF"/>
                </a:solidFill>
              </a:defRPr>
            </a:lvl1pPr>
          </a:lstStyle>
          <a:p>
            <a:r>
              <a:rPr lang="en-US" sz="5000" dirty="0"/>
              <a:t>Acknowledgements</a:t>
            </a:r>
            <a:endParaRPr sz="5000" dirty="0"/>
          </a:p>
        </p:txBody>
      </p:sp>
      <p:sp>
        <p:nvSpPr>
          <p:cNvPr id="50" name="Shape 50"/>
          <p:cNvSpPr/>
          <p:nvPr/>
        </p:nvSpPr>
        <p:spPr>
          <a:xfrm>
            <a:off x="35722766" y="27198366"/>
            <a:ext cx="14935201" cy="1946984"/>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oAutofit/>
          </a:bodyPr>
          <a:lstStyle/>
          <a:p>
            <a:pPr>
              <a:lnSpc>
                <a:spcPct val="90000"/>
              </a:lnSpc>
            </a:pPr>
            <a:r>
              <a:rPr lang="en-US" sz="3100" dirty="0">
                <a:effectLst/>
                <a:ea typeface="Calibri" panose="020F0502020204030204" pitchFamily="34" charset="0"/>
                <a:cs typeface="Calibri" panose="020F0502020204030204" pitchFamily="34" charset="0"/>
              </a:rPr>
              <a:t>Thank you to Dr. Wilson and Michael Norman from the Human Development Center for initiating our collaboration. Thank you to Mary Delahoussaye for trusting our team to aid clients at the SSF. Special thanks to Dr. Tseng and Kelsey Witmeier at the LSUHSC School of Public Health for the continued teamwork and determination.</a:t>
            </a:r>
          </a:p>
        </p:txBody>
      </p:sp>
      <p:sp>
        <p:nvSpPr>
          <p:cNvPr id="54" name="Shape 54"/>
          <p:cNvSpPr/>
          <p:nvPr/>
        </p:nvSpPr>
        <p:spPr>
          <a:xfrm>
            <a:off x="6476225" y="539405"/>
            <a:ext cx="41451254" cy="227754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a:spcBef>
                <a:spcPts val="0"/>
              </a:spcBef>
              <a:spcAft>
                <a:spcPts val="0"/>
              </a:spcAft>
            </a:pPr>
            <a:r>
              <a:rPr lang="en-US" sz="8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ASSET MAPPING FOR PEOPLE WITH DISABILITIES IN GENTILLY COMMUNITY</a:t>
            </a:r>
            <a:endParaRPr lang="en-US" sz="8200" kern="1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6000" dirty="0">
                <a:effectLst/>
                <a:latin typeface="Arial" panose="020B0604020202020204" pitchFamily="34" charset="0"/>
                <a:ea typeface="Calibri" panose="020F0502020204030204" pitchFamily="34" charset="0"/>
                <a:cs typeface="Arial" panose="020B0604020202020204" pitchFamily="34" charset="0"/>
              </a:rPr>
              <a:t>GV Gonzalez</a:t>
            </a:r>
            <a:r>
              <a:rPr lang="en-US" sz="6000" baseline="30000" dirty="0">
                <a:effectLst/>
                <a:latin typeface="Arial" panose="020B0604020202020204" pitchFamily="34" charset="0"/>
                <a:ea typeface="Calibri" panose="020F0502020204030204" pitchFamily="34" charset="0"/>
                <a:cs typeface="Arial" panose="020B0604020202020204" pitchFamily="34" charset="0"/>
              </a:rPr>
              <a:t>1</a:t>
            </a:r>
            <a:r>
              <a:rPr lang="en-US" sz="6000" dirty="0">
                <a:effectLst/>
                <a:latin typeface="Arial" panose="020B0604020202020204" pitchFamily="34" charset="0"/>
                <a:ea typeface="Calibri" panose="020F0502020204030204" pitchFamily="34" charset="0"/>
                <a:cs typeface="Arial" panose="020B0604020202020204" pitchFamily="34" charset="0"/>
              </a:rPr>
              <a:t>, </a:t>
            </a:r>
            <a:r>
              <a:rPr lang="en-US" sz="6000" dirty="0">
                <a:latin typeface="Arial" panose="020B0604020202020204" pitchFamily="34" charset="0"/>
                <a:ea typeface="Calibri" panose="020F0502020204030204" pitchFamily="34" charset="0"/>
                <a:cs typeface="Arial" panose="020B0604020202020204" pitchFamily="34" charset="0"/>
              </a:rPr>
              <a:t>KN Witmeier</a:t>
            </a:r>
            <a:r>
              <a:rPr lang="en-US" sz="6000" baseline="30000" dirty="0">
                <a:latin typeface="Arial" panose="020B0604020202020204" pitchFamily="34" charset="0"/>
                <a:ea typeface="Calibri" panose="020F0502020204030204" pitchFamily="34" charset="0"/>
                <a:cs typeface="Arial" panose="020B0604020202020204" pitchFamily="34" charset="0"/>
              </a:rPr>
              <a:t>1</a:t>
            </a:r>
            <a:r>
              <a:rPr lang="en-US" sz="6000" dirty="0">
                <a:effectLst/>
                <a:latin typeface="Arial" panose="020B0604020202020204" pitchFamily="34" charset="0"/>
                <a:ea typeface="Calibri" panose="020F0502020204030204" pitchFamily="34" charset="0"/>
                <a:cs typeface="Arial" panose="020B0604020202020204" pitchFamily="34" charset="0"/>
              </a:rPr>
              <a:t>, </a:t>
            </a:r>
            <a:r>
              <a:rPr lang="en-US" sz="6000" dirty="0">
                <a:latin typeface="Arial" panose="020B0604020202020204" pitchFamily="34" charset="0"/>
                <a:ea typeface="Calibri" panose="020F0502020204030204" pitchFamily="34" charset="0"/>
                <a:cs typeface="Arial" panose="020B0604020202020204" pitchFamily="34" charset="0"/>
              </a:rPr>
              <a:t>M Norman</a:t>
            </a:r>
            <a:r>
              <a:rPr lang="en-US" sz="6000" baseline="30000" dirty="0">
                <a:effectLst/>
                <a:latin typeface="Arial" panose="020B0604020202020204" pitchFamily="34" charset="0"/>
                <a:ea typeface="Calibri" panose="020F0502020204030204" pitchFamily="34" charset="0"/>
                <a:cs typeface="Arial" panose="020B0604020202020204" pitchFamily="34" charset="0"/>
              </a:rPr>
              <a:t>2</a:t>
            </a:r>
            <a:r>
              <a:rPr lang="en-US" sz="6000" dirty="0">
                <a:effectLst/>
                <a:latin typeface="Arial" panose="020B0604020202020204" pitchFamily="34" charset="0"/>
                <a:ea typeface="Calibri" panose="020F0502020204030204" pitchFamily="34" charset="0"/>
                <a:cs typeface="Arial" panose="020B0604020202020204" pitchFamily="34" charset="0"/>
              </a:rPr>
              <a:t>, P Wilson</a:t>
            </a:r>
            <a:r>
              <a:rPr lang="en-US" sz="6000" baseline="30000" dirty="0">
                <a:effectLst/>
                <a:latin typeface="Arial" panose="020B0604020202020204" pitchFamily="34" charset="0"/>
                <a:ea typeface="Calibri" panose="020F0502020204030204" pitchFamily="34" charset="0"/>
                <a:cs typeface="Arial" panose="020B0604020202020204" pitchFamily="34" charset="0"/>
              </a:rPr>
              <a:t>2</a:t>
            </a:r>
            <a:r>
              <a:rPr lang="en-US" sz="6000" dirty="0">
                <a:effectLst/>
                <a:latin typeface="Arial" panose="020B0604020202020204" pitchFamily="34" charset="0"/>
                <a:ea typeface="Calibri" panose="020F0502020204030204" pitchFamily="34" charset="0"/>
                <a:cs typeface="Arial" panose="020B0604020202020204" pitchFamily="34" charset="0"/>
              </a:rPr>
              <a:t>, M Delahoussaye</a:t>
            </a:r>
            <a:r>
              <a:rPr lang="en-US" sz="6000" baseline="30000" dirty="0">
                <a:effectLst/>
                <a:latin typeface="Arial" panose="020B0604020202020204" pitchFamily="34" charset="0"/>
                <a:ea typeface="Calibri" panose="020F0502020204030204" pitchFamily="34" charset="0"/>
                <a:cs typeface="Arial" panose="020B0604020202020204" pitchFamily="34" charset="0"/>
              </a:rPr>
              <a:t>3</a:t>
            </a:r>
            <a:r>
              <a:rPr lang="en-US" sz="6000" dirty="0">
                <a:effectLst/>
                <a:latin typeface="Arial" panose="020B0604020202020204" pitchFamily="34" charset="0"/>
                <a:ea typeface="Calibri" panose="020F0502020204030204" pitchFamily="34" charset="0"/>
                <a:cs typeface="Arial" panose="020B0604020202020204" pitchFamily="34" charset="0"/>
              </a:rPr>
              <a:t>, TS Tseng</a:t>
            </a:r>
            <a:r>
              <a:rPr lang="en-US" sz="6000" baseline="30000" dirty="0">
                <a:effectLst/>
                <a:latin typeface="Arial" panose="020B0604020202020204" pitchFamily="34" charset="0"/>
                <a:ea typeface="Calibri" panose="020F0502020204030204" pitchFamily="34" charset="0"/>
                <a:cs typeface="Arial" panose="020B0604020202020204" pitchFamily="34" charset="0"/>
              </a:rPr>
              <a:t>1</a:t>
            </a:r>
            <a:endParaRPr lang="en-US" sz="6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5" name="Shape 55"/>
          <p:cNvSpPr/>
          <p:nvPr/>
        </p:nvSpPr>
        <p:spPr>
          <a:xfrm>
            <a:off x="8121892" y="2700446"/>
            <a:ext cx="40323911" cy="1113125"/>
          </a:xfrm>
          <a:prstGeom prst="rect">
            <a:avLst/>
          </a:prstGeom>
          <a:ln w="12700">
            <a:miter lim="400000"/>
          </a:ln>
          <a:extLst>
            <a:ext uri="{C572A759-6A51-4108-AA02-DFA0A04FC94B}">
              <ma14:wrappingTextBoxFlag xmlns:ma14="http://schemas.microsoft.com/office/mac/drawingml/2011/main" xmlns="" val="1"/>
            </a:ext>
          </a:extLst>
        </p:spPr>
        <p:txBody>
          <a:bodyPr wrap="square" lIns="40640" tIns="40640" rIns="40640" bIns="40640" anchor="ctr">
            <a:spAutoFit/>
          </a:bodyPr>
          <a:lstStyle>
            <a:lvl1pPr defTabSz="3938415">
              <a:defRPr sz="3200" i="1">
                <a:solidFill>
                  <a:srgbClr val="BFBFBF"/>
                </a:solidFill>
              </a:defRPr>
            </a:lvl1pPr>
          </a:lstStyle>
          <a:p>
            <a:r>
              <a:rPr lang="en-US" sz="35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en-US" sz="3500" dirty="0">
                <a:solidFill>
                  <a:schemeClr val="tx1"/>
                </a:solidFill>
                <a:effectLst/>
                <a:latin typeface="Arial" panose="020B0604020202020204" pitchFamily="34" charset="0"/>
                <a:ea typeface="Calibri" panose="020F0502020204030204" pitchFamily="34" charset="0"/>
                <a:cs typeface="Arial" panose="020B0604020202020204" pitchFamily="34" charset="0"/>
              </a:rPr>
              <a:t>Louisiana State University Health Sciences Center,</a:t>
            </a:r>
            <a:r>
              <a:rPr lang="en-US" sz="35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3500" dirty="0">
                <a:solidFill>
                  <a:schemeClr val="tx1"/>
                </a:solidFill>
                <a:effectLst/>
                <a:latin typeface="Arial" panose="020B0604020202020204" pitchFamily="34" charset="0"/>
                <a:ea typeface="Calibri" panose="020F0502020204030204" pitchFamily="34" charset="0"/>
                <a:cs typeface="Arial" panose="020B0604020202020204" pitchFamily="34" charset="0"/>
              </a:rPr>
              <a:t>School of Public Health; </a:t>
            </a:r>
            <a:r>
              <a:rPr lang="en-US" sz="3500" baseline="30000" dirty="0">
                <a:solidFill>
                  <a:schemeClr val="tx1"/>
                </a:solidFill>
                <a:latin typeface="Arial" panose="020B0604020202020204" pitchFamily="34" charset="0"/>
                <a:ea typeface="Calibri" panose="020F0502020204030204" pitchFamily="34" charset="0"/>
                <a:cs typeface="Arial" panose="020B0604020202020204" pitchFamily="34" charset="0"/>
              </a:rPr>
              <a:t>2</a:t>
            </a:r>
            <a:r>
              <a:rPr lang="en-US" sz="3500" dirty="0">
                <a:solidFill>
                  <a:schemeClr val="tx1"/>
                </a:solidFill>
                <a:effectLst/>
                <a:latin typeface="Arial" panose="020B0604020202020204" pitchFamily="34" charset="0"/>
                <a:ea typeface="Calibri" panose="020F0502020204030204" pitchFamily="34" charset="0"/>
                <a:cs typeface="Arial" panose="020B0604020202020204" pitchFamily="34" charset="0"/>
              </a:rPr>
              <a:t>Human Development Center, Louisiana State University Health Sciences Center ; </a:t>
            </a:r>
            <a:r>
              <a:rPr lang="en-US" sz="35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r>
              <a:rPr lang="en-US" sz="3500" dirty="0">
                <a:solidFill>
                  <a:schemeClr val="tx1"/>
                </a:solidFill>
                <a:effectLst/>
                <a:latin typeface="Arial" panose="020B0604020202020204" pitchFamily="34" charset="0"/>
                <a:ea typeface="Calibri" panose="020F0502020204030204" pitchFamily="34" charset="0"/>
                <a:cs typeface="Arial" panose="020B0604020202020204" pitchFamily="34" charset="0"/>
              </a:rPr>
              <a:t>Split Second Foundation</a:t>
            </a:r>
            <a:endParaRPr lang="en-US" sz="3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dirty="0">
              <a:solidFill>
                <a:schemeClr val="tx1"/>
              </a:solidFill>
            </a:endParaRPr>
          </a:p>
        </p:txBody>
      </p:sp>
      <p:sp>
        <p:nvSpPr>
          <p:cNvPr id="56" name="Shape 56"/>
          <p:cNvSpPr>
            <a:spLocks noGrp="1"/>
          </p:cNvSpPr>
          <p:nvPr>
            <p:ph type="body" idx="22"/>
          </p:nvPr>
        </p:nvSpPr>
        <p:spPr>
          <a:xfrm>
            <a:off x="35707337" y="12673137"/>
            <a:ext cx="14932153" cy="1219201"/>
          </a:xfrm>
          <a:prstGeom prst="rect">
            <a:avLst/>
          </a:prstGeom>
          <a:extLst>
            <a:ext uri="{C572A759-6A51-4108-AA02-DFA0A04FC94B}">
              <ma14:wrappingTextBoxFlag xmlns:ma14="http://schemas.microsoft.com/office/mac/drawingml/2011/main" xmlns="" val="1"/>
            </a:ext>
          </a:extLst>
        </p:spPr>
        <p:txBody>
          <a:bodyPr>
            <a:normAutofit/>
          </a:bodyPr>
          <a:lstStyle>
            <a:lvl1pPr algn="ctr">
              <a:defRPr sz="4800">
                <a:solidFill>
                  <a:srgbClr val="FFFFFF"/>
                </a:solidFill>
              </a:defRPr>
            </a:lvl1pPr>
          </a:lstStyle>
          <a:p>
            <a:r>
              <a:rPr lang="en-US" sz="5000" dirty="0"/>
              <a:t>Future Steps</a:t>
            </a:r>
            <a:endParaRPr sz="5000" dirty="0"/>
          </a:p>
        </p:txBody>
      </p:sp>
      <p:sp>
        <p:nvSpPr>
          <p:cNvPr id="57" name="Shape 57"/>
          <p:cNvSpPr/>
          <p:nvPr/>
        </p:nvSpPr>
        <p:spPr>
          <a:xfrm>
            <a:off x="35707337" y="14122793"/>
            <a:ext cx="14935201" cy="5016500"/>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ormAutofit/>
          </a:bodyPr>
          <a:lstStyle>
            <a:lvl1pPr defTabSz="3901444">
              <a:spcBef>
                <a:spcPts val="1000"/>
              </a:spcBef>
              <a:defRPr sz="3900"/>
            </a:lvl1pPr>
          </a:lstStyle>
          <a:p>
            <a:pPr marR="0" lvl="0" algn="just">
              <a:spcBef>
                <a:spcPts val="0"/>
              </a:spcBef>
              <a:spcAft>
                <a:spcPts val="0"/>
              </a:spcAft>
            </a:pPr>
            <a:r>
              <a:rPr lang="en-US" sz="3500" kern="0" dirty="0">
                <a:solidFill>
                  <a:srgbClr val="000000"/>
                </a:solidFill>
                <a:effectLst/>
                <a:latin typeface="Arial" panose="020B0604020202020204" pitchFamily="34" charset="0"/>
                <a:ea typeface="Times New Roman" panose="02020603050405020304" pitchFamily="18" charset="0"/>
              </a:rPr>
              <a:t>Further study is needed to collaborate with community partners to conduct qualitative interviews/focus groups with community members to determine the community's availability of services and needs. This may assist with garnering insight into the community’s perceived needs and identifying ways to address unknown community deficits. </a:t>
            </a:r>
            <a:r>
              <a:rPr lang="en-US" sz="3500" dirty="0">
                <a:effectLst/>
              </a:rPr>
              <a:t> After conducting qualitative interviews to determine the needs of those living with disability, we will implement a 2 years study to assess the feasibility and acceptability of a Community Navigator delivered approach to supporting persons with SCI in high-poverty communities in New Orleans using sequential mixed methods.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Shape 58"/>
          <p:cNvSpPr/>
          <p:nvPr/>
        </p:nvSpPr>
        <p:spPr>
          <a:xfrm>
            <a:off x="18394060" y="6319543"/>
            <a:ext cx="14932153" cy="4401205"/>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900"/>
            </a:lvl1pPr>
          </a:lstStyle>
          <a:p>
            <a:pPr marL="457200" marR="0" indent="-457200">
              <a:spcBef>
                <a:spcPts val="0"/>
              </a:spcBef>
              <a:spcAft>
                <a:spcPts val="0"/>
              </a:spcAft>
              <a:buFont typeface="Arial" panose="020B0604020202020204" pitchFamily="34" charset="0"/>
              <a:buChar char="•"/>
            </a:pPr>
            <a:r>
              <a:rPr lang="en-US" sz="3500" kern="0" dirty="0">
                <a:solidFill>
                  <a:srgbClr val="000000"/>
                </a:solidFill>
                <a:effectLst/>
                <a:latin typeface="Arial" panose="020B0604020202020204" pitchFamily="34" charset="0"/>
                <a:ea typeface="Times New Roman" panose="02020603050405020304" pitchFamily="18" charset="0"/>
              </a:rPr>
              <a:t>Our analysis identified 14.5% (n=10,700) of Gentilly as having a disability higher than the national average of 11.6%.  </a:t>
            </a:r>
          </a:p>
          <a:p>
            <a:pPr marL="457200" marR="0" indent="-457200">
              <a:spcBef>
                <a:spcPts val="0"/>
              </a:spcBef>
              <a:spcAft>
                <a:spcPts val="0"/>
              </a:spcAft>
              <a:buFont typeface="Arial" panose="020B0604020202020204" pitchFamily="34" charset="0"/>
              <a:buChar char="•"/>
            </a:pPr>
            <a:r>
              <a:rPr lang="en-US" sz="3500" kern="0" dirty="0">
                <a:solidFill>
                  <a:srgbClr val="000000"/>
                </a:solidFill>
                <a:effectLst/>
                <a:latin typeface="Arial" panose="020B0604020202020204" pitchFamily="34" charset="0"/>
                <a:ea typeface="Times New Roman" panose="02020603050405020304" pitchFamily="18" charset="0"/>
              </a:rPr>
              <a:t>Demographic analyses designated 68.7% of the community as Black/African American, 21.9% earning income below the poverty level, and 39.4% not in the labor force. </a:t>
            </a:r>
          </a:p>
          <a:p>
            <a:pPr marL="457200" marR="0" indent="-457200">
              <a:spcBef>
                <a:spcPts val="0"/>
              </a:spcBef>
              <a:spcAft>
                <a:spcPts val="0"/>
              </a:spcAft>
              <a:buFont typeface="Arial" panose="020B0604020202020204" pitchFamily="34" charset="0"/>
              <a:buChar char="•"/>
            </a:pPr>
            <a:r>
              <a:rPr lang="en-US" sz="3500" kern="0" dirty="0">
                <a:solidFill>
                  <a:srgbClr val="000000"/>
                </a:solidFill>
                <a:effectLst/>
                <a:latin typeface="Arial" panose="020B0604020202020204" pitchFamily="34" charset="0"/>
                <a:ea typeface="Times New Roman" panose="02020603050405020304" pitchFamily="18" charset="0"/>
              </a:rPr>
              <a:t>The Gentilly neighborhood consists of two community health centers serving the public, varied disability-related programs, health and social services, recreational spaces, and grocery stores.  </a:t>
            </a:r>
          </a:p>
        </p:txBody>
      </p:sp>
      <p:pic>
        <p:nvPicPr>
          <p:cNvPr id="61" name="pasted-image.png"/>
          <p:cNvPicPr>
            <a:picLocks noChangeAspect="1"/>
          </p:cNvPicPr>
          <p:nvPr/>
        </p:nvPicPr>
        <p:blipFill>
          <a:blip r:embed="rId2"/>
          <a:stretch>
            <a:fillRect/>
          </a:stretch>
        </p:blipFill>
        <p:spPr>
          <a:xfrm>
            <a:off x="46682526" y="1765611"/>
            <a:ext cx="4239696" cy="1587466"/>
          </a:xfrm>
          <a:prstGeom prst="rect">
            <a:avLst/>
          </a:prstGeom>
          <a:ln w="12700">
            <a:miter lim="400000"/>
          </a:ln>
        </p:spPr>
      </p:pic>
      <p:sp>
        <p:nvSpPr>
          <p:cNvPr id="26" name="Shape 43">
            <a:extLst>
              <a:ext uri="{FF2B5EF4-FFF2-40B4-BE49-F238E27FC236}">
                <a16:creationId xmlns:a16="http://schemas.microsoft.com/office/drawing/2014/main" id="{2D3ACCFA-E5D0-044E-9E81-D55CCAF95011}"/>
              </a:ext>
            </a:extLst>
          </p:cNvPr>
          <p:cNvSpPr txBox="1">
            <a:spLocks/>
          </p:cNvSpPr>
          <p:nvPr/>
        </p:nvSpPr>
        <p:spPr>
          <a:xfrm>
            <a:off x="981804" y="5061114"/>
            <a:ext cx="14935201" cy="1083734"/>
          </a:xfrm>
          <a:prstGeom prst="rect">
            <a:avLst/>
          </a:prstGeom>
          <a:solidFill>
            <a:srgbClr val="461D7C"/>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3901444"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Arial"/>
              </a:defRPr>
            </a:lvl1pPr>
            <a:lvl2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2pPr>
            <a:lvl3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3pPr>
            <a:lvl4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4pPr>
            <a:lvl5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5pPr>
            <a:lvl6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6pPr>
            <a:lvl7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7pPr>
            <a:lvl8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8pPr>
            <a:lvl9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9pPr>
          </a:lstStyle>
          <a:p>
            <a:pPr hangingPunct="1"/>
            <a:r>
              <a:rPr lang="en-US" sz="5000" dirty="0"/>
              <a:t>Purpose</a:t>
            </a:r>
          </a:p>
        </p:txBody>
      </p:sp>
      <p:sp>
        <p:nvSpPr>
          <p:cNvPr id="28" name="Shape 42">
            <a:extLst>
              <a:ext uri="{FF2B5EF4-FFF2-40B4-BE49-F238E27FC236}">
                <a16:creationId xmlns:a16="http://schemas.microsoft.com/office/drawing/2014/main" id="{CDBA9E37-6101-054C-ACFB-819383A23E89}"/>
              </a:ext>
            </a:extLst>
          </p:cNvPr>
          <p:cNvSpPr txBox="1">
            <a:spLocks/>
          </p:cNvSpPr>
          <p:nvPr/>
        </p:nvSpPr>
        <p:spPr>
          <a:xfrm>
            <a:off x="975710" y="6319543"/>
            <a:ext cx="14935201" cy="5059121"/>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marL="0" marR="0" indent="0" algn="l" defTabSz="3784400" rtl="0" latinLnBrk="0">
              <a:lnSpc>
                <a:spcPct val="100000"/>
              </a:lnSpc>
              <a:spcBef>
                <a:spcPts val="900"/>
              </a:spcBef>
              <a:spcAft>
                <a:spcPts val="0"/>
              </a:spcAft>
              <a:buClrTx/>
              <a:buSzTx/>
              <a:buFontTx/>
              <a:buNone/>
              <a:tabLst/>
              <a:defRPr sz="3783" b="0" i="0" u="none" strike="noStrike" cap="none" spc="0" baseline="0">
                <a:ln>
                  <a:noFill/>
                </a:ln>
                <a:solidFill>
                  <a:srgbClr val="000000"/>
                </a:solidFill>
                <a:uFillTx/>
                <a:latin typeface="+mn-lt"/>
                <a:ea typeface="+mn-ea"/>
                <a:cs typeface="+mn-cs"/>
                <a:sym typeface="Arial"/>
              </a:defRPr>
            </a:lvl1pPr>
            <a:lvl2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2pPr>
            <a:lvl3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3pPr>
            <a:lvl4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4pPr>
            <a:lvl5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5pPr>
            <a:lvl6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6pPr>
            <a:lvl7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7pPr>
            <a:lvl8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8pPr>
            <a:lvl9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9pPr>
          </a:lstStyle>
          <a:p>
            <a:pPr hangingPunct="1"/>
            <a:endParaRPr lang="en-US" sz="3500" kern="0" dirty="0">
              <a:solidFill>
                <a:srgbClr val="000000"/>
              </a:solidFill>
              <a:effectLst/>
              <a:latin typeface="Arial" panose="020B0604020202020204" pitchFamily="34" charset="0"/>
              <a:ea typeface="Times New Roman" panose="02020603050405020304" pitchFamily="18" charset="0"/>
            </a:endParaRPr>
          </a:p>
          <a:p>
            <a:pPr algn="just" hangingPunct="1"/>
            <a:r>
              <a:rPr lang="en-US" sz="3500" kern="0" dirty="0">
                <a:solidFill>
                  <a:srgbClr val="000000"/>
                </a:solidFill>
                <a:effectLst/>
                <a:latin typeface="Arial" panose="020B0604020202020204" pitchFamily="34" charset="0"/>
                <a:ea typeface="Times New Roman" panose="02020603050405020304" pitchFamily="18" charset="0"/>
              </a:rPr>
              <a:t>Gentilly, a central New Orleans neighborhood, is noted as a racially diverse and historic community. Limited sources provide insight into the Gentilly community’s makeup and needs, particularly identifiable existing services, resources, and supports for individuals living with disabilities.</a:t>
            </a:r>
            <a:r>
              <a:rPr lang="en-US" sz="3500" dirty="0">
                <a:effectLst/>
              </a:rPr>
              <a:t> Through asset mapping</a:t>
            </a:r>
            <a:r>
              <a:rPr lang="en-US" sz="3500" dirty="0"/>
              <a:t>, this study aimed to identify existing community resources and demographics to gain insight into the community’s strengths and needs. Along with the Split Second Foundation (SSF), we plan to conduct future qualitative interviews to discover needs of those living with spinal cord injuries (SCI) and develop future interventions.</a:t>
            </a:r>
          </a:p>
          <a:p>
            <a:pPr hangingPunct="1"/>
            <a:endParaRPr lang="en-US" sz="3000" dirty="0"/>
          </a:p>
        </p:txBody>
      </p:sp>
      <p:sp>
        <p:nvSpPr>
          <p:cNvPr id="36" name="Shape 56">
            <a:extLst>
              <a:ext uri="{FF2B5EF4-FFF2-40B4-BE49-F238E27FC236}">
                <a16:creationId xmlns:a16="http://schemas.microsoft.com/office/drawing/2014/main" id="{8E3FA692-3CE4-1141-8333-2AC823B105A0}"/>
              </a:ext>
            </a:extLst>
          </p:cNvPr>
          <p:cNvSpPr txBox="1">
            <a:spLocks/>
          </p:cNvSpPr>
          <p:nvPr/>
        </p:nvSpPr>
        <p:spPr>
          <a:xfrm>
            <a:off x="35707337" y="19315533"/>
            <a:ext cx="14932153" cy="1219201"/>
          </a:xfrm>
          <a:prstGeom prst="rect">
            <a:avLst/>
          </a:prstGeom>
          <a:solidFill>
            <a:srgbClr val="461D7C"/>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3901444"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Arial"/>
              </a:defRPr>
            </a:lvl1pPr>
            <a:lvl2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2pPr>
            <a:lvl3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3pPr>
            <a:lvl4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4pPr>
            <a:lvl5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5pPr>
            <a:lvl6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6pPr>
            <a:lvl7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7pPr>
            <a:lvl8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8pPr>
            <a:lvl9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9pPr>
          </a:lstStyle>
          <a:p>
            <a:pPr hangingPunct="1"/>
            <a:r>
              <a:rPr lang="en-US" sz="5000" dirty="0"/>
              <a:t>References</a:t>
            </a:r>
          </a:p>
        </p:txBody>
      </p:sp>
      <p:sp>
        <p:nvSpPr>
          <p:cNvPr id="39" name="Shape 58">
            <a:extLst>
              <a:ext uri="{FF2B5EF4-FFF2-40B4-BE49-F238E27FC236}">
                <a16:creationId xmlns:a16="http://schemas.microsoft.com/office/drawing/2014/main" id="{EA20E137-5C8D-2E4B-A0F0-62B2FE8BFC76}"/>
              </a:ext>
            </a:extLst>
          </p:cNvPr>
          <p:cNvSpPr/>
          <p:nvPr/>
        </p:nvSpPr>
        <p:spPr>
          <a:xfrm>
            <a:off x="35707337" y="20588949"/>
            <a:ext cx="14932153" cy="5016500"/>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oAutofit/>
          </a:bodyPr>
          <a:lstStyle>
            <a:lvl1pPr>
              <a:defRPr sz="3900"/>
            </a:lvl1pPr>
          </a:lstStyle>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Barclay, L., Mcdonald, R., Lentin, P., &amp; Bourke-Taylor, H. (2016). Facilitators and barriers to social and community participation following spinal cord injury. </a:t>
            </a:r>
            <a:r>
              <a:rPr lang="en-US" sz="1300" i="1" dirty="0">
                <a:effectLst/>
                <a:latin typeface="Arial" panose="020B0604020202020204" pitchFamily="34" charset="0"/>
                <a:ea typeface="Calibri" panose="020F0502020204030204" pitchFamily="34" charset="0"/>
                <a:cs typeface="Times New Roman" panose="02020603050405020304" pitchFamily="18" charset="0"/>
              </a:rPr>
              <a:t>Australian Occupational Therapy Journal</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63</a:t>
            </a:r>
            <a:r>
              <a:rPr lang="en-US" sz="1300" dirty="0">
                <a:effectLst/>
                <a:latin typeface="Arial" panose="020B0604020202020204" pitchFamily="34" charset="0"/>
                <a:ea typeface="Calibri" panose="020F0502020204030204" pitchFamily="34" charset="0"/>
                <a:cs typeface="Times New Roman" panose="02020603050405020304" pitchFamily="18" charset="0"/>
              </a:rPr>
              <a:t>(1), 19–28. https://doi.org/10.1111/1440-1630.12241</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Barclay, L., Robins, L., Migliorini, C., &amp; Lalor, A. (2021). Community integration programs and interventions for people with spinal cord injury: a scoping review. </a:t>
            </a:r>
            <a:r>
              <a:rPr lang="en-US" sz="1300" i="1" dirty="0">
                <a:effectLst/>
                <a:latin typeface="Arial" panose="020B0604020202020204" pitchFamily="34" charset="0"/>
                <a:ea typeface="Calibri" panose="020F0502020204030204" pitchFamily="34" charset="0"/>
                <a:cs typeface="Times New Roman" panose="02020603050405020304" pitchFamily="18" charset="0"/>
              </a:rPr>
              <a:t>Disability and Rehabilitation</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43</a:t>
            </a:r>
            <a:r>
              <a:rPr lang="en-US" sz="1300" dirty="0">
                <a:effectLst/>
                <a:latin typeface="Arial" panose="020B0604020202020204" pitchFamily="34" charset="0"/>
                <a:ea typeface="Calibri" panose="020F0502020204030204" pitchFamily="34" charset="0"/>
                <a:cs typeface="Times New Roman" panose="02020603050405020304" pitchFamily="18" charset="0"/>
              </a:rPr>
              <a:t>(26), 3845–3855. https://doi.org/10.1080/09638288.2020.1749889</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Boakye, M., Leigh, B. C., &amp; Skelly, A. C. (2012). Quality of life in persons with spinal cord injury: comparisons with other populations. </a:t>
            </a:r>
            <a:r>
              <a:rPr lang="en-US" sz="1300" i="1" dirty="0">
                <a:effectLst/>
                <a:latin typeface="Arial" panose="020B0604020202020204" pitchFamily="34" charset="0"/>
                <a:ea typeface="Calibri" panose="020F0502020204030204" pitchFamily="34" charset="0"/>
                <a:cs typeface="Times New Roman" panose="02020603050405020304" pitchFamily="18" charset="0"/>
              </a:rPr>
              <a:t>Journal of Neurosurgery. Spine</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17</a:t>
            </a:r>
            <a:r>
              <a:rPr lang="en-US" sz="1300" dirty="0">
                <a:effectLst/>
                <a:latin typeface="Arial" panose="020B0604020202020204" pitchFamily="34" charset="0"/>
                <a:ea typeface="Calibri" panose="020F0502020204030204" pitchFamily="34" charset="0"/>
                <a:cs typeface="Times New Roman" panose="02020603050405020304" pitchFamily="18" charset="0"/>
              </a:rPr>
              <a:t>(1 Suppl), 29–37. https://doi.org/10.3171/2012.6.AOSPINE1252</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Centers for Disease Control and Prevention. (2020). </a:t>
            </a:r>
            <a:r>
              <a:rPr lang="en-US" sz="1300" i="1" dirty="0">
                <a:effectLst/>
                <a:latin typeface="Arial" panose="020B0604020202020204" pitchFamily="34" charset="0"/>
                <a:ea typeface="Calibri" panose="020F0502020204030204" pitchFamily="34" charset="0"/>
                <a:cs typeface="Times New Roman" panose="02020603050405020304" pitchFamily="18" charset="0"/>
              </a:rPr>
              <a:t>Common barriers to participation experienced by people with disabilities</a:t>
            </a:r>
            <a:r>
              <a:rPr lang="en-US" sz="1300" dirty="0">
                <a:effectLst/>
                <a:latin typeface="Arial" panose="020B0604020202020204" pitchFamily="34" charset="0"/>
                <a:ea typeface="Calibri" panose="020F0502020204030204" pitchFamily="34" charset="0"/>
                <a:cs typeface="Times New Roman" panose="02020603050405020304" pitchFamily="18" charset="0"/>
              </a:rPr>
              <a:t>. https://www.cdc.gov/ncbddd/disabilityandhealth/disability barriers.html</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Cimino, S. R., Cadel, L., Guilcher, S. J. T., Wasilewski, M., &amp; Hitzig, S. L. (2023). Social disconnectedness and perceived social isolation in persons with spinal cord injury/dysfunction living in the community: A scoping review. </a:t>
            </a:r>
            <a:r>
              <a:rPr lang="en-US" sz="1300" i="1" dirty="0">
                <a:effectLst/>
                <a:latin typeface="Arial" panose="020B0604020202020204" pitchFamily="34" charset="0"/>
                <a:ea typeface="Calibri" panose="020F0502020204030204" pitchFamily="34" charset="0"/>
                <a:cs typeface="Times New Roman" panose="02020603050405020304" pitchFamily="18" charset="0"/>
              </a:rPr>
              <a:t>Journal of Spinal Cord Medicine</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46</a:t>
            </a:r>
            <a:r>
              <a:rPr lang="en-US" sz="1300" dirty="0">
                <a:effectLst/>
                <a:latin typeface="Arial" panose="020B0604020202020204" pitchFamily="34" charset="0"/>
                <a:ea typeface="Calibri" panose="020F0502020204030204" pitchFamily="34" charset="0"/>
                <a:cs typeface="Times New Roman" panose="02020603050405020304" pitchFamily="18" charset="0"/>
              </a:rPr>
              <a:t>(3), 367–389. https://doi.org/10.1080/10790268.2022.2129170</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Clark, J. M. R., &amp; Krause, J. S. (2022). Life Satisfaction in Individuals With Long-Term Traumatic Spinal Cord Injury: An Investigation of Associated Biopsychosocial Factors. </a:t>
            </a:r>
            <a:r>
              <a:rPr lang="en-US" sz="1300" i="1" dirty="0">
                <a:effectLst/>
                <a:latin typeface="Arial" panose="020B0604020202020204" pitchFamily="34" charset="0"/>
                <a:ea typeface="Calibri" panose="020F0502020204030204" pitchFamily="34" charset="0"/>
                <a:cs typeface="Times New Roman" panose="02020603050405020304" pitchFamily="18" charset="0"/>
              </a:rPr>
              <a:t>Archives of Physical Medicine and Rehabilitation</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103</a:t>
            </a:r>
            <a:r>
              <a:rPr lang="en-US" sz="1300" dirty="0">
                <a:effectLst/>
                <a:latin typeface="Arial" panose="020B0604020202020204" pitchFamily="34" charset="0"/>
                <a:ea typeface="Calibri" panose="020F0502020204030204" pitchFamily="34" charset="0"/>
                <a:cs typeface="Times New Roman" panose="02020603050405020304" pitchFamily="18" charset="0"/>
              </a:rPr>
              <a:t>(1), 98–105. https://doi.org/10.1016/J.APMR.2021.09.002</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Dyck, D. G., Weeks, D. L., Smith, C. L., &amp; Shaw, M. (2021). Multiple family group intervention for spinal cord injury: Quantitative and qualitative comparison with standard education. </a:t>
            </a:r>
            <a:r>
              <a:rPr lang="en-US" sz="1300" i="1" dirty="0">
                <a:effectLst/>
                <a:latin typeface="Arial" panose="020B0604020202020204" pitchFamily="34" charset="0"/>
                <a:ea typeface="Calibri" panose="020F0502020204030204" pitchFamily="34" charset="0"/>
                <a:cs typeface="Times New Roman" panose="02020603050405020304" pitchFamily="18" charset="0"/>
              </a:rPr>
              <a:t>The Journal of Spinal Cord Medicine</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44</a:t>
            </a:r>
            <a:r>
              <a:rPr lang="en-US" sz="1300" dirty="0">
                <a:effectLst/>
                <a:latin typeface="Arial" panose="020B0604020202020204" pitchFamily="34" charset="0"/>
                <a:ea typeface="Calibri" panose="020F0502020204030204" pitchFamily="34" charset="0"/>
                <a:cs typeface="Times New Roman" panose="02020603050405020304" pitchFamily="18" charset="0"/>
              </a:rPr>
              <a:t>(4), 572–582. https://doi.org/10.1080/10790268.2019.1710946</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Guízar-Sahagún, G., Grijalva, I., Franco Bourland, R. E., &amp; Madrazo, I. (2023). Aging with spinal cord injury: A narrative review of consequences and challenges. </a:t>
            </a:r>
            <a:r>
              <a:rPr lang="en-US" sz="1300" i="1" dirty="0">
                <a:effectLst/>
                <a:latin typeface="Arial" panose="020B0604020202020204" pitchFamily="34" charset="0"/>
                <a:ea typeface="Calibri" panose="020F0502020204030204" pitchFamily="34" charset="0"/>
                <a:cs typeface="Times New Roman" panose="02020603050405020304" pitchFamily="18" charset="0"/>
              </a:rPr>
              <a:t>Ageing Research Reviews</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90</a:t>
            </a:r>
            <a:r>
              <a:rPr lang="en-US" sz="1300" dirty="0">
                <a:effectLst/>
                <a:latin typeface="Arial" panose="020B0604020202020204" pitchFamily="34" charset="0"/>
                <a:ea typeface="Calibri" panose="020F0502020204030204" pitchFamily="34" charset="0"/>
                <a:cs typeface="Times New Roman" panose="02020603050405020304" pitchFamily="18" charset="0"/>
              </a:rPr>
              <a:t>, 102020. https://doi.org/10.1016/J.ARR.2023.102020</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Gurung, S., Jenkins, H.-T., Chaudhury, H., &amp; Mortenson, W. Ben. (2023). Modifiable Sociostructural and Environmental Factors That Impact the Health and Quality of Life of People With Spinal Cord Injury: A Scoping Review. </a:t>
            </a:r>
            <a:r>
              <a:rPr lang="en-US" sz="1300" i="1" dirty="0">
                <a:effectLst/>
                <a:latin typeface="Arial" panose="020B0604020202020204" pitchFamily="34" charset="0"/>
                <a:ea typeface="Calibri" panose="020F0502020204030204" pitchFamily="34" charset="0"/>
                <a:cs typeface="Times New Roman" panose="02020603050405020304" pitchFamily="18" charset="0"/>
              </a:rPr>
              <a:t>Topics in Spinal Cord Injury Rehabilitation</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29</a:t>
            </a:r>
            <a:r>
              <a:rPr lang="en-US" sz="1300" dirty="0">
                <a:effectLst/>
                <a:latin typeface="Arial" panose="020B0604020202020204" pitchFamily="34" charset="0"/>
                <a:ea typeface="Calibri" panose="020F0502020204030204" pitchFamily="34" charset="0"/>
                <a:cs typeface="Times New Roman" panose="02020603050405020304" pitchFamily="18" charset="0"/>
              </a:rPr>
              <a:t>(1), 42–53. https://doi.org/10.46292/sci21-00056</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Mayo Clinic. (2021). </a:t>
            </a:r>
            <a:r>
              <a:rPr lang="en-US" sz="1300" i="1" dirty="0">
                <a:effectLst/>
                <a:latin typeface="Arial" panose="020B0604020202020204" pitchFamily="34" charset="0"/>
                <a:ea typeface="Calibri" panose="020F0502020204030204" pitchFamily="34" charset="0"/>
                <a:cs typeface="Times New Roman" panose="02020603050405020304" pitchFamily="18" charset="0"/>
              </a:rPr>
              <a:t>Spinal cord injury</a:t>
            </a:r>
            <a:r>
              <a:rPr lang="en-US" sz="1300" dirty="0">
                <a:effectLst/>
                <a:latin typeface="Arial" panose="020B0604020202020204" pitchFamily="34" charset="0"/>
                <a:ea typeface="Calibri" panose="020F0502020204030204" pitchFamily="34" charset="0"/>
                <a:cs typeface="Times New Roman" panose="02020603050405020304" pitchFamily="18" charset="0"/>
              </a:rPr>
              <a:t>. https://www.mayoclinic.org/diseases-conditions/spinal-cord-injury/symptoms-causes/syc-20377890</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National Institute of Neurological Disorders and Stroke. (2023). </a:t>
            </a:r>
            <a:r>
              <a:rPr lang="en-US" sz="1300" i="1" dirty="0">
                <a:effectLst/>
                <a:latin typeface="Arial" panose="020B0604020202020204" pitchFamily="34" charset="0"/>
                <a:ea typeface="Calibri" panose="020F0502020204030204" pitchFamily="34" charset="0"/>
                <a:cs typeface="Times New Roman" panose="02020603050405020304" pitchFamily="18" charset="0"/>
              </a:rPr>
              <a:t>Spinal Cord Injury</a:t>
            </a:r>
            <a:r>
              <a:rPr lang="en-US" sz="1300" dirty="0">
                <a:effectLst/>
                <a:latin typeface="Arial" panose="020B0604020202020204" pitchFamily="34" charset="0"/>
                <a:ea typeface="Calibri" panose="020F0502020204030204" pitchFamily="34" charset="0"/>
                <a:cs typeface="Times New Roman" panose="02020603050405020304" pitchFamily="18" charset="0"/>
              </a:rPr>
              <a:t>. https://www.ninds.nih.gov/health-information/disorders/spinal-cord-injury</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The Data Center. (2023). </a:t>
            </a:r>
            <a:r>
              <a:rPr lang="en-US" sz="1300" i="1" dirty="0">
                <a:effectLst/>
                <a:latin typeface="Arial" panose="020B0604020202020204" pitchFamily="34" charset="0"/>
                <a:ea typeface="Calibri" panose="020F0502020204030204" pitchFamily="34" charset="0"/>
                <a:cs typeface="Times New Roman" panose="02020603050405020304" pitchFamily="18" charset="0"/>
              </a:rPr>
              <a:t>Planning District 6</a:t>
            </a:r>
            <a:r>
              <a:rPr lang="en-US" sz="1300" dirty="0">
                <a:effectLst/>
                <a:latin typeface="Arial" panose="020B0604020202020204" pitchFamily="34" charset="0"/>
                <a:ea typeface="Calibri" panose="020F0502020204030204" pitchFamily="34" charset="0"/>
                <a:cs typeface="Times New Roman" panose="02020603050405020304" pitchFamily="18" charset="0"/>
              </a:rPr>
              <a:t>. The Data Center. https://www.datacenterresearch.org/data-resources/neighborhood-data/district-6/</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Tschoepe, R., Benfield, A., Posey, R., &amp; Mercer, V. (2022). A Systematic Review of the Effects of Community Transition Programs on Quality of Life and Hospital Readmissions for Adults With Traumatic Spinal Cord Injury. </a:t>
            </a:r>
            <a:r>
              <a:rPr lang="en-US" sz="1300" i="1" dirty="0">
                <a:effectLst/>
                <a:latin typeface="Arial" panose="020B0604020202020204" pitchFamily="34" charset="0"/>
                <a:ea typeface="Calibri" panose="020F0502020204030204" pitchFamily="34" charset="0"/>
                <a:cs typeface="Times New Roman" panose="02020603050405020304" pitchFamily="18" charset="0"/>
              </a:rPr>
              <a:t>Archives of Physical Medicine and Rehabilitation</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i="1" dirty="0">
                <a:effectLst/>
                <a:latin typeface="Arial" panose="020B0604020202020204" pitchFamily="34" charset="0"/>
                <a:ea typeface="Calibri" panose="020F0502020204030204" pitchFamily="34" charset="0"/>
                <a:cs typeface="Times New Roman" panose="02020603050405020304" pitchFamily="18" charset="0"/>
              </a:rPr>
              <a:t>103</a:t>
            </a:r>
            <a:r>
              <a:rPr lang="en-US" sz="1300" dirty="0">
                <a:effectLst/>
                <a:latin typeface="Arial" panose="020B0604020202020204" pitchFamily="34" charset="0"/>
                <a:ea typeface="Calibri" panose="020F0502020204030204" pitchFamily="34" charset="0"/>
                <a:cs typeface="Times New Roman" panose="02020603050405020304" pitchFamily="18" charset="0"/>
              </a:rPr>
              <a:t>(5), 1013-1022.e12. https://doi.org/10.1016/j.apmr.2021.08.002</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U.S. Census Bureau. (2022). </a:t>
            </a:r>
            <a:r>
              <a:rPr lang="en-US" sz="1300" i="1" dirty="0">
                <a:effectLst/>
                <a:latin typeface="Arial" panose="020B0604020202020204" pitchFamily="34" charset="0"/>
                <a:ea typeface="Calibri" panose="020F0502020204030204" pitchFamily="34" charset="0"/>
                <a:cs typeface="Times New Roman" panose="02020603050405020304" pitchFamily="18" charset="0"/>
              </a:rPr>
              <a:t>American Community Survey</a:t>
            </a:r>
            <a:r>
              <a:rPr lang="en-US" sz="1300" dirty="0">
                <a:effectLst/>
                <a:latin typeface="Arial" panose="020B0604020202020204" pitchFamily="34" charset="0"/>
                <a:ea typeface="Calibri" panose="020F0502020204030204" pitchFamily="34" charset="0"/>
                <a:cs typeface="Times New Roman" panose="02020603050405020304" pitchFamily="18" charset="0"/>
              </a:rPr>
              <a:t>. United States Census Bureau. https://www.census.gov/programs-surveys/acs</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0" marR="0" indent="-304800">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World Health Organization. (2013). </a:t>
            </a:r>
            <a:r>
              <a:rPr lang="en-US" sz="1300" i="1" dirty="0">
                <a:effectLst/>
                <a:latin typeface="Arial" panose="020B0604020202020204" pitchFamily="34" charset="0"/>
                <a:ea typeface="Calibri" panose="020F0502020204030204" pitchFamily="34" charset="0"/>
                <a:cs typeface="Times New Roman" panose="02020603050405020304" pitchFamily="18" charset="0"/>
              </a:rPr>
              <a:t>International perspectives on spinal cord injury</a:t>
            </a:r>
            <a:r>
              <a:rPr lang="en-US" sz="1300" dirty="0">
                <a:effectLst/>
                <a:latin typeface="Arial" panose="020B0604020202020204" pitchFamily="34" charset="0"/>
                <a:ea typeface="Calibri" panose="020F0502020204030204" pitchFamily="34" charset="0"/>
                <a:cs typeface="Times New Roman" panose="02020603050405020304" pitchFamily="18" charset="0"/>
              </a:rPr>
              <a:t>. https://www.who.int/publications/i/item/international-perspectives-on-spinal-cord-injury</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Shape 42">
            <a:extLst>
              <a:ext uri="{FF2B5EF4-FFF2-40B4-BE49-F238E27FC236}">
                <a16:creationId xmlns:a16="http://schemas.microsoft.com/office/drawing/2014/main" id="{8A2EC802-2D17-724A-AF8B-B2687C5F0E6F}"/>
              </a:ext>
            </a:extLst>
          </p:cNvPr>
          <p:cNvSpPr txBox="1">
            <a:spLocks/>
          </p:cNvSpPr>
          <p:nvPr/>
        </p:nvSpPr>
        <p:spPr>
          <a:xfrm>
            <a:off x="975097" y="23379628"/>
            <a:ext cx="14941908" cy="5573958"/>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3784400" rtl="0" latinLnBrk="0">
              <a:lnSpc>
                <a:spcPct val="100000"/>
              </a:lnSpc>
              <a:spcBef>
                <a:spcPts val="900"/>
              </a:spcBef>
              <a:spcAft>
                <a:spcPts val="0"/>
              </a:spcAft>
              <a:buClrTx/>
              <a:buSzTx/>
              <a:buFontTx/>
              <a:buNone/>
              <a:tabLst/>
              <a:defRPr sz="3783" b="0" i="0" u="none" strike="noStrike" cap="none" spc="0" baseline="0">
                <a:ln>
                  <a:noFill/>
                </a:ln>
                <a:solidFill>
                  <a:srgbClr val="000000"/>
                </a:solidFill>
                <a:uFillTx/>
                <a:latin typeface="+mn-lt"/>
                <a:ea typeface="+mn-ea"/>
                <a:cs typeface="+mn-cs"/>
                <a:sym typeface="Arial"/>
              </a:defRPr>
            </a:lvl1pPr>
            <a:lvl2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2pPr>
            <a:lvl3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3pPr>
            <a:lvl4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4pPr>
            <a:lvl5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5pPr>
            <a:lvl6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6pPr>
            <a:lvl7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7pPr>
            <a:lvl8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8pPr>
            <a:lvl9pPr marL="0" marR="0" indent="0" algn="l" defTabSz="3901444" rtl="0" latinLnBrk="0">
              <a:lnSpc>
                <a:spcPct val="100000"/>
              </a:lnSpc>
              <a:spcBef>
                <a:spcPts val="0"/>
              </a:spcBef>
              <a:spcAft>
                <a:spcPts val="0"/>
              </a:spcAft>
              <a:buClrTx/>
              <a:buSzTx/>
              <a:buFontTx/>
              <a:buNone/>
              <a:tabLst/>
              <a:defRPr sz="3200" b="0" i="0" u="none" strike="noStrike" cap="none" spc="0" baseline="0">
                <a:ln>
                  <a:noFill/>
                </a:ln>
                <a:solidFill>
                  <a:srgbClr val="BFBFBF"/>
                </a:solidFill>
                <a:uFillTx/>
                <a:latin typeface="+mn-lt"/>
                <a:ea typeface="+mn-ea"/>
                <a:cs typeface="+mn-cs"/>
                <a:sym typeface="Arial"/>
              </a:defRPr>
            </a:lvl9pPr>
          </a:lstStyle>
          <a:p>
            <a:pPr algn="just" hangingPunct="1"/>
            <a:r>
              <a:rPr lang="en-US" sz="3500" dirty="0">
                <a:latin typeface="Arial" panose="020B0604020202020204" pitchFamily="34" charset="0"/>
                <a:ea typeface="Times New Roman" panose="02020603050405020304" pitchFamily="18" charset="0"/>
              </a:rPr>
              <a:t>A</a:t>
            </a:r>
            <a:r>
              <a:rPr lang="en-US" sz="3500" kern="0" dirty="0">
                <a:solidFill>
                  <a:srgbClr val="000000"/>
                </a:solidFill>
                <a:effectLst/>
                <a:latin typeface="Arial" panose="020B0604020202020204" pitchFamily="34" charset="0"/>
                <a:ea typeface="Times New Roman" panose="02020603050405020304" pitchFamily="18" charset="0"/>
              </a:rPr>
              <a:t> community needs assessment was conducted using community asset mapping and descriptive analyses with academic partners (LSUHSC Human Development Center and School of Public Health) and community partners (Split Second Foundation and FQHC). The US Census Bureau’s national data was analyzed, and the demographics of individuals with disabilities who use the Split Second Foundation were surveyed. Existing resources serviceable to people with disabilities were identified, including Medicaid services, recreational centers, and disability services. Altogether, this provided a macroscopic understanding of the community. </a:t>
            </a:r>
            <a:r>
              <a:rPr lang="en-US" sz="3500" dirty="0">
                <a:effectLst/>
              </a:rPr>
              <a:t> </a:t>
            </a:r>
            <a:endParaRPr lang="en-US" sz="3500" dirty="0">
              <a:latin typeface="Arial" panose="020B0604020202020204" pitchFamily="34" charset="0"/>
            </a:endParaRPr>
          </a:p>
        </p:txBody>
      </p:sp>
      <p:sp>
        <p:nvSpPr>
          <p:cNvPr id="5" name="TextBox 4">
            <a:extLst>
              <a:ext uri="{FF2B5EF4-FFF2-40B4-BE49-F238E27FC236}">
                <a16:creationId xmlns:a16="http://schemas.microsoft.com/office/drawing/2014/main" id="{37F2C52D-9010-2C4A-8050-9A711E7E65D2}"/>
              </a:ext>
            </a:extLst>
          </p:cNvPr>
          <p:cNvSpPr txBox="1"/>
          <p:nvPr/>
        </p:nvSpPr>
        <p:spPr>
          <a:xfrm>
            <a:off x="18394060" y="12174180"/>
            <a:ext cx="14914476" cy="78482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45719" tIns="45719" rIns="45719" bIns="45719" numCol="1" spcCol="38100" rtlCol="0" anchor="t">
            <a:spAutoFit/>
            <a:scene3d>
              <a:camera prst="orthographicFront"/>
              <a:lightRig rig="soft" dir="t">
                <a:rot lat="0" lon="0" rev="15600000"/>
              </a:lightRig>
            </a:scene3d>
            <a:sp3d extrusionH="57150" prstMaterial="softEdge">
              <a:bevelT w="25400" h="38100"/>
            </a:sp3d>
          </a:bodyPr>
          <a:lstStyle/>
          <a:p>
            <a:pPr marL="0" marR="0" indent="0" algn="ctr" defTabSz="4300630" rtl="0" fontAlgn="auto" latinLnBrk="0" hangingPunct="0">
              <a:lnSpc>
                <a:spcPct val="100000"/>
              </a:lnSpc>
              <a:spcBef>
                <a:spcPts val="0"/>
              </a:spcBef>
              <a:spcAft>
                <a:spcPts val="0"/>
              </a:spcAft>
              <a:buClrTx/>
              <a:buSzTx/>
              <a:buFontTx/>
              <a:buNone/>
              <a:tabLst/>
            </a:pPr>
            <a:r>
              <a:rPr lang="en-US" sz="4500" b="1" dirty="0">
                <a:ln/>
                <a:solidFill>
                  <a:schemeClr val="accent6"/>
                </a:solidFill>
              </a:rPr>
              <a:t>Comparison of National vs. Gentilly Demographics</a:t>
            </a:r>
            <a:endParaRPr kumimoji="0" lang="en-US" sz="4500" b="1" i="0" u="none" strike="noStrike" normalizeH="0" baseline="0" dirty="0">
              <a:ln/>
              <a:solidFill>
                <a:schemeClr val="accent6"/>
              </a:solidFill>
              <a:uFillTx/>
              <a:latin typeface="+mn-lt"/>
              <a:ea typeface="+mn-ea"/>
              <a:cs typeface="+mn-cs"/>
              <a:sym typeface="Arial"/>
            </a:endParaRPr>
          </a:p>
        </p:txBody>
      </p:sp>
      <p:pic>
        <p:nvPicPr>
          <p:cNvPr id="8" name="Picture 7" descr="A screenshot of a screen&#10;&#10;Description automatically generated">
            <a:extLst>
              <a:ext uri="{FF2B5EF4-FFF2-40B4-BE49-F238E27FC236}">
                <a16:creationId xmlns:a16="http://schemas.microsoft.com/office/drawing/2014/main" id="{E97E662B-BED4-6F42-A363-79C164006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4060" y="12959008"/>
            <a:ext cx="14914476" cy="5016500"/>
          </a:xfrm>
          <a:prstGeom prst="rect">
            <a:avLst/>
          </a:prstGeom>
        </p:spPr>
      </p:pic>
      <p:pic>
        <p:nvPicPr>
          <p:cNvPr id="13" name="Picture 12" descr="A purple and yellow pie chart&#10;&#10;Description automatically generated">
            <a:extLst>
              <a:ext uri="{FF2B5EF4-FFF2-40B4-BE49-F238E27FC236}">
                <a16:creationId xmlns:a16="http://schemas.microsoft.com/office/drawing/2014/main" id="{F637D487-1F9B-164D-B1B0-10DFDDD6C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3150" y="25605448"/>
            <a:ext cx="3047234" cy="3539901"/>
          </a:xfrm>
          <a:prstGeom prst="rect">
            <a:avLst/>
          </a:prstGeom>
        </p:spPr>
      </p:pic>
      <p:pic>
        <p:nvPicPr>
          <p:cNvPr id="44" name="Picture 43">
            <a:extLst>
              <a:ext uri="{FF2B5EF4-FFF2-40B4-BE49-F238E27FC236}">
                <a16:creationId xmlns:a16="http://schemas.microsoft.com/office/drawing/2014/main" id="{DCC1A048-110B-8545-A197-54967A969655}"/>
              </a:ext>
            </a:extLst>
          </p:cNvPr>
          <p:cNvPicPr/>
          <p:nvPr/>
        </p:nvPicPr>
        <p:blipFill rotWithShape="1">
          <a:blip r:embed="rId5"/>
          <a:srcRect t="4409" b="10906"/>
          <a:stretch/>
        </p:blipFill>
        <p:spPr bwMode="auto">
          <a:xfrm>
            <a:off x="18031968" y="18185222"/>
            <a:ext cx="15764256" cy="10768364"/>
          </a:xfrm>
          <a:prstGeom prst="rect">
            <a:avLst/>
          </a:prstGeom>
          <a:ln>
            <a:noFill/>
          </a:ln>
          <a:extLst>
            <a:ext uri="{53640926-AAD7-44D8-BBD7-CCE9431645EC}">
              <a14:shadowObscured xmlns:a14="http://schemas.microsoft.com/office/drawing/2010/main"/>
            </a:ext>
          </a:extLst>
        </p:spPr>
      </p:pic>
    </p:spTree>
  </p:cSld>
  <p:clrMapOvr>
    <a:masterClrMapping/>
  </p:clrMapOvr>
  <p:transition spd="med"/>
</p:sld>
</file>

<file path=ppt/theme/theme1.xml><?xml version="1.0" encoding="utf-8"?>
<a:theme xmlns:a="http://schemas.openxmlformats.org/drawingml/2006/main" name="Science Poster">
  <a:themeElements>
    <a:clrScheme name="Science Poster">
      <a:dk1>
        <a:srgbClr val="000000"/>
      </a:dk1>
      <a:lt1>
        <a:srgbClr val="FFFFFF"/>
      </a:lt1>
      <a:dk2>
        <a:srgbClr val="A7A7A7"/>
      </a:dk2>
      <a:lt2>
        <a:srgbClr val="535353"/>
      </a:lt2>
      <a:accent1>
        <a:srgbClr val="00B0EA"/>
      </a:accent1>
      <a:accent2>
        <a:srgbClr val="45AE22"/>
      </a:accent2>
      <a:accent3>
        <a:srgbClr val="FFFF00"/>
      </a:accent3>
      <a:accent4>
        <a:srgbClr val="F2760D"/>
      </a:accent4>
      <a:accent5>
        <a:srgbClr val="BB2B35"/>
      </a:accent5>
      <a:accent6>
        <a:srgbClr val="6C3CA2"/>
      </a:accent6>
      <a:hlink>
        <a:srgbClr val="0000FF"/>
      </a:hlink>
      <a:folHlink>
        <a:srgbClr val="FF00FF"/>
      </a:folHlink>
    </a:clrScheme>
    <a:fontScheme name="Science Poster">
      <a:majorFont>
        <a:latin typeface="Helvetica"/>
        <a:ea typeface="Helvetica"/>
        <a:cs typeface="Helvetica"/>
      </a:majorFont>
      <a:minorFont>
        <a:latin typeface="Arial"/>
        <a:ea typeface="Arial"/>
        <a:cs typeface="Arial"/>
      </a:minorFont>
    </a:fontScheme>
    <a:fmtScheme name="Science Po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cience Poster">
  <a:themeElements>
    <a:clrScheme name="Science Poster">
      <a:dk1>
        <a:srgbClr val="000000"/>
      </a:dk1>
      <a:lt1>
        <a:srgbClr val="FFFFFF"/>
      </a:lt1>
      <a:dk2>
        <a:srgbClr val="A7A7A7"/>
      </a:dk2>
      <a:lt2>
        <a:srgbClr val="535353"/>
      </a:lt2>
      <a:accent1>
        <a:srgbClr val="00B0EA"/>
      </a:accent1>
      <a:accent2>
        <a:srgbClr val="45AE22"/>
      </a:accent2>
      <a:accent3>
        <a:srgbClr val="FFFF00"/>
      </a:accent3>
      <a:accent4>
        <a:srgbClr val="F2760D"/>
      </a:accent4>
      <a:accent5>
        <a:srgbClr val="BB2B35"/>
      </a:accent5>
      <a:accent6>
        <a:srgbClr val="6C3CA2"/>
      </a:accent6>
      <a:hlink>
        <a:srgbClr val="0000FF"/>
      </a:hlink>
      <a:folHlink>
        <a:srgbClr val="FF00FF"/>
      </a:folHlink>
    </a:clrScheme>
    <a:fontScheme name="Science Poster">
      <a:majorFont>
        <a:latin typeface="Helvetica"/>
        <a:ea typeface="Helvetica"/>
        <a:cs typeface="Helvetica"/>
      </a:majorFont>
      <a:minorFont>
        <a:latin typeface="Arial"/>
        <a:ea typeface="Arial"/>
        <a:cs typeface="Arial"/>
      </a:minorFont>
    </a:fontScheme>
    <a:fmtScheme name="Science Po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0063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15730</TotalTime>
  <Words>1558</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Science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Tseng, Tung Sung</dc:creator>
  <cp:lastModifiedBy>Gonzalez, Gabrielle V.</cp:lastModifiedBy>
  <cp:revision>37</cp:revision>
  <dcterms:modified xsi:type="dcterms:W3CDTF">2024-03-27T19:09:58Z</dcterms:modified>
</cp:coreProperties>
</file>