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9"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1D7C"/>
    <a:srgbClr val="B78B0E"/>
    <a:srgbClr val="EBEEF2"/>
    <a:srgbClr val="FDD023"/>
    <a:srgbClr val="2A0C5A"/>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p:scale>
          <a:sx n="27" d="100"/>
          <a:sy n="27" d="100"/>
        </p:scale>
        <p:origin x="125" y="-461"/>
      </p:cViewPr>
      <p:guideLst>
        <p:guide orient="horz" pos="10368"/>
        <p:guide pos="13824"/>
      </p:guideLst>
    </p:cSldViewPr>
  </p:slid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3/24/2024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3/24/2024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38959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B1DE9-8DC1-66CA-0038-DB92A1472966}"/>
              </a:ext>
            </a:extLst>
          </p:cNvPr>
          <p:cNvSpPr>
            <a:spLocks noGrp="1"/>
          </p:cNvSpPr>
          <p:nvPr>
            <p:ph type="ctrTitle"/>
          </p:nvPr>
        </p:nvSpPr>
        <p:spPr>
          <a:xfrm>
            <a:off x="5486400" y="5387342"/>
            <a:ext cx="32918400" cy="11460480"/>
          </a:xfrm>
        </p:spPr>
        <p:txBody>
          <a:bodyPr anchor="b"/>
          <a:lstStyle>
            <a:lvl1pPr algn="ctr">
              <a:defRPr sz="21600"/>
            </a:lvl1pPr>
          </a:lstStyle>
          <a:p>
            <a:r>
              <a:rPr lang="en-US"/>
              <a:t>Click to edit Master title style</a:t>
            </a:r>
          </a:p>
        </p:txBody>
      </p:sp>
      <p:sp>
        <p:nvSpPr>
          <p:cNvPr id="3" name="Subtitle 2">
            <a:extLst>
              <a:ext uri="{FF2B5EF4-FFF2-40B4-BE49-F238E27FC236}">
                <a16:creationId xmlns:a16="http://schemas.microsoft.com/office/drawing/2014/main" id="{864D247D-0AD2-C16F-7593-479C10551C7C}"/>
              </a:ext>
            </a:extLst>
          </p:cNvPr>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p>
        </p:txBody>
      </p:sp>
      <p:sp>
        <p:nvSpPr>
          <p:cNvPr id="4" name="Date Placeholder 3">
            <a:extLst>
              <a:ext uri="{FF2B5EF4-FFF2-40B4-BE49-F238E27FC236}">
                <a16:creationId xmlns:a16="http://schemas.microsoft.com/office/drawing/2014/main" id="{1B831B77-D2C8-BA6C-009D-90ABE3FA2D71}"/>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CAB21959-0E33-4660-9F25-9E04CF1D3C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5AC9980-149D-74E6-07A0-95CA4FD63AFD}"/>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94671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6BFF-2A98-A74E-D894-4094573D5D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630F98-D6DD-D99A-AF02-F309572BF6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B4B8AB-09ED-870E-A0C2-AB81F1D05766}"/>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9F3F15F8-EB35-FBCA-F154-6F3251E6A3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2F8FA16-9192-4083-31D0-FF2AADD0E493}"/>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47065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0DE6AF-3BFE-C6B3-8DF3-7FA22FCD0160}"/>
              </a:ext>
            </a:extLst>
          </p:cNvPr>
          <p:cNvSpPr>
            <a:spLocks noGrp="1"/>
          </p:cNvSpPr>
          <p:nvPr>
            <p:ph type="title" orient="vert"/>
          </p:nvPr>
        </p:nvSpPr>
        <p:spPr>
          <a:xfrm>
            <a:off x="31409640" y="1752600"/>
            <a:ext cx="946404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D2BD08-8631-B46C-BBF4-57D7BCEDCE7B}"/>
              </a:ext>
            </a:extLst>
          </p:cNvPr>
          <p:cNvSpPr>
            <a:spLocks noGrp="1"/>
          </p:cNvSpPr>
          <p:nvPr>
            <p:ph type="body" orient="vert" idx="1"/>
          </p:nvPr>
        </p:nvSpPr>
        <p:spPr>
          <a:xfrm>
            <a:off x="3017520"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B678C5-CBA3-F79F-DD8C-3888D61096D9}"/>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9D2D59F2-6F74-58E7-58B7-28342D67A7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D2D34D-562D-1CD3-AE40-9E296F8424E2}"/>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3715904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ter">
    <p:spTree>
      <p:nvGrpSpPr>
        <p:cNvPr id="1" name=""/>
        <p:cNvGrpSpPr/>
        <p:nvPr/>
      </p:nvGrpSpPr>
      <p:grpSpPr>
        <a:xfrm>
          <a:off x="0" y="0"/>
          <a:ext cx="0" cy="0"/>
          <a:chOff x="0" y="0"/>
          <a:chExt cx="0" cy="0"/>
        </a:xfrm>
      </p:grpSpPr>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 The Epidemiology</a:t>
            </a:r>
            <a:r>
              <a:rPr lang="en-US" sz="6600" baseline="0" dirty="0">
                <a:solidFill>
                  <a:prstClr val="white">
                    <a:lumMod val="50000"/>
                  </a:prstClr>
                </a:solidFill>
                <a:latin typeface="Calibri Light" panose="020F0302020204030204" pitchFamily="34" charset="0"/>
                <a:cs typeface="Calibri" panose="020F0502020204030204" pitchFamily="34" charset="0"/>
              </a:rPr>
              <a:t> Data Center’s printer maximum width to print is 42”</a:t>
            </a:r>
            <a:endParaRPr lang="en-US" sz="6600" dirty="0">
              <a:solidFill>
                <a:prstClr val="white">
                  <a:lumMod val="50000"/>
                </a:prstClr>
              </a:solidFill>
              <a:latin typeface="Calibri Light" panose="020F0302020204030204" pitchFamily="34" charset="0"/>
              <a:cs typeface="Calibri" panose="020F0502020204030204" pitchFamily="34" charset="0"/>
            </a:endParaRP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Keep</a:t>
            </a:r>
            <a:r>
              <a:rPr lang="en-US" sz="6600" baseline="0" dirty="0">
                <a:solidFill>
                  <a:prstClr val="white">
                    <a:lumMod val="50000"/>
                  </a:prstClr>
                </a:solidFill>
                <a:latin typeface="Calibri Light" panose="020F0302020204030204" pitchFamily="34" charset="0"/>
                <a:cs typeface="Calibri" panose="020F0502020204030204" pitchFamily="34" charset="0"/>
              </a:rPr>
              <a:t> the aspect ratio for the School’s logo.</a:t>
            </a:r>
            <a:endParaRPr lang="en-US" sz="66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a:solidFill>
                  <a:prstClr val="white">
                    <a:lumMod val="50000"/>
                  </a:prstClr>
                </a:solidFill>
                <a:latin typeface="Calibri Light" panose="020F0302020204030204" pitchFamily="34" charset="0"/>
                <a:cs typeface="Calibri" panose="020F0502020204030204" pitchFamily="34" charset="0"/>
              </a:rPr>
              <a:t>poster </a:t>
            </a:r>
            <a:r>
              <a:rPr sz="66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600" dirty="0">
                <a:solidFill>
                  <a:prstClr val="white">
                    <a:lumMod val="50000"/>
                  </a:prstClr>
                </a:solidFill>
                <a:latin typeface="Calibri Light" panose="020F0302020204030204" pitchFamily="34" charset="0"/>
                <a:cs typeface="Calibri" panose="020F0502020204030204" pitchFamily="34" charset="0"/>
              </a:rPr>
              <a:t>Type</a:t>
            </a:r>
            <a:r>
              <a:rPr lang="en-US" sz="66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a:solidFill>
                  <a:prstClr val="white">
                    <a:lumMod val="50000"/>
                  </a:prstClr>
                </a:solidFill>
                <a:latin typeface="Calibri Light" panose="020F0302020204030204" pitchFamily="34" charset="0"/>
                <a:cs typeface="Calibri" panose="020F0502020204030204" pitchFamily="34" charset="0"/>
              </a:rPr>
              <a:t>T</a:t>
            </a:r>
            <a:r>
              <a:rPr sz="6600" dirty="0">
                <a:solidFill>
                  <a:prstClr val="white">
                    <a:lumMod val="50000"/>
                  </a:prstClr>
                </a:solidFill>
                <a:latin typeface="Calibri Light" panose="020F0302020204030204" pitchFamily="34" charset="0"/>
                <a:cs typeface="Calibri" panose="020F0502020204030204" pitchFamily="34" charset="0"/>
              </a:rPr>
              <a:t>o add or remove bullet points from text,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a:solidFill>
                  <a:prstClr val="white">
                    <a:lumMod val="50000"/>
                  </a:prstClr>
                </a:solidFill>
                <a:latin typeface="Calibri Light" panose="020F0302020204030204" pitchFamily="34" charset="0"/>
                <a:cs typeface="Calibri" panose="020F0502020204030204" pitchFamily="34" charset="0"/>
              </a:rPr>
              <a:t>content</a:t>
            </a:r>
            <a:r>
              <a:rPr sz="6600" dirty="0">
                <a:solidFill>
                  <a:prstClr val="white">
                    <a:lumMod val="50000"/>
                  </a:prstClr>
                </a:solidFill>
                <a:latin typeface="Calibri Light" panose="020F0302020204030204" pitchFamily="34" charset="0"/>
                <a:cs typeface="Calibri" panose="020F0502020204030204" pitchFamily="34" charset="0"/>
              </a:rPr>
              <a:t> or body text,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a:t>
            </a:r>
            <a:r>
              <a:rPr lang="en-US" sz="6600" dirty="0">
                <a:solidFill>
                  <a:prstClr val="white">
                    <a:lumMod val="50000"/>
                  </a:prstClr>
                </a:solidFill>
                <a:latin typeface="Calibri Light" panose="020F0302020204030204" pitchFamily="34" charset="0"/>
                <a:cs typeface="Calibri" panose="020F0502020204030204" pitchFamily="34" charset="0"/>
              </a:rPr>
              <a:t>s</a:t>
            </a:r>
            <a:r>
              <a:rPr sz="6600" dirty="0">
                <a:solidFill>
                  <a:prstClr val="white">
                    <a:lumMod val="50000"/>
                  </a:prstClr>
                </a:solidFill>
                <a:latin typeface="Calibri Light" panose="020F0302020204030204" pitchFamily="34" charset="0"/>
                <a:cs typeface="Calibri" panose="020F0502020204030204" pitchFamily="34" charset="0"/>
              </a:rPr>
              <a:t> instead of ours? No problem!</a:t>
            </a:r>
            <a:r>
              <a:rPr lang="en-US" sz="6600" dirty="0">
                <a:solidFill>
                  <a:prstClr val="white">
                    <a:lumMod val="50000"/>
                  </a:prstClr>
                </a:solidFill>
                <a:latin typeface="Calibri Light" panose="020F0302020204030204" pitchFamily="34" charset="0"/>
                <a:cs typeface="Calibri" panose="020F0502020204030204" pitchFamily="34" charset="0"/>
              </a:rPr>
              <a:t> Just click a picture, press the Delete key, then click the icon to add your picture.</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6" name="Title 5"/>
          <p:cNvSpPr>
            <a:spLocks noGrp="1"/>
          </p:cNvSpPr>
          <p:nvPr>
            <p:ph type="title"/>
          </p:nvPr>
        </p:nvSpPr>
        <p:spPr/>
        <p:txBody>
          <a:bodyPr/>
          <a:lstStyle/>
          <a:p>
            <a:r>
              <a:rPr lang="en-US"/>
              <a:t>Click to edit Master title style</a:t>
            </a:r>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a:t>Type your question or a statement of the problem here</a:t>
            </a:r>
          </a:p>
        </p:txBody>
      </p:sp>
      <p:sp>
        <p:nvSpPr>
          <p:cNvPr id="36" name="Text Placeholder 6"/>
          <p:cNvSpPr>
            <a:spLocks noGrp="1"/>
          </p:cNvSpPr>
          <p:nvPr>
            <p:ph type="body" sz="quarter" idx="37" hasCustomPrompt="1"/>
          </p:nvPr>
        </p:nvSpPr>
        <p:spPr>
          <a:xfrm>
            <a:off x="1143000" y="10497312"/>
            <a:ext cx="12801600" cy="128016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2887432"/>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669280"/>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15544800" y="14328648"/>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15544800" y="22887432"/>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669280"/>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29900880" y="19767596"/>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29900880" y="25722072"/>
            <a:ext cx="12801600" cy="1219200"/>
          </a:xfrm>
          <a:prstGeom prst="rect">
            <a:avLst/>
          </a:prstGeom>
          <a:solidFill>
            <a:srgbClr val="461D7C"/>
          </a:soli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3/24/2024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3796223621"/>
      </p:ext>
    </p:extLst>
  </p:cSld>
  <p:clrMapOvr>
    <a:masterClrMapping/>
  </p:clrMapOvr>
  <p:extLst>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8BF3-C964-B211-FA7A-55795F76E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41DE6A-BD29-CF84-27BF-85FDAB2AD6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F29A5-4E4F-EEB5-19B5-54532ED6F8C1}"/>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31039A1F-23F2-76F6-FDBA-CE633AB42B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47BEFB-D9E6-485D-2DF7-93B12B16E288}"/>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9949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F263-DA06-1AEB-4703-19D5E9BC0BE4}"/>
              </a:ext>
            </a:extLst>
          </p:cNvPr>
          <p:cNvSpPr>
            <a:spLocks noGrp="1"/>
          </p:cNvSpPr>
          <p:nvPr>
            <p:ph type="title"/>
          </p:nvPr>
        </p:nvSpPr>
        <p:spPr>
          <a:xfrm>
            <a:off x="2994660" y="8206745"/>
            <a:ext cx="37856160" cy="13693138"/>
          </a:xfrm>
        </p:spPr>
        <p:txBody>
          <a:bodyPr anchor="b"/>
          <a:lstStyle>
            <a:lvl1pPr>
              <a:defRPr sz="21600"/>
            </a:lvl1pPr>
          </a:lstStyle>
          <a:p>
            <a:r>
              <a:rPr lang="en-US"/>
              <a:t>Click to edit Master title style</a:t>
            </a:r>
          </a:p>
        </p:txBody>
      </p:sp>
      <p:sp>
        <p:nvSpPr>
          <p:cNvPr id="3" name="Text Placeholder 2">
            <a:extLst>
              <a:ext uri="{FF2B5EF4-FFF2-40B4-BE49-F238E27FC236}">
                <a16:creationId xmlns:a16="http://schemas.microsoft.com/office/drawing/2014/main" id="{C793418F-EB2D-1DFC-0BBA-C6C226794F61}"/>
              </a:ext>
            </a:extLst>
          </p:cNvPr>
          <p:cNvSpPr>
            <a:spLocks noGrp="1"/>
          </p:cNvSpPr>
          <p:nvPr>
            <p:ph type="body" idx="1"/>
          </p:nvPr>
        </p:nvSpPr>
        <p:spPr>
          <a:xfrm>
            <a:off x="2994660" y="22029425"/>
            <a:ext cx="37856160" cy="7200898"/>
          </a:xfrm>
        </p:spPr>
        <p:txBody>
          <a:bodyPr/>
          <a:lstStyle>
            <a:lvl1pPr marL="0" indent="0">
              <a:buNone/>
              <a:defRPr sz="8640">
                <a:solidFill>
                  <a:schemeClr val="tx1">
                    <a:tint val="75000"/>
                  </a:schemeClr>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7E95F3-DE1C-9D4B-15FF-16E51254247B}"/>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E578D3DA-7DDB-5184-A641-FB42BD6D11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1A37CBD-5DF8-EABA-AA1B-F3CAF204FCE6}"/>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190317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3AF6F-350D-8445-1796-EAE8DB008D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74F36E-FD2E-BAB3-9741-44BC72D3286C}"/>
              </a:ext>
            </a:extLst>
          </p:cNvPr>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A54E32-5485-7C50-D65F-589CA3E25C6B}"/>
              </a:ext>
            </a:extLst>
          </p:cNvPr>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FC6B7-C510-FE27-EB90-F302AF973DAA}"/>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6" name="Footer Placeholder 5">
            <a:extLst>
              <a:ext uri="{FF2B5EF4-FFF2-40B4-BE49-F238E27FC236}">
                <a16:creationId xmlns:a16="http://schemas.microsoft.com/office/drawing/2014/main" id="{B29ECA89-59EF-CEA6-2FF3-8D78584C77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D655C-5568-0D6D-DADD-AE0971930FBC}"/>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59858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35DC0-A3FA-FE21-DE24-099C07E6B195}"/>
              </a:ext>
            </a:extLst>
          </p:cNvPr>
          <p:cNvSpPr>
            <a:spLocks noGrp="1"/>
          </p:cNvSpPr>
          <p:nvPr>
            <p:ph type="title"/>
          </p:nvPr>
        </p:nvSpPr>
        <p:spPr>
          <a:xfrm>
            <a:off x="3023237" y="1752603"/>
            <a:ext cx="3785616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7F5557-6CD8-4338-A7BF-49A458460C90}"/>
              </a:ext>
            </a:extLst>
          </p:cNvPr>
          <p:cNvSpPr>
            <a:spLocks noGrp="1"/>
          </p:cNvSpPr>
          <p:nvPr>
            <p:ph type="body" idx="1"/>
          </p:nvPr>
        </p:nvSpPr>
        <p:spPr>
          <a:xfrm>
            <a:off x="3023239"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a:extLst>
              <a:ext uri="{FF2B5EF4-FFF2-40B4-BE49-F238E27FC236}">
                <a16:creationId xmlns:a16="http://schemas.microsoft.com/office/drawing/2014/main" id="{29416BDC-F9AF-C33F-7B68-2498DA2568C1}"/>
              </a:ext>
            </a:extLst>
          </p:cNvPr>
          <p:cNvSpPr>
            <a:spLocks noGrp="1"/>
          </p:cNvSpPr>
          <p:nvPr>
            <p:ph sz="half" idx="2"/>
          </p:nvPr>
        </p:nvSpPr>
        <p:spPr>
          <a:xfrm>
            <a:off x="3023239"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CA042B-E618-D4F6-335C-0A99130F6FFF}"/>
              </a:ext>
            </a:extLst>
          </p:cNvPr>
          <p:cNvSpPr>
            <a:spLocks noGrp="1"/>
          </p:cNvSpPr>
          <p:nvPr>
            <p:ph type="body" sz="quarter" idx="3"/>
          </p:nvPr>
        </p:nvSpPr>
        <p:spPr>
          <a:xfrm>
            <a:off x="22219920"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a:extLst>
              <a:ext uri="{FF2B5EF4-FFF2-40B4-BE49-F238E27FC236}">
                <a16:creationId xmlns:a16="http://schemas.microsoft.com/office/drawing/2014/main" id="{C0AEF0CD-D048-D594-1B0A-30138037909F}"/>
              </a:ext>
            </a:extLst>
          </p:cNvPr>
          <p:cNvSpPr>
            <a:spLocks noGrp="1"/>
          </p:cNvSpPr>
          <p:nvPr>
            <p:ph sz="quarter" idx="4"/>
          </p:nvPr>
        </p:nvSpPr>
        <p:spPr>
          <a:xfrm>
            <a:off x="22219920"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A10D63-F213-FBF5-86D4-81ABB927EF19}"/>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8" name="Footer Placeholder 7">
            <a:extLst>
              <a:ext uri="{FF2B5EF4-FFF2-40B4-BE49-F238E27FC236}">
                <a16:creationId xmlns:a16="http://schemas.microsoft.com/office/drawing/2014/main" id="{C19A08B5-AE6A-C6F8-135E-FEF312423B3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5F29F4B-F26D-3C31-B1C1-B8DF66EE3516}"/>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1359542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CF39C-FB0A-6C2E-4F43-0B04788372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56E973-22AE-5FAF-F6EF-69DECEBBF7F7}"/>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4" name="Footer Placeholder 3">
            <a:extLst>
              <a:ext uri="{FF2B5EF4-FFF2-40B4-BE49-F238E27FC236}">
                <a16:creationId xmlns:a16="http://schemas.microsoft.com/office/drawing/2014/main" id="{D2E4C13D-AE76-4B80-E25E-7AA14258999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31A51-581D-04D8-D6F7-75BDC91C6BE2}"/>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76680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079CEE-B846-9B2E-8DD0-7376B9629295}"/>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3" name="Footer Placeholder 2">
            <a:extLst>
              <a:ext uri="{FF2B5EF4-FFF2-40B4-BE49-F238E27FC236}">
                <a16:creationId xmlns:a16="http://schemas.microsoft.com/office/drawing/2014/main" id="{BC3C0766-147F-DF76-E341-1E4B336A3B5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C15A9A5-B03B-3EF5-2565-8FE496D306BE}"/>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562019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618FE-2FF3-D605-FC75-0860452B644D}"/>
              </a:ext>
            </a:extLst>
          </p:cNvPr>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Content Placeholder 2">
            <a:extLst>
              <a:ext uri="{FF2B5EF4-FFF2-40B4-BE49-F238E27FC236}">
                <a16:creationId xmlns:a16="http://schemas.microsoft.com/office/drawing/2014/main" id="{6D56BE9C-268C-2FD2-2B29-CF959AF9ED1F}"/>
              </a:ext>
            </a:extLst>
          </p:cNvPr>
          <p:cNvSpPr>
            <a:spLocks noGrp="1"/>
          </p:cNvSpPr>
          <p:nvPr>
            <p:ph idx="1"/>
          </p:nvPr>
        </p:nvSpPr>
        <p:spPr>
          <a:xfrm>
            <a:off x="18659477" y="473964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D79B77-C749-1917-F7BE-00E479695C72}"/>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a:extLst>
              <a:ext uri="{FF2B5EF4-FFF2-40B4-BE49-F238E27FC236}">
                <a16:creationId xmlns:a16="http://schemas.microsoft.com/office/drawing/2014/main" id="{D824DB3A-81CB-FAB4-13DC-FC6D50087EA4}"/>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6" name="Footer Placeholder 5">
            <a:extLst>
              <a:ext uri="{FF2B5EF4-FFF2-40B4-BE49-F238E27FC236}">
                <a16:creationId xmlns:a16="http://schemas.microsoft.com/office/drawing/2014/main" id="{3149A89D-8EF8-D7A2-B3A6-A64E6705B7B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1E2D10-EC51-BD65-A518-B6128F5B0194}"/>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19151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F584F-99CE-D929-CE68-F31FB5C25E67}"/>
              </a:ext>
            </a:extLst>
          </p:cNvPr>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Picture Placeholder 2">
            <a:extLst>
              <a:ext uri="{FF2B5EF4-FFF2-40B4-BE49-F238E27FC236}">
                <a16:creationId xmlns:a16="http://schemas.microsoft.com/office/drawing/2014/main" id="{4F208813-5977-6EFC-215F-5E3E304F9FD2}"/>
              </a:ext>
            </a:extLst>
          </p:cNvPr>
          <p:cNvSpPr>
            <a:spLocks noGrp="1"/>
          </p:cNvSpPr>
          <p:nvPr>
            <p:ph type="pic" idx="1"/>
          </p:nvPr>
        </p:nvSpPr>
        <p:spPr>
          <a:xfrm>
            <a:off x="18659477" y="4739642"/>
            <a:ext cx="22219920" cy="23393400"/>
          </a:xfrm>
        </p:spPr>
        <p:txBody>
          <a:bodyPr/>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en-US"/>
          </a:p>
        </p:txBody>
      </p:sp>
      <p:sp>
        <p:nvSpPr>
          <p:cNvPr id="4" name="Text Placeholder 3">
            <a:extLst>
              <a:ext uri="{FF2B5EF4-FFF2-40B4-BE49-F238E27FC236}">
                <a16:creationId xmlns:a16="http://schemas.microsoft.com/office/drawing/2014/main" id="{883D4666-C7CD-0DB1-6E5E-9B268BFACF46}"/>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a:extLst>
              <a:ext uri="{FF2B5EF4-FFF2-40B4-BE49-F238E27FC236}">
                <a16:creationId xmlns:a16="http://schemas.microsoft.com/office/drawing/2014/main" id="{0B8442E5-6961-2355-B0D1-B8A41C109F33}"/>
              </a:ext>
            </a:extLst>
          </p:cNvPr>
          <p:cNvSpPr>
            <a:spLocks noGrp="1"/>
          </p:cNvSpPr>
          <p:nvPr>
            <p:ph type="dt" sz="half" idx="10"/>
          </p:nvPr>
        </p:nvSpPr>
        <p:spPr/>
        <p:txBody>
          <a:bodyPr/>
          <a:lstStyle/>
          <a:p>
            <a:fld id="{ECAA57DF-1C19-4726-AB84-014692BAD8F5}" type="datetimeFigureOut">
              <a:rPr lang="en-US" smtClean="0"/>
              <a:pPr/>
              <a:t>3/24/2024</a:t>
            </a:fld>
            <a:endParaRPr lang="en-US"/>
          </a:p>
        </p:txBody>
      </p:sp>
      <p:sp>
        <p:nvSpPr>
          <p:cNvPr id="6" name="Footer Placeholder 5">
            <a:extLst>
              <a:ext uri="{FF2B5EF4-FFF2-40B4-BE49-F238E27FC236}">
                <a16:creationId xmlns:a16="http://schemas.microsoft.com/office/drawing/2014/main" id="{FAB459B9-DEE0-45EF-3176-3B255684B02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0496A2-B0A2-75E3-DDDC-A4DF5335A4BC}"/>
              </a:ext>
            </a:extLst>
          </p:cNvPr>
          <p:cNvSpPr>
            <a:spLocks noGrp="1"/>
          </p:cNvSpPr>
          <p:nvPr>
            <p:ph type="sldNum" sz="quarter" idx="12"/>
          </p:nvPr>
        </p:nvSpPr>
        <p:spPr/>
        <p:txBody>
          <a:bodyPr/>
          <a:lstStyle/>
          <a:p>
            <a:fld id="{91B4C631-C489-4C11-812F-2172FBEAE82B}" type="slidenum">
              <a:rPr lang="en-US" smtClean="0"/>
              <a:pPr/>
              <a:t>‹#›</a:t>
            </a:fld>
            <a:endParaRPr lang="en-US"/>
          </a:p>
        </p:txBody>
      </p:sp>
    </p:spTree>
    <p:extLst>
      <p:ext uri="{BB962C8B-B14F-4D97-AF65-F5344CB8AC3E}">
        <p14:creationId xmlns:p14="http://schemas.microsoft.com/office/powerpoint/2010/main" val="283857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B8322E-0FA5-2DFC-2444-D4846CB35BAC}"/>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28DFDA-4F80-D315-D82D-737BB186132F}"/>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BE825-B841-147B-EFAE-D24E1DA1B103}"/>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ECAA57DF-1C19-4726-AB84-014692BAD8F5}" type="datetimeFigureOut">
              <a:rPr lang="en-US" smtClean="0"/>
              <a:pPr/>
              <a:t>3/24/2024</a:t>
            </a:fld>
            <a:endParaRPr lang="en-US"/>
          </a:p>
        </p:txBody>
      </p:sp>
      <p:sp>
        <p:nvSpPr>
          <p:cNvPr id="5" name="Footer Placeholder 4">
            <a:extLst>
              <a:ext uri="{FF2B5EF4-FFF2-40B4-BE49-F238E27FC236}">
                <a16:creationId xmlns:a16="http://schemas.microsoft.com/office/drawing/2014/main" id="{A0E7D82F-63C6-3C05-0072-7B9530226CEA}"/>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5619B49-2101-6ACF-31C2-6850AFE01216}"/>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91B4C631-C489-4C11-812F-2172FBEAE82B}" type="slidenum">
              <a:rPr lang="en-US" smtClean="0"/>
              <a:pPr/>
              <a:t>‹#›</a:t>
            </a:fld>
            <a:endParaRPr lang="en-US"/>
          </a:p>
        </p:txBody>
      </p:sp>
      <p:sp>
        <p:nvSpPr>
          <p:cNvPr id="7" name="Rectangle 6">
            <a:extLst>
              <a:ext uri="{FF2B5EF4-FFF2-40B4-BE49-F238E27FC236}">
                <a16:creationId xmlns:a16="http://schemas.microsoft.com/office/drawing/2014/main" id="{C12D94C5-8F2C-EDD0-CBCD-F76E2CC3F441}"/>
              </a:ext>
            </a:extLst>
          </p:cNvPr>
          <p:cNvSpPr/>
          <p:nvPr userDrawn="1"/>
        </p:nvSpPr>
        <p:spPr bwMode="ltGray">
          <a:xfrm>
            <a:off x="0" y="0"/>
            <a:ext cx="43891200" cy="502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E2489BE-941A-018E-219A-BA1E769068E0}"/>
              </a:ext>
            </a:extLst>
          </p:cNvPr>
          <p:cNvSpPr/>
          <p:nvPr userDrawn="1"/>
        </p:nvSpPr>
        <p:spPr bwMode="gray">
          <a:xfrm>
            <a:off x="0" y="3886200"/>
            <a:ext cx="43891200" cy="1143000"/>
          </a:xfrm>
          <a:prstGeom prst="rect">
            <a:avLst/>
          </a:prstGeom>
          <a:solidFill>
            <a:srgbClr val="461D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1FCE67F-22DA-4423-DC35-19A306DB1CCC}"/>
              </a:ext>
            </a:extLst>
          </p:cNvPr>
          <p:cNvCxnSpPr/>
          <p:nvPr userDrawn="1"/>
        </p:nvCxnSpPr>
        <p:spPr>
          <a:xfrm>
            <a:off x="0" y="3886200"/>
            <a:ext cx="43891200" cy="0"/>
          </a:xfrm>
          <a:prstGeom prst="line">
            <a:avLst/>
          </a:prstGeom>
          <a:ln w="114300">
            <a:solidFill>
              <a:srgbClr val="FDD023"/>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458887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 name="Text Placeholder 69"/>
          <p:cNvSpPr>
            <a:spLocks noGrp="1"/>
          </p:cNvSpPr>
          <p:nvPr>
            <p:ph type="body" sz="quarter" idx="36"/>
          </p:nvPr>
        </p:nvSpPr>
        <p:spPr>
          <a:xfrm>
            <a:off x="1631798" y="8749040"/>
            <a:ext cx="12613294" cy="7037832"/>
          </a:xfrm>
        </p:spPr>
        <p:txBody>
          <a:bodyPr anchor="t"/>
          <a:lstStyle/>
          <a:p>
            <a:pPr marL="571500" indent="-571500">
              <a:buFont typeface="Wingdings" panose="05000000000000000000" pitchFamily="2" charset="2"/>
              <a:buChar char="§"/>
            </a:pPr>
            <a:r>
              <a:rPr lang="en-US" dirty="0">
                <a:solidFill>
                  <a:schemeClr val="tx1"/>
                </a:solidFill>
              </a:rPr>
              <a:t>In 2023, the Point in Time survey (PIT) conducted by the City of New Orleans and UNITY identified 1.390 unhoused persons living in Orleans and Jefferson Parishes ([UNITY], 2023) </a:t>
            </a:r>
          </a:p>
          <a:p>
            <a:pPr marL="571500" indent="-571500">
              <a:buFont typeface="Wingdings" panose="05000000000000000000" pitchFamily="2" charset="2"/>
              <a:buChar char="§"/>
            </a:pPr>
            <a:r>
              <a:rPr lang="en-US" dirty="0">
                <a:solidFill>
                  <a:schemeClr val="tx1"/>
                </a:solidFill>
              </a:rPr>
              <a:t>Homeless encampments, or communities of unhoused individuals living together in an area, lack proper infrastructure for sanitation, hygiene, and shelter. They represent a breakdown in healthcare access for a vulnerable population (Badiaga et al., 2008).</a:t>
            </a:r>
          </a:p>
          <a:p>
            <a:pPr marL="571500" indent="-571500">
              <a:buFont typeface="Wingdings" panose="05000000000000000000" pitchFamily="2" charset="2"/>
              <a:buChar char="§"/>
            </a:pPr>
            <a:r>
              <a:rPr lang="en-US" dirty="0">
                <a:solidFill>
                  <a:schemeClr val="tx1"/>
                </a:solidFill>
              </a:rPr>
              <a:t>Unhoused populations are a small, high-risk subset of the larger population that can indicate potential infectious disease outbreaks in the community when there are gaps in public health and medical infrastructure (Smith et al., 2002).</a:t>
            </a:r>
          </a:p>
        </p:txBody>
      </p:sp>
      <p:sp>
        <p:nvSpPr>
          <p:cNvPr id="67" name="Text Placeholder 66"/>
          <p:cNvSpPr>
            <a:spLocks noGrp="1"/>
          </p:cNvSpPr>
          <p:nvPr>
            <p:ph type="body" sz="quarter" idx="13"/>
          </p:nvPr>
        </p:nvSpPr>
        <p:spPr>
          <a:xfrm>
            <a:off x="1582512" y="7558605"/>
            <a:ext cx="12801600" cy="914400"/>
          </a:xfrm>
          <a:solidFill>
            <a:srgbClr val="461D7C"/>
          </a:solidFill>
        </p:spPr>
        <p:txBody>
          <a:bodyPr/>
          <a:lstStyle/>
          <a:p>
            <a:r>
              <a:rPr lang="en-US" dirty="0"/>
              <a:t>Background</a:t>
            </a:r>
          </a:p>
        </p:txBody>
      </p:sp>
      <p:sp>
        <p:nvSpPr>
          <p:cNvPr id="37" name="Text Placeholder 4"/>
          <p:cNvSpPr>
            <a:spLocks noGrp="1"/>
          </p:cNvSpPr>
          <p:nvPr>
            <p:ph type="body" sz="quarter" idx="39"/>
          </p:nvPr>
        </p:nvSpPr>
        <p:spPr>
          <a:xfrm>
            <a:off x="24762264" y="26091886"/>
            <a:ext cx="18361152" cy="640080"/>
          </a:xfrm>
          <a:solidFill>
            <a:schemeClr val="bg1">
              <a:lumMod val="85000"/>
            </a:schemeClr>
          </a:solidFill>
        </p:spPr>
        <p:txBody>
          <a:bodyPr/>
          <a:lstStyle/>
          <a:p>
            <a:pPr algn="ctr"/>
            <a:r>
              <a:rPr lang="en-US" sz="5400" dirty="0"/>
              <a:t>References</a:t>
            </a:r>
          </a:p>
        </p:txBody>
      </p:sp>
      <p:sp>
        <p:nvSpPr>
          <p:cNvPr id="24" name="Text Placeholder 4"/>
          <p:cNvSpPr>
            <a:spLocks noGrp="1"/>
          </p:cNvSpPr>
          <p:nvPr>
            <p:ph type="body" sz="quarter" idx="37"/>
          </p:nvPr>
        </p:nvSpPr>
        <p:spPr>
          <a:xfrm>
            <a:off x="24703869" y="16188858"/>
            <a:ext cx="18363809" cy="914400"/>
          </a:xfrm>
        </p:spPr>
        <p:txBody>
          <a:bodyPr/>
          <a:lstStyle/>
          <a:p>
            <a:r>
              <a:rPr lang="en-US" dirty="0"/>
              <a:t>Discussion</a:t>
            </a:r>
          </a:p>
        </p:txBody>
      </p:sp>
      <p:sp>
        <p:nvSpPr>
          <p:cNvPr id="7" name="Text Placeholder 6"/>
          <p:cNvSpPr>
            <a:spLocks noGrp="1"/>
          </p:cNvSpPr>
          <p:nvPr>
            <p:ph type="body" sz="quarter" idx="17"/>
          </p:nvPr>
        </p:nvSpPr>
        <p:spPr>
          <a:xfrm>
            <a:off x="1472629" y="15372615"/>
            <a:ext cx="12801600" cy="914400"/>
          </a:xfrm>
        </p:spPr>
        <p:txBody>
          <a:bodyPr/>
          <a:lstStyle/>
          <a:p>
            <a:r>
              <a:rPr lang="en-US" dirty="0"/>
              <a:t>Description</a:t>
            </a:r>
          </a:p>
        </p:txBody>
      </p:sp>
      <p:sp>
        <p:nvSpPr>
          <p:cNvPr id="12" name="Content Placeholder 11"/>
          <p:cNvSpPr>
            <a:spLocks noGrp="1"/>
          </p:cNvSpPr>
          <p:nvPr>
            <p:ph sz="quarter" idx="25"/>
          </p:nvPr>
        </p:nvSpPr>
        <p:spPr>
          <a:xfrm>
            <a:off x="1393574" y="16459200"/>
            <a:ext cx="12801600" cy="9382060"/>
          </a:xfrm>
        </p:spPr>
        <p:txBody>
          <a:bodyPr>
            <a:normAutofit fontScale="92500" lnSpcReduction="10000"/>
          </a:bodyPr>
          <a:lstStyle/>
          <a:p>
            <a:pPr>
              <a:lnSpc>
                <a:spcPct val="110000"/>
              </a:lnSpc>
              <a:spcBef>
                <a:spcPts val="0"/>
              </a:spcBef>
              <a:buFont typeface="Wingdings" panose="05000000000000000000" pitchFamily="2" charset="2"/>
              <a:buChar char="§"/>
            </a:pPr>
            <a:r>
              <a:rPr lang="en-US" sz="3900" dirty="0"/>
              <a:t>Representatives from the City of New Orleans and other state agencies formed a collaborative workgroup in August of 2023 to address and mitigate environmental and social issues contributing to adverse health outcomes in the unhoused population at the encampment located at the intersection of Calliope Street and Tchoupitoulas Street.</a:t>
            </a:r>
          </a:p>
          <a:p>
            <a:pPr>
              <a:lnSpc>
                <a:spcPct val="110000"/>
              </a:lnSpc>
              <a:spcBef>
                <a:spcPts val="0"/>
              </a:spcBef>
              <a:buFont typeface="Wingdings" panose="05000000000000000000" pitchFamily="2" charset="2"/>
              <a:buChar char="§"/>
            </a:pPr>
            <a:r>
              <a:rPr lang="en-US" sz="3900" dirty="0"/>
              <a:t>Organizations represented in the workgroup included:</a:t>
            </a:r>
          </a:p>
          <a:p>
            <a:pPr lvl="1">
              <a:lnSpc>
                <a:spcPct val="100000"/>
              </a:lnSpc>
              <a:spcBef>
                <a:spcPts val="0"/>
              </a:spcBef>
              <a:buFont typeface="Wingdings" panose="05000000000000000000" pitchFamily="2" charset="2"/>
              <a:buChar char="§"/>
            </a:pPr>
            <a:r>
              <a:rPr lang="en-US" sz="3900" dirty="0"/>
              <a:t>City of New Orleans Mosquito, Termite and Rodent Control Board [NOMTRCB]</a:t>
            </a:r>
          </a:p>
          <a:p>
            <a:pPr lvl="1">
              <a:lnSpc>
                <a:spcPct val="100000"/>
              </a:lnSpc>
              <a:spcBef>
                <a:spcPts val="0"/>
              </a:spcBef>
              <a:buFont typeface="Wingdings" panose="05000000000000000000" pitchFamily="2" charset="2"/>
              <a:buChar char="§"/>
            </a:pPr>
            <a:r>
              <a:rPr lang="en-US" sz="3900" dirty="0"/>
              <a:t>City of New Orleans Office of Homeless Services and Strategy [OHSS]</a:t>
            </a:r>
          </a:p>
          <a:p>
            <a:pPr lvl="1">
              <a:lnSpc>
                <a:spcPct val="100000"/>
              </a:lnSpc>
              <a:spcBef>
                <a:spcPts val="0"/>
              </a:spcBef>
              <a:buFont typeface="Wingdings" panose="05000000000000000000" pitchFamily="2" charset="2"/>
              <a:buChar char="§"/>
            </a:pPr>
            <a:r>
              <a:rPr lang="en-US" sz="3900" dirty="0"/>
              <a:t>City of New Orleans Health Department [NOHD]</a:t>
            </a:r>
          </a:p>
          <a:p>
            <a:pPr lvl="1">
              <a:lnSpc>
                <a:spcPct val="100000"/>
              </a:lnSpc>
              <a:spcBef>
                <a:spcPts val="0"/>
              </a:spcBef>
              <a:buFont typeface="Wingdings" panose="05000000000000000000" pitchFamily="2" charset="2"/>
              <a:buChar char="§"/>
            </a:pPr>
            <a:r>
              <a:rPr lang="en-US" sz="3900" dirty="0"/>
              <a:t>City of New Orleans Department of Sanitation [CNO Sanitation]</a:t>
            </a:r>
          </a:p>
          <a:p>
            <a:pPr lvl="1">
              <a:lnSpc>
                <a:spcPct val="100000"/>
              </a:lnSpc>
              <a:spcBef>
                <a:spcPts val="0"/>
              </a:spcBef>
              <a:buFont typeface="Wingdings" panose="05000000000000000000" pitchFamily="2" charset="2"/>
              <a:buChar char="§"/>
            </a:pPr>
            <a:r>
              <a:rPr lang="en-US" sz="3900" dirty="0"/>
              <a:t>New Orleans Police Department [NOPD]</a:t>
            </a:r>
          </a:p>
          <a:p>
            <a:pPr lvl="1">
              <a:lnSpc>
                <a:spcPct val="100000"/>
              </a:lnSpc>
              <a:spcBef>
                <a:spcPts val="0"/>
              </a:spcBef>
              <a:buFont typeface="Wingdings" panose="05000000000000000000" pitchFamily="2" charset="2"/>
              <a:buChar char="§"/>
            </a:pPr>
            <a:r>
              <a:rPr lang="en-US" sz="3900" dirty="0"/>
              <a:t>Louisiana Department of Health [LDH]</a:t>
            </a:r>
          </a:p>
          <a:p>
            <a:pPr lvl="1">
              <a:lnSpc>
                <a:spcPct val="100000"/>
              </a:lnSpc>
              <a:spcBef>
                <a:spcPts val="0"/>
              </a:spcBef>
              <a:buFont typeface="Wingdings" panose="05000000000000000000" pitchFamily="2" charset="2"/>
              <a:buChar char="§"/>
            </a:pPr>
            <a:r>
              <a:rPr lang="en-US" sz="3900" dirty="0"/>
              <a:t>Louisiana SPCA [LASPCA]</a:t>
            </a:r>
          </a:p>
          <a:p>
            <a:pPr>
              <a:lnSpc>
                <a:spcPct val="110000"/>
              </a:lnSpc>
              <a:spcBef>
                <a:spcPts val="0"/>
              </a:spcBef>
              <a:buFont typeface="Wingdings" panose="05000000000000000000" pitchFamily="2" charset="2"/>
              <a:buChar char="§"/>
            </a:pPr>
            <a:endParaRPr lang="en-US" dirty="0"/>
          </a:p>
          <a:p>
            <a:pPr lvl="1">
              <a:buFont typeface="Wingdings" panose="05000000000000000000" pitchFamily="2" charset="2"/>
              <a:buChar char="§"/>
            </a:pPr>
            <a:endParaRPr lang="en-US" dirty="0"/>
          </a:p>
        </p:txBody>
      </p:sp>
      <p:sp>
        <p:nvSpPr>
          <p:cNvPr id="9" name="Text Placeholder 8"/>
          <p:cNvSpPr>
            <a:spLocks noGrp="1"/>
          </p:cNvSpPr>
          <p:nvPr>
            <p:ph type="body" sz="quarter" idx="19"/>
          </p:nvPr>
        </p:nvSpPr>
        <p:spPr>
          <a:xfrm>
            <a:off x="15242448" y="7601111"/>
            <a:ext cx="27665328" cy="914400"/>
          </a:xfrm>
        </p:spPr>
        <p:txBody>
          <a:bodyPr/>
          <a:lstStyle/>
          <a:p>
            <a:r>
              <a:rPr lang="en-US" dirty="0"/>
              <a:t>Accomplishments</a:t>
            </a:r>
          </a:p>
        </p:txBody>
      </p:sp>
      <p:sp>
        <p:nvSpPr>
          <p:cNvPr id="5" name="Text Placeholder 4"/>
          <p:cNvSpPr>
            <a:spLocks noGrp="1"/>
          </p:cNvSpPr>
          <p:nvPr>
            <p:ph type="body" sz="quarter" idx="40"/>
          </p:nvPr>
        </p:nvSpPr>
        <p:spPr>
          <a:xfrm>
            <a:off x="24657827" y="21249942"/>
            <a:ext cx="18361152" cy="914400"/>
          </a:xfrm>
        </p:spPr>
        <p:txBody>
          <a:bodyPr/>
          <a:lstStyle/>
          <a:p>
            <a:r>
              <a:rPr lang="en-US" dirty="0"/>
              <a:t>Future Steps</a:t>
            </a:r>
          </a:p>
        </p:txBody>
      </p:sp>
      <p:sp>
        <p:nvSpPr>
          <p:cNvPr id="6" name="Content Placeholder 5"/>
          <p:cNvSpPr>
            <a:spLocks noGrp="1"/>
          </p:cNvSpPr>
          <p:nvPr>
            <p:ph sz="quarter" idx="33"/>
          </p:nvPr>
        </p:nvSpPr>
        <p:spPr>
          <a:xfrm>
            <a:off x="30003205" y="17074990"/>
            <a:ext cx="12801600" cy="1007578"/>
          </a:xfrm>
        </p:spPr>
        <p:txBody>
          <a:bodyPr>
            <a:normAutofit fontScale="25000" lnSpcReduction="20000"/>
          </a:bodyPr>
          <a:lstStyle/>
          <a:p>
            <a:r>
              <a:rPr lang="en-US" dirty="0"/>
              <a:t>Text</a:t>
            </a:r>
          </a:p>
          <a:p>
            <a:r>
              <a:rPr lang="en-US" dirty="0"/>
              <a:t>Text</a:t>
            </a:r>
          </a:p>
          <a:p>
            <a:r>
              <a:rPr lang="en-US" dirty="0"/>
              <a:t>Text</a:t>
            </a:r>
          </a:p>
        </p:txBody>
      </p:sp>
      <p:pic>
        <p:nvPicPr>
          <p:cNvPr id="104" name="Picture 10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5975" y="364879"/>
            <a:ext cx="4778830" cy="1935426"/>
          </a:xfrm>
          <a:prstGeom prst="rect">
            <a:avLst/>
          </a:prstGeom>
        </p:spPr>
      </p:pic>
      <p:sp>
        <p:nvSpPr>
          <p:cNvPr id="106" name="TextBox 105"/>
          <p:cNvSpPr txBox="1"/>
          <p:nvPr/>
        </p:nvSpPr>
        <p:spPr>
          <a:xfrm>
            <a:off x="767783" y="535962"/>
            <a:ext cx="35433000" cy="5755422"/>
          </a:xfrm>
          <a:prstGeom prst="rect">
            <a:avLst/>
          </a:prstGeom>
          <a:noFill/>
        </p:spPr>
        <p:txBody>
          <a:bodyPr wrap="square" rtlCol="0">
            <a:spAutoFit/>
          </a:bodyPr>
          <a:lstStyle/>
          <a:p>
            <a:r>
              <a:rPr lang="en-US" sz="8000" dirty="0"/>
              <a:t>Interdepartmental Collaboration to Address Public Health Issues in a Homeless Encampment in New Orleans</a:t>
            </a:r>
          </a:p>
          <a:p>
            <a:r>
              <a:rPr lang="en-US" sz="5400" dirty="0">
                <a:effectLst/>
                <a:latin typeface="Calibri" panose="020F0502020204030204" pitchFamily="34" charset="0"/>
                <a:ea typeface="Times New Roman" panose="02020603050405020304" pitchFamily="18" charset="0"/>
              </a:rPr>
              <a:t>Rachel Denny, MSPH</a:t>
            </a:r>
            <a:r>
              <a:rPr lang="en-US" sz="5400" baseline="30000" dirty="0">
                <a:effectLst/>
                <a:latin typeface="Calibri" panose="020F0502020204030204" pitchFamily="34" charset="0"/>
                <a:ea typeface="Times New Roman" panose="02020603050405020304" pitchFamily="18" charset="0"/>
              </a:rPr>
              <a:t>1,5</a:t>
            </a:r>
            <a:r>
              <a:rPr lang="en-US" sz="5400" dirty="0">
                <a:effectLst/>
                <a:latin typeface="Calibri" panose="020F0502020204030204" pitchFamily="34" charset="0"/>
                <a:ea typeface="Times New Roman" panose="02020603050405020304" pitchFamily="18" charset="0"/>
              </a:rPr>
              <a:t>; Rachel Kimble, MPH</a:t>
            </a:r>
            <a:r>
              <a:rPr lang="en-US" sz="5400" baseline="30000" dirty="0">
                <a:effectLst/>
                <a:latin typeface="Calibri" panose="020F0502020204030204" pitchFamily="34" charset="0"/>
                <a:ea typeface="Times New Roman" panose="02020603050405020304" pitchFamily="18" charset="0"/>
              </a:rPr>
              <a:t>2</a:t>
            </a:r>
            <a:r>
              <a:rPr lang="en-US" sz="5400" dirty="0">
                <a:effectLst/>
                <a:latin typeface="Calibri" panose="020F0502020204030204" pitchFamily="34" charset="0"/>
                <a:ea typeface="Times New Roman" panose="02020603050405020304" pitchFamily="18" charset="0"/>
              </a:rPr>
              <a:t>; Nathaniel Fields</a:t>
            </a:r>
            <a:r>
              <a:rPr lang="en-US" sz="5400" baseline="30000" dirty="0">
                <a:effectLst/>
                <a:latin typeface="Calibri" panose="020F0502020204030204" pitchFamily="34" charset="0"/>
                <a:ea typeface="Times New Roman" panose="02020603050405020304" pitchFamily="18" charset="0"/>
              </a:rPr>
              <a:t>3</a:t>
            </a:r>
            <a:r>
              <a:rPr lang="en-US" sz="5400" dirty="0">
                <a:effectLst/>
                <a:latin typeface="Calibri" panose="020F0502020204030204" pitchFamily="34" charset="0"/>
                <a:ea typeface="Times New Roman" panose="02020603050405020304" pitchFamily="18" charset="0"/>
              </a:rPr>
              <a:t>; Amy Bunch, DVM, MPH</a:t>
            </a:r>
            <a:r>
              <a:rPr lang="en-US" sz="5400" baseline="30000" dirty="0">
                <a:effectLst/>
                <a:latin typeface="Calibri" panose="020F0502020204030204" pitchFamily="34" charset="0"/>
                <a:ea typeface="Times New Roman" panose="02020603050405020304" pitchFamily="18" charset="0"/>
              </a:rPr>
              <a:t>4</a:t>
            </a:r>
            <a:r>
              <a:rPr lang="en-US" sz="5400" dirty="0">
                <a:effectLst/>
                <a:latin typeface="Calibri" panose="020F0502020204030204" pitchFamily="34" charset="0"/>
                <a:ea typeface="Times New Roman" panose="02020603050405020304" pitchFamily="18" charset="0"/>
              </a:rPr>
              <a:t>; Claudia Riegel, PhD</a:t>
            </a:r>
            <a:r>
              <a:rPr lang="en-US" sz="5400" baseline="30000" dirty="0">
                <a:effectLst/>
                <a:latin typeface="Calibri" panose="020F0502020204030204" pitchFamily="34" charset="0"/>
                <a:ea typeface="Times New Roman" panose="02020603050405020304" pitchFamily="18" charset="0"/>
              </a:rPr>
              <a:t>5</a:t>
            </a:r>
            <a:r>
              <a:rPr lang="en-US" sz="5400" dirty="0">
                <a:effectLst/>
                <a:latin typeface="Calibri" panose="020F0502020204030204" pitchFamily="34" charset="0"/>
                <a:ea typeface="Times New Roman" panose="02020603050405020304" pitchFamily="18" charset="0"/>
              </a:rPr>
              <a:t>; Susanne Straif-Bourgeois, PhD, MPH, MS</a:t>
            </a:r>
            <a:r>
              <a:rPr lang="en-US" sz="5400" baseline="30000" dirty="0">
                <a:effectLst/>
                <a:latin typeface="Calibri" panose="020F0502020204030204" pitchFamily="34" charset="0"/>
                <a:ea typeface="Times New Roman" panose="02020603050405020304" pitchFamily="18" charset="0"/>
              </a:rPr>
              <a:t>1</a:t>
            </a:r>
            <a:endParaRPr lang="en-US" sz="4800" baseline="30000" dirty="0">
              <a:effectLst/>
              <a:latin typeface="Calibri" panose="020F0502020204030204" pitchFamily="34" charset="0"/>
              <a:ea typeface="Times New Roman" panose="02020603050405020304" pitchFamily="18" charset="0"/>
            </a:endParaRPr>
          </a:p>
          <a:p>
            <a:r>
              <a:rPr lang="en-US" sz="3600" baseline="30000" dirty="0">
                <a:effectLst/>
                <a:latin typeface="Calibri" panose="020F0502020204030204" pitchFamily="34" charset="0"/>
                <a:ea typeface="Times New Roman" panose="02020603050405020304" pitchFamily="18" charset="0"/>
              </a:rPr>
              <a:t>1</a:t>
            </a:r>
            <a:r>
              <a:rPr lang="en-US" sz="3600" dirty="0">
                <a:effectLst/>
                <a:latin typeface="Calibri" panose="020F0502020204030204" pitchFamily="34" charset="0"/>
                <a:ea typeface="Times New Roman" panose="02020603050405020304" pitchFamily="18" charset="0"/>
              </a:rPr>
              <a:t>LSU Health Sciences Center School of Public Health, New Orleans, LA; </a:t>
            </a:r>
            <a:r>
              <a:rPr lang="en-US" sz="3600" baseline="30000" dirty="0">
                <a:effectLst/>
                <a:latin typeface="Calibri" panose="020F0502020204030204" pitchFamily="34" charset="0"/>
                <a:ea typeface="Times New Roman" panose="02020603050405020304" pitchFamily="18" charset="0"/>
              </a:rPr>
              <a:t>2</a:t>
            </a:r>
            <a:r>
              <a:rPr lang="en-US" sz="3600" dirty="0">
                <a:effectLst/>
                <a:latin typeface="Calibri" panose="020F0502020204030204" pitchFamily="34" charset="0"/>
                <a:ea typeface="Times New Roman" panose="02020603050405020304" pitchFamily="18" charset="0"/>
              </a:rPr>
              <a:t>City of New Orleans Health Department, New Orleans, LA; </a:t>
            </a:r>
            <a:r>
              <a:rPr lang="en-US" sz="3600" baseline="30000" dirty="0">
                <a:effectLst/>
                <a:latin typeface="Calibri" panose="020F0502020204030204" pitchFamily="34" charset="0"/>
                <a:ea typeface="Times New Roman" panose="02020603050405020304" pitchFamily="18" charset="0"/>
              </a:rPr>
              <a:t>3</a:t>
            </a:r>
            <a:r>
              <a:rPr lang="en-US" sz="3600" dirty="0">
                <a:effectLst/>
                <a:latin typeface="Calibri" panose="020F0502020204030204" pitchFamily="34" charset="0"/>
                <a:ea typeface="Times New Roman" panose="02020603050405020304" pitchFamily="18" charset="0"/>
              </a:rPr>
              <a:t>City of New Orleans Office of Homeless Services and Strategy, New Orleans, LA; </a:t>
            </a:r>
            <a:r>
              <a:rPr lang="en-US" sz="3600" baseline="30000" dirty="0">
                <a:effectLst/>
                <a:latin typeface="Calibri" panose="020F0502020204030204" pitchFamily="34" charset="0"/>
                <a:ea typeface="Times New Roman" panose="02020603050405020304" pitchFamily="18" charset="0"/>
              </a:rPr>
              <a:t>4</a:t>
            </a:r>
            <a:r>
              <a:rPr lang="en-US" sz="3600" dirty="0">
                <a:effectLst/>
                <a:latin typeface="Calibri" panose="020F0502020204030204" pitchFamily="34" charset="0"/>
                <a:ea typeface="Times New Roman" panose="02020603050405020304" pitchFamily="18" charset="0"/>
              </a:rPr>
              <a:t>Louisiana Department of Health, New Orleans, LA; </a:t>
            </a:r>
            <a:r>
              <a:rPr lang="en-US" sz="3600" baseline="30000" dirty="0">
                <a:effectLst/>
                <a:latin typeface="Calibri" panose="020F0502020204030204" pitchFamily="34" charset="0"/>
                <a:ea typeface="Times New Roman" panose="02020603050405020304" pitchFamily="18" charset="0"/>
              </a:rPr>
              <a:t>5</a:t>
            </a:r>
            <a:r>
              <a:rPr lang="en-US" sz="3600" dirty="0">
                <a:effectLst/>
                <a:latin typeface="Calibri" panose="020F0502020204030204" pitchFamily="34" charset="0"/>
                <a:ea typeface="Times New Roman" panose="02020603050405020304" pitchFamily="18" charset="0"/>
              </a:rPr>
              <a:t>City of New Orleans Mosquito, Termite, and Rodent Control Board, New Orleans, LA</a:t>
            </a:r>
            <a:endParaRPr lang="en-US" sz="3600" dirty="0">
              <a:effectLst/>
              <a:latin typeface="Times New Roman" panose="02020603050405020304" pitchFamily="18" charset="0"/>
              <a:ea typeface="Times New Roman" panose="02020603050405020304" pitchFamily="18" charset="0"/>
            </a:endParaRPr>
          </a:p>
          <a:p>
            <a:pPr algn="ctr"/>
            <a:endParaRPr lang="en-US" sz="2800" dirty="0"/>
          </a:p>
        </p:txBody>
      </p:sp>
      <p:sp>
        <p:nvSpPr>
          <p:cNvPr id="29" name="Text Placeholder 22"/>
          <p:cNvSpPr txBox="1">
            <a:spLocks/>
          </p:cNvSpPr>
          <p:nvPr/>
        </p:nvSpPr>
        <p:spPr bwMode="auto">
          <a:xfrm>
            <a:off x="1268538" y="6462547"/>
            <a:ext cx="30174412" cy="646331"/>
          </a:xfrm>
          <a:prstGeom prst="rect">
            <a:avLst/>
          </a:prstGeom>
        </p:spPr>
        <p:txBody>
          <a:bodyPr vert="horz" lIns="91440" tIns="45720" rIns="91440" bIns="45720" rtlCol="0" anchor="ctr">
            <a:noAutofit/>
          </a:bodyPr>
          <a:lstStyle>
            <a:lvl1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3600" kern="1200">
                <a:solidFill>
                  <a:schemeClr val="bg1">
                    <a:lumMod val="75000"/>
                  </a:schemeClr>
                </a:solidFill>
                <a:latin typeface="+mn-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2400" kern="1200">
                <a:solidFill>
                  <a:schemeClr val="bg1"/>
                </a:solidFill>
                <a:latin typeface="+mn-lt"/>
                <a:ea typeface="+mn-ea"/>
                <a:cs typeface="+mn-cs"/>
              </a:defRPr>
            </a:lvl9pPr>
          </a:lstStyle>
          <a:p>
            <a:pPr defTabSz="4430713"/>
            <a:r>
              <a:rPr lang="en-US" i="1" dirty="0"/>
              <a:t>Louisiana State University Health Sciences Center School of Public Health</a:t>
            </a:r>
          </a:p>
        </p:txBody>
      </p:sp>
      <p:pic>
        <p:nvPicPr>
          <p:cNvPr id="1028" name="Picture 4" descr="La Dept. of Health">
            <a:extLst>
              <a:ext uri="{FF2B5EF4-FFF2-40B4-BE49-F238E27FC236}">
                <a16:creationId xmlns:a16="http://schemas.microsoft.com/office/drawing/2014/main" id="{A8EE15DF-5315-7CEB-E3D1-9D007E4C0D8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7600" t="32413" r="17200" b="30953"/>
          <a:stretch/>
        </p:blipFill>
        <p:spPr bwMode="auto">
          <a:xfrm>
            <a:off x="37008559" y="4469623"/>
            <a:ext cx="6114858" cy="180376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ity of New Orleans - Mayor's Office | WorkNOLA">
            <a:extLst>
              <a:ext uri="{FF2B5EF4-FFF2-40B4-BE49-F238E27FC236}">
                <a16:creationId xmlns:a16="http://schemas.microsoft.com/office/drawing/2014/main" id="{F723F8D0-673C-86B1-E798-8E55AE380A9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4793" b="30949"/>
          <a:stretch/>
        </p:blipFill>
        <p:spPr bwMode="auto">
          <a:xfrm>
            <a:off x="36932355" y="2424638"/>
            <a:ext cx="6267265" cy="214701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a:extLst>
              <a:ext uri="{FF2B5EF4-FFF2-40B4-BE49-F238E27FC236}">
                <a16:creationId xmlns:a16="http://schemas.microsoft.com/office/drawing/2014/main" id="{F7B8103F-F718-5A8C-FD59-978666196E36}"/>
              </a:ext>
            </a:extLst>
          </p:cNvPr>
          <p:cNvSpPr/>
          <p:nvPr/>
        </p:nvSpPr>
        <p:spPr>
          <a:xfrm>
            <a:off x="0" y="6323888"/>
            <a:ext cx="43891200" cy="821890"/>
          </a:xfrm>
          <a:prstGeom prst="rect">
            <a:avLst/>
          </a:prstGeom>
          <a:solidFill>
            <a:srgbClr val="461D7C"/>
          </a:solidFill>
          <a:ln w="44450">
            <a:solidFill>
              <a:srgbClr val="B78B0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CC265371-3F00-B9B0-9819-2F9B0F14619D}"/>
              </a:ext>
            </a:extLst>
          </p:cNvPr>
          <p:cNvSpPr txBox="1"/>
          <p:nvPr/>
        </p:nvSpPr>
        <p:spPr>
          <a:xfrm>
            <a:off x="1545963" y="26117295"/>
            <a:ext cx="12801600" cy="914400"/>
          </a:xfrm>
          <a:prstGeom prst="rect">
            <a:avLst/>
          </a:prstGeom>
          <a:solidFill>
            <a:srgbClr val="461D7C"/>
          </a:solidFill>
        </p:spPr>
        <p:txBody>
          <a:bodyPr wrap="square" rtlCol="0">
            <a:spAutoFit/>
          </a:bodyPr>
          <a:lstStyle/>
          <a:p>
            <a:pPr algn="ctr"/>
            <a:r>
              <a:rPr lang="en-US" sz="5400" dirty="0">
                <a:solidFill>
                  <a:schemeClr val="bg1"/>
                </a:solidFill>
                <a:latin typeface="+mj-lt"/>
              </a:rPr>
              <a:t>Encampment Intervention Objectives</a:t>
            </a:r>
          </a:p>
        </p:txBody>
      </p:sp>
      <p:sp>
        <p:nvSpPr>
          <p:cNvPr id="42" name="Content Placeholder 41">
            <a:extLst>
              <a:ext uri="{FF2B5EF4-FFF2-40B4-BE49-F238E27FC236}">
                <a16:creationId xmlns:a16="http://schemas.microsoft.com/office/drawing/2014/main" id="{B406D52B-30FE-B79E-09AF-8A4B40F55B73}"/>
              </a:ext>
            </a:extLst>
          </p:cNvPr>
          <p:cNvSpPr>
            <a:spLocks noGrp="1"/>
          </p:cNvSpPr>
          <p:nvPr>
            <p:ph sz="quarter" idx="32"/>
          </p:nvPr>
        </p:nvSpPr>
        <p:spPr>
          <a:xfrm>
            <a:off x="24679986" y="17064062"/>
            <a:ext cx="18316834" cy="4815486"/>
          </a:xfrm>
        </p:spPr>
        <p:txBody>
          <a:bodyPr>
            <a:normAutofit/>
          </a:bodyPr>
          <a:lstStyle/>
          <a:p>
            <a:pPr>
              <a:spcBef>
                <a:spcPts val="0"/>
              </a:spcBef>
              <a:buFont typeface="Wingdings" panose="05000000000000000000" pitchFamily="2" charset="2"/>
              <a:buChar char="§"/>
            </a:pPr>
            <a:r>
              <a:rPr lang="en-US" sz="3600" dirty="0"/>
              <a:t>Interdepartmental and interagency collaboration allowed for issues contributing to adverse health outcomes in the Calliope &amp; Tchoupitoulas encampment to be addressed from environmental, social, and One Health perspectives.</a:t>
            </a:r>
          </a:p>
          <a:p>
            <a:pPr>
              <a:spcBef>
                <a:spcPts val="0"/>
              </a:spcBef>
              <a:buFont typeface="Wingdings" panose="05000000000000000000" pitchFamily="2" charset="2"/>
              <a:buChar char="§"/>
            </a:pPr>
            <a:r>
              <a:rPr lang="en-US" sz="3600" dirty="0"/>
              <a:t>The encampment at Calliope &amp; Tchoupitoulas was closed on 11/17/2023. Before the closure, there were no major infectious disease outbreaks reported.</a:t>
            </a:r>
          </a:p>
          <a:p>
            <a:pPr>
              <a:spcBef>
                <a:spcPts val="0"/>
              </a:spcBef>
              <a:buFont typeface="Wingdings" panose="05000000000000000000" pitchFamily="2" charset="2"/>
              <a:buChar char="§"/>
            </a:pPr>
            <a:r>
              <a:rPr lang="en-US" sz="3600" dirty="0"/>
              <a:t>Personal relationships developed from individual, 1-1 interactions with encampment residents during outreach contributed heavily to the success of intervention efforts, indicating the need for compassion and care when implementing public health measures.</a:t>
            </a:r>
          </a:p>
        </p:txBody>
      </p:sp>
      <p:sp>
        <p:nvSpPr>
          <p:cNvPr id="43" name="TextBox 42">
            <a:extLst>
              <a:ext uri="{FF2B5EF4-FFF2-40B4-BE49-F238E27FC236}">
                <a16:creationId xmlns:a16="http://schemas.microsoft.com/office/drawing/2014/main" id="{76B05FC9-9205-5D2C-4698-1DDD0C1C64C1}"/>
              </a:ext>
            </a:extLst>
          </p:cNvPr>
          <p:cNvSpPr txBox="1"/>
          <p:nvPr/>
        </p:nvSpPr>
        <p:spPr>
          <a:xfrm>
            <a:off x="1582512" y="27961114"/>
            <a:ext cx="3044952" cy="3785652"/>
          </a:xfrm>
          <a:prstGeom prst="rect">
            <a:avLst/>
          </a:prstGeom>
          <a:solidFill>
            <a:schemeClr val="bg1">
              <a:lumMod val="85000"/>
            </a:schemeClr>
          </a:solidFill>
        </p:spPr>
        <p:txBody>
          <a:bodyPr wrap="square" rtlCol="0">
            <a:spAutoFit/>
          </a:bodyPr>
          <a:lstStyle/>
          <a:p>
            <a:pPr algn="ctr"/>
            <a:endParaRPr lang="en-US" sz="4000" dirty="0"/>
          </a:p>
          <a:p>
            <a:pPr algn="ctr"/>
            <a:r>
              <a:rPr lang="en-US" sz="4000" dirty="0"/>
              <a:t>Keep disease-carrying waste and pests away from people.</a:t>
            </a:r>
          </a:p>
        </p:txBody>
      </p:sp>
      <p:sp>
        <p:nvSpPr>
          <p:cNvPr id="44" name="TextBox 43">
            <a:extLst>
              <a:ext uri="{FF2B5EF4-FFF2-40B4-BE49-F238E27FC236}">
                <a16:creationId xmlns:a16="http://schemas.microsoft.com/office/drawing/2014/main" id="{68DE7CFC-50C9-888E-38ED-2838BC4F376F}"/>
              </a:ext>
            </a:extLst>
          </p:cNvPr>
          <p:cNvSpPr txBox="1"/>
          <p:nvPr/>
        </p:nvSpPr>
        <p:spPr>
          <a:xfrm>
            <a:off x="4828477" y="27961114"/>
            <a:ext cx="3044952" cy="3785652"/>
          </a:xfrm>
          <a:prstGeom prst="rect">
            <a:avLst/>
          </a:prstGeom>
          <a:solidFill>
            <a:schemeClr val="bg1">
              <a:lumMod val="85000"/>
            </a:schemeClr>
          </a:solidFill>
        </p:spPr>
        <p:txBody>
          <a:bodyPr wrap="square" rtlCol="0">
            <a:spAutoFit/>
          </a:bodyPr>
          <a:lstStyle/>
          <a:p>
            <a:pPr algn="ctr"/>
            <a:endParaRPr lang="en-US" sz="4000" dirty="0"/>
          </a:p>
          <a:p>
            <a:pPr algn="ctr"/>
            <a:r>
              <a:rPr lang="en-US" sz="4000" dirty="0"/>
              <a:t>Prevent the spread of sanitation-related diseases.</a:t>
            </a:r>
          </a:p>
        </p:txBody>
      </p:sp>
      <p:sp>
        <p:nvSpPr>
          <p:cNvPr id="45" name="TextBox 44">
            <a:extLst>
              <a:ext uri="{FF2B5EF4-FFF2-40B4-BE49-F238E27FC236}">
                <a16:creationId xmlns:a16="http://schemas.microsoft.com/office/drawing/2014/main" id="{E4473E05-8AB8-AC4F-E92A-5905DB24E7BF}"/>
              </a:ext>
            </a:extLst>
          </p:cNvPr>
          <p:cNvSpPr txBox="1"/>
          <p:nvPr/>
        </p:nvSpPr>
        <p:spPr>
          <a:xfrm>
            <a:off x="8074442" y="27961114"/>
            <a:ext cx="3044952" cy="3785652"/>
          </a:xfrm>
          <a:prstGeom prst="rect">
            <a:avLst/>
          </a:prstGeom>
          <a:solidFill>
            <a:schemeClr val="bg1">
              <a:lumMod val="85000"/>
            </a:schemeClr>
          </a:solidFill>
        </p:spPr>
        <p:txBody>
          <a:bodyPr wrap="square" rtlCol="0">
            <a:spAutoFit/>
          </a:bodyPr>
          <a:lstStyle/>
          <a:p>
            <a:pPr algn="ctr"/>
            <a:endParaRPr lang="en-US" sz="4000" dirty="0"/>
          </a:p>
          <a:p>
            <a:pPr algn="ctr"/>
            <a:r>
              <a:rPr lang="en-US" sz="4000" dirty="0"/>
              <a:t>Break existing disease transmission cycles.</a:t>
            </a:r>
          </a:p>
        </p:txBody>
      </p:sp>
      <p:sp>
        <p:nvSpPr>
          <p:cNvPr id="46" name="TextBox 45">
            <a:extLst>
              <a:ext uri="{FF2B5EF4-FFF2-40B4-BE49-F238E27FC236}">
                <a16:creationId xmlns:a16="http://schemas.microsoft.com/office/drawing/2014/main" id="{F13DA93C-4458-7B39-C1F0-42B966BECF1F}"/>
              </a:ext>
            </a:extLst>
          </p:cNvPr>
          <p:cNvSpPr txBox="1"/>
          <p:nvPr/>
        </p:nvSpPr>
        <p:spPr>
          <a:xfrm>
            <a:off x="11302611" y="27961113"/>
            <a:ext cx="3044952" cy="3785616"/>
          </a:xfrm>
          <a:prstGeom prst="rect">
            <a:avLst/>
          </a:prstGeom>
          <a:solidFill>
            <a:schemeClr val="bg1">
              <a:lumMod val="85000"/>
            </a:schemeClr>
          </a:solidFill>
        </p:spPr>
        <p:txBody>
          <a:bodyPr wrap="square" rtlCol="0" anchor="ctr">
            <a:spAutoFit/>
          </a:bodyPr>
          <a:lstStyle/>
          <a:p>
            <a:pPr algn="ctr"/>
            <a:endParaRPr lang="en-US" sz="4000" dirty="0"/>
          </a:p>
          <a:p>
            <a:pPr algn="ctr"/>
            <a:r>
              <a:rPr lang="en-US" sz="4000" dirty="0"/>
              <a:t>Improve the target population’s health and quality of life.</a:t>
            </a:r>
          </a:p>
        </p:txBody>
      </p:sp>
      <p:sp>
        <p:nvSpPr>
          <p:cNvPr id="49" name="TextBox 48">
            <a:extLst>
              <a:ext uri="{FF2B5EF4-FFF2-40B4-BE49-F238E27FC236}">
                <a16:creationId xmlns:a16="http://schemas.microsoft.com/office/drawing/2014/main" id="{B7376D8C-AF9B-0B3A-4047-C95E05B84032}"/>
              </a:ext>
            </a:extLst>
          </p:cNvPr>
          <p:cNvSpPr txBox="1"/>
          <p:nvPr/>
        </p:nvSpPr>
        <p:spPr>
          <a:xfrm>
            <a:off x="1601471" y="27646301"/>
            <a:ext cx="3044952" cy="707886"/>
          </a:xfrm>
          <a:prstGeom prst="rect">
            <a:avLst/>
          </a:prstGeom>
          <a:solidFill>
            <a:srgbClr val="B78B0E"/>
          </a:solidFill>
        </p:spPr>
        <p:txBody>
          <a:bodyPr wrap="square" rtlCol="0">
            <a:spAutoFit/>
          </a:bodyPr>
          <a:lstStyle/>
          <a:p>
            <a:pPr algn="ctr"/>
            <a:r>
              <a:rPr lang="en-US" sz="4000" dirty="0">
                <a:solidFill>
                  <a:schemeClr val="bg1"/>
                </a:solidFill>
              </a:rPr>
              <a:t>1.</a:t>
            </a:r>
          </a:p>
        </p:txBody>
      </p:sp>
      <p:sp>
        <p:nvSpPr>
          <p:cNvPr id="50" name="TextBox 49">
            <a:extLst>
              <a:ext uri="{FF2B5EF4-FFF2-40B4-BE49-F238E27FC236}">
                <a16:creationId xmlns:a16="http://schemas.microsoft.com/office/drawing/2014/main" id="{071DF931-555D-C329-0F36-0AA3A724966F}"/>
              </a:ext>
            </a:extLst>
          </p:cNvPr>
          <p:cNvSpPr txBox="1"/>
          <p:nvPr/>
        </p:nvSpPr>
        <p:spPr>
          <a:xfrm>
            <a:off x="4849031" y="27671574"/>
            <a:ext cx="3044952" cy="707886"/>
          </a:xfrm>
          <a:prstGeom prst="rect">
            <a:avLst/>
          </a:prstGeom>
          <a:solidFill>
            <a:srgbClr val="B78B0E"/>
          </a:solidFill>
        </p:spPr>
        <p:txBody>
          <a:bodyPr wrap="square" rtlCol="0">
            <a:spAutoFit/>
          </a:bodyPr>
          <a:lstStyle/>
          <a:p>
            <a:pPr algn="ctr"/>
            <a:r>
              <a:rPr lang="en-US" sz="4000" dirty="0">
                <a:solidFill>
                  <a:schemeClr val="bg1"/>
                </a:solidFill>
              </a:rPr>
              <a:t>2.</a:t>
            </a:r>
          </a:p>
        </p:txBody>
      </p:sp>
      <p:sp>
        <p:nvSpPr>
          <p:cNvPr id="51" name="TextBox 50">
            <a:extLst>
              <a:ext uri="{FF2B5EF4-FFF2-40B4-BE49-F238E27FC236}">
                <a16:creationId xmlns:a16="http://schemas.microsoft.com/office/drawing/2014/main" id="{856C140B-2ABA-2F67-7B92-33D850B2DC4D}"/>
              </a:ext>
            </a:extLst>
          </p:cNvPr>
          <p:cNvSpPr txBox="1"/>
          <p:nvPr/>
        </p:nvSpPr>
        <p:spPr>
          <a:xfrm>
            <a:off x="8094996" y="27646301"/>
            <a:ext cx="3044952" cy="707886"/>
          </a:xfrm>
          <a:prstGeom prst="rect">
            <a:avLst/>
          </a:prstGeom>
          <a:solidFill>
            <a:srgbClr val="B78B0E"/>
          </a:solidFill>
        </p:spPr>
        <p:txBody>
          <a:bodyPr wrap="square" rtlCol="0">
            <a:spAutoFit/>
          </a:bodyPr>
          <a:lstStyle/>
          <a:p>
            <a:pPr algn="ctr"/>
            <a:r>
              <a:rPr lang="en-US" sz="4000" dirty="0">
                <a:solidFill>
                  <a:schemeClr val="bg1"/>
                </a:solidFill>
              </a:rPr>
              <a:t>3.</a:t>
            </a:r>
          </a:p>
        </p:txBody>
      </p:sp>
      <p:sp>
        <p:nvSpPr>
          <p:cNvPr id="52" name="TextBox 51">
            <a:extLst>
              <a:ext uri="{FF2B5EF4-FFF2-40B4-BE49-F238E27FC236}">
                <a16:creationId xmlns:a16="http://schemas.microsoft.com/office/drawing/2014/main" id="{EED235E8-969E-3DE3-826C-CC6308162030}"/>
              </a:ext>
            </a:extLst>
          </p:cNvPr>
          <p:cNvSpPr txBox="1"/>
          <p:nvPr/>
        </p:nvSpPr>
        <p:spPr>
          <a:xfrm>
            <a:off x="11286143" y="27607171"/>
            <a:ext cx="3044952" cy="707886"/>
          </a:xfrm>
          <a:prstGeom prst="rect">
            <a:avLst/>
          </a:prstGeom>
          <a:solidFill>
            <a:srgbClr val="B78B0E"/>
          </a:solidFill>
        </p:spPr>
        <p:txBody>
          <a:bodyPr wrap="square" rtlCol="0">
            <a:spAutoFit/>
          </a:bodyPr>
          <a:lstStyle/>
          <a:p>
            <a:pPr algn="ctr"/>
            <a:r>
              <a:rPr lang="en-US" sz="4000" dirty="0">
                <a:solidFill>
                  <a:schemeClr val="bg1"/>
                </a:solidFill>
              </a:rPr>
              <a:t>4.</a:t>
            </a:r>
          </a:p>
        </p:txBody>
      </p:sp>
      <p:pic>
        <p:nvPicPr>
          <p:cNvPr id="1034" name="Picture 10" descr="Image preview">
            <a:extLst>
              <a:ext uri="{FF2B5EF4-FFF2-40B4-BE49-F238E27FC236}">
                <a16:creationId xmlns:a16="http://schemas.microsoft.com/office/drawing/2014/main" id="{7B768EDD-BF43-4905-E83E-00C9059496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68552" y="8898018"/>
            <a:ext cx="8410026" cy="21025068"/>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53">
            <a:extLst>
              <a:ext uri="{FF2B5EF4-FFF2-40B4-BE49-F238E27FC236}">
                <a16:creationId xmlns:a16="http://schemas.microsoft.com/office/drawing/2014/main" id="{A9A97397-5277-8736-635D-01F3D798F1D1}"/>
              </a:ext>
            </a:extLst>
          </p:cNvPr>
          <p:cNvPicPr>
            <a:picLocks noChangeAspect="1"/>
          </p:cNvPicPr>
          <p:nvPr/>
        </p:nvPicPr>
        <p:blipFill>
          <a:blip r:embed="rId7"/>
          <a:stretch>
            <a:fillRect/>
          </a:stretch>
        </p:blipFill>
        <p:spPr>
          <a:xfrm>
            <a:off x="24762264" y="8604527"/>
            <a:ext cx="12499921" cy="7584222"/>
          </a:xfrm>
          <a:prstGeom prst="rect">
            <a:avLst/>
          </a:prstGeom>
        </p:spPr>
      </p:pic>
      <p:sp>
        <p:nvSpPr>
          <p:cNvPr id="55" name="TextBox 54">
            <a:extLst>
              <a:ext uri="{FF2B5EF4-FFF2-40B4-BE49-F238E27FC236}">
                <a16:creationId xmlns:a16="http://schemas.microsoft.com/office/drawing/2014/main" id="{F15FCCD5-D493-D1FC-C159-09A237EC3E8A}"/>
              </a:ext>
            </a:extLst>
          </p:cNvPr>
          <p:cNvSpPr txBox="1"/>
          <p:nvPr/>
        </p:nvSpPr>
        <p:spPr>
          <a:xfrm>
            <a:off x="15317283" y="30156189"/>
            <a:ext cx="8734295" cy="1384995"/>
          </a:xfrm>
          <a:prstGeom prst="rect">
            <a:avLst/>
          </a:prstGeom>
          <a:solidFill>
            <a:schemeClr val="bg1">
              <a:lumMod val="85000"/>
            </a:schemeClr>
          </a:solidFill>
        </p:spPr>
        <p:txBody>
          <a:bodyPr wrap="square" rtlCol="0">
            <a:spAutoFit/>
          </a:bodyPr>
          <a:lstStyle/>
          <a:p>
            <a:pPr algn="ctr"/>
            <a:r>
              <a:rPr lang="en-US" sz="2800" dirty="0"/>
              <a:t>Figure 1. Infographic summary of the accomplishments of collaborative efforts at the Calliope St. &amp; Tchoupitoulas St. Encampment</a:t>
            </a:r>
          </a:p>
        </p:txBody>
      </p:sp>
      <p:sp>
        <p:nvSpPr>
          <p:cNvPr id="56" name="TextBox 55">
            <a:extLst>
              <a:ext uri="{FF2B5EF4-FFF2-40B4-BE49-F238E27FC236}">
                <a16:creationId xmlns:a16="http://schemas.microsoft.com/office/drawing/2014/main" id="{7B176BCA-E6BF-474A-103E-BB7CC47BA13B}"/>
              </a:ext>
            </a:extLst>
          </p:cNvPr>
          <p:cNvSpPr txBox="1"/>
          <p:nvPr/>
        </p:nvSpPr>
        <p:spPr>
          <a:xfrm>
            <a:off x="37947880" y="10575270"/>
            <a:ext cx="4434103" cy="3231654"/>
          </a:xfrm>
          <a:prstGeom prst="rect">
            <a:avLst/>
          </a:prstGeom>
          <a:solidFill>
            <a:schemeClr val="bg1">
              <a:lumMod val="85000"/>
            </a:schemeClr>
          </a:solidFill>
          <a:ln>
            <a:noFill/>
          </a:ln>
        </p:spPr>
        <p:txBody>
          <a:bodyPr wrap="square" rtlCol="0">
            <a:spAutoFit/>
          </a:bodyPr>
          <a:lstStyle/>
          <a:p>
            <a:pPr algn="ctr"/>
            <a:r>
              <a:rPr lang="en-US" sz="2800" dirty="0"/>
              <a:t>Figure 2. Rodent population pressure (as estimated by rodent burrow counts) decreased by 80-85%. 1,682 burrows were treated and 4.205 pounds of dry ice were applied</a:t>
            </a:r>
            <a:r>
              <a:rPr lang="en-US" sz="3600" dirty="0"/>
              <a:t>.</a:t>
            </a:r>
          </a:p>
        </p:txBody>
      </p:sp>
      <p:sp>
        <p:nvSpPr>
          <p:cNvPr id="59" name="TextBox 58">
            <a:extLst>
              <a:ext uri="{FF2B5EF4-FFF2-40B4-BE49-F238E27FC236}">
                <a16:creationId xmlns:a16="http://schemas.microsoft.com/office/drawing/2014/main" id="{FBB2F27E-0D83-D5A4-D694-06154BB61411}"/>
              </a:ext>
            </a:extLst>
          </p:cNvPr>
          <p:cNvSpPr txBox="1"/>
          <p:nvPr/>
        </p:nvSpPr>
        <p:spPr>
          <a:xfrm>
            <a:off x="24791461" y="22154037"/>
            <a:ext cx="18361151" cy="3970318"/>
          </a:xfrm>
          <a:prstGeom prst="rect">
            <a:avLst/>
          </a:prstGeom>
          <a:noFill/>
        </p:spPr>
        <p:txBody>
          <a:bodyPr wrap="square" rtlCol="0">
            <a:spAutoFit/>
          </a:bodyPr>
          <a:lstStyle/>
          <a:p>
            <a:pPr marL="285750" indent="-285750">
              <a:buFont typeface="Wingdings" panose="05000000000000000000" pitchFamily="2" charset="2"/>
              <a:buChar char="§"/>
            </a:pPr>
            <a:r>
              <a:rPr lang="en-US" sz="3600" dirty="0"/>
              <a:t> The City of New Orleans will continue to use an interdepartmental and interagency working model to address public health issues within the encampments. NOHD continues weekly cleanups.</a:t>
            </a:r>
          </a:p>
          <a:p>
            <a:pPr marL="285750" indent="-285750">
              <a:buFont typeface="Wingdings" panose="05000000000000000000" pitchFamily="2" charset="2"/>
              <a:buChar char="§"/>
            </a:pPr>
            <a:r>
              <a:rPr lang="en-US" sz="3600" dirty="0"/>
              <a:t> NOMTRCB aims to collect data on pathogen prevalence in vectors/reservoirs of infectious disease in homeless encampments to improve public health interventions.</a:t>
            </a:r>
          </a:p>
          <a:p>
            <a:pPr marL="285750" indent="-285750">
              <a:buFont typeface="Wingdings" panose="05000000000000000000" pitchFamily="2" charset="2"/>
              <a:buChar char="§"/>
            </a:pPr>
            <a:r>
              <a:rPr lang="en-US" sz="3600" dirty="0"/>
              <a:t> OHSS will continue to expand its efforts to house encampment residents with partner organizations and close the remaining encampments.</a:t>
            </a:r>
          </a:p>
        </p:txBody>
      </p:sp>
      <p:sp>
        <p:nvSpPr>
          <p:cNvPr id="66" name="TextBox 65">
            <a:extLst>
              <a:ext uri="{FF2B5EF4-FFF2-40B4-BE49-F238E27FC236}">
                <a16:creationId xmlns:a16="http://schemas.microsoft.com/office/drawing/2014/main" id="{3F3CE836-E2D2-3FB7-80E9-88C02928EC23}"/>
              </a:ext>
            </a:extLst>
          </p:cNvPr>
          <p:cNvSpPr txBox="1"/>
          <p:nvPr/>
        </p:nvSpPr>
        <p:spPr>
          <a:xfrm>
            <a:off x="24762264" y="26810663"/>
            <a:ext cx="18361152" cy="3048142"/>
          </a:xfrm>
          <a:prstGeom prst="rect">
            <a:avLst/>
          </a:prstGeom>
          <a:noFill/>
        </p:spPr>
        <p:txBody>
          <a:bodyPr wrap="square" rtlCol="0">
            <a:spAutoFit/>
          </a:bodyPr>
          <a:lstStyle/>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Badiaga, S., Raoult, D., &amp; Brougi, P. (2008). Preventing and controlling emerging and reemerging transmissible diseases in the homeless.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Emerging Infectious Diseases, 14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(9): 1353-1359.</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Smith, H.M., Reporter, R., Rood, M.P., Linscott, L.M., Mascola, W., Hogrefere, W., &amp; Purcell, R.H. (2002). Prevalence study of antibody to ratborne pathogens and other agents among patients using a free clinic in downtown Los Angeles.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The Journal of Infectious Diseases, 186</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(11): 1673-1676.</a:t>
            </a:r>
          </a:p>
          <a:p>
            <a:pPr marL="0" marR="0">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UNITY of Greater New Orleans [UNITY]. (2023). Progress Reversed: After Pandemic Initiatives Drive Homelessness Down, Soaring Rents Push Numbers Back Up.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2023 Point in Time Report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68" name="Text Placeholder 4">
            <a:extLst>
              <a:ext uri="{FF2B5EF4-FFF2-40B4-BE49-F238E27FC236}">
                <a16:creationId xmlns:a16="http://schemas.microsoft.com/office/drawing/2014/main" id="{D6850679-F3A8-31BB-521F-7306497CCB13}"/>
              </a:ext>
            </a:extLst>
          </p:cNvPr>
          <p:cNvSpPr txBox="1">
            <a:spLocks/>
          </p:cNvSpPr>
          <p:nvPr/>
        </p:nvSpPr>
        <p:spPr bwMode="ltGray">
          <a:xfrm>
            <a:off x="24816035" y="29516109"/>
            <a:ext cx="18361152" cy="640080"/>
          </a:xfrm>
          <a:prstGeom prst="rect">
            <a:avLst/>
          </a:prstGeom>
          <a:solidFill>
            <a:schemeClr val="bg1">
              <a:lumMod val="85000"/>
            </a:schemeClr>
          </a:solidFill>
        </p:spPr>
        <p:txBody>
          <a:bodyPr vert="horz" lIns="365760" tIns="45720" rIns="365760" bIns="45720" rtlCol="0" anchor="ctr">
            <a:noAutofit/>
          </a:bodyPr>
          <a:lstStyle>
            <a:lvl1pPr marL="0" indent="0" algn="l" defTabSz="3291840" rtl="0" eaLnBrk="1" latinLnBrk="0" hangingPunct="1">
              <a:lnSpc>
                <a:spcPct val="90000"/>
              </a:lnSpc>
              <a:spcBef>
                <a:spcPts val="1200"/>
              </a:spcBef>
              <a:buFont typeface="Arial" panose="020B0604020202020204" pitchFamily="34" charset="0"/>
              <a:buNone/>
              <a:defRPr sz="4400" kern="1200" baseline="0">
                <a:solidFill>
                  <a:schemeClr val="tx1"/>
                </a:solidFill>
                <a:latin typeface="+mn-lt"/>
                <a:ea typeface="+mn-ea"/>
                <a:cs typeface="+mn-cs"/>
              </a:defRPr>
            </a:lvl1pPr>
            <a:lvl2pPr marL="571500" indent="-571500" algn="l" defTabSz="3291840" rtl="0" eaLnBrk="1" latinLnBrk="0" hangingPunct="1">
              <a:lnSpc>
                <a:spcPct val="90000"/>
              </a:lnSpc>
              <a:spcBef>
                <a:spcPts val="1200"/>
              </a:spcBef>
              <a:buFont typeface="Arial" panose="020B0604020202020204" pitchFamily="34" charset="0"/>
              <a:buChar char="•"/>
              <a:defRPr sz="4400" kern="1200">
                <a:solidFill>
                  <a:schemeClr val="tx1"/>
                </a:solidFill>
                <a:latin typeface="+mn-lt"/>
                <a:ea typeface="+mn-ea"/>
                <a:cs typeface="+mn-cs"/>
              </a:defRPr>
            </a:lvl2pPr>
            <a:lvl3pPr marL="571500" indent="-571500" algn="l" defTabSz="3291840" rtl="0" eaLnBrk="1" latinLnBrk="0" hangingPunct="1">
              <a:lnSpc>
                <a:spcPct val="90000"/>
              </a:lnSpc>
              <a:spcBef>
                <a:spcPts val="1200"/>
              </a:spcBef>
              <a:buFont typeface="Arial" panose="020B0604020202020204" pitchFamily="34" charset="0"/>
              <a:buChar char="•"/>
              <a:defRPr sz="4400" kern="1200">
                <a:solidFill>
                  <a:schemeClr val="tx1"/>
                </a:solidFill>
                <a:latin typeface="+mn-lt"/>
                <a:ea typeface="+mn-ea"/>
                <a:cs typeface="+mn-cs"/>
              </a:defRPr>
            </a:lvl3pPr>
            <a:lvl4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4pPr>
            <a:lvl5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5pPr>
            <a:lvl6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6pPr>
            <a:lvl7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7pPr>
            <a:lvl8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8pPr>
            <a:lvl9pPr marL="0" indent="0" algn="l" defTabSz="3291840" rtl="0" eaLnBrk="1" latinLnBrk="0" hangingPunct="1">
              <a:lnSpc>
                <a:spcPct val="90000"/>
              </a:lnSpc>
              <a:spcBef>
                <a:spcPts val="1200"/>
              </a:spcBef>
              <a:buFont typeface="Arial" panose="020B0604020202020204" pitchFamily="34" charset="0"/>
              <a:buNone/>
              <a:defRPr sz="4400" kern="1200">
                <a:solidFill>
                  <a:schemeClr val="tx1"/>
                </a:solidFill>
                <a:latin typeface="+mn-lt"/>
                <a:ea typeface="+mn-ea"/>
                <a:cs typeface="+mn-cs"/>
              </a:defRPr>
            </a:lvl9pPr>
          </a:lstStyle>
          <a:p>
            <a:pPr algn="ctr"/>
            <a:r>
              <a:rPr lang="en-US" sz="5400" dirty="0"/>
              <a:t>Acknowledgments</a:t>
            </a:r>
          </a:p>
        </p:txBody>
      </p:sp>
      <p:sp>
        <p:nvSpPr>
          <p:cNvPr id="73" name="TextBox 72">
            <a:extLst>
              <a:ext uri="{FF2B5EF4-FFF2-40B4-BE49-F238E27FC236}">
                <a16:creationId xmlns:a16="http://schemas.microsoft.com/office/drawing/2014/main" id="{127460AE-1539-8FAC-C1E3-E253E0A988C2}"/>
              </a:ext>
            </a:extLst>
          </p:cNvPr>
          <p:cNvSpPr txBox="1"/>
          <p:nvPr/>
        </p:nvSpPr>
        <p:spPr>
          <a:xfrm>
            <a:off x="24820659" y="30257542"/>
            <a:ext cx="18302756" cy="1569660"/>
          </a:xfrm>
          <a:prstGeom prst="rect">
            <a:avLst/>
          </a:prstGeom>
          <a:noFill/>
        </p:spPr>
        <p:txBody>
          <a:bodyPr wrap="square" rtlCol="0">
            <a:spAutoFit/>
          </a:bodyPr>
          <a:lstStyle/>
          <a:p>
            <a:r>
              <a:rPr lang="en-US" sz="3200" dirty="0"/>
              <a:t>Acknowledgments to all of the partner organizations and employees of the City of New Orleans, LSUHSC, UNITY, LDH, and LAPSCA working to improve the health and quality of life for the unhoused population in the Greater New Orleans area.</a:t>
            </a: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B7E175-EA31-4EB5-9BCC-A945A8103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824</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2014-03-11T18:19:54Z</dcterms:created>
  <dcterms:modified xsi:type="dcterms:W3CDTF">2024-03-26T20:09:55Z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TC040013439991</vt:lpwstr>
  </property>
</Properties>
</file>