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4"/>
  </p:notesMasterIdLst>
  <p:handoutMasterIdLst>
    <p:handoutMasterId r:id="rId5"/>
  </p:handoutMasterIdLst>
  <p:sldIdLst>
    <p:sldId id="256" r:id="rId3"/>
  </p:sldIdLst>
  <p:sldSz cx="43891200" cy="32918400"/>
  <p:notesSz cx="6858000" cy="9144000"/>
  <p:defaultTextStyle>
    <a:defPPr>
      <a:defRPr lang="en-US"/>
    </a:defPPr>
    <a:lvl1pPr marL="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023"/>
    <a:srgbClr val="461D7C"/>
    <a:srgbClr val="2A0C5A"/>
    <a:srgbClr val="595959"/>
    <a:srgbClr val="B78B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92" autoAdjust="0"/>
    <p:restoredTop sz="94660"/>
  </p:normalViewPr>
  <p:slideViewPr>
    <p:cSldViewPr snapToGrid="0">
      <p:cViewPr>
        <p:scale>
          <a:sx n="40" d="100"/>
          <a:sy n="40" d="100"/>
        </p:scale>
        <p:origin x="-6348" y="-5436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9" d="100"/>
          <a:sy n="69" d="100"/>
        </p:scale>
        <p:origin x="2706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2: Self-reported</a:t>
            </a:r>
            <a:r>
              <a:rPr lang="en-US" sz="2000" b="1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disability status </a:t>
            </a:r>
            <a:r>
              <a:rPr lang="en-US" sz="2000" b="1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LSUHSC REU a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pplicants </a:t>
            </a:r>
          </a:p>
          <a:p>
            <a:pPr>
              <a:defRPr>
                <a:solidFill>
                  <a:schemeClr val="tx1"/>
                </a:solidFill>
              </a:defRPr>
            </a:pP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(2020-2024) 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3452884525956027"/>
          <c:y val="6.21049349639373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1135970933888765"/>
          <c:y val="0.20483623405552909"/>
          <c:w val="0.75044630781714905"/>
          <c:h val="0.69634206221073003"/>
        </c:manualLayout>
      </c:layout>
      <c:barChart>
        <c:barDir val="col"/>
        <c:grouping val="percentStacked"/>
        <c:varyColors val="0"/>
        <c:ser>
          <c:idx val="0"/>
          <c:order val="0"/>
          <c:tx>
            <c:v>No</c:v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7562151033601803E-2"/>
                  <c:y val="9.40983863089952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965-4555-BE12-177FC0D999D5}"/>
                </c:ext>
              </c:extLst>
            </c:dLbl>
            <c:dLbl>
              <c:idx val="1"/>
              <c:layout>
                <c:manualLayout>
                  <c:x val="6.2902692341629304E-2"/>
                  <c:y val="6.9004686145240967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965-4555-BE12-177FC0D999D5}"/>
                </c:ext>
              </c:extLst>
            </c:dLbl>
            <c:dLbl>
              <c:idx val="2"/>
              <c:layout>
                <c:manualLayout>
                  <c:x val="6.8727015706594993E-2"/>
                  <c:y val="1.693770953561927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4965-4555-BE12-177FC0D999D5}"/>
                </c:ext>
              </c:extLst>
            </c:dLbl>
            <c:dLbl>
              <c:idx val="3"/>
              <c:layout>
                <c:manualLayout>
                  <c:x val="6.5232421687615574E-2"/>
                  <c:y val="6.9004686145240967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4965-4555-BE12-177FC0D999D5}"/>
                </c:ext>
              </c:extLst>
            </c:dLbl>
            <c:dLbl>
              <c:idx val="4"/>
              <c:layout>
                <c:manualLayout>
                  <c:x val="6.4067557014622439E-2"/>
                  <c:y val="-2.634754816651887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4965-4555-BE12-177FC0D999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Lit>
              <c:formatCode>General</c:formatCode>
              <c:ptCount val="1"/>
              <c:pt idx="0">
                <c:v>2020</c:v>
              </c:pt>
            </c:numLit>
          </c:cat>
          <c:val>
            <c:numRef>
              <c:f>'[Poster Excel.xlsx]Sheet1'!$I$3:$M$3</c:f>
              <c:numCache>
                <c:formatCode>0.00%</c:formatCode>
                <c:ptCount val="5"/>
                <c:pt idx="0">
                  <c:v>0.91970802919708028</c:v>
                </c:pt>
                <c:pt idx="1">
                  <c:v>0.92307692307692313</c:v>
                </c:pt>
                <c:pt idx="2">
                  <c:v>0.91240875912408759</c:v>
                </c:pt>
                <c:pt idx="3">
                  <c:v>0.8833333333333333</c:v>
                </c:pt>
                <c:pt idx="4">
                  <c:v>0.75907590759075905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65-4555-BE12-177FC0D999D5}"/>
            </c:ext>
          </c:extLst>
        </c:ser>
        <c:ser>
          <c:idx val="1"/>
          <c:order val="1"/>
          <c:tx>
            <c:v>No response</c:v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3386474398567492E-2"/>
                  <c:y val="1.129180635707948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4965-4555-BE12-177FC0D999D5}"/>
                </c:ext>
              </c:extLst>
            </c:dLbl>
            <c:dLbl>
              <c:idx val="1"/>
              <c:layout>
                <c:manualLayout>
                  <c:x val="6.9891880379588128E-2"/>
                  <c:y val="2.070164498797911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4965-4555-BE12-177FC0D999D5}"/>
                </c:ext>
              </c:extLst>
            </c:dLbl>
            <c:dLbl>
              <c:idx val="2"/>
              <c:layout>
                <c:manualLayout>
                  <c:x val="6.0572962995642951E-2"/>
                  <c:y val="-1.881967726179954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4965-4555-BE12-177FC0D999D5}"/>
                </c:ext>
              </c:extLst>
            </c:dLbl>
            <c:dLbl>
              <c:idx val="3"/>
              <c:layout>
                <c:manualLayout>
                  <c:x val="7.2221609725574398E-2"/>
                  <c:y val="1.881967726179916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4965-4555-BE12-177FC0D999D5}"/>
                </c:ext>
              </c:extLst>
            </c:dLbl>
            <c:dLbl>
              <c:idx val="4"/>
              <c:layout>
                <c:manualLayout>
                  <c:x val="6.5232421687615574E-2"/>
                  <c:y val="1.881967726179919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4965-4555-BE12-177FC0D999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Lit>
              <c:formatCode>General</c:formatCode>
              <c:ptCount val="1"/>
              <c:pt idx="0">
                <c:v>2020</c:v>
              </c:pt>
            </c:numLit>
          </c:cat>
          <c:val>
            <c:numRef>
              <c:f>'[Poster Excel.xlsx]Sheet1'!$I$4:$M$4</c:f>
              <c:numCache>
                <c:formatCode>0.00%</c:formatCode>
                <c:ptCount val="5"/>
                <c:pt idx="0">
                  <c:v>4.0145985401459854E-2</c:v>
                </c:pt>
                <c:pt idx="1">
                  <c:v>1.9230769230769232E-2</c:v>
                </c:pt>
                <c:pt idx="2">
                  <c:v>1.4598540145985401E-2</c:v>
                </c:pt>
                <c:pt idx="3">
                  <c:v>9.166666666666666E-2</c:v>
                </c:pt>
                <c:pt idx="4">
                  <c:v>2.6402640264026403E-2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65-4555-BE12-177FC0D999D5}"/>
            </c:ext>
          </c:extLst>
        </c:ser>
        <c:ser>
          <c:idx val="2"/>
          <c:order val="2"/>
          <c:tx>
            <c:v>Yes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9.4354038512443922E-2"/>
                  <c:y val="5.645903178539759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965-4555-BE12-177FC0D999D5}"/>
                </c:ext>
              </c:extLst>
            </c:dLbl>
            <c:dLbl>
              <c:idx val="1"/>
              <c:layout>
                <c:manualLayout>
                  <c:x val="7.6881068417546855E-2"/>
                  <c:y val="-1.881967726179919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4965-4555-BE12-177FC0D999D5}"/>
                </c:ext>
              </c:extLst>
            </c:dLbl>
            <c:dLbl>
              <c:idx val="2"/>
              <c:layout>
                <c:manualLayout>
                  <c:x val="7.9210797763533208E-2"/>
                  <c:y val="-7.527870904719678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4965-4555-BE12-177FC0D999D5}"/>
                </c:ext>
              </c:extLst>
            </c:dLbl>
            <c:dLbl>
              <c:idx val="3"/>
              <c:layout>
                <c:manualLayout>
                  <c:x val="7.2871174428238608E-2"/>
                  <c:y val="9.584295549907443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4965-4555-BE12-177FC0D999D5}"/>
                </c:ext>
              </c:extLst>
            </c:dLbl>
            <c:dLbl>
              <c:idx val="4"/>
              <c:layout>
                <c:manualLayout>
                  <c:x val="6.2902692341629304E-2"/>
                  <c:y val="-3.011148361887874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4965-4555-BE12-177FC0D999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Lit>
              <c:formatCode>General</c:formatCode>
              <c:ptCount val="1"/>
              <c:pt idx="0">
                <c:v>2020</c:v>
              </c:pt>
            </c:numLit>
          </c:cat>
          <c:val>
            <c:numRef>
              <c:f>'[Poster Excel.xlsx]Sheet1'!$I$5:$M$5</c:f>
              <c:numCache>
                <c:formatCode>0.00%</c:formatCode>
                <c:ptCount val="5"/>
                <c:pt idx="0">
                  <c:v>4.0145985401459854E-2</c:v>
                </c:pt>
                <c:pt idx="1">
                  <c:v>5.7692307692307696E-2</c:v>
                </c:pt>
                <c:pt idx="2">
                  <c:v>7.2992700729927001E-2</c:v>
                </c:pt>
                <c:pt idx="3">
                  <c:v>2.5000000000000001E-2</c:v>
                </c:pt>
                <c:pt idx="4">
                  <c:v>0.21452145214521451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65-4555-BE12-177FC0D999D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566499663"/>
        <c:axId val="1566504943"/>
      </c:barChart>
      <c:catAx>
        <c:axId val="1566499663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l"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2020</a:t>
                </a:r>
                <a:r>
                  <a:rPr lang="en-US" sz="1600" b="1" baseline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2021                       2022                        2023                    2024 (ETAP)</a:t>
                </a:r>
              </a:p>
              <a:p>
                <a:pPr algn="l">
                  <a:defRPr sz="1600"/>
                </a:pPr>
                <a:r>
                  <a:rPr lang="en-US" sz="1600" b="1" baseline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n=274                    n=208                      n=137                      n= 120                   n=304               </a:t>
                </a:r>
                <a:endParaRPr lang="en-US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22324034578296495"/>
              <c:y val="0.92118128644277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l"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1566504943"/>
        <c:crosses val="autoZero"/>
        <c:auto val="1"/>
        <c:lblAlgn val="ctr"/>
        <c:lblOffset val="100"/>
        <c:noMultiLvlLbl val="0"/>
      </c:catAx>
      <c:valAx>
        <c:axId val="15665049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664996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0.01643</cdr:x>
      <cdr:y>0.38281</cdr:y>
    </cdr:from>
    <cdr:to>
      <cdr:x>0.15675</cdr:x>
      <cdr:y>0.61003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/>
        <a:srcRect xmlns:a="http://schemas.openxmlformats.org/drawingml/2006/main" l="72929" t="39758" r="17000" b="43088"/>
        <a:stretch xmlns:a="http://schemas.openxmlformats.org/drawingml/2006/main"/>
      </cdr:blipFill>
      <cdr:spPr>
        <a:xfrm xmlns:a="http://schemas.openxmlformats.org/drawingml/2006/main">
          <a:off x="192506" y="2847242"/>
          <a:ext cx="1644582" cy="1689969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0B079-A316-4C9B-B165-DF9EA8325D2C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0EAE6-B4B6-49B7-9049-B371250BE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66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28AB8-57D1-494F-9851-055AD867E790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7F044-5458-4B2E-BFA0-52AAA1C52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08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7F044-5458-4B2E-BFA0-52AAA1C529D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934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nstructions"/>
          <p:cNvSpPr/>
          <p:nvPr userDrawn="1"/>
        </p:nvSpPr>
        <p:spPr>
          <a:xfrm>
            <a:off x="44302680" y="-1"/>
            <a:ext cx="12447270" cy="32918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274320" rtlCol="0" anchor="t"/>
          <a:lstStyle/>
          <a:p>
            <a:pPr lvl="0">
              <a:spcBef>
                <a:spcPts val="1200"/>
              </a:spcBef>
            </a:pPr>
            <a:r>
              <a:rPr sz="96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Printing:</a:t>
            </a:r>
          </a:p>
          <a:p>
            <a:pPr lvl="0">
              <a:spcBef>
                <a:spcPts val="1200"/>
              </a:spcBef>
            </a:pPr>
            <a:r>
              <a:rPr lang="en-US" sz="66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This poster is 48” wide by 36” high. It’s designed to be printed on a large-format printer. The Epidemiology</a:t>
            </a:r>
            <a:r>
              <a:rPr lang="en-US" sz="6600" baseline="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Data Center’s printer maximum width to print is 42”</a:t>
            </a:r>
            <a:endParaRPr lang="en-US" sz="6600" dirty="0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300"/>
              </a:spcBef>
            </a:pPr>
            <a:endParaRPr sz="6000" dirty="0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1200"/>
              </a:spcBef>
            </a:pPr>
            <a:r>
              <a:rPr sz="88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Customizing the Content:</a:t>
            </a:r>
          </a:p>
          <a:p>
            <a:pPr lvl="0">
              <a:spcBef>
                <a:spcPts val="1200"/>
              </a:spcBef>
            </a:pPr>
            <a:r>
              <a:rPr lang="en-US" sz="66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Keep</a:t>
            </a:r>
            <a:r>
              <a:rPr lang="en-US" sz="6600" baseline="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the aspect ratio for the School’s logo.</a:t>
            </a:r>
            <a:endParaRPr lang="en-US" sz="6600" dirty="0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1200"/>
              </a:spcBef>
            </a:pPr>
            <a:r>
              <a:rPr sz="66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The placeholders in this </a:t>
            </a:r>
            <a:r>
              <a:rPr lang="en-US" sz="66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poster </a:t>
            </a:r>
            <a:r>
              <a:rPr sz="66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are formatted for you. </a:t>
            </a:r>
            <a:r>
              <a:rPr lang="en-US" sz="66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Type</a:t>
            </a:r>
            <a:r>
              <a:rPr lang="en-US" sz="6600" baseline="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in the placeholders </a:t>
            </a:r>
            <a:r>
              <a:rPr lang="en-US" sz="66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to add text, or c</a:t>
            </a:r>
            <a:r>
              <a:rPr lang="en-US" sz="6600" baseline="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lick an icon to add a table, chart, SmartArt graphic, picture or multimedia file.</a:t>
            </a:r>
          </a:p>
          <a:p>
            <a:pPr lvl="0">
              <a:spcBef>
                <a:spcPts val="2400"/>
              </a:spcBef>
            </a:pPr>
            <a:r>
              <a:rPr lang="en-US" sz="66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</a:t>
            </a:r>
            <a:r>
              <a:rPr sz="66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o add or remove bullet points from text, click the Bullets button on the Home tab.</a:t>
            </a:r>
          </a:p>
          <a:p>
            <a:pPr lvl="0">
              <a:spcBef>
                <a:spcPts val="2400"/>
              </a:spcBef>
            </a:pPr>
            <a:r>
              <a:rPr sz="66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If you need more placeholders for titles, </a:t>
            </a:r>
            <a:r>
              <a:rPr lang="en-US" sz="66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content</a:t>
            </a:r>
            <a:r>
              <a:rPr sz="66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or body text, make a copy of what you need and drag it into place. PowerPoint’s Smart Guides will help you align it with everything else.</a:t>
            </a:r>
          </a:p>
          <a:p>
            <a:pPr lvl="0">
              <a:spcBef>
                <a:spcPts val="2400"/>
              </a:spcBef>
            </a:pPr>
            <a:r>
              <a:rPr sz="66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Want to use your own picture</a:t>
            </a:r>
            <a:r>
              <a:rPr lang="en-US" sz="66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s</a:t>
            </a:r>
            <a:r>
              <a:rPr sz="66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instead of ours? No problem!</a:t>
            </a:r>
            <a:r>
              <a:rPr lang="en-US" sz="66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Just click a picture, press the Delete key, then click the icon to add your picture.</a:t>
            </a:r>
            <a:endParaRPr sz="6600" dirty="0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36"/>
          </p:nvPr>
        </p:nvSpPr>
        <p:spPr bwMode="auto">
          <a:xfrm>
            <a:off x="1158240" y="4093905"/>
            <a:ext cx="30174412" cy="64633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chemeClr val="bg1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143000" y="5669280"/>
            <a:ext cx="12801600" cy="1280160"/>
          </a:xfrm>
          <a:prstGeom prst="rect">
            <a:avLst/>
          </a:prstGeom>
          <a:solidFill>
            <a:srgbClr val="461D7C"/>
          </a:solidFill>
        </p:spPr>
        <p:txBody>
          <a:bodyPr lIns="36576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5400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9" hasCustomPrompt="1"/>
          </p:nvPr>
        </p:nvSpPr>
        <p:spPr bwMode="ltGray">
          <a:xfrm>
            <a:off x="1143000" y="7114032"/>
            <a:ext cx="12801600" cy="2732574"/>
          </a:xfrm>
          <a:solidFill>
            <a:schemeClr val="tx2">
              <a:lumMod val="10000"/>
              <a:lumOff val="90000"/>
            </a:schemeClr>
          </a:solidFill>
        </p:spPr>
        <p:txBody>
          <a:bodyPr lIns="365760" rIns="365760" anchor="ctr">
            <a:noAutofit/>
          </a:bodyPr>
          <a:lstStyle>
            <a:lvl1pPr marL="0" indent="0">
              <a:spcBef>
                <a:spcPts val="1200"/>
              </a:spcBef>
              <a:buFont typeface="Arial" panose="020B0604020202020204" pitchFamily="34" charset="0"/>
              <a:buNone/>
              <a:defRPr sz="4400" baseline="0"/>
            </a:lvl1pPr>
            <a:lvl2pPr marL="571500" indent="-571500">
              <a:spcBef>
                <a:spcPts val="1200"/>
              </a:spcBef>
              <a:buFont typeface="Arial" panose="020B0604020202020204" pitchFamily="34" charset="0"/>
              <a:buChar char="•"/>
              <a:defRPr sz="4400"/>
            </a:lvl2pPr>
            <a:lvl3pPr marL="571500" indent="-571500">
              <a:spcBef>
                <a:spcPts val="1200"/>
              </a:spcBef>
              <a:buFont typeface="Arial" panose="020B0604020202020204" pitchFamily="34" charset="0"/>
              <a:buChar char="•"/>
              <a:defRPr sz="4400"/>
            </a:lvl3pPr>
            <a:lvl4pPr marL="0" indent="0">
              <a:spcBef>
                <a:spcPts val="1200"/>
              </a:spcBef>
              <a:buNone/>
              <a:defRPr sz="4400"/>
            </a:lvl4pPr>
            <a:lvl5pPr marL="0" indent="0">
              <a:spcBef>
                <a:spcPts val="1200"/>
              </a:spcBef>
              <a:buNone/>
              <a:defRPr sz="4400"/>
            </a:lvl5pPr>
            <a:lvl6pPr marL="0" indent="0">
              <a:spcBef>
                <a:spcPts val="1200"/>
              </a:spcBef>
              <a:buNone/>
              <a:defRPr sz="4400"/>
            </a:lvl6pPr>
            <a:lvl7pPr marL="0" indent="0">
              <a:spcBef>
                <a:spcPts val="1200"/>
              </a:spcBef>
              <a:buNone/>
              <a:defRPr sz="4400"/>
            </a:lvl7pPr>
            <a:lvl8pPr marL="0" indent="0">
              <a:spcBef>
                <a:spcPts val="1200"/>
              </a:spcBef>
              <a:buNone/>
              <a:defRPr sz="4400"/>
            </a:lvl8pPr>
            <a:lvl9pPr marL="0" indent="0">
              <a:spcBef>
                <a:spcPts val="1200"/>
              </a:spcBef>
              <a:buNone/>
              <a:defRPr sz="4400"/>
            </a:lvl9pPr>
          </a:lstStyle>
          <a:p>
            <a:pPr lvl="0"/>
            <a:r>
              <a:rPr lang="en-US" dirty="0"/>
              <a:t>Type your question or a statement of the problem here</a:t>
            </a:r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37" hasCustomPrompt="1"/>
          </p:nvPr>
        </p:nvSpPr>
        <p:spPr>
          <a:xfrm>
            <a:off x="1143000" y="10497312"/>
            <a:ext cx="12801600" cy="1280160"/>
          </a:xfrm>
          <a:prstGeom prst="rect">
            <a:avLst/>
          </a:prstGeom>
          <a:solidFill>
            <a:srgbClr val="461D7C"/>
          </a:solidFill>
        </p:spPr>
        <p:txBody>
          <a:bodyPr lIns="36576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5400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7" name="Content Placeholder 17"/>
          <p:cNvSpPr>
            <a:spLocks noGrp="1"/>
          </p:cNvSpPr>
          <p:nvPr>
            <p:ph sz="quarter" idx="38" hasCustomPrompt="1"/>
          </p:nvPr>
        </p:nvSpPr>
        <p:spPr>
          <a:xfrm>
            <a:off x="1143000" y="11868912"/>
            <a:ext cx="12801600" cy="2807506"/>
          </a:xfrm>
        </p:spPr>
        <p:txBody>
          <a:bodyPr lIns="91440" tIns="182880"/>
          <a:lstStyle>
            <a:lvl1pPr>
              <a:defRPr sz="3200" baseline="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1143000" y="14950440"/>
            <a:ext cx="12801600" cy="1219200"/>
          </a:xfrm>
          <a:prstGeom prst="rect">
            <a:avLst/>
          </a:prstGeom>
          <a:solidFill>
            <a:srgbClr val="461D7C"/>
          </a:solidFill>
        </p:spPr>
        <p:txBody>
          <a:bodyPr lIns="36576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5400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0" name="Content Placeholder 17"/>
          <p:cNvSpPr>
            <a:spLocks noGrp="1"/>
          </p:cNvSpPr>
          <p:nvPr>
            <p:ph sz="quarter" idx="25" hasCustomPrompt="1"/>
          </p:nvPr>
        </p:nvSpPr>
        <p:spPr>
          <a:xfrm>
            <a:off x="1143000" y="16440912"/>
            <a:ext cx="12801600" cy="6027461"/>
          </a:xfrm>
        </p:spPr>
        <p:txBody>
          <a:bodyPr lIns="91440" tIns="182880"/>
          <a:lstStyle>
            <a:lvl1pPr>
              <a:defRPr sz="3200" baseline="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143000" y="22887432"/>
            <a:ext cx="12801600" cy="1219200"/>
          </a:xfrm>
          <a:prstGeom prst="rect">
            <a:avLst/>
          </a:prstGeom>
          <a:solidFill>
            <a:srgbClr val="461D7C"/>
          </a:solidFill>
        </p:spPr>
        <p:txBody>
          <a:bodyPr lIns="36576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5400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1" name="Content Placeholder 17"/>
          <p:cNvSpPr>
            <a:spLocks noGrp="1"/>
          </p:cNvSpPr>
          <p:nvPr>
            <p:ph sz="quarter" idx="26" hasCustomPrompt="1"/>
          </p:nvPr>
        </p:nvSpPr>
        <p:spPr>
          <a:xfrm>
            <a:off x="1143000" y="24332184"/>
            <a:ext cx="12801600" cy="7296912"/>
          </a:xfrm>
        </p:spPr>
        <p:txBody>
          <a:bodyPr lIns="91440" tIns="182880"/>
          <a:lstStyle>
            <a:lvl1pPr>
              <a:defRPr sz="3200" baseline="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5544800" y="5669280"/>
            <a:ext cx="12801600" cy="1219200"/>
          </a:xfrm>
          <a:prstGeom prst="rect">
            <a:avLst/>
          </a:prstGeom>
          <a:solidFill>
            <a:srgbClr val="461D7C"/>
          </a:solidFill>
        </p:spPr>
        <p:txBody>
          <a:bodyPr lIns="36576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5400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2" name="Content Placeholder 17"/>
          <p:cNvSpPr>
            <a:spLocks noGrp="1"/>
          </p:cNvSpPr>
          <p:nvPr>
            <p:ph sz="quarter" idx="27" hasCustomPrompt="1"/>
          </p:nvPr>
        </p:nvSpPr>
        <p:spPr>
          <a:xfrm>
            <a:off x="15544800" y="7114032"/>
            <a:ext cx="12801600" cy="6795556"/>
          </a:xfrm>
        </p:spPr>
        <p:txBody>
          <a:bodyPr lIns="91440" tIns="182880"/>
          <a:lstStyle>
            <a:lvl1pPr>
              <a:defRPr sz="3200" baseline="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38" name="Text Placeholder 6"/>
          <p:cNvSpPr>
            <a:spLocks noGrp="1"/>
          </p:cNvSpPr>
          <p:nvPr>
            <p:ph type="body" sz="quarter" idx="40" hasCustomPrompt="1"/>
          </p:nvPr>
        </p:nvSpPr>
        <p:spPr>
          <a:xfrm>
            <a:off x="15544800" y="14328648"/>
            <a:ext cx="12801600" cy="1219200"/>
          </a:xfrm>
          <a:prstGeom prst="rect">
            <a:avLst/>
          </a:prstGeom>
          <a:solidFill>
            <a:srgbClr val="461D7C"/>
          </a:solidFill>
        </p:spPr>
        <p:txBody>
          <a:bodyPr lIns="36576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5400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3" hasCustomPrompt="1"/>
          </p:nvPr>
        </p:nvSpPr>
        <p:spPr>
          <a:xfrm>
            <a:off x="15544800" y="15773399"/>
            <a:ext cx="12801600" cy="6694973"/>
          </a:xfrm>
        </p:spPr>
        <p:txBody>
          <a:bodyPr lIns="91440" tIns="182880"/>
          <a:lstStyle>
            <a:lvl1pPr>
              <a:defRPr sz="3200" baseline="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15544800" y="22887432"/>
            <a:ext cx="12801600" cy="1219200"/>
          </a:xfrm>
          <a:prstGeom prst="rect">
            <a:avLst/>
          </a:prstGeom>
          <a:solidFill>
            <a:srgbClr val="461D7C"/>
          </a:solidFill>
        </p:spPr>
        <p:txBody>
          <a:bodyPr lIns="36576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5400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5" name="Content Placeholder 17"/>
          <p:cNvSpPr>
            <a:spLocks noGrp="1"/>
          </p:cNvSpPr>
          <p:nvPr>
            <p:ph sz="quarter" idx="30" hasCustomPrompt="1"/>
          </p:nvPr>
        </p:nvSpPr>
        <p:spPr>
          <a:xfrm>
            <a:off x="15544800" y="24332184"/>
            <a:ext cx="12801600" cy="7296912"/>
          </a:xfrm>
        </p:spPr>
        <p:txBody>
          <a:bodyPr lIns="91440" tIns="182880"/>
          <a:lstStyle>
            <a:lvl1pPr>
              <a:defRPr sz="3200" baseline="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9900880" y="5669280"/>
            <a:ext cx="12801600" cy="1219200"/>
          </a:xfrm>
          <a:prstGeom prst="rect">
            <a:avLst/>
          </a:prstGeom>
          <a:solidFill>
            <a:srgbClr val="461D7C"/>
          </a:solidFill>
        </p:spPr>
        <p:txBody>
          <a:bodyPr lIns="36576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5400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7" name="Content Placeholder 17"/>
          <p:cNvSpPr>
            <a:spLocks noGrp="1"/>
          </p:cNvSpPr>
          <p:nvPr>
            <p:ph sz="quarter" idx="32" hasCustomPrompt="1"/>
          </p:nvPr>
        </p:nvSpPr>
        <p:spPr>
          <a:xfrm>
            <a:off x="29900880" y="7114032"/>
            <a:ext cx="12801600" cy="7315200"/>
          </a:xfrm>
        </p:spPr>
        <p:txBody>
          <a:bodyPr lIns="91440" tIns="182880"/>
          <a:lstStyle>
            <a:lvl1pPr>
              <a:defRPr sz="3200" baseline="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28" name="Content Placeholder 17"/>
          <p:cNvSpPr>
            <a:spLocks noGrp="1"/>
          </p:cNvSpPr>
          <p:nvPr>
            <p:ph sz="quarter" idx="33" hasCustomPrompt="1"/>
          </p:nvPr>
        </p:nvSpPr>
        <p:spPr>
          <a:xfrm>
            <a:off x="29900880" y="14914834"/>
            <a:ext cx="12801600" cy="4538610"/>
          </a:xfrm>
        </p:spPr>
        <p:txBody>
          <a:bodyPr lIns="91440" tIns="182880"/>
          <a:lstStyle>
            <a:lvl1pPr>
              <a:defRPr sz="3200" baseline="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41" hasCustomPrompt="1"/>
          </p:nvPr>
        </p:nvSpPr>
        <p:spPr>
          <a:xfrm>
            <a:off x="29900880" y="19767596"/>
            <a:ext cx="12801600" cy="1219200"/>
          </a:xfrm>
          <a:prstGeom prst="rect">
            <a:avLst/>
          </a:prstGeom>
          <a:solidFill>
            <a:srgbClr val="461D7C"/>
          </a:solidFill>
        </p:spPr>
        <p:txBody>
          <a:bodyPr lIns="36576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5400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0" name="Content Placeholder 17"/>
          <p:cNvSpPr>
            <a:spLocks noGrp="1"/>
          </p:cNvSpPr>
          <p:nvPr>
            <p:ph sz="quarter" idx="42" hasCustomPrompt="1"/>
          </p:nvPr>
        </p:nvSpPr>
        <p:spPr>
          <a:xfrm>
            <a:off x="29900880" y="21212348"/>
            <a:ext cx="12801600" cy="4344786"/>
          </a:xfrm>
        </p:spPr>
        <p:txBody>
          <a:bodyPr lIns="91440" tIns="182880"/>
          <a:lstStyle>
            <a:lvl1pPr>
              <a:defRPr sz="3200" baseline="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34" hasCustomPrompt="1"/>
          </p:nvPr>
        </p:nvSpPr>
        <p:spPr>
          <a:xfrm>
            <a:off x="29900880" y="25722072"/>
            <a:ext cx="12801600" cy="1219200"/>
          </a:xfrm>
          <a:prstGeom prst="rect">
            <a:avLst/>
          </a:prstGeom>
          <a:solidFill>
            <a:srgbClr val="461D7C"/>
          </a:solidFill>
        </p:spPr>
        <p:txBody>
          <a:bodyPr lIns="36576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5400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0" name="Content Placeholder 17"/>
          <p:cNvSpPr>
            <a:spLocks noGrp="1"/>
          </p:cNvSpPr>
          <p:nvPr>
            <p:ph sz="quarter" idx="35" hasCustomPrompt="1"/>
          </p:nvPr>
        </p:nvSpPr>
        <p:spPr>
          <a:xfrm>
            <a:off x="29900880" y="27166824"/>
            <a:ext cx="12801600" cy="4462272"/>
          </a:xfrm>
        </p:spPr>
        <p:txBody>
          <a:bodyPr lIns="91440" tIns="182880"/>
          <a:lstStyle>
            <a:lvl1pPr>
              <a:defRPr sz="3200" baseline="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A57DF-1C19-4726-AB84-014692BAD8F5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C631-C489-4C11-812F-2172FBEAE8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43"/>
          </p:nvPr>
        </p:nvSpPr>
        <p:spPr>
          <a:xfrm>
            <a:off x="32270700" y="0"/>
            <a:ext cx="11620500" cy="3842445"/>
          </a:xfrm>
          <a:effectDag name="">
            <a:cont type="tree" name="">
              <a:effect ref="fillLine"/>
              <a:alphaMod>
                <a:cont name="">
                  <a:fill>
                    <a:gradFill>
                      <a:gsLst>
                        <a:gs pos="60000">
                          <a:srgbClr val="000000">
                            <a:alpha val="100000"/>
                          </a:srgbClr>
                        </a:gs>
                        <a:gs pos="97000">
                          <a:srgbClr val="000000">
                            <a:alpha val="0"/>
                          </a:srgbClr>
                        </a:gs>
                      </a:gsLst>
                      <a:lin ang="10800000"/>
                    </a:gradFill>
                  </a:fill>
                </a:cont>
              </a:alphaMod>
            </a:cont>
          </a:effectDag>
        </p:spPr>
        <p:txBody>
          <a:bodyPr lIns="91440" tIns="457200" rIns="9144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077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168" userDrawn="1">
          <p15:clr>
            <a:srgbClr val="A4A3A4"/>
          </p15:clr>
        </p15:guide>
        <p15:guide id="2" pos="18480" userDrawn="1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ltGray">
          <a:xfrm>
            <a:off x="0" y="0"/>
            <a:ext cx="43891200" cy="502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1158240" y="685860"/>
            <a:ext cx="30175200" cy="29717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8240" y="6019800"/>
            <a:ext cx="41589960" cy="23629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3000" y="32114698"/>
            <a:ext cx="987552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A57DF-1C19-4726-AB84-014692BAD8F5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18520" y="32114698"/>
            <a:ext cx="2185416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872680" y="32114698"/>
            <a:ext cx="987552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4C631-C489-4C11-812F-2172FBEAE8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 bwMode="gray">
          <a:xfrm>
            <a:off x="0" y="3886200"/>
            <a:ext cx="43891200" cy="1143000"/>
          </a:xfrm>
          <a:prstGeom prst="rect">
            <a:avLst/>
          </a:prstGeom>
          <a:solidFill>
            <a:srgbClr val="461D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3886200"/>
            <a:ext cx="43891200" cy="0"/>
          </a:xfrm>
          <a:prstGeom prst="line">
            <a:avLst/>
          </a:prstGeom>
          <a:ln w="114300">
            <a:solidFill>
              <a:srgbClr val="FDD02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807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115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720" userDrawn="1">
          <p15:clr>
            <a:srgbClr val="A4A3A4"/>
          </p15:clr>
        </p15:guide>
        <p15:guide id="3" pos="26928" userDrawn="1">
          <p15:clr>
            <a:srgbClr val="A4A3A4"/>
          </p15:clr>
        </p15:guide>
        <p15:guide id="4" pos="13824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tiff"/><Relationship Id="rId10" Type="http://schemas.openxmlformats.org/officeDocument/2006/relationships/chart" Target="../charts/chart1.xml"/><Relationship Id="rId4" Type="http://schemas.openxmlformats.org/officeDocument/2006/relationships/image" Target="../media/image2.png"/><Relationship Id="rId9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2"/>
          <p:cNvSpPr>
            <a:spLocks noGrp="1"/>
          </p:cNvSpPr>
          <p:nvPr>
            <p:ph type="body" sz="quarter" idx="36"/>
          </p:nvPr>
        </p:nvSpPr>
        <p:spPr>
          <a:xfrm>
            <a:off x="36138042" y="4118775"/>
            <a:ext cx="6484620" cy="736038"/>
          </a:xfrm>
        </p:spPr>
        <p:txBody>
          <a:bodyPr/>
          <a:lstStyle/>
          <a:p>
            <a:pPr algn="r" defTabSz="4430713"/>
            <a:r>
              <a:rPr lang="en-US" i="1" dirty="0"/>
              <a:t>publichealth.lsuhsc.edu</a:t>
            </a:r>
          </a:p>
        </p:txBody>
      </p:sp>
      <p:sp>
        <p:nvSpPr>
          <p:cNvPr id="67" name="Text Placeholder 66"/>
          <p:cNvSpPr>
            <a:spLocks noGrp="1"/>
          </p:cNvSpPr>
          <p:nvPr>
            <p:ph type="body" sz="quarter" idx="13"/>
          </p:nvPr>
        </p:nvSpPr>
        <p:spPr>
          <a:xfrm>
            <a:off x="1080812" y="5155020"/>
            <a:ext cx="13297882" cy="988789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70" name="Text Placeholder 69"/>
          <p:cNvSpPr>
            <a:spLocks noGrp="1"/>
          </p:cNvSpPr>
          <p:nvPr>
            <p:ph type="body" sz="quarter" idx="39"/>
          </p:nvPr>
        </p:nvSpPr>
        <p:spPr>
          <a:xfrm>
            <a:off x="1040590" y="6751292"/>
            <a:ext cx="13275649" cy="8899477"/>
          </a:xfrm>
          <a:noFill/>
        </p:spPr>
        <p:txBody>
          <a:bodyPr>
            <a:noAutofit/>
          </a:bodyPr>
          <a:lstStyle/>
          <a:p>
            <a:pPr marL="285750" indent="-285750">
              <a:spcBef>
                <a:spcPts val="0"/>
              </a:spcBef>
              <a:buClrTx/>
              <a:buFont typeface="Wingdings" panose="05000000000000000000" pitchFamily="2" charset="2"/>
              <a:buChar char="v"/>
            </a:pPr>
            <a:r>
              <a:rPr lang="en-US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People with disabilities are significantly </a:t>
            </a:r>
            <a:r>
              <a:rPr lang="en-US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underrepresented in STEM, particularly within </a:t>
            </a:r>
            <a:r>
              <a:rPr lang="en-US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healthcare education and professions. </a:t>
            </a:r>
            <a:endParaRPr lang="en-US" sz="20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0"/>
              </a:spcBef>
              <a:buClrTx/>
              <a:buFont typeface="Wingdings" panose="05000000000000000000" pitchFamily="2" charset="2"/>
              <a:buChar char="v"/>
            </a:pPr>
            <a:endParaRPr lang="en-US" sz="20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0"/>
              </a:spcBef>
              <a:buClrTx/>
              <a:buFont typeface="Wingdings" panose="05000000000000000000" pitchFamily="2" charset="2"/>
              <a:buChar char="v"/>
            </a:pPr>
            <a:r>
              <a:rPr lang="en-US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Leaders </a:t>
            </a:r>
            <a:r>
              <a:rPr lang="en-US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in medical and graduate education throughout the U.S. have expressed a commitment to increase diversity, including </a:t>
            </a:r>
            <a:r>
              <a:rPr lang="en-US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among students </a:t>
            </a:r>
            <a:r>
              <a:rPr lang="en-US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with disabilities. </a:t>
            </a:r>
            <a:endParaRPr lang="en-US" sz="20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0"/>
              </a:spcBef>
              <a:buClrTx/>
              <a:buFont typeface="Wingdings" panose="05000000000000000000" pitchFamily="2" charset="2"/>
              <a:buChar char="v"/>
            </a:pPr>
            <a:endParaRPr lang="en-US" sz="20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0"/>
              </a:spcBef>
              <a:buClrTx/>
              <a:buFont typeface="Wingdings" panose="05000000000000000000" pitchFamily="2" charset="2"/>
              <a:buChar char="v"/>
            </a:pPr>
            <a:r>
              <a:rPr lang="en-US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Despite these efforts, </a:t>
            </a:r>
            <a:r>
              <a:rPr lang="en-US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a large gap still exists in the number of students self-reporting disability </a:t>
            </a:r>
            <a:r>
              <a:rPr lang="en-US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endParaRPr lang="en-US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0563">
              <a:spcBef>
                <a:spcPts val="0"/>
              </a:spcBef>
              <a:buClrTx/>
            </a:pPr>
            <a:r>
              <a:rPr lang="en-US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1.) anonymous demographic </a:t>
            </a:r>
            <a:r>
              <a:rPr lang="en-US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surveys </a:t>
            </a:r>
            <a:endParaRPr lang="en-US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0563">
              <a:spcBef>
                <a:spcPts val="0"/>
              </a:spcBef>
              <a:buClrTx/>
            </a:pPr>
            <a:r>
              <a:rPr lang="en-US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2.) those willing to disclose their disabilities to request </a:t>
            </a:r>
            <a:r>
              <a:rPr lang="en-US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accommodations</a:t>
            </a:r>
          </a:p>
          <a:p>
            <a:pPr marL="690563">
              <a:spcBef>
                <a:spcPts val="0"/>
              </a:spcBef>
              <a:buClrTx/>
            </a:pPr>
            <a:endParaRPr lang="en-US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0"/>
              </a:spcBef>
              <a:buClrTx/>
              <a:buFont typeface="Wingdings" panose="05000000000000000000" pitchFamily="2" charset="2"/>
              <a:buChar char="v"/>
            </a:pPr>
            <a:r>
              <a:rPr lang="en-US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Studies </a:t>
            </a:r>
            <a:r>
              <a:rPr lang="en-US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show that students with disabilities often avoid disclosing their disability and requesting accommodations for fear of bias, stigma, and misperceptions about </a:t>
            </a:r>
            <a:r>
              <a:rPr lang="en-US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their performance</a:t>
            </a:r>
            <a:r>
              <a:rPr lang="en-US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0"/>
              </a:spcBef>
              <a:buClrTx/>
              <a:buFont typeface="Wingdings" panose="05000000000000000000" pitchFamily="2" charset="2"/>
              <a:buChar char="v"/>
            </a:pPr>
            <a:endParaRPr lang="en-US" sz="20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0"/>
              </a:spcBef>
              <a:buClrTx/>
              <a:buFont typeface="Wingdings" panose="05000000000000000000" pitchFamily="2" charset="2"/>
              <a:buChar char="v"/>
            </a:pPr>
            <a:r>
              <a:rPr lang="en-US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Institution-level </a:t>
            </a:r>
            <a:r>
              <a:rPr lang="en-US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practices for student </a:t>
            </a:r>
            <a:r>
              <a:rPr lang="en-US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self-disclosure </a:t>
            </a:r>
            <a:r>
              <a:rPr lang="en-US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at U.S. medical and graduate programs have not been well documented</a:t>
            </a:r>
            <a:r>
              <a:rPr lang="en-US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spcBef>
                <a:spcPts val="0"/>
              </a:spcBef>
              <a:buClrTx/>
              <a:buFont typeface="Wingdings" panose="05000000000000000000" pitchFamily="2" charset="2"/>
              <a:buChar char="v"/>
            </a:pPr>
            <a:endParaRPr lang="en-US" sz="20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0"/>
              </a:spcBef>
              <a:buClrTx/>
              <a:buFont typeface="Wingdings" panose="05000000000000000000" pitchFamily="2" charset="2"/>
              <a:buChar char="v"/>
            </a:pPr>
            <a:r>
              <a:rPr lang="en-US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Since 2003, over 1,000 students have participated in various research and professional development programs </a:t>
            </a:r>
            <a:r>
              <a:rPr lang="en-US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at LSUHSC-New Orleans via </a:t>
            </a:r>
            <a:r>
              <a:rPr lang="en-US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the Science Youth Initiative, </a:t>
            </a:r>
            <a:r>
              <a:rPr lang="en-US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the LSUHSC High School STEM Program, the </a:t>
            </a:r>
            <a:r>
              <a:rPr lang="en-US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Summer Research Internship Program, the Research Experiences for Undergraduates, and more </a:t>
            </a:r>
            <a:r>
              <a:rPr lang="en-US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(Figure 1). </a:t>
            </a:r>
            <a:endParaRPr lang="en-US" sz="2000" b="1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0"/>
              </a:spcBef>
              <a:buClrTx/>
              <a:buFont typeface="Wingdings" panose="05000000000000000000" pitchFamily="2" charset="2"/>
              <a:buChar char="v"/>
            </a:pPr>
            <a:endParaRPr lang="en-US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0"/>
              </a:spcBef>
              <a:buClrTx/>
              <a:buFont typeface="Wingdings" panose="05000000000000000000" pitchFamily="2" charset="2"/>
              <a:buChar char="v"/>
            </a:pPr>
            <a:r>
              <a:rPr lang="en-US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These programs focus on clinical, basic science, and public health research. </a:t>
            </a:r>
            <a:endParaRPr lang="en-US" sz="20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0"/>
              </a:spcBef>
              <a:buClrTx/>
              <a:buFont typeface="Wingdings" panose="05000000000000000000" pitchFamily="2" charset="2"/>
              <a:buChar char="v"/>
            </a:pPr>
            <a:endParaRPr lang="en-US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0"/>
              </a:spcBef>
              <a:buClrTx/>
              <a:buFont typeface="Wingdings" panose="05000000000000000000" pitchFamily="2" charset="2"/>
              <a:buChar char="v"/>
            </a:pPr>
            <a:r>
              <a:rPr lang="en-US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Over 50% of these participants self-identify as underrepresented based on disability status or racial, ethnic, and socioeconomic </a:t>
            </a:r>
            <a:r>
              <a:rPr lang="en-US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backgrounds. Results were published </a:t>
            </a:r>
            <a:r>
              <a:rPr lang="en-US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(Moore et al 2024). </a:t>
            </a:r>
            <a:endParaRPr lang="en-US" sz="20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0"/>
              </a:spcBef>
              <a:buClrTx/>
              <a:buFont typeface="Wingdings" panose="05000000000000000000" pitchFamily="2" charset="2"/>
              <a:buChar char="v"/>
            </a:pPr>
            <a:endParaRPr lang="en-US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0"/>
              </a:spcBef>
              <a:buClrTx/>
              <a:buFont typeface="Wingdings" panose="05000000000000000000" pitchFamily="2" charset="2"/>
              <a:buChar char="v"/>
            </a:pPr>
            <a:r>
              <a:rPr lang="en-US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The present study aims to evaluate self-reported disability </a:t>
            </a:r>
            <a:r>
              <a:rPr lang="en-US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data from </a:t>
            </a:r>
            <a:r>
              <a:rPr lang="en-US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two groups of undergraduate students interested in pursuing STEM education: </a:t>
            </a:r>
            <a:r>
              <a:rPr lang="en-US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the Summer Research Internship Program (SRI) 2003-2023 demographics survey and the 2024 National Science Foundation’s (NSF) Education &amp; </a:t>
            </a:r>
            <a:r>
              <a:rPr lang="en-US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Training Application (ETAP) common application tool. </a:t>
            </a:r>
          </a:p>
          <a:p>
            <a:pPr marL="285750" indent="-285750">
              <a:spcBef>
                <a:spcPts val="0"/>
              </a:spcBef>
              <a:buClrTx/>
              <a:buFont typeface="Wingdings" panose="05000000000000000000" pitchFamily="2" charset="2"/>
              <a:buChar char="v"/>
            </a:pPr>
            <a:endParaRPr lang="en-MW" sz="20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1040590" y="26271535"/>
            <a:ext cx="12801600" cy="1219201"/>
          </a:xfrm>
        </p:spPr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71" name="Text Placeholder 70"/>
          <p:cNvSpPr>
            <a:spLocks noGrp="1"/>
          </p:cNvSpPr>
          <p:nvPr>
            <p:ph type="body" sz="quarter" idx="40"/>
          </p:nvPr>
        </p:nvSpPr>
        <p:spPr>
          <a:xfrm>
            <a:off x="15218231" y="5155021"/>
            <a:ext cx="27250904" cy="10037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30442382" y="13979636"/>
            <a:ext cx="12026752" cy="935988"/>
          </a:xfrm>
        </p:spPr>
        <p:txBody>
          <a:bodyPr/>
          <a:lstStyle/>
          <a:p>
            <a:r>
              <a:rPr lang="en-US" dirty="0" smtClean="0"/>
              <a:t>Conclusion and Discussion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33"/>
          </p:nvPr>
        </p:nvSpPr>
        <p:spPr>
          <a:xfrm>
            <a:off x="30247406" y="28767466"/>
            <a:ext cx="12801600" cy="3374068"/>
          </a:xfrm>
        </p:spPr>
        <p:txBody>
          <a:bodyPr>
            <a:noAutofit/>
          </a:bodyPr>
          <a:lstStyle/>
          <a:p>
            <a:pPr>
              <a:buClrTx/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Senior leadership and health care organizations can advocate </a:t>
            </a:r>
            <a:r>
              <a:rPr lang="en-US" sz="2000">
                <a:solidFill>
                  <a:srgbClr val="000000"/>
                </a:solidFill>
                <a:ea typeface="Times New Roman" panose="02020603050405020304" pitchFamily="18" charset="0"/>
              </a:rPr>
              <a:t>for </a:t>
            </a:r>
            <a:r>
              <a:rPr lang="en-US" sz="2000" smtClean="0">
                <a:solidFill>
                  <a:srgbClr val="000000"/>
                </a:solidFill>
                <a:ea typeface="Times New Roman" panose="02020603050405020304" pitchFamily="18" charset="0"/>
              </a:rPr>
              <a:t>welcoming 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trainees, faculty, and staff with disabilities.</a:t>
            </a:r>
          </a:p>
          <a:p>
            <a:pPr lvl="0">
              <a:buClrTx/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In 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order for health science centers to increase their diversity to include </a:t>
            </a:r>
            <a:r>
              <a:rPr lang="en-US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disability, reorganization 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of structural barriers that marginalize students with </a:t>
            </a:r>
            <a:r>
              <a:rPr lang="en-US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disabilities are required. </a:t>
            </a:r>
          </a:p>
          <a:p>
            <a:pPr lvl="0">
              <a:buClrTx/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Faculty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, staff, and trainees should be educated to consider assistive technologies and accommodations as tools that enable equal access to STEM education. </a:t>
            </a:r>
          </a:p>
          <a:p>
            <a:pPr lvl="0">
              <a:buClrTx/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A collaboration </a:t>
            </a:r>
            <a:r>
              <a:rPr lang="en-US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between the LSUHSC Schools 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of </a:t>
            </a:r>
            <a:r>
              <a:rPr lang="en-US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Public Health, Allied 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Health Professions, Nursing, </a:t>
            </a:r>
            <a:r>
              <a:rPr lang="en-US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and Medicine may provide training and access to resources which can best accommodate students with specific disabilities. </a:t>
            </a:r>
            <a:endParaRPr lang="en-US" sz="2000" dirty="0">
              <a:solidFill>
                <a:srgbClr val="000000"/>
              </a:solidFill>
            </a:endParaRPr>
          </a:p>
          <a:p>
            <a:pPr marL="0" marR="0" indent="0">
              <a:buNone/>
            </a:pPr>
            <a:endParaRPr lang="en-US" sz="2000" dirty="0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35"/>
          </p:nvPr>
        </p:nvSpPr>
        <p:spPr>
          <a:xfrm>
            <a:off x="3222097" y="32249384"/>
            <a:ext cx="37447007" cy="4438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b="1" dirty="0" smtClean="0"/>
              <a:t>Funding</a:t>
            </a:r>
            <a:r>
              <a:rPr lang="en-US" sz="1200" b="1" dirty="0"/>
              <a:t>: </a:t>
            </a:r>
            <a:r>
              <a:rPr lang="en-US" sz="1200" b="1" dirty="0" smtClean="0"/>
              <a:t>the NSF </a:t>
            </a:r>
            <a:r>
              <a:rPr lang="en-US" sz="1200" b="1" dirty="0"/>
              <a:t>REU (Awards # DBI-1359140, 1659752</a:t>
            </a:r>
            <a:r>
              <a:rPr lang="en-US" sz="1200" b="1" dirty="0" smtClean="0"/>
              <a:t>, and </a:t>
            </a:r>
            <a:r>
              <a:rPr lang="en-US" sz="1200" b="1" dirty="0"/>
              <a:t>2051440), NSF BIORETS (Award # 2341385), NIH </a:t>
            </a:r>
            <a:r>
              <a:rPr lang="en-US" sz="1200" b="1" dirty="0" smtClean="0"/>
              <a:t>NCI (</a:t>
            </a:r>
            <a:r>
              <a:rPr lang="en-US" sz="1200" b="1" dirty="0"/>
              <a:t>Awards# R25CA087994-05 and P20CA202922-04), NIH NINDS</a:t>
            </a:r>
            <a:r>
              <a:rPr lang="en-US" sz="1200" b="1" dirty="0" smtClean="0"/>
              <a:t>, NEI </a:t>
            </a:r>
            <a:r>
              <a:rPr lang="en-US" sz="1200" b="1" dirty="0"/>
              <a:t>(Award # R25 NS114309), the Patrick F. Taylor Foundation</a:t>
            </a:r>
            <a:r>
              <a:rPr lang="en-US" sz="1200" b="1" dirty="0" smtClean="0"/>
              <a:t>, the </a:t>
            </a:r>
            <a:r>
              <a:rPr lang="en-US" sz="1200" b="1" dirty="0"/>
              <a:t>Entergy Charitable Foundation, the Baptist </a:t>
            </a:r>
            <a:r>
              <a:rPr lang="en-US" sz="1200" b="1" dirty="0" smtClean="0"/>
              <a:t>Community, Ministries</a:t>
            </a:r>
            <a:r>
              <a:rPr lang="en-US" sz="1200" b="1" dirty="0"/>
              <a:t>, the Joe W. and Dorothy Dorsett Brown Foundation</a:t>
            </a:r>
            <a:r>
              <a:rPr lang="en-US" sz="1200" b="1" dirty="0" smtClean="0"/>
              <a:t>, and </a:t>
            </a:r>
            <a:r>
              <a:rPr lang="en-US" sz="1200" b="1" dirty="0"/>
              <a:t>the School of Medicine, Louisiana State University </a:t>
            </a:r>
            <a:r>
              <a:rPr lang="en-US" sz="1200" b="1" dirty="0" smtClean="0"/>
              <a:t>Health Sciences </a:t>
            </a:r>
            <a:r>
              <a:rPr lang="en-US" sz="1200" b="1" dirty="0"/>
              <a:t>Center. Louisiana Office of Public Health, Bureau </a:t>
            </a:r>
            <a:r>
              <a:rPr lang="en-US" sz="1200" b="1" dirty="0" smtClean="0"/>
              <a:t>of Community </a:t>
            </a:r>
            <a:r>
              <a:rPr lang="en-US" sz="1200" b="1" dirty="0"/>
              <a:t>Preparedness.</a:t>
            </a:r>
            <a:endParaRPr lang="en-US" sz="1200" b="1" dirty="0"/>
          </a:p>
        </p:txBody>
      </p:sp>
      <p:pic>
        <p:nvPicPr>
          <p:cNvPr id="104" name="Picture 10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7262" y="161256"/>
            <a:ext cx="7452989" cy="3018461"/>
          </a:xfrm>
          <a:prstGeom prst="rect">
            <a:avLst/>
          </a:prstGeom>
        </p:spPr>
      </p:pic>
      <p:sp>
        <p:nvSpPr>
          <p:cNvPr id="106" name="TextBox 105"/>
          <p:cNvSpPr txBox="1"/>
          <p:nvPr/>
        </p:nvSpPr>
        <p:spPr>
          <a:xfrm>
            <a:off x="8876882" y="414388"/>
            <a:ext cx="2704253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W" sz="5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Comparing self-reported demographic measures: advancing disability inclusion in science, technology, engineering, and math (STEM) workforce education</a:t>
            </a:r>
            <a:endParaRPr lang="en-US" sz="5400" b="1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algn="ctr"/>
            <a:r>
              <a:rPr lang="en-US" sz="4000" b="1" dirty="0" err="1" smtClean="0">
                <a:cs typeface="Times New Roman" panose="02020603050405020304" pitchFamily="18" charset="0"/>
              </a:rPr>
              <a:t>Lusekero</a:t>
            </a:r>
            <a:r>
              <a:rPr lang="en-US" sz="4000" b="1" dirty="0" smtClean="0">
                <a:cs typeface="Times New Roman" panose="02020603050405020304" pitchFamily="18" charset="0"/>
              </a:rPr>
              <a:t> Mwangwewo</a:t>
            </a:r>
            <a:r>
              <a:rPr lang="en-US" sz="4000" b="1" baseline="30000" dirty="0" smtClean="0">
                <a:cs typeface="Times New Roman" panose="02020603050405020304" pitchFamily="18" charset="0"/>
              </a:rPr>
              <a:t>1</a:t>
            </a:r>
            <a:r>
              <a:rPr lang="en-US" sz="4000" b="1" dirty="0" smtClean="0">
                <a:cs typeface="Times New Roman" panose="02020603050405020304" pitchFamily="18" charset="0"/>
              </a:rPr>
              <a:t>, Gabrielle Sheets</a:t>
            </a:r>
            <a:r>
              <a:rPr lang="en-US" sz="4000" b="1" baseline="30000" dirty="0" smtClean="0">
                <a:cs typeface="Times New Roman" panose="02020603050405020304" pitchFamily="18" charset="0"/>
              </a:rPr>
              <a:t>2,3</a:t>
            </a:r>
            <a:r>
              <a:rPr lang="en-US" sz="4000" b="1" dirty="0" smtClean="0">
                <a:cs typeface="Times New Roman" panose="02020603050405020304" pitchFamily="18" charset="0"/>
              </a:rPr>
              <a:t>, Martha Cuccia</a:t>
            </a:r>
            <a:r>
              <a:rPr lang="en-US" sz="4000" b="1" baseline="30000" dirty="0" smtClean="0">
                <a:cs typeface="Times New Roman" panose="02020603050405020304" pitchFamily="18" charset="0"/>
              </a:rPr>
              <a:t>1</a:t>
            </a:r>
            <a:r>
              <a:rPr lang="en-US" sz="4000" b="1" dirty="0" smtClean="0">
                <a:cs typeface="Times New Roman" panose="02020603050405020304" pitchFamily="18" charset="0"/>
              </a:rPr>
              <a:t>, Kelly Jean Sherman</a:t>
            </a:r>
            <a:r>
              <a:rPr lang="en-US" sz="4000" b="1" baseline="30000" dirty="0" smtClean="0">
                <a:cs typeface="Times New Roman" panose="02020603050405020304" pitchFamily="18" charset="0"/>
              </a:rPr>
              <a:t>2,3</a:t>
            </a:r>
            <a:r>
              <a:rPr lang="en-US" sz="4000" b="1" dirty="0" smtClean="0">
                <a:cs typeface="Times New Roman" panose="02020603050405020304" pitchFamily="18" charset="0"/>
              </a:rPr>
              <a:t>, Fern Tsien</a:t>
            </a:r>
            <a:r>
              <a:rPr lang="en-US" sz="4000" b="1" baseline="30000" dirty="0" smtClean="0">
                <a:cs typeface="Times New Roman" panose="02020603050405020304" pitchFamily="18" charset="0"/>
              </a:rPr>
              <a:t>2,3</a:t>
            </a:r>
            <a:endParaRPr lang="en-US" sz="4000" b="1" baseline="30000" dirty="0">
              <a:cs typeface="Times New Roman" panose="02020603050405020304" pitchFamily="18" charset="0"/>
            </a:endParaRPr>
          </a:p>
          <a:p>
            <a:pPr algn="ctr"/>
            <a:r>
              <a:rPr lang="en-US" sz="3600" b="1" baseline="30000" dirty="0">
                <a:cs typeface="Times New Roman" panose="02020603050405020304" pitchFamily="18" charset="0"/>
              </a:rPr>
              <a:t>1</a:t>
            </a:r>
            <a:r>
              <a:rPr lang="en-US" sz="3600" dirty="0" smtClean="0">
                <a:cs typeface="Times New Roman" panose="02020603050405020304" pitchFamily="18" charset="0"/>
              </a:rPr>
              <a:t>LSUHSC </a:t>
            </a:r>
            <a:r>
              <a:rPr lang="en-US" sz="3600" dirty="0">
                <a:cs typeface="Times New Roman" panose="02020603050405020304" pitchFamily="18" charset="0"/>
              </a:rPr>
              <a:t>School of Public Health, </a:t>
            </a:r>
            <a:r>
              <a:rPr lang="en-US" sz="3600" b="1" baseline="30000" dirty="0">
                <a:cs typeface="Times New Roman" panose="02020603050405020304" pitchFamily="18" charset="0"/>
              </a:rPr>
              <a:t>2</a:t>
            </a:r>
            <a:r>
              <a:rPr lang="en-US" sz="3600" dirty="0" smtClean="0">
                <a:cs typeface="Times New Roman" panose="02020603050405020304" pitchFamily="18" charset="0"/>
              </a:rPr>
              <a:t>LSUHSC </a:t>
            </a:r>
            <a:r>
              <a:rPr lang="en-US" sz="3600" dirty="0">
                <a:cs typeface="Times New Roman" panose="02020603050405020304" pitchFamily="18" charset="0"/>
              </a:rPr>
              <a:t>School of </a:t>
            </a:r>
            <a:r>
              <a:rPr lang="en-US" sz="3600" dirty="0" smtClean="0">
                <a:cs typeface="Times New Roman" panose="02020603050405020304" pitchFamily="18" charset="0"/>
              </a:rPr>
              <a:t>Medicine</a:t>
            </a:r>
            <a:r>
              <a:rPr lang="en-US" sz="3600" dirty="0" smtClean="0">
                <a:cs typeface="Times New Roman" panose="02020603050405020304" pitchFamily="18" charset="0"/>
              </a:rPr>
              <a:t>, </a:t>
            </a:r>
            <a:r>
              <a:rPr lang="en-US" sz="3600" b="1" baseline="30000" dirty="0">
                <a:cs typeface="Times New Roman" panose="02020603050405020304" pitchFamily="18" charset="0"/>
              </a:rPr>
              <a:t>3</a:t>
            </a:r>
            <a:r>
              <a:rPr lang="en-US" sz="3600" dirty="0" smtClean="0">
                <a:cs typeface="Times New Roman" panose="02020603050405020304" pitchFamily="18" charset="0"/>
              </a:rPr>
              <a:t>LSUHSC </a:t>
            </a:r>
            <a:r>
              <a:rPr lang="en-US" sz="3600" dirty="0">
                <a:cs typeface="Times New Roman" panose="02020603050405020304" pitchFamily="18" charset="0"/>
              </a:rPr>
              <a:t>School of </a:t>
            </a:r>
            <a:r>
              <a:rPr lang="en-US" sz="3600" dirty="0" smtClean="0">
                <a:cs typeface="Times New Roman" panose="02020603050405020304" pitchFamily="18" charset="0"/>
              </a:rPr>
              <a:t>Graduate Studies </a:t>
            </a:r>
            <a:endParaRPr lang="en-MW" sz="5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Text Placeholder 22"/>
          <p:cNvSpPr txBox="1">
            <a:spLocks/>
          </p:cNvSpPr>
          <p:nvPr/>
        </p:nvSpPr>
        <p:spPr bwMode="auto">
          <a:xfrm>
            <a:off x="1164772" y="4137797"/>
            <a:ext cx="30174412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36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430713"/>
            <a:r>
              <a:rPr lang="en-US" i="1" dirty="0"/>
              <a:t>Louisiana State University Health Sciences Center School of Public Health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D375901-4503-D106-783C-9E88114166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71" y="661905"/>
            <a:ext cx="5683622" cy="23052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D92FAA-2BFD-77A4-3A01-5CE28DEEB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383" y="276256"/>
            <a:ext cx="2888833" cy="321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1" name="Content Placeholder 30">
            <a:extLst>
              <a:ext uri="{FF2B5EF4-FFF2-40B4-BE49-F238E27FC236}">
                <a16:creationId xmlns:a16="http://schemas.microsoft.com/office/drawing/2014/main" id="{931533A8-9C85-65C3-A7C1-3C6ECBFC5E63}"/>
              </a:ext>
            </a:extLst>
          </p:cNvPr>
          <p:cNvGraphicFramePr>
            <a:graphicFrameLocks noGrp="1"/>
          </p:cNvGraphicFramePr>
          <p:nvPr>
            <p:ph sz="quarter" idx="27"/>
            <p:extLst>
              <p:ext uri="{D42A27DB-BD31-4B8C-83A1-F6EECF244321}">
                <p14:modId xmlns:p14="http://schemas.microsoft.com/office/powerpoint/2010/main" val="2840253210"/>
              </p:ext>
            </p:extLst>
          </p:nvPr>
        </p:nvGraphicFramePr>
        <p:xfrm>
          <a:off x="15218230" y="6600883"/>
          <a:ext cx="14782952" cy="9878136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516806">
                  <a:extLst>
                    <a:ext uri="{9D8B030D-6E8A-4147-A177-3AD203B41FA5}">
                      <a16:colId xmlns:a16="http://schemas.microsoft.com/office/drawing/2014/main" val="3272536985"/>
                    </a:ext>
                  </a:extLst>
                </a:gridCol>
                <a:gridCol w="2706263">
                  <a:extLst>
                    <a:ext uri="{9D8B030D-6E8A-4147-A177-3AD203B41FA5}">
                      <a16:colId xmlns:a16="http://schemas.microsoft.com/office/drawing/2014/main" val="78922125"/>
                    </a:ext>
                  </a:extLst>
                </a:gridCol>
                <a:gridCol w="3496864">
                  <a:extLst>
                    <a:ext uri="{9D8B030D-6E8A-4147-A177-3AD203B41FA5}">
                      <a16:colId xmlns:a16="http://schemas.microsoft.com/office/drawing/2014/main" val="1558698660"/>
                    </a:ext>
                  </a:extLst>
                </a:gridCol>
                <a:gridCol w="1777077">
                  <a:extLst>
                    <a:ext uri="{9D8B030D-6E8A-4147-A177-3AD203B41FA5}">
                      <a16:colId xmlns:a16="http://schemas.microsoft.com/office/drawing/2014/main" val="1565849631"/>
                    </a:ext>
                  </a:extLst>
                </a:gridCol>
                <a:gridCol w="2501925">
                  <a:extLst>
                    <a:ext uri="{9D8B030D-6E8A-4147-A177-3AD203B41FA5}">
                      <a16:colId xmlns:a16="http://schemas.microsoft.com/office/drawing/2014/main" val="1397951933"/>
                    </a:ext>
                  </a:extLst>
                </a:gridCol>
                <a:gridCol w="141046">
                  <a:extLst>
                    <a:ext uri="{9D8B030D-6E8A-4147-A177-3AD203B41FA5}">
                      <a16:colId xmlns:a16="http://schemas.microsoft.com/office/drawing/2014/main" val="2538947543"/>
                    </a:ext>
                  </a:extLst>
                </a:gridCol>
                <a:gridCol w="2642971">
                  <a:extLst>
                    <a:ext uri="{9D8B030D-6E8A-4147-A177-3AD203B41FA5}">
                      <a16:colId xmlns:a16="http://schemas.microsoft.com/office/drawing/2014/main" val="3492183541"/>
                    </a:ext>
                  </a:extLst>
                </a:gridCol>
              </a:tblGrid>
              <a:tr h="983832"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W" sz="2400" b="1" kern="100" dirty="0">
                          <a:solidFill>
                            <a:schemeClr val="tx1"/>
                          </a:solidFill>
                          <a:effectLst/>
                        </a:rPr>
                        <a:t>Table </a:t>
                      </a:r>
                      <a:r>
                        <a:rPr lang="en-US" sz="24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en-MW" sz="24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lang="en-MW" sz="2400" b="1" kern="100" dirty="0">
                          <a:solidFill>
                            <a:schemeClr val="tx1"/>
                          </a:solidFill>
                          <a:effectLst/>
                        </a:rPr>
                        <a:t>Self-reported types of disabilities in undergraduate applications to the </a:t>
                      </a:r>
                      <a:r>
                        <a:rPr lang="en-US" sz="24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Summer Research Internship</a:t>
                      </a:r>
                      <a:r>
                        <a:rPr lang="en-US" sz="2400" b="1" kern="100" baseline="0" dirty="0" smtClean="0">
                          <a:solidFill>
                            <a:schemeClr val="tx1"/>
                          </a:solidFill>
                          <a:effectLst/>
                        </a:rPr>
                        <a:t> (SRI) </a:t>
                      </a:r>
                      <a:r>
                        <a:rPr lang="en-MW" sz="24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Research </a:t>
                      </a:r>
                      <a:r>
                        <a:rPr lang="en-MW" sz="2400" b="1" kern="100" dirty="0">
                          <a:solidFill>
                            <a:schemeClr val="tx1"/>
                          </a:solidFill>
                          <a:effectLst/>
                        </a:rPr>
                        <a:t>Experiences for Undergraduates </a:t>
                      </a:r>
                      <a:r>
                        <a:rPr lang="en-US" sz="24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(REU) </a:t>
                      </a:r>
                      <a:r>
                        <a:rPr lang="en-MW" sz="24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Program</a:t>
                      </a:r>
                      <a:endParaRPr lang="en-MW" sz="2400" b="1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6" marR="41316" marT="0" marB="0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5924695"/>
                  </a:ext>
                </a:extLst>
              </a:tr>
              <a:tr h="15123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US" sz="2000" b="1" kern="100" dirty="0" smtClean="0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MW" sz="2000" b="1" kern="100" dirty="0" smtClean="0">
                          <a:effectLst/>
                          <a:latin typeface="+mn-lt"/>
                        </a:rPr>
                        <a:t>Years</a:t>
                      </a:r>
                      <a:endParaRPr lang="en-MW" sz="2000" b="1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6" marR="41316" marT="0" marB="0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US" sz="2000" b="1" kern="100" dirty="0" smtClean="0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MW" sz="2000" b="1" kern="100" dirty="0" smtClean="0">
                          <a:effectLst/>
                          <a:latin typeface="+mn-lt"/>
                        </a:rPr>
                        <a:t>Summer </a:t>
                      </a:r>
                      <a:r>
                        <a:rPr lang="en-MW" sz="2000" b="1" kern="100" dirty="0">
                          <a:effectLst/>
                          <a:latin typeface="+mn-lt"/>
                        </a:rPr>
                        <a:t>Program Demographics Questionnaire</a:t>
                      </a:r>
                      <a:endParaRPr lang="en-MW" sz="2000" b="1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6" marR="41316" marT="0" marB="0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US" sz="2000" b="1" kern="100" dirty="0" smtClean="0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MW" sz="2000" b="1" kern="100" dirty="0" smtClean="0">
                          <a:effectLst/>
                          <a:latin typeface="+mn-lt"/>
                        </a:rPr>
                        <a:t>Disability </a:t>
                      </a:r>
                      <a:r>
                        <a:rPr lang="en-MW" sz="2000" b="1" kern="100" dirty="0">
                          <a:effectLst/>
                          <a:latin typeface="+mn-lt"/>
                        </a:rPr>
                        <a:t>question(s)</a:t>
                      </a:r>
                      <a:endParaRPr lang="en-MW" sz="2000" b="1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6" marR="41316" marT="0" marB="0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MW" sz="2000" b="1" kern="100" dirty="0" smtClean="0">
                          <a:effectLst/>
                          <a:latin typeface="+mn-lt"/>
                        </a:rPr>
                        <a:t>Total </a:t>
                      </a:r>
                      <a:r>
                        <a:rPr lang="en-MW" sz="2000" b="1" kern="100" dirty="0">
                          <a:effectLst/>
                          <a:latin typeface="+mn-lt"/>
                        </a:rPr>
                        <a:t>number of </a:t>
                      </a:r>
                      <a:r>
                        <a:rPr lang="en-US" sz="2000" b="1" kern="100" dirty="0" smtClean="0">
                          <a:effectLst/>
                          <a:latin typeface="+mn-lt"/>
                        </a:rPr>
                        <a:t>applicants (n)</a:t>
                      </a:r>
                      <a:endParaRPr lang="en-MW" sz="2000" b="1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6" marR="41316" marT="0" marB="0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MW" sz="2000" b="1" kern="100" dirty="0">
                          <a:effectLst/>
                          <a:latin typeface="+mn-lt"/>
                        </a:rPr>
                        <a:t>Percent of applicants with </a:t>
                      </a:r>
                      <a:r>
                        <a:rPr lang="en-US" sz="2000" b="1" kern="100" dirty="0" smtClean="0">
                          <a:effectLst/>
                          <a:latin typeface="+mn-lt"/>
                        </a:rPr>
                        <a:t>self-reported </a:t>
                      </a:r>
                      <a:r>
                        <a:rPr lang="en-MW" sz="2000" b="1" kern="100" dirty="0" smtClean="0">
                          <a:effectLst/>
                          <a:latin typeface="+mn-lt"/>
                        </a:rPr>
                        <a:t>disabilities </a:t>
                      </a:r>
                      <a:r>
                        <a:rPr lang="en-US" sz="2000" b="1" kern="100" dirty="0" smtClean="0">
                          <a:effectLst/>
                          <a:latin typeface="+mn-lt"/>
                        </a:rPr>
                        <a:t>per </a:t>
                      </a:r>
                      <a:r>
                        <a:rPr lang="en-MW" sz="2000" b="1" kern="100" dirty="0" smtClean="0">
                          <a:effectLst/>
                          <a:latin typeface="+mn-lt"/>
                        </a:rPr>
                        <a:t>total </a:t>
                      </a:r>
                      <a:r>
                        <a:rPr lang="en-MW" sz="2000" b="1" kern="100" dirty="0">
                          <a:effectLst/>
                          <a:latin typeface="+mn-lt"/>
                        </a:rPr>
                        <a:t>applicants</a:t>
                      </a:r>
                      <a:endParaRPr lang="en-MW" sz="2000" b="1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6" marR="41316" marT="0" marB="0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MW" sz="2000" b="1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Percent of applicants </a:t>
                      </a:r>
                      <a:r>
                        <a:rPr kumimoji="0" lang="en-US" sz="2000" b="1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who declined to disclose disability per </a:t>
                      </a:r>
                      <a:r>
                        <a:rPr kumimoji="0" lang="en-MW" sz="2000" b="1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total applicants</a:t>
                      </a:r>
                      <a:endParaRPr kumimoji="0" lang="en-MW" sz="20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6" marR="41316" marT="0" marB="0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4028739"/>
                  </a:ext>
                </a:extLst>
              </a:tr>
              <a:tr h="7356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W" sz="2000" kern="100" dirty="0" smtClean="0">
                          <a:effectLst/>
                          <a:latin typeface="+mn-lt"/>
                        </a:rPr>
                        <a:t>2</a:t>
                      </a:r>
                      <a:r>
                        <a:rPr lang="en-US" sz="2000" kern="100" dirty="0" smtClean="0">
                          <a:effectLst/>
                          <a:latin typeface="+mn-lt"/>
                        </a:rPr>
                        <a:t>003-2013</a:t>
                      </a:r>
                      <a:r>
                        <a:rPr lang="en-MW" sz="2000" kern="100" dirty="0">
                          <a:effectLst/>
                          <a:latin typeface="+mn-lt"/>
                        </a:rPr>
                        <a:t> </a:t>
                      </a:r>
                      <a:endParaRPr lang="en-MW" sz="20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6" marR="41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W" sz="2000" kern="100" dirty="0">
                          <a:effectLst/>
                          <a:latin typeface="+mn-lt"/>
                        </a:rPr>
                        <a:t>LSUHSC </a:t>
                      </a:r>
                      <a:r>
                        <a:rPr lang="en-US" sz="2000" kern="100" dirty="0" smtClean="0">
                          <a:effectLst/>
                          <a:latin typeface="+mn-lt"/>
                        </a:rPr>
                        <a:t>SRI </a:t>
                      </a:r>
                      <a:r>
                        <a:rPr lang="en-MW" sz="2000" kern="100" dirty="0" smtClean="0">
                          <a:effectLst/>
                          <a:latin typeface="+mn-lt"/>
                        </a:rPr>
                        <a:t>application</a:t>
                      </a:r>
                      <a:endParaRPr lang="en-MW" sz="20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6" marR="41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W" sz="2000" kern="100" dirty="0">
                          <a:effectLst/>
                          <a:latin typeface="+mn-lt"/>
                        </a:rPr>
                        <a:t>No questions asked</a:t>
                      </a:r>
                      <a:endParaRPr lang="en-MW" sz="20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6" marR="41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W" sz="2000" kern="100" dirty="0">
                          <a:effectLst/>
                          <a:latin typeface="+mn-lt"/>
                        </a:rPr>
                        <a:t> </a:t>
                      </a:r>
                      <a:r>
                        <a:rPr lang="en-US" sz="2000" kern="100" dirty="0" smtClean="0">
                          <a:effectLst/>
                          <a:latin typeface="+mn-lt"/>
                        </a:rPr>
                        <a:t>273</a:t>
                      </a:r>
                      <a:endParaRPr lang="en-MW" sz="20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6" marR="41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W" sz="2000" kern="100" dirty="0">
                          <a:effectLst/>
                          <a:latin typeface="+mn-lt"/>
                        </a:rPr>
                        <a:t>Not </a:t>
                      </a:r>
                      <a:r>
                        <a:rPr lang="en-US" sz="2000" kern="100" dirty="0" smtClean="0">
                          <a:effectLst/>
                          <a:latin typeface="+mn-lt"/>
                        </a:rPr>
                        <a:t>collected</a:t>
                      </a:r>
                      <a:endParaRPr lang="en-MW" sz="20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6" marR="41316" marT="0" marB="0"/>
                </a:tc>
                <a:tc gridSpan="2">
                  <a:txBody>
                    <a:bodyPr/>
                    <a:lstStyle/>
                    <a:p>
                      <a:pPr marL="0" marR="0" lvl="0" indent="0" algn="ctr" defTabSz="438912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MW" sz="20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r>
                        <a:rPr kumimoji="0" lang="en-US" sz="20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 collected</a:t>
                      </a:r>
                      <a:endParaRPr lang="en-MW" sz="20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6" marR="4131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964529"/>
                  </a:ext>
                </a:extLst>
              </a:tr>
              <a:tr h="7356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W" sz="2000" kern="100" dirty="0" smtClean="0">
                          <a:effectLst/>
                          <a:latin typeface="+mn-lt"/>
                        </a:rPr>
                        <a:t>20</a:t>
                      </a:r>
                      <a:r>
                        <a:rPr lang="en-US" sz="2000" kern="100" dirty="0" smtClean="0">
                          <a:effectLst/>
                          <a:latin typeface="+mn-lt"/>
                        </a:rPr>
                        <a:t>14</a:t>
                      </a:r>
                      <a:r>
                        <a:rPr lang="en-MW" sz="2000" kern="100" dirty="0" smtClean="0">
                          <a:effectLst/>
                          <a:latin typeface="+mn-lt"/>
                        </a:rPr>
                        <a:t>-2019</a:t>
                      </a:r>
                      <a:endParaRPr lang="en-MW" sz="2000" kern="100" dirty="0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W" sz="2000" kern="100" dirty="0">
                          <a:effectLst/>
                          <a:latin typeface="+mn-lt"/>
                        </a:rPr>
                        <a:t> </a:t>
                      </a:r>
                      <a:endParaRPr lang="en-MW" sz="20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6" marR="41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W" sz="2000" kern="100" dirty="0">
                          <a:effectLst/>
                          <a:latin typeface="+mn-lt"/>
                        </a:rPr>
                        <a:t>LSUHSC </a:t>
                      </a:r>
                      <a:r>
                        <a:rPr lang="en-US" sz="2000" kern="100" dirty="0" smtClean="0">
                          <a:effectLst/>
                          <a:latin typeface="+mn-lt"/>
                        </a:rPr>
                        <a:t>SRI and NSF </a:t>
                      </a:r>
                      <a:r>
                        <a:rPr lang="en-MW" sz="2000" kern="100" dirty="0" smtClean="0">
                          <a:effectLst/>
                          <a:latin typeface="+mn-lt"/>
                        </a:rPr>
                        <a:t>REU </a:t>
                      </a:r>
                      <a:r>
                        <a:rPr lang="en-MW" sz="2000" kern="100" dirty="0">
                          <a:effectLst/>
                          <a:latin typeface="+mn-lt"/>
                        </a:rPr>
                        <a:t>application</a:t>
                      </a:r>
                      <a:endParaRPr lang="en-MW" sz="20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6" marR="41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W" sz="2000" kern="100" dirty="0">
                          <a:effectLst/>
                          <a:latin typeface="+mn-lt"/>
                        </a:rPr>
                        <a:t>No questions asked</a:t>
                      </a:r>
                      <a:endParaRPr lang="en-MW" sz="20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6" marR="41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W" sz="2000" kern="100" dirty="0">
                          <a:effectLst/>
                          <a:latin typeface="+mn-lt"/>
                        </a:rPr>
                        <a:t> </a:t>
                      </a:r>
                      <a:r>
                        <a:rPr lang="en-MW" sz="2000" kern="100" dirty="0" smtClean="0">
                          <a:effectLst/>
                          <a:latin typeface="+mn-lt"/>
                        </a:rPr>
                        <a:t>1,674</a:t>
                      </a:r>
                      <a:endParaRPr lang="en-MW" sz="20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6" marR="41316" marT="0" marB="0"/>
                </a:tc>
                <a:tc>
                  <a:txBody>
                    <a:bodyPr/>
                    <a:lstStyle/>
                    <a:p>
                      <a:pPr marL="0" marR="0" lvl="0" indent="0" algn="ctr" defTabSz="438912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MW" sz="2000" b="0" i="0" u="none" strike="noStrike" kern="1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Not </a:t>
                      </a:r>
                      <a:r>
                        <a:rPr kumimoji="0" lang="en-US" sz="2000" b="0" i="0" u="none" strike="noStrike" kern="1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collected</a:t>
                      </a:r>
                      <a:endParaRPr kumimoji="0" lang="en-MW" sz="2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6" marR="41316" marT="0" marB="0"/>
                </a:tc>
                <a:tc gridSpan="2">
                  <a:txBody>
                    <a:bodyPr/>
                    <a:lstStyle/>
                    <a:p>
                      <a:pPr marL="0" marR="0" lvl="0" indent="0" algn="ctr" defTabSz="438912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MW" sz="20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Not </a:t>
                      </a:r>
                      <a:r>
                        <a:rPr kumimoji="0" lang="en-US" sz="20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collected</a:t>
                      </a:r>
                      <a:endParaRPr kumimoji="0" lang="en-MW" sz="2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6" marR="4131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15774"/>
                  </a:ext>
                </a:extLst>
              </a:tr>
              <a:tr h="4573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W" sz="2000" kern="100" dirty="0">
                          <a:effectLst/>
                          <a:latin typeface="+mn-lt"/>
                        </a:rPr>
                        <a:t>2020-2023</a:t>
                      </a:r>
                      <a:endParaRPr lang="en-MW" sz="20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6" marR="41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W" sz="2000" kern="100" dirty="0">
                          <a:effectLst/>
                          <a:latin typeface="+mn-lt"/>
                        </a:rPr>
                        <a:t>LSUHSC </a:t>
                      </a:r>
                      <a:r>
                        <a:rPr lang="en-US" sz="2000" kern="100" dirty="0" smtClean="0">
                          <a:effectLst/>
                          <a:latin typeface="+mn-lt"/>
                        </a:rPr>
                        <a:t>SRI and</a:t>
                      </a:r>
                      <a:r>
                        <a:rPr lang="en-MW" sz="2000" kern="1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MW" sz="2000" kern="100" dirty="0">
                          <a:effectLst/>
                          <a:latin typeface="+mn-lt"/>
                        </a:rPr>
                        <a:t>NSF REU </a:t>
                      </a:r>
                      <a:r>
                        <a:rPr lang="en-MW" sz="2000" kern="100" dirty="0" smtClean="0">
                          <a:effectLst/>
                          <a:latin typeface="+mn-lt"/>
                        </a:rPr>
                        <a:t>application</a:t>
                      </a:r>
                      <a:r>
                        <a:rPr lang="en-US" sz="2000" kern="100" dirty="0" smtClean="0">
                          <a:effectLst/>
                          <a:latin typeface="+mn-lt"/>
                        </a:rPr>
                        <a:t>s</a:t>
                      </a:r>
                      <a:endParaRPr lang="en-MW" sz="20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6" marR="41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 smtClean="0">
                          <a:effectLst/>
                          <a:latin typeface="+mn-lt"/>
                        </a:rPr>
                        <a:t>Do you have a disability? (</a:t>
                      </a:r>
                      <a:r>
                        <a:rPr lang="en-MW" sz="2000" kern="100" dirty="0" smtClean="0">
                          <a:effectLst/>
                          <a:latin typeface="+mn-lt"/>
                        </a:rPr>
                        <a:t>Yes/no</a:t>
                      </a:r>
                      <a:r>
                        <a:rPr lang="en-US" sz="2000" kern="100" dirty="0" smtClean="0">
                          <a:effectLst/>
                          <a:latin typeface="+mn-lt"/>
                        </a:rPr>
                        <a:t>/did not answer)</a:t>
                      </a:r>
                      <a:endParaRPr lang="en-MW" sz="20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6" marR="41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W" sz="2000" kern="100" dirty="0" smtClean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1,205</a:t>
                      </a:r>
                      <a:endParaRPr lang="en-MW" sz="20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6" marR="41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 smtClean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4.7%</a:t>
                      </a:r>
                      <a:endParaRPr lang="en-MW" sz="20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6" marR="4131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 smtClean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3.9%</a:t>
                      </a:r>
                      <a:endParaRPr lang="en-MW" sz="20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6" marR="4131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3021585"/>
                  </a:ext>
                </a:extLst>
              </a:tr>
              <a:tr h="6465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 smtClean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en-MW" sz="20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6" marR="41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 smtClean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LSUHSC SRI applications only</a:t>
                      </a:r>
                      <a:endParaRPr lang="en-MW" sz="20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6" marR="41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 smtClean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Do you have a disability? (Yes/no/did not answer)</a:t>
                      </a:r>
                      <a:endParaRPr lang="en-MW" sz="20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6" marR="41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 smtClean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173</a:t>
                      </a:r>
                      <a:endParaRPr lang="en-MW" sz="20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6" marR="41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 smtClean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6.9%</a:t>
                      </a:r>
                      <a:endParaRPr lang="en-MW" sz="20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6" marR="4131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 smtClean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1.2%</a:t>
                      </a:r>
                      <a:endParaRPr lang="en-MW" sz="20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6" marR="4131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580017"/>
                  </a:ext>
                </a:extLst>
              </a:tr>
              <a:tr h="18204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W" sz="2000" kern="100" dirty="0">
                          <a:effectLst/>
                          <a:latin typeface="+mn-lt"/>
                        </a:rPr>
                        <a:t>2024 </a:t>
                      </a:r>
                      <a:endParaRPr lang="en-MW" sz="20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6" marR="41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W" sz="2000" kern="100" dirty="0">
                          <a:effectLst/>
                          <a:latin typeface="+mn-lt"/>
                        </a:rPr>
                        <a:t>LSUHSC NSF REU Education and Training Application </a:t>
                      </a:r>
                      <a:r>
                        <a:rPr lang="en-MW" sz="2000" kern="100" dirty="0" smtClean="0">
                          <a:effectLst/>
                          <a:latin typeface="+mn-lt"/>
                        </a:rPr>
                        <a:t>(ETAP</a:t>
                      </a:r>
                      <a:r>
                        <a:rPr lang="en-MW" sz="2000" kern="100" dirty="0">
                          <a:effectLst/>
                          <a:latin typeface="+mn-lt"/>
                        </a:rPr>
                        <a:t>)</a:t>
                      </a:r>
                      <a:endParaRPr lang="en-MW" sz="20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6" marR="41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 smtClean="0">
                          <a:effectLst/>
                          <a:latin typeface="+mn-lt"/>
                        </a:rPr>
                        <a:t>DISABILITY</a:t>
                      </a:r>
                      <a:r>
                        <a:rPr lang="en-US" sz="2000" kern="100" baseline="0" dirty="0" smtClean="0">
                          <a:effectLst/>
                          <a:latin typeface="+mn-lt"/>
                        </a:rPr>
                        <a:t> STATUS:</a:t>
                      </a:r>
                    </a:p>
                    <a:p>
                      <a:pPr marL="457200" indent="-457200" algn="l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n-US" sz="2000" kern="100" baseline="0" dirty="0" smtClean="0">
                          <a:effectLst/>
                          <a:latin typeface="+mn-lt"/>
                        </a:rPr>
                        <a:t>Without disability</a:t>
                      </a:r>
                    </a:p>
                    <a:p>
                      <a:pPr marL="457200" indent="-457200" algn="l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n-US" sz="2000" kern="100" baseline="0" dirty="0" smtClean="0">
                          <a:effectLst/>
                          <a:latin typeface="+mn-lt"/>
                        </a:rPr>
                        <a:t>At least one disability</a:t>
                      </a:r>
                      <a:r>
                        <a:rPr lang="en-US" sz="2400" b="1" kern="100" baseline="0" dirty="0" smtClean="0">
                          <a:effectLst/>
                          <a:latin typeface="+mn-lt"/>
                        </a:rPr>
                        <a:t>*</a:t>
                      </a:r>
                    </a:p>
                    <a:p>
                      <a:pPr marL="457200" indent="-457200" algn="l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n-US" sz="2000" kern="100" baseline="0" dirty="0" smtClean="0">
                          <a:effectLst/>
                          <a:latin typeface="+mn-lt"/>
                        </a:rPr>
                        <a:t>Do not wish to provide</a:t>
                      </a:r>
                      <a:endParaRPr lang="en-US" sz="2000" kern="100" dirty="0" smtClean="0">
                        <a:effectLst/>
                        <a:latin typeface="+mn-lt"/>
                      </a:endParaRPr>
                    </a:p>
                  </a:txBody>
                  <a:tcPr marL="41316" marR="41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 smtClean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303</a:t>
                      </a:r>
                      <a:endParaRPr lang="en-MW" sz="20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6" marR="41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 smtClean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21.4%</a:t>
                      </a:r>
                      <a:endParaRPr lang="en-MW" sz="20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6" marR="4131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 smtClean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2.6%</a:t>
                      </a:r>
                      <a:endParaRPr lang="en-MW" sz="20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6" marR="4131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903566"/>
                  </a:ext>
                </a:extLst>
              </a:tr>
              <a:tr h="17845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W" sz="2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en-MW" sz="20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316" marR="41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W" sz="2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programs combined - NSF REU ETAP </a:t>
                      </a:r>
                      <a:endParaRPr lang="en-MW" sz="20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316" marR="4131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MW" sz="2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2000" kern="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DISABILITY</a:t>
                      </a:r>
                      <a:r>
                        <a:rPr lang="en-US" sz="2000" kern="1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STATUS:</a:t>
                      </a:r>
                    </a:p>
                    <a:p>
                      <a:pPr marL="457200" indent="-457200" algn="l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n-US" sz="2000" kern="1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Without disability</a:t>
                      </a:r>
                    </a:p>
                    <a:p>
                      <a:pPr marL="457200" indent="-457200" algn="l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n-US" sz="2000" kern="1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 least one disability</a:t>
                      </a:r>
                      <a:r>
                        <a:rPr lang="en-US" sz="2400" b="1" kern="1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</a:p>
                    <a:p>
                      <a:pPr marL="457200" indent="-457200" algn="l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n-US" sz="2000" kern="1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not wish to provide</a:t>
                      </a:r>
                      <a:endParaRPr lang="en-MW" sz="20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316" marR="413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W" sz="2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MW" sz="2000" kern="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  <a:r>
                        <a:rPr lang="en-US" sz="2000" kern="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MW" sz="2000" kern="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603</a:t>
                      </a:r>
                      <a:endParaRPr lang="en-MW" sz="20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316" marR="4131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 smtClea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16.8%</a:t>
                      </a:r>
                      <a:endParaRPr lang="en-MW" sz="20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316" marR="4131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 smtClean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5.1%</a:t>
                      </a:r>
                      <a:endParaRPr lang="en-MW" sz="20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316" marR="41316" marT="0" marB="0"/>
                </a:tc>
                <a:extLst>
                  <a:ext uri="{0D108BD9-81ED-4DB2-BD59-A6C34878D82A}">
                    <a16:rowId xmlns:a16="http://schemas.microsoft.com/office/drawing/2014/main" val="1975681171"/>
                  </a:ext>
                </a:extLst>
              </a:tr>
              <a:tr h="1018367">
                <a:tc grid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 dirty="0" smtClean="0">
                          <a:effectLst/>
                        </a:rPr>
                        <a:t> *</a:t>
                      </a:r>
                      <a:r>
                        <a:rPr lang="en-US" sz="2400" kern="100" baseline="0" dirty="0" smtClean="0">
                          <a:effectLst/>
                        </a:rPr>
                        <a:t> </a:t>
                      </a:r>
                      <a:r>
                        <a:rPr lang="en-US" sz="2000" kern="100" baseline="0" dirty="0" smtClean="0">
                          <a:effectLst/>
                        </a:rPr>
                        <a:t>Applicants identify their disability to </a:t>
                      </a:r>
                      <a:r>
                        <a:rPr lang="en-US" sz="2000" kern="100" dirty="0" smtClean="0">
                          <a:effectLst/>
                        </a:rPr>
                        <a:t>include:</a:t>
                      </a:r>
                      <a:r>
                        <a:rPr lang="en-US" sz="2000" kern="100" baseline="0" dirty="0" smtClean="0">
                          <a:effectLst/>
                        </a:rPr>
                        <a:t> “</a:t>
                      </a:r>
                      <a:r>
                        <a:rPr lang="en-US" sz="2000" kern="100" dirty="0" smtClean="0">
                          <a:effectLst/>
                        </a:rPr>
                        <a:t>Sight limitations”,</a:t>
                      </a:r>
                      <a:r>
                        <a:rPr lang="en-US" sz="2000" kern="100" baseline="0" dirty="0" smtClean="0">
                          <a:effectLst/>
                        </a:rPr>
                        <a:t> “Hearing limitations”, “Walking limitations”, “Lifting limitations”, and “Cognitive limitations”. Applicants then classify each of their limitations as “Slight”, “Moderate”, “Severe”, and “Unable to do”. </a:t>
                      </a:r>
                      <a:r>
                        <a:rPr lang="en-MW" sz="2000" kern="100" dirty="0">
                          <a:effectLst/>
                        </a:rPr>
                        <a:t> </a:t>
                      </a:r>
                      <a:endParaRPr lang="en-MW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6" marR="41316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W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6" marR="41316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W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6" marR="41316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W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6" marR="41316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W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16" marR="4131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6962992"/>
                  </a:ext>
                </a:extLst>
              </a:tr>
            </a:tbl>
          </a:graphicData>
        </a:graphic>
      </p:graphicFrame>
      <p:sp>
        <p:nvSpPr>
          <p:cNvPr id="32" name="Rectangle 1">
            <a:extLst>
              <a:ext uri="{FF2B5EF4-FFF2-40B4-BE49-F238E27FC236}">
                <a16:creationId xmlns:a16="http://schemas.microsoft.com/office/drawing/2014/main" id="{CBADBC79-9920-6A42-C0E1-871ABCCCD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4782195" y="-581002"/>
            <a:ext cx="140173706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MW" altLang="en-MW" sz="8000" b="0" i="0" u="none" strike="noStrike" cap="none" normalizeH="0" baseline="0">
                <a:ln>
                  <a:noFill/>
                </a:ln>
                <a:solidFill>
                  <a:srgbClr val="1F1F1F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 = 739 </a:t>
            </a:r>
            <a:endParaRPr kumimoji="0" lang="en-MW" altLang="en-MW" sz="8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MW" altLang="en-MW" sz="8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21B87C-451B-DE45-FBA1-FDE0725B7634}"/>
              </a:ext>
            </a:extLst>
          </p:cNvPr>
          <p:cNvSpPr txBox="1"/>
          <p:nvPr/>
        </p:nvSpPr>
        <p:spPr>
          <a:xfrm>
            <a:off x="1415521" y="27933077"/>
            <a:ext cx="1284732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In 2024, the National Science Foundation (NSF) introduced the </a:t>
            </a:r>
            <a:r>
              <a:rPr lang="en-US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Education &amp; Training Application (ETAP) </a:t>
            </a:r>
            <a:r>
              <a:rPr lang="en-US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for all its applications, including those for the Research Experiences for Undergraduates (REU) Program.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dirty="0" smtClean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The NSF ETAP </a:t>
            </a:r>
            <a:r>
              <a:rPr lang="en-US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collects detailed 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demographic data from applicants with the goal of to streamlining the application process and enhance accessibility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dirty="0" smtClean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The present study compares:</a:t>
            </a:r>
          </a:p>
          <a:p>
            <a:pPr marL="2300630" lvl="1" indent="-457200">
              <a:buFont typeface="+mj-lt"/>
              <a:buAutoNum type="alphaLcParenR"/>
            </a:pPr>
            <a:r>
              <a:rPr lang="en-US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the two data collection tools (SRI demographics survey and ETAP) on disability information</a:t>
            </a:r>
          </a:p>
          <a:p>
            <a:pPr marL="2300630" lvl="1" indent="-457200">
              <a:buFont typeface="+mj-lt"/>
              <a:buAutoNum type="alphaLcParenR"/>
            </a:pPr>
            <a:r>
              <a:rPr lang="en-US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the ETAP disability data from the LSUHSC REU and from all of the REU applicants from other NSF programs in the U.S.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dirty="0" smtClean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2024 ETAP data was obtained from </a:t>
            </a:r>
            <a:r>
              <a:rPr lang="en-US" sz="2000" dirty="0" smtClean="0">
                <a:ea typeface="Times New Roman" panose="02020603050405020304" pitchFamily="18" charset="0"/>
              </a:rPr>
              <a:t>304</a:t>
            </a:r>
            <a:r>
              <a:rPr lang="en-US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 applicants to the LSUHSC Research Experiences for Undergraduates (REU) program and nationally from </a:t>
            </a:r>
            <a:r>
              <a:rPr lang="en-US" sz="2000" dirty="0" smtClean="0">
                <a:ea typeface="Times New Roman" panose="02020603050405020304" pitchFamily="18" charset="0"/>
              </a:rPr>
              <a:t>68,603 </a:t>
            </a:r>
            <a:r>
              <a:rPr lang="en-US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REU applicants. </a:t>
            </a:r>
          </a:p>
          <a:p>
            <a:endParaRPr lang="en-MW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" name="Content Placeholder 36">
            <a:extLst>
              <a:ext uri="{FF2B5EF4-FFF2-40B4-BE49-F238E27FC236}">
                <a16:creationId xmlns:a16="http://schemas.microsoft.com/office/drawing/2014/main" id="{169F3494-D30E-7BA2-5EE2-C844C122F9D9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30227306" y="15094921"/>
            <a:ext cx="13015307" cy="11454764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sz="2000" kern="0" dirty="0">
                <a:solidFill>
                  <a:srgbClr val="1F1F1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Overall, the study shows that there is improvement in data collection methods </a:t>
            </a:r>
            <a:r>
              <a:rPr lang="en-US" sz="2000" kern="0" dirty="0" smtClean="0">
                <a:solidFill>
                  <a:srgbClr val="1F1F1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000" kern="0" dirty="0">
                <a:solidFill>
                  <a:srgbClr val="1F1F1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people with disabilities </a:t>
            </a:r>
            <a:r>
              <a:rPr lang="en-US" sz="2000" kern="0" dirty="0" smtClean="0">
                <a:solidFill>
                  <a:srgbClr val="1F1F1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pursuing STEM </a:t>
            </a:r>
            <a:r>
              <a:rPr lang="en-US" sz="2000" kern="0" dirty="0">
                <a:solidFill>
                  <a:srgbClr val="1F1F1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through ETAP.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The ETAP tool provides more specific categorization of disabilities that applicants experience so that resources and programs can be appropriately tailored and improve their internship</a:t>
            </a:r>
            <a:r>
              <a:rPr lang="en-US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More students applying to the ETAP tool in 2024 self-reported disabilities than previous years using our demographics survey. </a:t>
            </a:r>
            <a:endParaRPr lang="en-US" sz="20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The LSUHSC REU had slightly higher proportion of students who reported a disability (21.4%) than the REU students nationwide (16.8%).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The 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most common </a:t>
            </a:r>
            <a:r>
              <a:rPr lang="en-US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disabilities were 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Sight Limitations </a:t>
            </a:r>
            <a:r>
              <a:rPr lang="en-US" sz="2000" dirty="0" smtClean="0">
                <a:ea typeface="Times New Roman" panose="02020603050405020304" pitchFamily="18" charset="0"/>
              </a:rPr>
              <a:t>such as </a:t>
            </a:r>
            <a:r>
              <a:rPr lang="en-US" sz="2000" dirty="0">
                <a:ea typeface="Times New Roman" panose="02020603050405020304" pitchFamily="18" charset="0"/>
              </a:rPr>
              <a:t>color blindness </a:t>
            </a:r>
            <a:r>
              <a:rPr lang="en-US" sz="2000" dirty="0" smtClean="0">
                <a:ea typeface="Times New Roman" panose="02020603050405020304" pitchFamily="18" charset="0"/>
              </a:rPr>
              <a:t>(8.6% LSUHSC REU, 6.0% all REU) and Cognitive Limitations such as attention deficit (7.2% LSUHSC REU, 5.6% all REU).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Our 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study supports other reports </a:t>
            </a:r>
            <a:r>
              <a:rPr lang="en-US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in the literature which 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state that more efforts are needed to recruit, retain and support students, staff, and faculty with disabilities in the health sciences. </a:t>
            </a:r>
          </a:p>
          <a:p>
            <a:pPr marR="0">
              <a:buClrTx/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This 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could help institutions tailor support services and resources to better meet students’ specific needs</a:t>
            </a:r>
            <a:r>
              <a:rPr lang="en-US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.</a:t>
            </a: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Even though the self-disclosure of disabilities </a:t>
            </a:r>
            <a:r>
              <a:rPr lang="en-US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via ETAP may help identify accommodations 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to best serve the students, it may hold negative consequences </a:t>
            </a:r>
            <a:r>
              <a:rPr lang="en-US" sz="20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(Table 3).</a:t>
            </a:r>
            <a:endParaRPr lang="en-US" sz="2000" b="1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R="0">
              <a:buClrTx/>
              <a:buFont typeface="Wingdings" panose="05000000000000000000" pitchFamily="2" charset="2"/>
              <a:buChar char="v"/>
            </a:pPr>
            <a:endParaRPr lang="en-US" sz="2000" dirty="0">
              <a:ea typeface="Times New Roman" panose="02020603050405020304" pitchFamily="18" charset="0"/>
            </a:endParaRPr>
          </a:p>
          <a:p>
            <a:pPr marR="0">
              <a:buClrTx/>
              <a:buFont typeface="Wingdings" panose="05000000000000000000" pitchFamily="2" charset="2"/>
              <a:buChar char="v"/>
            </a:pPr>
            <a:endParaRPr lang="en-US" sz="2000" dirty="0" smtClean="0">
              <a:ea typeface="Times New Roman" panose="02020603050405020304" pitchFamily="18" charset="0"/>
            </a:endParaRPr>
          </a:p>
          <a:p>
            <a:pPr marR="0">
              <a:buClrTx/>
              <a:buFont typeface="Wingdings" panose="05000000000000000000" pitchFamily="2" charset="2"/>
              <a:buChar char="v"/>
            </a:pPr>
            <a:endParaRPr lang="en-US" sz="2000" dirty="0">
              <a:ea typeface="Times New Roman" panose="02020603050405020304" pitchFamily="18" charset="0"/>
            </a:endParaRPr>
          </a:p>
          <a:p>
            <a:pPr marR="0">
              <a:buClrTx/>
              <a:buFont typeface="Wingdings" panose="05000000000000000000" pitchFamily="2" charset="2"/>
              <a:buChar char="v"/>
            </a:pPr>
            <a:endParaRPr lang="en-US" sz="2000" dirty="0" smtClean="0">
              <a:ea typeface="Times New Roman" panose="02020603050405020304" pitchFamily="18" charset="0"/>
            </a:endParaRPr>
          </a:p>
          <a:p>
            <a:pPr marR="0">
              <a:buClrTx/>
              <a:buFont typeface="Wingdings" panose="05000000000000000000" pitchFamily="2" charset="2"/>
              <a:buChar char="v"/>
            </a:pPr>
            <a:endParaRPr lang="en-US" sz="2000" dirty="0" smtClean="0">
              <a:ea typeface="Times New Roman" panose="02020603050405020304" pitchFamily="18" charset="0"/>
            </a:endParaRPr>
          </a:p>
          <a:p>
            <a:pPr marR="0">
              <a:buClrTx/>
              <a:buFont typeface="Wingdings" panose="05000000000000000000" pitchFamily="2" charset="2"/>
              <a:buChar char="v"/>
            </a:pPr>
            <a:endParaRPr lang="en-US" sz="2000" dirty="0">
              <a:ea typeface="Times New Roman" panose="02020603050405020304" pitchFamily="18" charset="0"/>
            </a:endParaRPr>
          </a:p>
          <a:p>
            <a:pPr marR="0">
              <a:buClrTx/>
              <a:buFont typeface="Wingdings" panose="05000000000000000000" pitchFamily="2" charset="2"/>
              <a:buChar char="v"/>
            </a:pPr>
            <a:endParaRPr lang="en-US" sz="2000" dirty="0" smtClean="0">
              <a:ea typeface="Times New Roman" panose="02020603050405020304" pitchFamily="18" charset="0"/>
            </a:endParaRPr>
          </a:p>
          <a:p>
            <a:pPr marL="0" marR="0" indent="0">
              <a:buClrTx/>
              <a:buNone/>
            </a:pPr>
            <a:endParaRPr lang="en-US" sz="2000" dirty="0">
              <a:ea typeface="Times New Roman" panose="02020603050405020304" pitchFamily="18" charset="0"/>
            </a:endParaRP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Historically, students have faced 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ongoing and considerable stigma and discrimination surrounding disability, which </a:t>
            </a:r>
            <a:r>
              <a:rPr lang="en-US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may discourage 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self-reporting/self-disclosure. </a:t>
            </a:r>
            <a:endParaRPr lang="en-US" sz="2000" dirty="0" smtClean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Statements 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from the NSF regarding applicants’ self-reporting by ETAP: </a:t>
            </a:r>
          </a:p>
          <a:p>
            <a:pPr lvl="1">
              <a:buClrTx/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“The NSF's Education &amp; Training Application (ETAP) is a means of managing student applications and collecting student demographic information. Some NSF units (e.g. Biological Sciences) require their REU Sites to use </a:t>
            </a:r>
            <a:r>
              <a:rPr lang="en-US" sz="16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ETAP.”</a:t>
            </a:r>
          </a:p>
          <a:p>
            <a:pPr lvl="1">
              <a:buClrTx/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“Proposers 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are reminded of Federal and NSF non-discrimination statutes and regulations (PAPPG Chapter XI.A)*, which apply to the selection of students for REU opportunities</a:t>
            </a:r>
            <a:r>
              <a:rPr lang="en-US" sz="16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.”</a:t>
            </a:r>
          </a:p>
          <a:p>
            <a:pPr lvl="1">
              <a:buClrTx/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“PAPPG 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Chapter </a:t>
            </a:r>
            <a:r>
              <a:rPr lang="en-US" sz="16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XI.A: Section 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504 of the Rehabilitation Act of 1973 (prohibits discrimination on the basis of disability</a:t>
            </a:r>
            <a:r>
              <a:rPr lang="en-US" sz="16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)”</a:t>
            </a:r>
            <a:endParaRPr lang="en-US" sz="16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>
              <a:buClrTx/>
              <a:buFont typeface="Wingdings" panose="05000000000000000000" pitchFamily="2" charset="2"/>
              <a:buChar char="v"/>
            </a:pPr>
            <a:endParaRPr lang="en-US" sz="2000" kern="0" dirty="0">
              <a:solidFill>
                <a:srgbClr val="1F1F1F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>
              <a:buClrTx/>
              <a:buFont typeface="Wingdings" panose="05000000000000000000" pitchFamily="2" charset="2"/>
              <a:buChar char="v"/>
            </a:pPr>
            <a:endParaRPr lang="en-US" sz="2000" dirty="0" smtClean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dirty="0" smtClean="0">
              <a:latin typeface="Bahnschrift Light Condensed" panose="020B0502040204020203" pitchFamily="34" charset="0"/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10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02853" y="23564293"/>
            <a:ext cx="3264775" cy="91018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2437929" y="22105658"/>
            <a:ext cx="1577601" cy="77116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2648172" y="20021296"/>
            <a:ext cx="1119186" cy="82504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2589653" y="18062311"/>
            <a:ext cx="1285871" cy="84225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11063773" y="17894465"/>
            <a:ext cx="809625" cy="84599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10955218" y="19533343"/>
            <a:ext cx="921542" cy="83293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11041324" y="22246437"/>
            <a:ext cx="723900" cy="858365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7216630" y="19249360"/>
            <a:ext cx="2034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LSUHSC trainees serve as volunteer </a:t>
            </a:r>
            <a:r>
              <a:rPr lang="en-US" sz="2000" b="1" dirty="0" smtClean="0"/>
              <a:t>Instructors </a:t>
            </a:r>
          </a:p>
        </p:txBody>
      </p:sp>
      <p:sp>
        <p:nvSpPr>
          <p:cNvPr id="45" name="Left Arrow 44"/>
          <p:cNvSpPr/>
          <p:nvPr/>
        </p:nvSpPr>
        <p:spPr>
          <a:xfrm>
            <a:off x="5391687" y="19040874"/>
            <a:ext cx="1783341" cy="557220"/>
          </a:xfrm>
          <a:prstGeom prst="leftArrow">
            <a:avLst/>
          </a:prstGeom>
          <a:pattFill prst="trellis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 err="1" smtClean="0"/>
          </a:p>
        </p:txBody>
      </p:sp>
      <p:sp>
        <p:nvSpPr>
          <p:cNvPr id="46" name="Left Arrow 45"/>
          <p:cNvSpPr/>
          <p:nvPr/>
        </p:nvSpPr>
        <p:spPr>
          <a:xfrm>
            <a:off x="5430258" y="17337042"/>
            <a:ext cx="1671866" cy="575186"/>
          </a:xfrm>
          <a:prstGeom prst="leftArrow">
            <a:avLst/>
          </a:prstGeom>
          <a:pattFill prst="trellis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 err="1" smtClean="0"/>
          </a:p>
        </p:txBody>
      </p:sp>
      <p:sp>
        <p:nvSpPr>
          <p:cNvPr id="48" name="Left Arrow 47"/>
          <p:cNvSpPr/>
          <p:nvPr/>
        </p:nvSpPr>
        <p:spPr>
          <a:xfrm>
            <a:off x="5372048" y="21211598"/>
            <a:ext cx="1751033" cy="516061"/>
          </a:xfrm>
          <a:prstGeom prst="leftArrow">
            <a:avLst/>
          </a:prstGeom>
          <a:pattFill prst="trellis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 err="1" smtClean="0"/>
          </a:p>
        </p:txBody>
      </p:sp>
      <p:sp>
        <p:nvSpPr>
          <p:cNvPr id="49" name="Left Arrow 48"/>
          <p:cNvSpPr/>
          <p:nvPr/>
        </p:nvSpPr>
        <p:spPr>
          <a:xfrm rot="5400000">
            <a:off x="4225981" y="20104529"/>
            <a:ext cx="5762290" cy="490044"/>
          </a:xfrm>
          <a:prstGeom prst="leftArrow">
            <a:avLst>
              <a:gd name="adj1" fmla="val 50000"/>
              <a:gd name="adj2" fmla="val 0"/>
            </a:avLst>
          </a:prstGeom>
          <a:pattFill prst="trellis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 err="1" smtClean="0"/>
          </a:p>
        </p:txBody>
      </p:sp>
      <p:sp>
        <p:nvSpPr>
          <p:cNvPr id="50" name="Left Arrow 49"/>
          <p:cNvSpPr/>
          <p:nvPr/>
        </p:nvSpPr>
        <p:spPr>
          <a:xfrm rot="10800000">
            <a:off x="7108003" y="18762176"/>
            <a:ext cx="1784196" cy="544446"/>
          </a:xfrm>
          <a:prstGeom prst="leftArrow">
            <a:avLst>
              <a:gd name="adj1" fmla="val 50000"/>
              <a:gd name="adj2" fmla="val 0"/>
            </a:avLst>
          </a:prstGeom>
          <a:pattFill prst="trellis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 err="1" smtClean="0"/>
          </a:p>
        </p:txBody>
      </p:sp>
      <p:sp>
        <p:nvSpPr>
          <p:cNvPr id="51" name="Left Arrow 50"/>
          <p:cNvSpPr/>
          <p:nvPr/>
        </p:nvSpPr>
        <p:spPr>
          <a:xfrm rot="10800000">
            <a:off x="7094376" y="21727659"/>
            <a:ext cx="1684535" cy="424268"/>
          </a:xfrm>
          <a:prstGeom prst="leftArrow">
            <a:avLst/>
          </a:prstGeom>
          <a:pattFill prst="trellis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 err="1" smtClean="0"/>
          </a:p>
        </p:txBody>
      </p:sp>
      <p:grpSp>
        <p:nvGrpSpPr>
          <p:cNvPr id="52" name="Group 51"/>
          <p:cNvGrpSpPr/>
          <p:nvPr/>
        </p:nvGrpSpPr>
        <p:grpSpPr>
          <a:xfrm>
            <a:off x="1205855" y="17083742"/>
            <a:ext cx="4131541" cy="857956"/>
            <a:chOff x="137877" y="1801324"/>
            <a:chExt cx="4131541" cy="857956"/>
          </a:xfrm>
        </p:grpSpPr>
        <p:sp>
          <p:nvSpPr>
            <p:cNvPr id="98" name="Rounded Rectangle 97"/>
            <p:cNvSpPr/>
            <p:nvPr/>
          </p:nvSpPr>
          <p:spPr>
            <a:xfrm>
              <a:off x="137877" y="1801324"/>
              <a:ext cx="4131541" cy="857956"/>
            </a:xfrm>
            <a:prstGeom prst="roundRect">
              <a:avLst>
                <a:gd name="adj" fmla="val 10000"/>
              </a:avLst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9" name="Rounded Rectangle 4"/>
            <p:cNvSpPr txBox="1"/>
            <p:nvPr/>
          </p:nvSpPr>
          <p:spPr>
            <a:xfrm>
              <a:off x="163006" y="1826453"/>
              <a:ext cx="4081283" cy="8076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Elementary </a:t>
              </a:r>
              <a:r>
                <a:rPr lang="en-US" sz="2400" kern="1200" dirty="0"/>
                <a:t>Schools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184440" y="19112346"/>
            <a:ext cx="4156045" cy="857956"/>
            <a:chOff x="116462" y="3829928"/>
            <a:chExt cx="4156045" cy="857956"/>
          </a:xfrm>
        </p:grpSpPr>
        <p:sp>
          <p:nvSpPr>
            <p:cNvPr id="94" name="Rounded Rectangle 93"/>
            <p:cNvSpPr/>
            <p:nvPr/>
          </p:nvSpPr>
          <p:spPr>
            <a:xfrm>
              <a:off x="116462" y="3829928"/>
              <a:ext cx="4156045" cy="857956"/>
            </a:xfrm>
            <a:prstGeom prst="roundRect">
              <a:avLst>
                <a:gd name="adj" fmla="val 10000"/>
              </a:avLst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5" name="Rounded Rectangle 8"/>
            <p:cNvSpPr txBox="1"/>
            <p:nvPr/>
          </p:nvSpPr>
          <p:spPr>
            <a:xfrm>
              <a:off x="141591" y="3855057"/>
              <a:ext cx="4105787" cy="8076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/>
                <a:t>Middle Schools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184440" y="20975520"/>
            <a:ext cx="4161124" cy="857956"/>
            <a:chOff x="116462" y="5693102"/>
            <a:chExt cx="4161124" cy="857956"/>
          </a:xfrm>
        </p:grpSpPr>
        <p:sp>
          <p:nvSpPr>
            <p:cNvPr id="90" name="Rounded Rectangle 89"/>
            <p:cNvSpPr/>
            <p:nvPr/>
          </p:nvSpPr>
          <p:spPr>
            <a:xfrm>
              <a:off x="116462" y="5693102"/>
              <a:ext cx="4161124" cy="857956"/>
            </a:xfrm>
            <a:prstGeom prst="roundRect">
              <a:avLst>
                <a:gd name="adj" fmla="val 10000"/>
              </a:avLst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1" name="Rounded Rectangle 12"/>
            <p:cNvSpPr txBox="1"/>
            <p:nvPr/>
          </p:nvSpPr>
          <p:spPr>
            <a:xfrm>
              <a:off x="141591" y="5718231"/>
              <a:ext cx="4110866" cy="8076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/>
                <a:t>High Schools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111179" y="23230696"/>
            <a:ext cx="4340035" cy="1646445"/>
            <a:chOff x="71351" y="7948082"/>
            <a:chExt cx="4269055" cy="857956"/>
          </a:xfrm>
        </p:grpSpPr>
        <p:sp>
          <p:nvSpPr>
            <p:cNvPr id="86" name="Rounded Rectangle 85"/>
            <p:cNvSpPr/>
            <p:nvPr/>
          </p:nvSpPr>
          <p:spPr>
            <a:xfrm>
              <a:off x="71351" y="7948082"/>
              <a:ext cx="4269055" cy="857956"/>
            </a:xfrm>
            <a:prstGeom prst="roundRect">
              <a:avLst>
                <a:gd name="adj" fmla="val 10000"/>
              </a:avLst>
            </a:pr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7" name="Rounded Rectangle 16"/>
            <p:cNvSpPr txBox="1"/>
            <p:nvPr/>
          </p:nvSpPr>
          <p:spPr>
            <a:xfrm>
              <a:off x="96480" y="7973211"/>
              <a:ext cx="4218797" cy="8076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/>
                <a:t>High School </a:t>
              </a:r>
              <a:r>
                <a:rPr lang="en-US" sz="2400" dirty="0" smtClean="0"/>
                <a:t>Internships: Summer </a:t>
              </a:r>
              <a:r>
                <a:rPr lang="en-US" sz="2400" dirty="0"/>
                <a:t>Research Internship Program (SRI) </a:t>
              </a:r>
              <a:r>
                <a:rPr lang="en-US" sz="2400" kern="1200" dirty="0"/>
                <a:t>at </a:t>
              </a:r>
              <a:r>
                <a:rPr lang="en-US" sz="2400" b="1" kern="1200" dirty="0"/>
                <a:t>LSUHSC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8622686" y="23063066"/>
            <a:ext cx="6329257" cy="2608374"/>
            <a:chOff x="8224191" y="7970901"/>
            <a:chExt cx="4083324" cy="857956"/>
          </a:xfrm>
        </p:grpSpPr>
        <p:sp>
          <p:nvSpPr>
            <p:cNvPr id="82" name="Rounded Rectangle 81"/>
            <p:cNvSpPr/>
            <p:nvPr/>
          </p:nvSpPr>
          <p:spPr>
            <a:xfrm>
              <a:off x="8224191" y="7970901"/>
              <a:ext cx="4083324" cy="857956"/>
            </a:xfrm>
            <a:prstGeom prst="roundRect">
              <a:avLst>
                <a:gd name="adj" fmla="val 10000"/>
              </a:avLst>
            </a:pr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3" name="Rounded Rectangle 20"/>
            <p:cNvSpPr txBox="1"/>
            <p:nvPr/>
          </p:nvSpPr>
          <p:spPr>
            <a:xfrm>
              <a:off x="8268471" y="7999426"/>
              <a:ext cx="3930022" cy="7954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spcBef>
                  <a:spcPct val="0"/>
                </a:spcBef>
              </a:pPr>
              <a:r>
                <a:rPr lang="en-US" sz="2800" b="1" kern="1200" dirty="0" smtClean="0"/>
                <a:t>Undergraduate </a:t>
              </a:r>
              <a:r>
                <a:rPr lang="en-US" sz="2800" b="1" dirty="0" smtClean="0"/>
                <a:t>Internships: </a:t>
              </a:r>
            </a:p>
            <a:p>
              <a:pPr lvl="0" algn="ctr" defTabSz="1066800">
                <a:spcBef>
                  <a:spcPct val="0"/>
                </a:spcBef>
              </a:pPr>
              <a:r>
                <a:rPr lang="en-US" sz="2800" b="1" dirty="0" smtClean="0"/>
                <a:t>Summer </a:t>
              </a:r>
              <a:r>
                <a:rPr lang="en-US" sz="2800" b="1" dirty="0"/>
                <a:t>Research Internship Program (SRI)  </a:t>
              </a:r>
              <a:r>
                <a:rPr lang="en-US" sz="2800" b="1" kern="1200" dirty="0" smtClean="0"/>
                <a:t>Research Experiences for Undergraduates (REU) at </a:t>
              </a:r>
              <a:r>
                <a:rPr lang="en-US" sz="2800" b="1" kern="1200" dirty="0" smtClean="0"/>
                <a:t>LSUHSC</a:t>
              </a:r>
              <a:endParaRPr lang="en-US" sz="2800" b="1" kern="1200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8882817" y="20441316"/>
            <a:ext cx="5209452" cy="1832034"/>
            <a:chOff x="7059545" y="5108803"/>
            <a:chExt cx="6734891" cy="2206072"/>
          </a:xfrm>
        </p:grpSpPr>
        <p:sp>
          <p:nvSpPr>
            <p:cNvPr id="78" name="Rounded Rectangle 77"/>
            <p:cNvSpPr/>
            <p:nvPr/>
          </p:nvSpPr>
          <p:spPr>
            <a:xfrm>
              <a:off x="7059545" y="5108803"/>
              <a:ext cx="6734891" cy="2206072"/>
            </a:xfrm>
            <a:prstGeom prst="roundRect">
              <a:avLst>
                <a:gd name="adj" fmla="val 10000"/>
              </a:avLst>
            </a:prstGeom>
            <a:solidFill>
              <a:schemeClr val="accent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9" name="Rounded Rectangle 24"/>
            <p:cNvSpPr txBox="1"/>
            <p:nvPr/>
          </p:nvSpPr>
          <p:spPr>
            <a:xfrm>
              <a:off x="7124159" y="5173417"/>
              <a:ext cx="6605663" cy="2076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/>
                <a:t>Research Experience, Presentation Skills, Professional Networking, </a:t>
              </a:r>
              <a:r>
                <a:rPr lang="en-US" sz="2400" kern="1200" dirty="0" smtClean="0"/>
                <a:t>Scientific Publications, CV Preparation </a:t>
              </a:r>
              <a:endParaRPr lang="en-US" sz="2400" kern="1200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8897848" y="18708446"/>
            <a:ext cx="5170973" cy="857956"/>
            <a:chOff x="7829870" y="3426028"/>
            <a:chExt cx="5170973" cy="857956"/>
          </a:xfrm>
        </p:grpSpPr>
        <p:sp>
          <p:nvSpPr>
            <p:cNvPr id="74" name="Rounded Rectangle 73"/>
            <p:cNvSpPr/>
            <p:nvPr/>
          </p:nvSpPr>
          <p:spPr>
            <a:xfrm>
              <a:off x="7829870" y="3426028"/>
              <a:ext cx="5170973" cy="857956"/>
            </a:xfrm>
            <a:prstGeom prst="roundRect">
              <a:avLst>
                <a:gd name="adj" fmla="val 10000"/>
              </a:avLst>
            </a:prstGeom>
            <a:solidFill>
              <a:schemeClr val="accent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5" name="Rounded Rectangle 28"/>
            <p:cNvSpPr txBox="1"/>
            <p:nvPr/>
          </p:nvSpPr>
          <p:spPr>
            <a:xfrm>
              <a:off x="7854999" y="3451157"/>
              <a:ext cx="5120715" cy="8076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LSUHSC trainees (MPH</a:t>
              </a:r>
              <a:r>
                <a:rPr lang="en-US" sz="2400" kern="1200" dirty="0" smtClean="0"/>
                <a:t>, MS, MD, </a:t>
              </a:r>
              <a:r>
                <a:rPr lang="en-US" sz="2400" kern="1200" dirty="0" smtClean="0"/>
                <a:t>PhD</a:t>
              </a:r>
              <a:r>
                <a:rPr lang="en-US" sz="2400" dirty="0"/>
                <a:t> </a:t>
              </a:r>
              <a:r>
                <a:rPr lang="en-US" sz="2400" dirty="0" smtClean="0"/>
                <a:t>students)</a:t>
              </a:r>
              <a:endParaRPr lang="en-US" sz="2400" kern="1200" dirty="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8892200" y="17017578"/>
            <a:ext cx="5114348" cy="857956"/>
            <a:chOff x="7825340" y="1831164"/>
            <a:chExt cx="5114348" cy="857956"/>
          </a:xfrm>
        </p:grpSpPr>
        <p:sp>
          <p:nvSpPr>
            <p:cNvPr id="68" name="Rounded Rectangle 67"/>
            <p:cNvSpPr/>
            <p:nvPr/>
          </p:nvSpPr>
          <p:spPr>
            <a:xfrm>
              <a:off x="7825340" y="1831164"/>
              <a:ext cx="5114348" cy="857956"/>
            </a:xfrm>
            <a:prstGeom prst="roundRect">
              <a:avLst>
                <a:gd name="adj" fmla="val 10000"/>
              </a:avLst>
            </a:prstGeom>
            <a:solidFill>
              <a:schemeClr val="accent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9" name="Rounded Rectangle 32"/>
            <p:cNvSpPr txBox="1"/>
            <p:nvPr/>
          </p:nvSpPr>
          <p:spPr>
            <a:xfrm>
              <a:off x="7850469" y="1856293"/>
              <a:ext cx="5064090" cy="8076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/>
                <a:t>Careers in Public Health Sciences </a:t>
              </a:r>
            </a:p>
          </p:txBody>
        </p:sp>
      </p:grpSp>
      <p:cxnSp>
        <p:nvCxnSpPr>
          <p:cNvPr id="17" name="Straight Arrow Connector 16"/>
          <p:cNvCxnSpPr/>
          <p:nvPr/>
        </p:nvCxnSpPr>
        <p:spPr>
          <a:xfrm flipH="1">
            <a:off x="3214924" y="18042079"/>
            <a:ext cx="11805" cy="955178"/>
          </a:xfrm>
          <a:prstGeom prst="straightConnector1">
            <a:avLst/>
          </a:prstGeom>
          <a:ln w="73025" cmpd="sng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flipV="1">
            <a:off x="11403274" y="22342002"/>
            <a:ext cx="0" cy="577545"/>
          </a:xfrm>
          <a:prstGeom prst="straightConnector1">
            <a:avLst/>
          </a:prstGeom>
          <a:ln w="66675" cmpd="sng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5847114" y="24031696"/>
            <a:ext cx="2467374" cy="22222"/>
          </a:xfrm>
          <a:prstGeom prst="straightConnector1">
            <a:avLst/>
          </a:prstGeom>
          <a:ln w="82550" cmpd="sng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3203062" y="22109754"/>
            <a:ext cx="3418" cy="954679"/>
          </a:xfrm>
          <a:prstGeom prst="straightConnector1">
            <a:avLst/>
          </a:prstGeom>
          <a:ln w="73025" cmpd="sng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 flipH="1">
            <a:off x="3187020" y="20139955"/>
            <a:ext cx="11862" cy="782352"/>
          </a:xfrm>
          <a:prstGeom prst="straightConnector1">
            <a:avLst/>
          </a:prstGeom>
          <a:ln w="73025" cmpd="sng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 flipV="1">
            <a:off x="11400845" y="19638348"/>
            <a:ext cx="0" cy="577545"/>
          </a:xfrm>
          <a:prstGeom prst="straightConnector1">
            <a:avLst/>
          </a:prstGeom>
          <a:ln w="66675" cmpd="sng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 flipV="1">
            <a:off x="11453665" y="17958165"/>
            <a:ext cx="0" cy="577545"/>
          </a:xfrm>
          <a:prstGeom prst="straightConnector1">
            <a:avLst/>
          </a:prstGeom>
          <a:ln w="66675" cmpd="sng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3624A497-4108-AF99-CDB5-C355C20477CA}"/>
              </a:ext>
            </a:extLst>
          </p:cNvPr>
          <p:cNvSpPr txBox="1">
            <a:spLocks/>
          </p:cNvSpPr>
          <p:nvPr/>
        </p:nvSpPr>
        <p:spPr>
          <a:xfrm>
            <a:off x="1136726" y="15947303"/>
            <a:ext cx="12590529" cy="987902"/>
          </a:xfrm>
          <a:prstGeom prst="rect">
            <a:avLst/>
          </a:prstGeom>
          <a:noFill/>
        </p:spPr>
        <p:txBody>
          <a:bodyPr vert="horz" lIns="365760" tIns="45720" rIns="91440" bIns="45720" rtlCol="0" anchor="ctr">
            <a:noAutofit/>
          </a:bodyPr>
          <a:lstStyle>
            <a:lvl1pPr marL="0" indent="0" algn="ctr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5400" kern="1200" cap="none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6pPr>
            <a:lvl7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7pPr>
            <a:lvl8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8pPr>
            <a:lvl9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chemeClr val="tx1"/>
                </a:solidFill>
              </a:rPr>
              <a:t>Figure 1: The LSUHSC </a:t>
            </a:r>
            <a:r>
              <a:rPr lang="en-US" sz="2800" b="1" dirty="0" smtClean="0">
                <a:solidFill>
                  <a:schemeClr val="tx1"/>
                </a:solidFill>
              </a:rPr>
              <a:t>STEM </a:t>
            </a:r>
            <a:r>
              <a:rPr lang="en-US" sz="2800" b="1" dirty="0" smtClean="0">
                <a:solidFill>
                  <a:schemeClr val="tx1"/>
                </a:solidFill>
              </a:rPr>
              <a:t>Education Pipeline/Pathway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37" name="Left Arrow 136"/>
          <p:cNvSpPr/>
          <p:nvPr/>
        </p:nvSpPr>
        <p:spPr>
          <a:xfrm rot="10800000">
            <a:off x="6975921" y="22964197"/>
            <a:ext cx="1726523" cy="395333"/>
          </a:xfrm>
          <a:prstGeom prst="leftArrow">
            <a:avLst>
              <a:gd name="adj1" fmla="val 62049"/>
              <a:gd name="adj2" fmla="val 50000"/>
            </a:avLst>
          </a:prstGeom>
          <a:pattFill prst="trellis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 err="1" smtClean="0"/>
          </a:p>
        </p:txBody>
      </p:sp>
      <p:graphicFrame>
        <p:nvGraphicFramePr>
          <p:cNvPr id="149" name="Content Placeholder 148"/>
          <p:cNvGraphicFramePr>
            <a:graphicFrameLocks noGrp="1"/>
          </p:cNvGraphicFramePr>
          <p:nvPr>
            <p:ph sz="quarter" idx="25"/>
            <p:extLst>
              <p:ext uri="{D42A27DB-BD31-4B8C-83A1-F6EECF244321}">
                <p14:modId xmlns:p14="http://schemas.microsoft.com/office/powerpoint/2010/main" val="2256975917"/>
              </p:ext>
            </p:extLst>
          </p:nvPr>
        </p:nvGraphicFramePr>
        <p:xfrm>
          <a:off x="30348083" y="21069748"/>
          <a:ext cx="12516421" cy="359970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5793628">
                  <a:extLst>
                    <a:ext uri="{9D8B030D-6E8A-4147-A177-3AD203B41FA5}">
                      <a16:colId xmlns:a16="http://schemas.microsoft.com/office/drawing/2014/main" val="1645925225"/>
                    </a:ext>
                  </a:extLst>
                </a:gridCol>
                <a:gridCol w="6722793">
                  <a:extLst>
                    <a:ext uri="{9D8B030D-6E8A-4147-A177-3AD203B41FA5}">
                      <a16:colId xmlns:a16="http://schemas.microsoft.com/office/drawing/2014/main" val="1568719188"/>
                    </a:ext>
                  </a:extLst>
                </a:gridCol>
              </a:tblGrid>
              <a:tr h="88382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Table 3: Advantages and disadvantages of the Education &amp; Training Application (ETAP) common application tool. </a:t>
                      </a:r>
                      <a:br>
                        <a:rPr lang="en-US" sz="2000" b="1" u="none" strike="noStrike" dirty="0">
                          <a:effectLst/>
                        </a:rPr>
                      </a:b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11039"/>
                  </a:ext>
                </a:extLst>
              </a:tr>
              <a:tr h="4203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Advantages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Disadvantages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956077"/>
                  </a:ext>
                </a:extLst>
              </a:tr>
              <a:tr h="510982">
                <a:tc>
                  <a:txBody>
                    <a:bodyPr/>
                    <a:lstStyle/>
                    <a:p>
                      <a:pPr marL="63500" indent="0" algn="l" fontAlgn="ctr"/>
                      <a:r>
                        <a:rPr lang="en-US" sz="1800" u="none" strike="noStrike" dirty="0">
                          <a:effectLst/>
                        </a:rPr>
                        <a:t>Standardization of all student applications that are NSF funded.</a:t>
                      </a:r>
                      <a:endParaRPr lang="en-US" sz="1800" b="0" i="0" u="none" strike="noStrike" dirty="0">
                        <a:solidFill>
                          <a:srgbClr val="1F1F1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63500" indent="0" algn="l" fontAlgn="ctr"/>
                      <a:r>
                        <a:rPr lang="en-US" sz="1800" u="none" strike="noStrike" dirty="0">
                          <a:effectLst/>
                        </a:rPr>
                        <a:t>Specific programs have limited flexibility to change questions to their specification.</a:t>
                      </a:r>
                      <a:endParaRPr lang="en-US" sz="1800" b="0" i="0" u="none" strike="noStrike" dirty="0">
                        <a:solidFill>
                          <a:srgbClr val="1F1F1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569987289"/>
                  </a:ext>
                </a:extLst>
              </a:tr>
              <a:tr h="823462">
                <a:tc>
                  <a:txBody>
                    <a:bodyPr/>
                    <a:lstStyle/>
                    <a:p>
                      <a:pPr marL="63500" indent="0" algn="l" fontAlgn="ctr"/>
                      <a:r>
                        <a:rPr lang="en-US" sz="1800" u="none" strike="noStrike" dirty="0">
                          <a:effectLst/>
                        </a:rPr>
                        <a:t>Easy for applicants to manage applications to multiple programs within NSF.</a:t>
                      </a:r>
                      <a:endParaRPr lang="en-US" sz="1800" b="0" i="0" u="none" strike="noStrike" dirty="0">
                        <a:solidFill>
                          <a:srgbClr val="1F1F1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63500" indent="0" algn="l" fontAlgn="ctr"/>
                      <a:r>
                        <a:rPr lang="en-US" sz="1800" u="none" strike="noStrike" dirty="0">
                          <a:effectLst/>
                        </a:rPr>
                        <a:t>Larger application pool leading to higher competition due to easier application processes.</a:t>
                      </a:r>
                      <a:endParaRPr lang="en-US" sz="1800" b="0" i="0" u="none" strike="noStrike" dirty="0">
                        <a:solidFill>
                          <a:srgbClr val="1F1F1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87627424"/>
                  </a:ext>
                </a:extLst>
              </a:tr>
              <a:tr h="880184">
                <a:tc>
                  <a:txBody>
                    <a:bodyPr/>
                    <a:lstStyle/>
                    <a:p>
                      <a:pPr marL="63500" indent="0" algn="l" fontAlgn="ctr"/>
                      <a:r>
                        <a:rPr lang="en-US" sz="1800" u="none" strike="noStrike" dirty="0">
                          <a:effectLst/>
                        </a:rPr>
                        <a:t>Program directors can access demographic data for the current program and other programs nationwide.</a:t>
                      </a:r>
                      <a:endParaRPr lang="en-US" sz="1800" b="0" i="0" u="none" strike="noStrike" dirty="0">
                        <a:solidFill>
                          <a:srgbClr val="1F1F1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63500" indent="0" algn="l" fontAlgn="ctr"/>
                      <a:r>
                        <a:rPr lang="en-US" sz="1800" u="none" strike="noStrike" dirty="0" smtClean="0">
                          <a:effectLst/>
                        </a:rPr>
                        <a:t>No anonymity. Self-reporting </a:t>
                      </a:r>
                      <a:r>
                        <a:rPr lang="en-US" sz="1800" u="none" strike="noStrike" dirty="0">
                          <a:effectLst/>
                        </a:rPr>
                        <a:t>of disability data is linked to the applicants, so admissions committee can view their </a:t>
                      </a:r>
                      <a:r>
                        <a:rPr lang="en-US" sz="1800" u="none" strike="noStrike" dirty="0" smtClean="0">
                          <a:effectLst/>
                        </a:rPr>
                        <a:t>disability information</a:t>
                      </a:r>
                      <a:r>
                        <a:rPr lang="en-US" sz="1800" u="none" strike="noStrike" dirty="0">
                          <a:effectLst/>
                        </a:rPr>
                        <a:t>.</a:t>
                      </a:r>
                      <a:endParaRPr lang="en-US" sz="1800" b="0" i="0" u="none" strike="noStrike" dirty="0">
                        <a:solidFill>
                          <a:srgbClr val="1F1F1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160049836"/>
                  </a:ext>
                </a:extLst>
              </a:tr>
            </a:tbl>
          </a:graphicData>
        </a:graphic>
      </p:graphicFrame>
      <p:sp>
        <p:nvSpPr>
          <p:cNvPr id="145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30442382" y="27751895"/>
            <a:ext cx="12026752" cy="935988"/>
          </a:xfrm>
        </p:spPr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pic>
        <p:nvPicPr>
          <p:cNvPr id="150" name="Picture 149"/>
          <p:cNvPicPr>
            <a:picLocks noChangeAspect="1"/>
          </p:cNvPicPr>
          <p:nvPr/>
        </p:nvPicPr>
        <p:blipFill rotWithShape="1">
          <a:blip r:embed="rId9"/>
          <a:srcRect t="4154" r="10318"/>
          <a:stretch/>
        </p:blipFill>
        <p:spPr>
          <a:xfrm>
            <a:off x="14991391" y="16549648"/>
            <a:ext cx="14628144" cy="15849660"/>
          </a:xfrm>
          <a:prstGeom prst="rect">
            <a:avLst/>
          </a:prstGeom>
        </p:spPr>
      </p:pic>
      <p:sp>
        <p:nvSpPr>
          <p:cNvPr id="143" name="Rounded Rectangle 142"/>
          <p:cNvSpPr/>
          <p:nvPr/>
        </p:nvSpPr>
        <p:spPr>
          <a:xfrm>
            <a:off x="25202496" y="19279885"/>
            <a:ext cx="2766875" cy="1050874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 err="1" smtClean="0">
              <a:noFill/>
            </a:endParaRPr>
          </a:p>
        </p:txBody>
      </p:sp>
      <p:graphicFrame>
        <p:nvGraphicFramePr>
          <p:cNvPr id="153" name="Chart 152">
            <a:extLst>
              <a:ext uri="{FF2B5EF4-FFF2-40B4-BE49-F238E27FC236}">
                <a16:creationId xmlns:a16="http://schemas.microsoft.com/office/drawing/2014/main" id="{3F98604C-6743-18B5-EE4A-5700EFC838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1025279"/>
              </p:ext>
            </p:extLst>
          </p:nvPr>
        </p:nvGraphicFramePr>
        <p:xfrm>
          <a:off x="30903172" y="6282640"/>
          <a:ext cx="11719490" cy="7437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57" name="Rounded Rectangle 156"/>
          <p:cNvSpPr/>
          <p:nvPr/>
        </p:nvSpPr>
        <p:spPr>
          <a:xfrm>
            <a:off x="40679737" y="7338478"/>
            <a:ext cx="1691007" cy="647149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 err="1" smtClean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93119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ience Poster">
  <a:themeElements>
    <a:clrScheme name="Science Poster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 sz="6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6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A3AC1795-03CA-4218-8E9C-394F2C72EB71}" vid="{9E91E023-53D0-48CE-AFD1-CE3DA49243D0}"/>
    </a:ext>
  </a:extLst>
</a:theme>
</file>

<file path=ppt/theme/theme2.xml><?xml version="1.0" encoding="utf-8"?>
<a:theme xmlns:a="http://schemas.openxmlformats.org/drawingml/2006/main" name="Office Theme">
  <a:themeElements>
    <a:clrScheme name="Science Poster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cience Poster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9B7E175-EA31-4EB5-9BCC-A945A810367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TS104001343</Template>
  <TotalTime>0</TotalTime>
  <Words>1485</Words>
  <Application>Microsoft Office PowerPoint</Application>
  <PresentationFormat>Custom</PresentationFormat>
  <Paragraphs>161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Aptos</vt:lpstr>
      <vt:lpstr>Arial</vt:lpstr>
      <vt:lpstr>Bahnschrift Light Condensed</vt:lpstr>
      <vt:lpstr>Calibri</vt:lpstr>
      <vt:lpstr>Calibri Light</vt:lpstr>
      <vt:lpstr>Times New Roman</vt:lpstr>
      <vt:lpstr>Wingdings</vt:lpstr>
      <vt:lpstr>Science Poster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2014-03-11T18:19:54Z</dcterms:created>
  <dcterms:modified xsi:type="dcterms:W3CDTF">2024-04-01T17:30:13Z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TC040013439991</vt:lpwstr>
  </property>
  <property fmtid="{D5CDD505-2E9C-101B-9397-08002B2CF9AE}" pid="3" name="MSIP_Label_7b94a7b8-f06c-4dfe-bdcc-9b548fd58c31_Enabled">
    <vt:lpwstr>true</vt:lpwstr>
  </property>
  <property fmtid="{D5CDD505-2E9C-101B-9397-08002B2CF9AE}" pid="4" name="MSIP_Label_7b94a7b8-f06c-4dfe-bdcc-9b548fd58c31_SetDate">
    <vt:lpwstr>2024-03-28T15:05:39Z</vt:lpwstr>
  </property>
  <property fmtid="{D5CDD505-2E9C-101B-9397-08002B2CF9AE}" pid="5" name="MSIP_Label_7b94a7b8-f06c-4dfe-bdcc-9b548fd58c31_Method">
    <vt:lpwstr>Privileged</vt:lpwstr>
  </property>
  <property fmtid="{D5CDD505-2E9C-101B-9397-08002B2CF9AE}" pid="6" name="MSIP_Label_7b94a7b8-f06c-4dfe-bdcc-9b548fd58c31_Name">
    <vt:lpwstr>7b94a7b8-f06c-4dfe-bdcc-9b548fd58c31</vt:lpwstr>
  </property>
  <property fmtid="{D5CDD505-2E9C-101B-9397-08002B2CF9AE}" pid="7" name="MSIP_Label_7b94a7b8-f06c-4dfe-bdcc-9b548fd58c31_SiteId">
    <vt:lpwstr>9ce70869-60db-44fd-abe8-d2767077fc8f</vt:lpwstr>
  </property>
  <property fmtid="{D5CDD505-2E9C-101B-9397-08002B2CF9AE}" pid="8" name="MSIP_Label_7b94a7b8-f06c-4dfe-bdcc-9b548fd58c31_ActionId">
    <vt:lpwstr>2c1f1002-2833-4a15-b3c9-f7e83a3eb25d</vt:lpwstr>
  </property>
  <property fmtid="{D5CDD505-2E9C-101B-9397-08002B2CF9AE}" pid="9" name="MSIP_Label_7b94a7b8-f06c-4dfe-bdcc-9b548fd58c31_ContentBits">
    <vt:lpwstr>0</vt:lpwstr>
  </property>
</Properties>
</file>