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a:srgbClr val="FDD023"/>
    <a:srgbClr val="2A0C5A"/>
    <a:srgbClr val="595959"/>
    <a:srgbClr val="B78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EC107-CD15-4B62-AE29-619FC12AC0C4}" v="775" dt="2023-03-26T11:22:10.51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381" autoAdjust="0"/>
    <p:restoredTop sz="94238" autoAdjust="0"/>
  </p:normalViewPr>
  <p:slideViewPr>
    <p:cSldViewPr snapToGrid="0">
      <p:cViewPr>
        <p:scale>
          <a:sx n="66" d="100"/>
          <a:sy n="66" d="100"/>
        </p:scale>
        <p:origin x="48" y="-8484"/>
      </p:cViewPr>
      <p:guideLst>
        <p:guide orient="horz" pos="10368"/>
        <p:guide pos="13824"/>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AB2E9-3568-4939-AD20-F42726F09D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51CFC8-37EC-494B-A841-287649776134}" type="pres">
      <dgm:prSet presAssocID="{425AB2E9-3568-4939-AD20-F42726F09D02}" presName="Name0" presStyleCnt="0">
        <dgm:presLayoutVars>
          <dgm:dir/>
          <dgm:animLvl val="lvl"/>
          <dgm:resizeHandles val="exact"/>
        </dgm:presLayoutVars>
      </dgm:prSet>
      <dgm:spPr/>
    </dgm:pt>
  </dgm:ptLst>
  <dgm:cxnLst>
    <dgm:cxn modelId="{12E1A9E1-0E2B-4599-8D03-2A69A1547115}" type="presOf" srcId="{425AB2E9-3568-4939-AD20-F42726F09D02}" destId="{4351CFC8-37EC-494B-A841-287649776134}"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AB2E9-3568-4939-AD20-F42726F09D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F1FE2A-97BA-4B52-B3A6-E44D1F20CB28}">
      <dgm:prSet phldrT="[Text]" custT="1"/>
      <dgm:spPr/>
      <dgm:t>
        <a:bodyPr/>
        <a:lstStyle/>
        <a:p>
          <a:r>
            <a:rPr lang="en-US" sz="3600" b="1" dirty="0">
              <a:solidFill>
                <a:schemeClr val="accent3"/>
              </a:solidFill>
            </a:rPr>
            <a:t>2006-2014</a:t>
          </a:r>
        </a:p>
      </dgm:t>
    </dgm:pt>
    <dgm:pt modelId="{272155B6-483B-4675-B173-D3F00A201046}" type="parTrans" cxnId="{FC6EE199-23CF-4307-94F8-FC53916EA51A}">
      <dgm:prSet/>
      <dgm:spPr/>
      <dgm:t>
        <a:bodyPr/>
        <a:lstStyle/>
        <a:p>
          <a:endParaRPr lang="en-US" sz="2800"/>
        </a:p>
      </dgm:t>
    </dgm:pt>
    <dgm:pt modelId="{0CACD921-34CA-4681-87F1-041A98C27B3D}" type="sibTrans" cxnId="{FC6EE199-23CF-4307-94F8-FC53916EA51A}">
      <dgm:prSet/>
      <dgm:spPr/>
      <dgm:t>
        <a:bodyPr/>
        <a:lstStyle/>
        <a:p>
          <a:endParaRPr lang="en-US" sz="2800"/>
        </a:p>
      </dgm:t>
    </dgm:pt>
    <dgm:pt modelId="{4640F6E6-EF32-4372-9B3B-2FFD48F9CB5C}">
      <dgm:prSet phldrT="[Text]" custT="1"/>
      <dgm:spPr/>
      <dgm:t>
        <a:bodyPr/>
        <a:lstStyle/>
        <a:p>
          <a:r>
            <a:rPr lang="en-US" sz="2800" dirty="0"/>
            <a:t>The graphics show the start of MST and FFT implementation in 2006 and the progression and growth of those services into 2014 (Referenced from Louisiana Models for Change EBP expansion initiative)</a:t>
          </a:r>
        </a:p>
      </dgm:t>
    </dgm:pt>
    <dgm:pt modelId="{DB4F8E23-BBE6-4AB5-9D82-74F5115D7455}" type="parTrans" cxnId="{ACB965C6-1ACF-483C-9C29-8A17C949C706}">
      <dgm:prSet/>
      <dgm:spPr/>
      <dgm:t>
        <a:bodyPr/>
        <a:lstStyle/>
        <a:p>
          <a:endParaRPr lang="en-US" sz="2800"/>
        </a:p>
      </dgm:t>
    </dgm:pt>
    <dgm:pt modelId="{55E32D54-3DF3-4F3F-B3B8-1AEE5606EC62}" type="sibTrans" cxnId="{ACB965C6-1ACF-483C-9C29-8A17C949C706}">
      <dgm:prSet/>
      <dgm:spPr/>
      <dgm:t>
        <a:bodyPr/>
        <a:lstStyle/>
        <a:p>
          <a:endParaRPr lang="en-US" sz="2800"/>
        </a:p>
      </dgm:t>
    </dgm:pt>
    <dgm:pt modelId="{184B56DA-A66C-4DD0-AE11-0A7EBA387E48}">
      <dgm:prSet phldrT="[Text]" custT="1"/>
      <dgm:spPr/>
      <dgm:t>
        <a:bodyPr/>
        <a:lstStyle/>
        <a:p>
          <a:r>
            <a:rPr lang="en-US" sz="3600" b="1" dirty="0">
              <a:solidFill>
                <a:schemeClr val="accent3"/>
              </a:solidFill>
            </a:rPr>
            <a:t>2019</a:t>
          </a:r>
        </a:p>
      </dgm:t>
    </dgm:pt>
    <dgm:pt modelId="{3C1C544F-4C0C-4E19-A3D2-C3E5175D7B4B}" type="parTrans" cxnId="{01AD485A-0916-4A80-9CBA-29870F4D202A}">
      <dgm:prSet/>
      <dgm:spPr/>
      <dgm:t>
        <a:bodyPr/>
        <a:lstStyle/>
        <a:p>
          <a:endParaRPr lang="en-US" sz="2800"/>
        </a:p>
      </dgm:t>
    </dgm:pt>
    <dgm:pt modelId="{8EE144C8-20EA-43DA-B048-41CEE06807BC}" type="sibTrans" cxnId="{01AD485A-0916-4A80-9CBA-29870F4D202A}">
      <dgm:prSet/>
      <dgm:spPr/>
      <dgm:t>
        <a:bodyPr/>
        <a:lstStyle/>
        <a:p>
          <a:endParaRPr lang="en-US" sz="2800"/>
        </a:p>
      </dgm:t>
    </dgm:pt>
    <dgm:pt modelId="{17AF0C1B-AB46-4643-AAAB-C00D253E5731}">
      <dgm:prSet phldrT="[Text]" custT="1"/>
      <dgm:spPr/>
      <dgm:t>
        <a:bodyPr/>
        <a:lstStyle/>
        <a:p>
          <a:r>
            <a:rPr lang="en-US" sz="2800" dirty="0"/>
            <a:t>In 2019, The Center developed a mapping system for EBP providers in LA using ArcGIS </a:t>
          </a:r>
        </a:p>
      </dgm:t>
    </dgm:pt>
    <dgm:pt modelId="{29C3C336-A8CD-48B5-9F85-325299B52A84}" type="parTrans" cxnId="{31D0EEFF-9776-4597-8873-3B56F9091C86}">
      <dgm:prSet/>
      <dgm:spPr/>
      <dgm:t>
        <a:bodyPr/>
        <a:lstStyle/>
        <a:p>
          <a:endParaRPr lang="en-US" sz="2800"/>
        </a:p>
      </dgm:t>
    </dgm:pt>
    <dgm:pt modelId="{631D11DF-11B6-487B-8148-E2BF1F9190AD}" type="sibTrans" cxnId="{31D0EEFF-9776-4597-8873-3B56F9091C86}">
      <dgm:prSet/>
      <dgm:spPr/>
      <dgm:t>
        <a:bodyPr/>
        <a:lstStyle/>
        <a:p>
          <a:endParaRPr lang="en-US" sz="2800"/>
        </a:p>
      </dgm:t>
    </dgm:pt>
    <dgm:pt modelId="{2F8ECEAC-FAA3-4503-A169-57F41A503807}">
      <dgm:prSet phldrT="[Text]" custT="1"/>
      <dgm:spPr/>
      <dgm:t>
        <a:bodyPr/>
        <a:lstStyle/>
        <a:p>
          <a:r>
            <a:rPr lang="en-US" sz="3600" b="1" dirty="0">
              <a:solidFill>
                <a:schemeClr val="accent3"/>
              </a:solidFill>
            </a:rPr>
            <a:t>2022</a:t>
          </a:r>
        </a:p>
      </dgm:t>
    </dgm:pt>
    <dgm:pt modelId="{ACAA3BC8-2CDA-42A5-8DD6-5A948ACC6FCF}" type="parTrans" cxnId="{24836079-9FDA-4F84-9291-518671EE6E30}">
      <dgm:prSet/>
      <dgm:spPr/>
      <dgm:t>
        <a:bodyPr/>
        <a:lstStyle/>
        <a:p>
          <a:endParaRPr lang="en-US" sz="2800"/>
        </a:p>
      </dgm:t>
    </dgm:pt>
    <dgm:pt modelId="{61A568BF-D1AB-4345-9CA7-878468CAA9E0}" type="sibTrans" cxnId="{24836079-9FDA-4F84-9291-518671EE6E30}">
      <dgm:prSet/>
      <dgm:spPr/>
      <dgm:t>
        <a:bodyPr/>
        <a:lstStyle/>
        <a:p>
          <a:endParaRPr lang="en-US" sz="2800"/>
        </a:p>
      </dgm:t>
    </dgm:pt>
    <dgm:pt modelId="{BB5A00DF-7368-4451-822A-C5213BEFEEBE}">
      <dgm:prSet phldrT="[Text]" custT="1"/>
      <dgm:spPr/>
      <dgm:t>
        <a:bodyPr/>
        <a:lstStyle/>
        <a:p>
          <a:r>
            <a:rPr lang="en-US" sz="2800" dirty="0"/>
            <a:t>The current state of EBPs in Louisiana and the current dissemination of EBPs for youth and families in the state. </a:t>
          </a:r>
        </a:p>
      </dgm:t>
    </dgm:pt>
    <dgm:pt modelId="{DBF05790-03E0-47D4-8137-1ED35487613F}" type="parTrans" cxnId="{3F455948-84CC-4BD3-B122-BC7FC520F6C2}">
      <dgm:prSet/>
      <dgm:spPr/>
      <dgm:t>
        <a:bodyPr/>
        <a:lstStyle/>
        <a:p>
          <a:endParaRPr lang="en-US" sz="2800"/>
        </a:p>
      </dgm:t>
    </dgm:pt>
    <dgm:pt modelId="{1FC1A5B2-F57F-4D1D-AD7C-59801453B2A1}" type="sibTrans" cxnId="{3F455948-84CC-4BD3-B122-BC7FC520F6C2}">
      <dgm:prSet/>
      <dgm:spPr/>
      <dgm:t>
        <a:bodyPr/>
        <a:lstStyle/>
        <a:p>
          <a:endParaRPr lang="en-US" sz="2800"/>
        </a:p>
      </dgm:t>
    </dgm:pt>
    <dgm:pt modelId="{4351CFC8-37EC-494B-A841-287649776134}" type="pres">
      <dgm:prSet presAssocID="{425AB2E9-3568-4939-AD20-F42726F09D02}" presName="Name0" presStyleCnt="0">
        <dgm:presLayoutVars>
          <dgm:dir/>
          <dgm:animLvl val="lvl"/>
          <dgm:resizeHandles val="exact"/>
        </dgm:presLayoutVars>
      </dgm:prSet>
      <dgm:spPr/>
    </dgm:pt>
    <dgm:pt modelId="{70E9962D-05C5-4F85-A473-03B50B9C6416}" type="pres">
      <dgm:prSet presAssocID="{06F1FE2A-97BA-4B52-B3A6-E44D1F20CB28}" presName="composite" presStyleCnt="0"/>
      <dgm:spPr/>
    </dgm:pt>
    <dgm:pt modelId="{B8C15370-9E21-4343-A577-4985C41A0B6E}" type="pres">
      <dgm:prSet presAssocID="{06F1FE2A-97BA-4B52-B3A6-E44D1F20CB28}" presName="parTx" presStyleLbl="alignNode1" presStyleIdx="0" presStyleCnt="3">
        <dgm:presLayoutVars>
          <dgm:chMax val="0"/>
          <dgm:chPref val="0"/>
          <dgm:bulletEnabled val="1"/>
        </dgm:presLayoutVars>
      </dgm:prSet>
      <dgm:spPr/>
    </dgm:pt>
    <dgm:pt modelId="{DE65B54D-BB89-4898-B770-68834B90CB27}" type="pres">
      <dgm:prSet presAssocID="{06F1FE2A-97BA-4B52-B3A6-E44D1F20CB28}" presName="desTx" presStyleLbl="alignAccFollowNode1" presStyleIdx="0" presStyleCnt="3">
        <dgm:presLayoutVars>
          <dgm:bulletEnabled val="1"/>
        </dgm:presLayoutVars>
      </dgm:prSet>
      <dgm:spPr/>
    </dgm:pt>
    <dgm:pt modelId="{A7E2C66E-7169-4E42-A713-6528CC71DD9D}" type="pres">
      <dgm:prSet presAssocID="{0CACD921-34CA-4681-87F1-041A98C27B3D}" presName="space" presStyleCnt="0"/>
      <dgm:spPr/>
    </dgm:pt>
    <dgm:pt modelId="{C25D5A66-A92F-4D7D-A84B-534F27779317}" type="pres">
      <dgm:prSet presAssocID="{184B56DA-A66C-4DD0-AE11-0A7EBA387E48}" presName="composite" presStyleCnt="0"/>
      <dgm:spPr/>
    </dgm:pt>
    <dgm:pt modelId="{E01B3154-0666-4584-9FC4-432DE00CC402}" type="pres">
      <dgm:prSet presAssocID="{184B56DA-A66C-4DD0-AE11-0A7EBA387E48}" presName="parTx" presStyleLbl="alignNode1" presStyleIdx="1" presStyleCnt="3">
        <dgm:presLayoutVars>
          <dgm:chMax val="0"/>
          <dgm:chPref val="0"/>
          <dgm:bulletEnabled val="1"/>
        </dgm:presLayoutVars>
      </dgm:prSet>
      <dgm:spPr/>
    </dgm:pt>
    <dgm:pt modelId="{6EC96761-7A7E-46B1-9A31-B92F49834D5A}" type="pres">
      <dgm:prSet presAssocID="{184B56DA-A66C-4DD0-AE11-0A7EBA387E48}" presName="desTx" presStyleLbl="alignAccFollowNode1" presStyleIdx="1" presStyleCnt="3">
        <dgm:presLayoutVars>
          <dgm:bulletEnabled val="1"/>
        </dgm:presLayoutVars>
      </dgm:prSet>
      <dgm:spPr/>
    </dgm:pt>
    <dgm:pt modelId="{D004D87C-D390-4BAA-B20D-69AF97599BD7}" type="pres">
      <dgm:prSet presAssocID="{8EE144C8-20EA-43DA-B048-41CEE06807BC}" presName="space" presStyleCnt="0"/>
      <dgm:spPr/>
    </dgm:pt>
    <dgm:pt modelId="{F9A125CB-F105-4A75-821B-0388D80248ED}" type="pres">
      <dgm:prSet presAssocID="{2F8ECEAC-FAA3-4503-A169-57F41A503807}" presName="composite" presStyleCnt="0"/>
      <dgm:spPr/>
    </dgm:pt>
    <dgm:pt modelId="{64DD6D48-227C-4434-BED8-F49C9D4F4F7E}" type="pres">
      <dgm:prSet presAssocID="{2F8ECEAC-FAA3-4503-A169-57F41A503807}" presName="parTx" presStyleLbl="alignNode1" presStyleIdx="2" presStyleCnt="3">
        <dgm:presLayoutVars>
          <dgm:chMax val="0"/>
          <dgm:chPref val="0"/>
          <dgm:bulletEnabled val="1"/>
        </dgm:presLayoutVars>
      </dgm:prSet>
      <dgm:spPr/>
    </dgm:pt>
    <dgm:pt modelId="{98860936-C475-4184-9A9D-2F4B5D8B0BC7}" type="pres">
      <dgm:prSet presAssocID="{2F8ECEAC-FAA3-4503-A169-57F41A503807}" presName="desTx" presStyleLbl="alignAccFollowNode1" presStyleIdx="2" presStyleCnt="3">
        <dgm:presLayoutVars>
          <dgm:bulletEnabled val="1"/>
        </dgm:presLayoutVars>
      </dgm:prSet>
      <dgm:spPr/>
    </dgm:pt>
  </dgm:ptLst>
  <dgm:cxnLst>
    <dgm:cxn modelId="{3F455948-84CC-4BD3-B122-BC7FC520F6C2}" srcId="{2F8ECEAC-FAA3-4503-A169-57F41A503807}" destId="{BB5A00DF-7368-4451-822A-C5213BEFEEBE}" srcOrd="0" destOrd="0" parTransId="{DBF05790-03E0-47D4-8137-1ED35487613F}" sibTransId="{1FC1A5B2-F57F-4D1D-AD7C-59801453B2A1}"/>
    <dgm:cxn modelId="{9BA84549-343A-497A-8F50-EA4C874AF4DD}" type="presOf" srcId="{2F8ECEAC-FAA3-4503-A169-57F41A503807}" destId="{64DD6D48-227C-4434-BED8-F49C9D4F4F7E}" srcOrd="0" destOrd="0" presId="urn:microsoft.com/office/officeart/2005/8/layout/hList1"/>
    <dgm:cxn modelId="{4E402F4F-22AD-4214-BE8C-948F617ABB38}" type="presOf" srcId="{BB5A00DF-7368-4451-822A-C5213BEFEEBE}" destId="{98860936-C475-4184-9A9D-2F4B5D8B0BC7}" srcOrd="0" destOrd="0" presId="urn:microsoft.com/office/officeart/2005/8/layout/hList1"/>
    <dgm:cxn modelId="{9C3D3653-8462-4AAD-A961-3717216B9CF2}" type="presOf" srcId="{06F1FE2A-97BA-4B52-B3A6-E44D1F20CB28}" destId="{B8C15370-9E21-4343-A577-4985C41A0B6E}" srcOrd="0" destOrd="0" presId="urn:microsoft.com/office/officeart/2005/8/layout/hList1"/>
    <dgm:cxn modelId="{24836079-9FDA-4F84-9291-518671EE6E30}" srcId="{425AB2E9-3568-4939-AD20-F42726F09D02}" destId="{2F8ECEAC-FAA3-4503-A169-57F41A503807}" srcOrd="2" destOrd="0" parTransId="{ACAA3BC8-2CDA-42A5-8DD6-5A948ACC6FCF}" sibTransId="{61A568BF-D1AB-4345-9CA7-878468CAA9E0}"/>
    <dgm:cxn modelId="{01AD485A-0916-4A80-9CBA-29870F4D202A}" srcId="{425AB2E9-3568-4939-AD20-F42726F09D02}" destId="{184B56DA-A66C-4DD0-AE11-0A7EBA387E48}" srcOrd="1" destOrd="0" parTransId="{3C1C544F-4C0C-4E19-A3D2-C3E5175D7B4B}" sibTransId="{8EE144C8-20EA-43DA-B048-41CEE06807BC}"/>
    <dgm:cxn modelId="{FC6EE199-23CF-4307-94F8-FC53916EA51A}" srcId="{425AB2E9-3568-4939-AD20-F42726F09D02}" destId="{06F1FE2A-97BA-4B52-B3A6-E44D1F20CB28}" srcOrd="0" destOrd="0" parTransId="{272155B6-483B-4675-B173-D3F00A201046}" sibTransId="{0CACD921-34CA-4681-87F1-041A98C27B3D}"/>
    <dgm:cxn modelId="{913323B4-1F88-4AC5-8C9E-BE0572C8023B}" type="presOf" srcId="{4640F6E6-EF32-4372-9B3B-2FFD48F9CB5C}" destId="{DE65B54D-BB89-4898-B770-68834B90CB27}" srcOrd="0" destOrd="0" presId="urn:microsoft.com/office/officeart/2005/8/layout/hList1"/>
    <dgm:cxn modelId="{ACB965C6-1ACF-483C-9C29-8A17C949C706}" srcId="{06F1FE2A-97BA-4B52-B3A6-E44D1F20CB28}" destId="{4640F6E6-EF32-4372-9B3B-2FFD48F9CB5C}" srcOrd="0" destOrd="0" parTransId="{DB4F8E23-BBE6-4AB5-9D82-74F5115D7455}" sibTransId="{55E32D54-3DF3-4F3F-B3B8-1AEE5606EC62}"/>
    <dgm:cxn modelId="{12E1A9E1-0E2B-4599-8D03-2A69A1547115}" type="presOf" srcId="{425AB2E9-3568-4939-AD20-F42726F09D02}" destId="{4351CFC8-37EC-494B-A841-287649776134}" srcOrd="0" destOrd="0" presId="urn:microsoft.com/office/officeart/2005/8/layout/hList1"/>
    <dgm:cxn modelId="{51EFA3EF-F9E3-4B84-BA84-84A3BBF4D4D3}" type="presOf" srcId="{17AF0C1B-AB46-4643-AAAB-C00D253E5731}" destId="{6EC96761-7A7E-46B1-9A31-B92F49834D5A}" srcOrd="0" destOrd="0" presId="urn:microsoft.com/office/officeart/2005/8/layout/hList1"/>
    <dgm:cxn modelId="{7FD88FF9-53A7-4C08-9686-37472D3C5F90}" type="presOf" srcId="{184B56DA-A66C-4DD0-AE11-0A7EBA387E48}" destId="{E01B3154-0666-4584-9FC4-432DE00CC402}" srcOrd="0" destOrd="0" presId="urn:microsoft.com/office/officeart/2005/8/layout/hList1"/>
    <dgm:cxn modelId="{31D0EEFF-9776-4597-8873-3B56F9091C86}" srcId="{184B56DA-A66C-4DD0-AE11-0A7EBA387E48}" destId="{17AF0C1B-AB46-4643-AAAB-C00D253E5731}" srcOrd="0" destOrd="0" parTransId="{29C3C336-A8CD-48B5-9F85-325299B52A84}" sibTransId="{631D11DF-11B6-487B-8148-E2BF1F9190AD}"/>
    <dgm:cxn modelId="{AE41C4D7-1708-49AF-AE4A-683C8CF513D4}" type="presParOf" srcId="{4351CFC8-37EC-494B-A841-287649776134}" destId="{70E9962D-05C5-4F85-A473-03B50B9C6416}" srcOrd="0" destOrd="0" presId="urn:microsoft.com/office/officeart/2005/8/layout/hList1"/>
    <dgm:cxn modelId="{54821AC3-B761-4DE3-A299-35C839B48BE7}" type="presParOf" srcId="{70E9962D-05C5-4F85-A473-03B50B9C6416}" destId="{B8C15370-9E21-4343-A577-4985C41A0B6E}" srcOrd="0" destOrd="0" presId="urn:microsoft.com/office/officeart/2005/8/layout/hList1"/>
    <dgm:cxn modelId="{3935A46C-E062-4151-BCBD-56617280633D}" type="presParOf" srcId="{70E9962D-05C5-4F85-A473-03B50B9C6416}" destId="{DE65B54D-BB89-4898-B770-68834B90CB27}" srcOrd="1" destOrd="0" presId="urn:microsoft.com/office/officeart/2005/8/layout/hList1"/>
    <dgm:cxn modelId="{0A12C62A-0CDE-440C-8EAB-E415EF2E4EAF}" type="presParOf" srcId="{4351CFC8-37EC-494B-A841-287649776134}" destId="{A7E2C66E-7169-4E42-A713-6528CC71DD9D}" srcOrd="1" destOrd="0" presId="urn:microsoft.com/office/officeart/2005/8/layout/hList1"/>
    <dgm:cxn modelId="{54851ACF-12A9-4433-874C-444142834581}" type="presParOf" srcId="{4351CFC8-37EC-494B-A841-287649776134}" destId="{C25D5A66-A92F-4D7D-A84B-534F27779317}" srcOrd="2" destOrd="0" presId="urn:microsoft.com/office/officeart/2005/8/layout/hList1"/>
    <dgm:cxn modelId="{868B21E6-351E-4088-8823-CA0673B273DE}" type="presParOf" srcId="{C25D5A66-A92F-4D7D-A84B-534F27779317}" destId="{E01B3154-0666-4584-9FC4-432DE00CC402}" srcOrd="0" destOrd="0" presId="urn:microsoft.com/office/officeart/2005/8/layout/hList1"/>
    <dgm:cxn modelId="{91B14886-054D-49EB-AF4F-06F73F4E851C}" type="presParOf" srcId="{C25D5A66-A92F-4D7D-A84B-534F27779317}" destId="{6EC96761-7A7E-46B1-9A31-B92F49834D5A}" srcOrd="1" destOrd="0" presId="urn:microsoft.com/office/officeart/2005/8/layout/hList1"/>
    <dgm:cxn modelId="{68DB7211-B7EA-4286-B920-F0E227605505}" type="presParOf" srcId="{4351CFC8-37EC-494B-A841-287649776134}" destId="{D004D87C-D390-4BAA-B20D-69AF97599BD7}" srcOrd="3" destOrd="0" presId="urn:microsoft.com/office/officeart/2005/8/layout/hList1"/>
    <dgm:cxn modelId="{10B5F44C-3CDA-48E6-B908-B6A9CE97492E}" type="presParOf" srcId="{4351CFC8-37EC-494B-A841-287649776134}" destId="{F9A125CB-F105-4A75-821B-0388D80248ED}" srcOrd="4" destOrd="0" presId="urn:microsoft.com/office/officeart/2005/8/layout/hList1"/>
    <dgm:cxn modelId="{82B6102B-62E6-40B9-9BD7-E73770A2464A}" type="presParOf" srcId="{F9A125CB-F105-4A75-821B-0388D80248ED}" destId="{64DD6D48-227C-4434-BED8-F49C9D4F4F7E}" srcOrd="0" destOrd="0" presId="urn:microsoft.com/office/officeart/2005/8/layout/hList1"/>
    <dgm:cxn modelId="{5D5C143C-31FC-4B5B-97EA-AB78A00ACAA1}" type="presParOf" srcId="{F9A125CB-F105-4A75-821B-0388D80248ED}" destId="{98860936-C475-4184-9A9D-2F4B5D8B0BC7}"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15370-9E21-4343-A577-4985C41A0B6E}">
      <dsp:nvSpPr>
        <dsp:cNvPr id="0" name=""/>
        <dsp:cNvSpPr/>
      </dsp:nvSpPr>
      <dsp:spPr>
        <a:xfrm>
          <a:off x="4000" y="638458"/>
          <a:ext cx="3900487" cy="15601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3"/>
              </a:solidFill>
            </a:rPr>
            <a:t>2006-2014</a:t>
          </a:r>
        </a:p>
      </dsp:txBody>
      <dsp:txXfrm>
        <a:off x="4000" y="638458"/>
        <a:ext cx="3900487" cy="1560194"/>
      </dsp:txXfrm>
    </dsp:sp>
    <dsp:sp modelId="{DE65B54D-BB89-4898-B770-68834B90CB27}">
      <dsp:nvSpPr>
        <dsp:cNvPr id="0" name=""/>
        <dsp:cNvSpPr/>
      </dsp:nvSpPr>
      <dsp:spPr>
        <a:xfrm>
          <a:off x="4000" y="2198653"/>
          <a:ext cx="3900487" cy="44606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The graphics show the start of MST and FFT implementation in 2006 and the progression and growth of those services into 2014 (Referenced from Louisiana Models for Change EBP expansion initiative)</a:t>
          </a:r>
        </a:p>
      </dsp:txBody>
      <dsp:txXfrm>
        <a:off x="4000" y="2198653"/>
        <a:ext cx="3900487" cy="4460624"/>
      </dsp:txXfrm>
    </dsp:sp>
    <dsp:sp modelId="{E01B3154-0666-4584-9FC4-432DE00CC402}">
      <dsp:nvSpPr>
        <dsp:cNvPr id="0" name=""/>
        <dsp:cNvSpPr/>
      </dsp:nvSpPr>
      <dsp:spPr>
        <a:xfrm>
          <a:off x="4450556" y="638458"/>
          <a:ext cx="3900487" cy="15601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3"/>
              </a:solidFill>
            </a:rPr>
            <a:t>2019</a:t>
          </a:r>
        </a:p>
      </dsp:txBody>
      <dsp:txXfrm>
        <a:off x="4450556" y="638458"/>
        <a:ext cx="3900487" cy="1560194"/>
      </dsp:txXfrm>
    </dsp:sp>
    <dsp:sp modelId="{6EC96761-7A7E-46B1-9A31-B92F49834D5A}">
      <dsp:nvSpPr>
        <dsp:cNvPr id="0" name=""/>
        <dsp:cNvSpPr/>
      </dsp:nvSpPr>
      <dsp:spPr>
        <a:xfrm>
          <a:off x="4450556" y="2198653"/>
          <a:ext cx="3900487" cy="44606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In 2019, The Center developed a mapping system for EBP providers in LA using ArcGIS </a:t>
          </a:r>
        </a:p>
      </dsp:txBody>
      <dsp:txXfrm>
        <a:off x="4450556" y="2198653"/>
        <a:ext cx="3900487" cy="4460624"/>
      </dsp:txXfrm>
    </dsp:sp>
    <dsp:sp modelId="{64DD6D48-227C-4434-BED8-F49C9D4F4F7E}">
      <dsp:nvSpPr>
        <dsp:cNvPr id="0" name=""/>
        <dsp:cNvSpPr/>
      </dsp:nvSpPr>
      <dsp:spPr>
        <a:xfrm>
          <a:off x="8897112" y="638458"/>
          <a:ext cx="3900487" cy="15601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3"/>
              </a:solidFill>
            </a:rPr>
            <a:t>2022</a:t>
          </a:r>
        </a:p>
      </dsp:txBody>
      <dsp:txXfrm>
        <a:off x="8897112" y="638458"/>
        <a:ext cx="3900487" cy="1560194"/>
      </dsp:txXfrm>
    </dsp:sp>
    <dsp:sp modelId="{98860936-C475-4184-9A9D-2F4B5D8B0BC7}">
      <dsp:nvSpPr>
        <dsp:cNvPr id="0" name=""/>
        <dsp:cNvSpPr/>
      </dsp:nvSpPr>
      <dsp:spPr>
        <a:xfrm>
          <a:off x="8897112" y="2198653"/>
          <a:ext cx="3900487" cy="44606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The current state of EBPs in Louisiana and the current dissemination of EBPs for youth and families in the state. </a:t>
          </a:r>
        </a:p>
      </dsp:txBody>
      <dsp:txXfrm>
        <a:off x="8897112" y="2198653"/>
        <a:ext cx="3900487" cy="44606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3/25/2023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3/25/2023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38959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 The Epidemiology</a:t>
            </a:r>
            <a:r>
              <a:rPr lang="en-US" sz="6600" baseline="0" dirty="0">
                <a:solidFill>
                  <a:prstClr val="white">
                    <a:lumMod val="50000"/>
                  </a:prstClr>
                </a:solidFill>
                <a:latin typeface="Calibri Light" panose="020F0302020204030204" pitchFamily="34" charset="0"/>
                <a:cs typeface="Calibri" panose="020F0502020204030204" pitchFamily="34" charset="0"/>
              </a:rPr>
              <a:t> Data Center’s printer maximum width to print is 42”</a:t>
            </a:r>
            <a:endParaRPr lang="en-US" sz="6600" dirty="0">
              <a:solidFill>
                <a:prstClr val="white">
                  <a:lumMod val="50000"/>
                </a:prstClr>
              </a:solidFill>
              <a:latin typeface="Calibri Light" panose="020F0302020204030204" pitchFamily="34" charset="0"/>
              <a:cs typeface="Calibri" panose="020F0502020204030204" pitchFamily="34" charset="0"/>
            </a:endParaRP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Keep</a:t>
            </a:r>
            <a:r>
              <a:rPr lang="en-US" sz="6600" baseline="0" dirty="0">
                <a:solidFill>
                  <a:prstClr val="white">
                    <a:lumMod val="50000"/>
                  </a:prstClr>
                </a:solidFill>
                <a:latin typeface="Calibri Light" panose="020F0302020204030204" pitchFamily="34" charset="0"/>
                <a:cs typeface="Calibri" panose="020F0502020204030204" pitchFamily="34" charset="0"/>
              </a:rPr>
              <a:t> the aspect ratio for the School’s logo.</a:t>
            </a:r>
            <a:endParaRPr lang="en-US" sz="66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a:solidFill>
                  <a:prstClr val="white">
                    <a:lumMod val="50000"/>
                  </a:prstClr>
                </a:solidFill>
                <a:latin typeface="Calibri Light" panose="020F0302020204030204" pitchFamily="34" charset="0"/>
                <a:cs typeface="Calibri" panose="020F0502020204030204" pitchFamily="34" charset="0"/>
              </a:rPr>
              <a:t>s</a:t>
            </a:r>
            <a:r>
              <a:rPr sz="6600"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Type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solidFill>
            <a:srgbClr val="461D7C"/>
          </a:soli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3/25/2023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3/25/2023</a:t>
            </a:fld>
            <a:endParaRPr lang="en-US" dirty="0"/>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dirty="0"/>
          </a:p>
        </p:txBody>
      </p:sp>
      <p:sp>
        <p:nvSpPr>
          <p:cNvPr id="8" name="Rectangle 7"/>
          <p:cNvSpPr/>
          <p:nvPr userDrawn="1"/>
        </p:nvSpPr>
        <p:spPr bwMode="gray">
          <a:xfrm>
            <a:off x="0" y="3886200"/>
            <a:ext cx="43891200" cy="1143000"/>
          </a:xfrm>
          <a:prstGeom prst="rect">
            <a:avLst/>
          </a:prstGeom>
          <a:solidFill>
            <a:srgbClr val="461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0" y="3886200"/>
            <a:ext cx="43891200" cy="0"/>
          </a:xfrm>
          <a:prstGeom prst="line">
            <a:avLst/>
          </a:prstGeom>
          <a:ln w="114300">
            <a:solidFill>
              <a:srgbClr val="FDD023"/>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Layout" Target="../diagrams/layou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Data" Target="../diagrams/data2.xml"/><Relationship Id="rId17" Type="http://schemas.openxmlformats.org/officeDocument/2006/relationships/image" Target="../media/image4.png"/><Relationship Id="rId2" Type="http://schemas.openxmlformats.org/officeDocument/2006/relationships/notesSlide" Target="../notesSlides/notesSlide1.xml"/><Relationship Id="rId16" Type="http://schemas.microsoft.com/office/2007/relationships/diagramDrawing" Target="../diagrams/drawing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microsoft.com/office/2007/relationships/hdphoto" Target="../media/hdphoto1.wdp"/><Relationship Id="rId5" Type="http://schemas.openxmlformats.org/officeDocument/2006/relationships/diagramQuickStyle" Target="../diagrams/quickStyle1.xml"/><Relationship Id="rId1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36"/>
          </p:nvPr>
        </p:nvSpPr>
        <p:spPr>
          <a:xfrm>
            <a:off x="36138042" y="4118775"/>
            <a:ext cx="6484620" cy="736038"/>
          </a:xfrm>
        </p:spPr>
        <p:txBody>
          <a:bodyPr/>
          <a:lstStyle/>
          <a:p>
            <a:pPr algn="r" defTabSz="4430713"/>
            <a:r>
              <a:rPr lang="en-US" i="1" dirty="0"/>
              <a:t>publichealth.lsuhsc.edu</a:t>
            </a:r>
          </a:p>
        </p:txBody>
      </p:sp>
      <p:sp>
        <p:nvSpPr>
          <p:cNvPr id="67" name="Text Placeholder 66"/>
          <p:cNvSpPr>
            <a:spLocks noGrp="1"/>
          </p:cNvSpPr>
          <p:nvPr>
            <p:ph type="body" sz="quarter" idx="13"/>
          </p:nvPr>
        </p:nvSpPr>
        <p:spPr/>
        <p:txBody>
          <a:bodyPr/>
          <a:lstStyle/>
          <a:p>
            <a:r>
              <a:rPr lang="en-US" dirty="0"/>
              <a:t>Background</a:t>
            </a:r>
          </a:p>
        </p:txBody>
      </p:sp>
      <p:sp>
        <p:nvSpPr>
          <p:cNvPr id="7" name="Text Placeholder 6"/>
          <p:cNvSpPr>
            <a:spLocks noGrp="1"/>
          </p:cNvSpPr>
          <p:nvPr>
            <p:ph type="body" sz="quarter" idx="17"/>
          </p:nvPr>
        </p:nvSpPr>
        <p:spPr>
          <a:xfrm>
            <a:off x="1236618" y="20859209"/>
            <a:ext cx="12801600" cy="1219200"/>
          </a:xfrm>
        </p:spPr>
        <p:txBody>
          <a:bodyPr/>
          <a:lstStyle/>
          <a:p>
            <a:r>
              <a:rPr lang="en-US" dirty="0"/>
              <a:t>Description</a:t>
            </a:r>
          </a:p>
        </p:txBody>
      </p:sp>
      <p:sp>
        <p:nvSpPr>
          <p:cNvPr id="12" name="Content Placeholder 11"/>
          <p:cNvSpPr>
            <a:spLocks noGrp="1"/>
          </p:cNvSpPr>
          <p:nvPr>
            <p:ph sz="quarter" idx="25"/>
          </p:nvPr>
        </p:nvSpPr>
        <p:spPr>
          <a:xfrm>
            <a:off x="1236618" y="22078409"/>
            <a:ext cx="12801600" cy="8720245"/>
          </a:xfrm>
        </p:spPr>
        <p:txBody>
          <a:bodyPr>
            <a:normAutofit fontScale="92500" lnSpcReduction="10000"/>
          </a:bodyPr>
          <a:lstStyle/>
          <a:p>
            <a:r>
              <a:rPr lang="en-US" sz="3200" dirty="0"/>
              <a:t>The Center has tracked the provision of EBP services by offering a public online mapping service utilizing ArcGIS, providing the geolocation of EBP providers in Louisiana. </a:t>
            </a:r>
          </a:p>
          <a:p>
            <a:r>
              <a:rPr lang="en-US" sz="3200" dirty="0"/>
              <a:t>The Center is currently tracking three interventions: Multisystemic Therapy (MST), Functional Family Therapy (FFT), and Home Builders that are presently identifiable in Medicaid claims based on their use of tracking codes termed EBP modifiers. </a:t>
            </a:r>
          </a:p>
          <a:p>
            <a:r>
              <a:rPr lang="en-US" sz="3200" dirty="0"/>
              <a:t>The other services tracked by The Center largely through self-reported provider data: Child Parent Psychotherapy (CPP), Eye Movement Desensitization and Reprocessing (EMDR), Functional Family Therapy- Child Welfare (FFT-CW), Nurse Family Partnership (NFP), Parents as Teachers (PAT), Parent Child Interaction Therapy (PCIT), Positive Parenting Program (Triple P), Preschool PTSD Treatment (PPT), Trauma Focused Cognitive Behavioral Therapy (TF-CBT), and Youth PTSD Treatment (YPT). </a:t>
            </a:r>
          </a:p>
          <a:p>
            <a:r>
              <a:rPr lang="en-US" sz="3200" dirty="0"/>
              <a:t>Annually the map is updated by the confirmation of providers through a REDCap survey, emails, phone calls and updated list of statewide providers. The map lists providers, EBPs they are trained to offer, managed care organization affiliations and contact information. </a:t>
            </a:r>
          </a:p>
          <a:p>
            <a:pPr marL="0" indent="0">
              <a:buNone/>
            </a:pPr>
            <a:endParaRPr lang="en-US" dirty="0"/>
          </a:p>
        </p:txBody>
      </p:sp>
      <p:graphicFrame>
        <p:nvGraphicFramePr>
          <p:cNvPr id="72" name="Content Placeholder 71" descr="Horizontal Bullet List" title="SmartArt"/>
          <p:cNvGraphicFramePr>
            <a:graphicFrameLocks noGrp="1"/>
          </p:cNvGraphicFramePr>
          <p:nvPr>
            <p:ph sz="quarter" idx="26"/>
            <p:extLst>
              <p:ext uri="{D42A27DB-BD31-4B8C-83A1-F6EECF244321}">
                <p14:modId xmlns:p14="http://schemas.microsoft.com/office/powerpoint/2010/main" val="3058372319"/>
              </p:ext>
            </p:extLst>
          </p:nvPr>
        </p:nvGraphicFramePr>
        <p:xfrm>
          <a:off x="1200695" y="20853282"/>
          <a:ext cx="12743905" cy="122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p:cNvSpPr>
            <a:spLocks noGrp="1"/>
          </p:cNvSpPr>
          <p:nvPr>
            <p:ph type="body" sz="quarter" idx="21"/>
          </p:nvPr>
        </p:nvSpPr>
        <p:spPr/>
        <p:txBody>
          <a:bodyPr/>
          <a:lstStyle/>
          <a:p>
            <a:r>
              <a:rPr lang="en-US" dirty="0"/>
              <a:t>Accomplishments</a:t>
            </a:r>
          </a:p>
        </p:txBody>
      </p:sp>
      <p:sp>
        <p:nvSpPr>
          <p:cNvPr id="6" name="Content Placeholder 5"/>
          <p:cNvSpPr>
            <a:spLocks noGrp="1"/>
          </p:cNvSpPr>
          <p:nvPr>
            <p:ph sz="quarter" idx="33"/>
          </p:nvPr>
        </p:nvSpPr>
        <p:spPr>
          <a:xfrm>
            <a:off x="29946600" y="15838586"/>
            <a:ext cx="12801600" cy="4538610"/>
          </a:xfrm>
        </p:spPr>
        <p:txBody>
          <a:bodyPr/>
          <a:lstStyle/>
          <a:p>
            <a:r>
              <a:rPr lang="en-US" dirty="0"/>
              <a:t>Text</a:t>
            </a:r>
          </a:p>
          <a:p>
            <a:r>
              <a:rPr lang="en-US" dirty="0"/>
              <a:t>Text</a:t>
            </a:r>
          </a:p>
          <a:p>
            <a:r>
              <a:rPr lang="en-US" dirty="0"/>
              <a:t>Text</a:t>
            </a:r>
          </a:p>
        </p:txBody>
      </p:sp>
      <p:sp>
        <p:nvSpPr>
          <p:cNvPr id="5" name="Text Placeholder 4"/>
          <p:cNvSpPr>
            <a:spLocks noGrp="1"/>
          </p:cNvSpPr>
          <p:nvPr>
            <p:ph type="body" sz="quarter" idx="41"/>
          </p:nvPr>
        </p:nvSpPr>
        <p:spPr>
          <a:xfrm>
            <a:off x="29946600" y="13972358"/>
            <a:ext cx="12801600" cy="1219200"/>
          </a:xfrm>
        </p:spPr>
        <p:txBody>
          <a:bodyPr/>
          <a:lstStyle/>
          <a:p>
            <a:r>
              <a:rPr lang="en-US" dirty="0"/>
              <a:t>Future Steps</a:t>
            </a:r>
          </a:p>
        </p:txBody>
      </p:sp>
      <p:sp>
        <p:nvSpPr>
          <p:cNvPr id="21" name="Text Placeholder 20"/>
          <p:cNvSpPr>
            <a:spLocks noGrp="1"/>
          </p:cNvSpPr>
          <p:nvPr>
            <p:ph type="body" sz="quarter" idx="34"/>
          </p:nvPr>
        </p:nvSpPr>
        <p:spPr>
          <a:xfrm>
            <a:off x="29900880" y="28780603"/>
            <a:ext cx="12801600" cy="1219200"/>
          </a:xfrm>
        </p:spPr>
        <p:txBody>
          <a:bodyPr/>
          <a:lstStyle/>
          <a:p>
            <a:r>
              <a:rPr lang="en-US" dirty="0"/>
              <a:t>Acknowledgement</a:t>
            </a:r>
          </a:p>
        </p:txBody>
      </p:sp>
      <p:sp>
        <p:nvSpPr>
          <p:cNvPr id="22" name="Content Placeholder 21"/>
          <p:cNvSpPr>
            <a:spLocks noGrp="1"/>
          </p:cNvSpPr>
          <p:nvPr>
            <p:ph sz="quarter" idx="35"/>
          </p:nvPr>
        </p:nvSpPr>
        <p:spPr>
          <a:xfrm>
            <a:off x="29946600" y="30005274"/>
            <a:ext cx="12801600" cy="2109181"/>
          </a:xfrm>
        </p:spPr>
        <p:txBody>
          <a:bodyPr/>
          <a:lstStyle/>
          <a:p>
            <a:r>
              <a:rPr lang="en-US" dirty="0"/>
              <a:t>The Center for Evidence to Practice in collaboration with the Louisiana Department of Health- Office of Behavioral Health (LDH/OBH)</a:t>
            </a:r>
          </a:p>
        </p:txBody>
      </p:sp>
      <p:pic>
        <p:nvPicPr>
          <p:cNvPr id="104" name="Picture 1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20122" y="161256"/>
            <a:ext cx="8810130" cy="3568103"/>
          </a:xfrm>
          <a:prstGeom prst="rect">
            <a:avLst/>
          </a:prstGeom>
        </p:spPr>
      </p:pic>
      <p:sp>
        <p:nvSpPr>
          <p:cNvPr id="29" name="Text Placeholder 22"/>
          <p:cNvSpPr txBox="1">
            <a:spLocks/>
          </p:cNvSpPr>
          <p:nvPr/>
        </p:nvSpPr>
        <p:spPr bwMode="auto">
          <a:xfrm>
            <a:off x="1164772" y="4137797"/>
            <a:ext cx="30174412" cy="646331"/>
          </a:xfrm>
          <a:prstGeom prst="rect">
            <a:avLst/>
          </a:prstGeom>
        </p:spPr>
        <p:txBody>
          <a:bodyPr vert="horz" lIns="91440" tIns="45720" rIns="91440" bIns="45720" rtlCol="0" anchor="ctr">
            <a:noAutofit/>
          </a:bodyPr>
          <a:lstStyle>
            <a:lvl1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3600" kern="1200">
                <a:solidFill>
                  <a:schemeClr val="bg1">
                    <a:lumMod val="75000"/>
                  </a:schemeClr>
                </a:solidFill>
                <a:latin typeface="+mn-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9pPr>
          </a:lstStyle>
          <a:p>
            <a:pPr defTabSz="4430713"/>
            <a:r>
              <a:rPr lang="en-US" i="1" dirty="0"/>
              <a:t>Louisiana State University Health Sciences Center School of Public Health</a:t>
            </a:r>
          </a:p>
        </p:txBody>
      </p:sp>
      <p:sp>
        <p:nvSpPr>
          <p:cNvPr id="31" name="Text Placeholder 69"/>
          <p:cNvSpPr>
            <a:spLocks noGrp="1"/>
          </p:cNvSpPr>
          <p:nvPr>
            <p:ph type="body" sz="quarter" idx="39"/>
          </p:nvPr>
        </p:nvSpPr>
        <p:spPr>
          <a:xfrm>
            <a:off x="30238012" y="7219043"/>
            <a:ext cx="12249147" cy="6106287"/>
          </a:xfrm>
        </p:spPr>
        <p:txBody>
          <a:bodyPr/>
          <a:lstStyle/>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200" dirty="0"/>
              <a:t>Combining a top-down, bottom-up approach to implementation science, Louisiana matches state-supported EBP dissemination standards and addresses grass-roots community needs. </a:t>
            </a:r>
          </a:p>
          <a:p>
            <a:pPr marL="571500" indent="-571500">
              <a:buFont typeface="Arial" panose="020B0604020202020204" pitchFamily="34" charset="0"/>
              <a:buChar char="•"/>
            </a:pPr>
            <a:r>
              <a:rPr lang="en-US" sz="3200" dirty="0"/>
              <a:t>Expanding behavioral healthcare services in Louisiana by increase training access to providers, streamlining the EBP certification process, and track training cohorts is paramount to the continued growth of EBPs in Louisiana.</a:t>
            </a:r>
          </a:p>
          <a:p>
            <a:pPr marL="571500" indent="-571500">
              <a:buFont typeface="Arial" panose="020B0604020202020204" pitchFamily="34" charset="0"/>
              <a:buChar char="•"/>
            </a:pPr>
            <a:r>
              <a:rPr lang="en-US" sz="3200" dirty="0"/>
              <a:t>These implementation driven outcomes are promising from the currently tracked EBPs and provide a template for the potential proliferation of other EBPs used statewide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endParaRPr lang="en-US" dirty="0"/>
          </a:p>
        </p:txBody>
      </p:sp>
      <p:sp>
        <p:nvSpPr>
          <p:cNvPr id="32" name="Text Placeholder 69"/>
          <p:cNvSpPr>
            <a:spLocks noGrp="1"/>
          </p:cNvSpPr>
          <p:nvPr>
            <p:ph type="body" sz="quarter" idx="39"/>
          </p:nvPr>
        </p:nvSpPr>
        <p:spPr>
          <a:xfrm>
            <a:off x="29946600" y="15895739"/>
            <a:ext cx="12801600" cy="4481457"/>
          </a:xfrm>
        </p:spPr>
        <p:txBody>
          <a:bodyPr/>
          <a:lstStyle/>
          <a:p>
            <a:pPr marL="571500" indent="-571500">
              <a:buFont typeface="Arial" panose="020B0604020202020204" pitchFamily="34" charset="0"/>
              <a:buChar char="•"/>
            </a:pPr>
            <a:r>
              <a:rPr lang="en-US" sz="3600" dirty="0"/>
              <a:t>Continue monitoring behavioral healthcare access in Louisiana and identify gaps in EBP uptake.</a:t>
            </a:r>
          </a:p>
          <a:p>
            <a:pPr marL="571500" indent="-571500">
              <a:buFont typeface="Arial" panose="020B0604020202020204" pitchFamily="34" charset="0"/>
              <a:buChar char="•"/>
            </a:pPr>
            <a:r>
              <a:rPr lang="en-US" sz="3600" dirty="0"/>
              <a:t>Continue improving the timeliness and accuracy of the EBP provider map updates maintained by The Center to improve referral accuracy and reduce frustration with accessing care.</a:t>
            </a:r>
          </a:p>
        </p:txBody>
      </p:sp>
      <p:sp>
        <p:nvSpPr>
          <p:cNvPr id="37" name="Text Placeholder 4"/>
          <p:cNvSpPr>
            <a:spLocks noGrp="1"/>
          </p:cNvSpPr>
          <p:nvPr>
            <p:ph type="body" sz="quarter" idx="41"/>
          </p:nvPr>
        </p:nvSpPr>
        <p:spPr>
          <a:xfrm>
            <a:off x="29946600" y="20725672"/>
            <a:ext cx="12801600" cy="1219200"/>
          </a:xfrm>
        </p:spPr>
        <p:txBody>
          <a:bodyPr/>
          <a:lstStyle/>
          <a:p>
            <a:r>
              <a:rPr lang="en-US" dirty="0"/>
              <a:t>References</a:t>
            </a:r>
          </a:p>
        </p:txBody>
      </p:sp>
      <p:sp>
        <p:nvSpPr>
          <p:cNvPr id="24" name="Text Placeholder 4"/>
          <p:cNvSpPr>
            <a:spLocks noGrp="1"/>
          </p:cNvSpPr>
          <p:nvPr>
            <p:ph type="body" sz="quarter" idx="41"/>
          </p:nvPr>
        </p:nvSpPr>
        <p:spPr>
          <a:xfrm>
            <a:off x="29946600" y="5669280"/>
            <a:ext cx="12801600" cy="1219200"/>
          </a:xfrm>
        </p:spPr>
        <p:txBody>
          <a:bodyPr/>
          <a:lstStyle/>
          <a:p>
            <a:r>
              <a:rPr lang="en-US" dirty="0"/>
              <a:t>Discussion</a:t>
            </a:r>
          </a:p>
        </p:txBody>
      </p:sp>
      <p:sp>
        <p:nvSpPr>
          <p:cNvPr id="8" name="TextBox 7">
            <a:extLst>
              <a:ext uri="{FF2B5EF4-FFF2-40B4-BE49-F238E27FC236}">
                <a16:creationId xmlns:a16="http://schemas.microsoft.com/office/drawing/2014/main" id="{7E3EFC16-A658-3B73-7FF6-506A05C54CA5}"/>
              </a:ext>
            </a:extLst>
          </p:cNvPr>
          <p:cNvSpPr txBox="1"/>
          <p:nvPr/>
        </p:nvSpPr>
        <p:spPr>
          <a:xfrm>
            <a:off x="587829" y="602190"/>
            <a:ext cx="32413698" cy="2769989"/>
          </a:xfrm>
          <a:prstGeom prst="rect">
            <a:avLst/>
          </a:prstGeom>
          <a:noFill/>
        </p:spPr>
        <p:txBody>
          <a:bodyPr wrap="square" rtlCol="0">
            <a:spAutoFit/>
          </a:bodyPr>
          <a:lstStyle/>
          <a:p>
            <a:r>
              <a:rPr lang="en-US" sz="6600" dirty="0"/>
              <a:t>Implementation Science Applied: Expansion of Evidence-Based Programs in Louisiana </a:t>
            </a:r>
          </a:p>
          <a:p>
            <a:r>
              <a:rPr lang="en-US" sz="5400" dirty="0"/>
              <a:t>Willandra Whiting, MPH, REHS; Sara Juneau, MPH; Ashley Fenton, MS; Kelsey Witmeier, MPH; Stephen Phillippi, Jr., PhD, LCSW, CCFC</a:t>
            </a:r>
            <a:endParaRPr lang="en-US" sz="7200" dirty="0"/>
          </a:p>
        </p:txBody>
      </p:sp>
      <p:sp>
        <p:nvSpPr>
          <p:cNvPr id="10" name="Text Placeholder 69">
            <a:extLst>
              <a:ext uri="{FF2B5EF4-FFF2-40B4-BE49-F238E27FC236}">
                <a16:creationId xmlns:a16="http://schemas.microsoft.com/office/drawing/2014/main" id="{96C091F4-9801-C7D1-3E42-C62A0EF1F271}"/>
              </a:ext>
            </a:extLst>
          </p:cNvPr>
          <p:cNvSpPr txBox="1">
            <a:spLocks/>
          </p:cNvSpPr>
          <p:nvPr/>
        </p:nvSpPr>
        <p:spPr bwMode="ltGray">
          <a:xfrm>
            <a:off x="1404040" y="7425526"/>
            <a:ext cx="12847637" cy="12951670"/>
          </a:xfrm>
          <a:prstGeom prst="rect">
            <a:avLst/>
          </a:prstGeom>
          <a:solidFill>
            <a:schemeClr val="tx2">
              <a:lumMod val="10000"/>
              <a:lumOff val="90000"/>
            </a:schemeClr>
          </a:solidFill>
        </p:spPr>
        <p:txBody>
          <a:bodyPr vert="horz" lIns="365760" tIns="45720" rIns="365760" bIns="45720" rtlCol="0" anchor="ctr">
            <a:noAutofit/>
          </a:bodyPr>
          <a:lstStyle>
            <a:lvl1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baseline="0">
                <a:solidFill>
                  <a:schemeClr val="tx1"/>
                </a:solidFill>
                <a:latin typeface="+mn-lt"/>
                <a:ea typeface="+mn-ea"/>
                <a:cs typeface="+mn-cs"/>
              </a:defRPr>
            </a:lvl1pPr>
            <a:lvl2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2pPr>
            <a:lvl3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3pPr>
            <a:lvl4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4pPr>
            <a:lvl5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5pPr>
            <a:lvl6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6pPr>
            <a:lvl7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7pPr>
            <a:lvl8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8pPr>
            <a:lvl9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9pPr>
          </a:lstStyle>
          <a:p>
            <a:pPr marL="571500" indent="-571500">
              <a:buFont typeface="Arial" panose="020B0604020202020204" pitchFamily="34" charset="0"/>
              <a:buChar char="•"/>
            </a:pPr>
            <a:endParaRPr lang="en-US" sz="2400" dirty="0"/>
          </a:p>
          <a:p>
            <a:endParaRPr lang="en-US" sz="2400" dirty="0"/>
          </a:p>
          <a:p>
            <a:endParaRPr lang="en-US" sz="2400" dirty="0"/>
          </a:p>
          <a:p>
            <a:pPr marL="571500" indent="-571500">
              <a:buFont typeface="Arial" panose="020B0604020202020204" pitchFamily="34" charset="0"/>
              <a:buChar char="•"/>
            </a:pPr>
            <a:r>
              <a:rPr lang="en-US" sz="3600" dirty="0"/>
              <a:t>According to the most recent 2021 US Census Bureau data, Louisiana ranks as the 2nd most impoverished state in the country , with approximately half of its children enrolled in Medicaid.</a:t>
            </a:r>
          </a:p>
          <a:p>
            <a:pPr marL="571500" indent="-571500">
              <a:buFont typeface="Arial" panose="020B0604020202020204" pitchFamily="34" charset="0"/>
              <a:buChar char="•"/>
            </a:pPr>
            <a:r>
              <a:rPr lang="en-US" sz="3600" dirty="0"/>
              <a:t>Given that behavioral health conditions can develop in children whose vulnerabilities make them susceptible to poverty's effects, it is understandable that Medicaid is the US's largest payer of behavioral healthcare services. </a:t>
            </a:r>
          </a:p>
          <a:p>
            <a:pPr marL="571500" indent="-571500">
              <a:buFont typeface="Arial" panose="020B0604020202020204" pitchFamily="34" charset="0"/>
              <a:buChar char="•"/>
            </a:pPr>
            <a:r>
              <a:rPr lang="en-US" sz="3600" dirty="0"/>
              <a:t>Research has shown that evidence-based programs (EBPs), referred to as the "gold standard," are more effective in improving children's long-term behavioral health outcomes and reducing the amount entering the juvenile justice system.</a:t>
            </a:r>
          </a:p>
          <a:p>
            <a:pPr marL="571500" indent="-571500">
              <a:buFont typeface="Arial" panose="020B0604020202020204" pitchFamily="34" charset="0"/>
              <a:buChar char="•"/>
            </a:pPr>
            <a:r>
              <a:rPr lang="en-US" sz="3600" dirty="0"/>
              <a:t>There has been a notable growth of EBP provider teams from 2006, to the present . The Center for Evidence to Practice (The Center), in collaboration with LDH/OBH, works to expand the breadth of the utilization of EBPs in Louisiana by providing training to clinicians, mapping services and providers and monitoring EBP use across Louisiana</a:t>
            </a:r>
          </a:p>
          <a:p>
            <a:pPr marL="571500" indent="-571500">
              <a:buFont typeface="Arial" panose="020B0604020202020204" pitchFamily="34" charset="0"/>
              <a:buChar char="•"/>
            </a:pPr>
            <a:r>
              <a:rPr lang="en-US" sz="3600" dirty="0"/>
              <a:t>Louisiana has remained the nation's first and second in terms of FFT and MST usage, per capita, since 2014. </a:t>
            </a:r>
          </a:p>
          <a:p>
            <a:endParaRPr lang="en-US" sz="3200" dirty="0"/>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endParaRPr lang="en-US" dirty="0"/>
          </a:p>
        </p:txBody>
      </p:sp>
      <p:pic>
        <p:nvPicPr>
          <p:cNvPr id="34" name="Content Placeholder 23" descr="Map&#10;&#10;Description automatically generated">
            <a:extLst>
              <a:ext uri="{FF2B5EF4-FFF2-40B4-BE49-F238E27FC236}">
                <a16:creationId xmlns:a16="http://schemas.microsoft.com/office/drawing/2014/main" id="{A4C0F18E-903E-F0A0-41B8-62F3BB8847B8}"/>
              </a:ext>
            </a:extLst>
          </p:cNvPr>
          <p:cNvPicPr>
            <a:picLocks noGrp="1" noChangeAspect="1"/>
          </p:cNvPicPr>
          <p:nvPr>
            <p:ph sz="quarter" idx="27"/>
          </p:nvPr>
        </p:nvPicPr>
        <p:blipFill>
          <a:blip r:embed="rId9">
            <a:extLst>
              <a:ext uri="{28A0092B-C50C-407E-A947-70E740481C1C}">
                <a14:useLocalDpi xmlns:a14="http://schemas.microsoft.com/office/drawing/2010/main" val="0"/>
              </a:ext>
            </a:extLst>
          </a:blip>
          <a:stretch>
            <a:fillRect/>
          </a:stretch>
        </p:blipFill>
        <p:spPr>
          <a:xfrm>
            <a:off x="16251979" y="8180377"/>
            <a:ext cx="12094422" cy="6711280"/>
          </a:xfrm>
        </p:spPr>
      </p:pic>
      <p:sp>
        <p:nvSpPr>
          <p:cNvPr id="35" name="TextBox 34">
            <a:extLst>
              <a:ext uri="{FF2B5EF4-FFF2-40B4-BE49-F238E27FC236}">
                <a16:creationId xmlns:a16="http://schemas.microsoft.com/office/drawing/2014/main" id="{C667775A-7FE9-9CD2-07C1-E8C08ECF7DB6}"/>
              </a:ext>
            </a:extLst>
          </p:cNvPr>
          <p:cNvSpPr txBox="1"/>
          <p:nvPr/>
        </p:nvSpPr>
        <p:spPr>
          <a:xfrm>
            <a:off x="16251978" y="7387396"/>
            <a:ext cx="5570778"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ln w="0"/>
                <a:solidFill>
                  <a:schemeClr val="accent3"/>
                </a:solidFill>
                <a:effectLst>
                  <a:outerShdw blurRad="38100" dist="19050" dir="2700000" algn="tl" rotWithShape="0">
                    <a:schemeClr val="dk1">
                      <a:alpha val="40000"/>
                    </a:schemeClr>
                  </a:outerShdw>
                </a:effectLst>
              </a:rPr>
              <a:t>LA 2006 EBP Map</a:t>
            </a:r>
          </a:p>
        </p:txBody>
      </p:sp>
      <p:sp>
        <p:nvSpPr>
          <p:cNvPr id="36" name="TextBox 35">
            <a:extLst>
              <a:ext uri="{FF2B5EF4-FFF2-40B4-BE49-F238E27FC236}">
                <a16:creationId xmlns:a16="http://schemas.microsoft.com/office/drawing/2014/main" id="{116FACD5-8B28-8989-FBA5-4FAFDACCF17D}"/>
              </a:ext>
            </a:extLst>
          </p:cNvPr>
          <p:cNvSpPr txBox="1"/>
          <p:nvPr/>
        </p:nvSpPr>
        <p:spPr>
          <a:xfrm>
            <a:off x="22432253" y="7387396"/>
            <a:ext cx="557077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ln w="0"/>
                <a:solidFill>
                  <a:schemeClr val="accent3"/>
                </a:solidFill>
                <a:effectLst>
                  <a:outerShdw blurRad="38100" dist="19050" dir="2700000" algn="tl" rotWithShape="0">
                    <a:schemeClr val="dk1">
                      <a:alpha val="40000"/>
                    </a:schemeClr>
                  </a:outerShdw>
                </a:effectLst>
              </a:rPr>
              <a:t>LA 2014 EBP Map</a:t>
            </a:r>
          </a:p>
        </p:txBody>
      </p:sp>
      <p:pic>
        <p:nvPicPr>
          <p:cNvPr id="40" name="Content Placeholder 30">
            <a:extLst>
              <a:ext uri="{FF2B5EF4-FFF2-40B4-BE49-F238E27FC236}">
                <a16:creationId xmlns:a16="http://schemas.microsoft.com/office/drawing/2014/main" id="{DAD2185D-7EE0-A265-ACAA-FF63C3976BA8}"/>
              </a:ext>
            </a:extLst>
          </p:cNvPr>
          <p:cNvPicPr>
            <a:picLocks noGrp="1" noChangeAspect="1"/>
          </p:cNvPicPr>
          <p:nvPr>
            <p:ph sz="quarter" idx="23"/>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16195247" y="16459200"/>
            <a:ext cx="12151154" cy="7462469"/>
          </a:xfrm>
        </p:spPr>
      </p:pic>
      <p:sp>
        <p:nvSpPr>
          <p:cNvPr id="45" name="TextBox 44">
            <a:extLst>
              <a:ext uri="{FF2B5EF4-FFF2-40B4-BE49-F238E27FC236}">
                <a16:creationId xmlns:a16="http://schemas.microsoft.com/office/drawing/2014/main" id="{95B8CAAF-1592-879F-7522-7129BF5C4051}"/>
              </a:ext>
            </a:extLst>
          </p:cNvPr>
          <p:cNvSpPr txBox="1"/>
          <p:nvPr/>
        </p:nvSpPr>
        <p:spPr>
          <a:xfrm>
            <a:off x="16251978" y="15310964"/>
            <a:ext cx="5466569"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ln w="0"/>
                <a:solidFill>
                  <a:schemeClr val="accent3"/>
                </a:solidFill>
                <a:effectLst>
                  <a:outerShdw blurRad="38100" dist="19050" dir="2700000" algn="tl" rotWithShape="0">
                    <a:schemeClr val="dk1">
                      <a:alpha val="40000"/>
                    </a:schemeClr>
                  </a:outerShdw>
                </a:effectLst>
              </a:rPr>
              <a:t>LA 2019 EBP Map</a:t>
            </a:r>
          </a:p>
        </p:txBody>
      </p:sp>
      <p:sp>
        <p:nvSpPr>
          <p:cNvPr id="46" name="TextBox 45">
            <a:extLst>
              <a:ext uri="{FF2B5EF4-FFF2-40B4-BE49-F238E27FC236}">
                <a16:creationId xmlns:a16="http://schemas.microsoft.com/office/drawing/2014/main" id="{EBC01FD6-45A6-7D3E-EE07-1428E27EE921}"/>
              </a:ext>
            </a:extLst>
          </p:cNvPr>
          <p:cNvSpPr txBox="1"/>
          <p:nvPr/>
        </p:nvSpPr>
        <p:spPr>
          <a:xfrm>
            <a:off x="22432253" y="15310964"/>
            <a:ext cx="557077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ln w="0"/>
                <a:solidFill>
                  <a:schemeClr val="accent3"/>
                </a:solidFill>
                <a:effectLst>
                  <a:outerShdw blurRad="38100" dist="19050" dir="2700000" algn="tl" rotWithShape="0">
                    <a:schemeClr val="dk1">
                      <a:alpha val="40000"/>
                    </a:schemeClr>
                  </a:outerShdw>
                </a:effectLst>
              </a:rPr>
              <a:t>LA 2022 EBP Map</a:t>
            </a:r>
          </a:p>
        </p:txBody>
      </p:sp>
      <p:graphicFrame>
        <p:nvGraphicFramePr>
          <p:cNvPr id="51" name="Content Placeholder 71" descr="Horizontal Bullet List" title="SmartArt">
            <a:extLst>
              <a:ext uri="{FF2B5EF4-FFF2-40B4-BE49-F238E27FC236}">
                <a16:creationId xmlns:a16="http://schemas.microsoft.com/office/drawing/2014/main" id="{487F33F8-834D-FF77-2567-497E10D3AD52}"/>
              </a:ext>
            </a:extLst>
          </p:cNvPr>
          <p:cNvGraphicFramePr>
            <a:graphicFrameLocks/>
          </p:cNvGraphicFramePr>
          <p:nvPr>
            <p:extLst>
              <p:ext uri="{D42A27DB-BD31-4B8C-83A1-F6EECF244321}">
                <p14:modId xmlns:p14="http://schemas.microsoft.com/office/powerpoint/2010/main" val="4071572823"/>
              </p:ext>
            </p:extLst>
          </p:nvPr>
        </p:nvGraphicFramePr>
        <p:xfrm>
          <a:off x="15568749" y="24025239"/>
          <a:ext cx="12801600" cy="72977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0" name="Picture 59">
            <a:extLst>
              <a:ext uri="{FF2B5EF4-FFF2-40B4-BE49-F238E27FC236}">
                <a16:creationId xmlns:a16="http://schemas.microsoft.com/office/drawing/2014/main" id="{AF6A21C2-9E9A-6635-2700-6F57A54BD319}"/>
              </a:ext>
            </a:extLst>
          </p:cNvPr>
          <p:cNvPicPr>
            <a:picLocks noChangeAspect="1"/>
          </p:cNvPicPr>
          <p:nvPr/>
        </p:nvPicPr>
        <p:blipFill>
          <a:blip r:embed="rId17"/>
          <a:stretch>
            <a:fillRect/>
          </a:stretch>
        </p:blipFill>
        <p:spPr>
          <a:xfrm>
            <a:off x="30313918" y="22275435"/>
            <a:ext cx="11777979" cy="6417391"/>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TS104001343</Template>
  <TotalTime>0</TotalTime>
  <Words>685</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 Light</vt:lpstr>
      <vt:lpstr>Science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2014-03-11T18:19:54Z</dcterms:created>
  <dcterms:modified xsi:type="dcterms:W3CDTF">2023-03-26T11:41:52Z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