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a:srgbClr val="FDD023"/>
    <a:srgbClr val="2A0C5A"/>
    <a:srgbClr val="595959"/>
    <a:srgbClr val="B78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34" autoAdjust="0"/>
    <p:restoredTop sz="94660"/>
  </p:normalViewPr>
  <p:slideViewPr>
    <p:cSldViewPr snapToGrid="0">
      <p:cViewPr>
        <p:scale>
          <a:sx n="16" d="100"/>
          <a:sy n="16" d="100"/>
        </p:scale>
        <p:origin x="1456" y="-124"/>
      </p:cViewPr>
      <p:guideLst>
        <p:guide orient="horz" pos="10368"/>
        <p:guide pos="13824"/>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3/30/2023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3/30/2023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38959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 The Epidemiology</a:t>
            </a:r>
            <a:r>
              <a:rPr lang="en-US" sz="6600" baseline="0" dirty="0">
                <a:solidFill>
                  <a:prstClr val="white">
                    <a:lumMod val="50000"/>
                  </a:prstClr>
                </a:solidFill>
                <a:latin typeface="Calibri Light" panose="020F0302020204030204" pitchFamily="34" charset="0"/>
                <a:cs typeface="Calibri" panose="020F0502020204030204" pitchFamily="34" charset="0"/>
              </a:rPr>
              <a:t> Data Center’s printer maximum width to print is 42”</a:t>
            </a:r>
            <a:endParaRPr lang="en-US" sz="6600" dirty="0">
              <a:solidFill>
                <a:prstClr val="white">
                  <a:lumMod val="50000"/>
                </a:prstClr>
              </a:solidFill>
              <a:latin typeface="Calibri Light" panose="020F0302020204030204" pitchFamily="34" charset="0"/>
              <a:cs typeface="Calibri" panose="020F0502020204030204" pitchFamily="34" charset="0"/>
            </a:endParaRP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Keep</a:t>
            </a:r>
            <a:r>
              <a:rPr lang="en-US" sz="6600" baseline="0" dirty="0">
                <a:solidFill>
                  <a:prstClr val="white">
                    <a:lumMod val="50000"/>
                  </a:prstClr>
                </a:solidFill>
                <a:latin typeface="Calibri Light" panose="020F0302020204030204" pitchFamily="34" charset="0"/>
                <a:cs typeface="Calibri" panose="020F0502020204030204" pitchFamily="34" charset="0"/>
              </a:rPr>
              <a:t> the aspect ratio for the School’s logo.</a:t>
            </a:r>
            <a:endParaRPr lang="en-US" sz="66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a:solidFill>
                  <a:prstClr val="white">
                    <a:lumMod val="50000"/>
                  </a:prstClr>
                </a:solidFill>
                <a:latin typeface="Calibri Light" panose="020F0302020204030204" pitchFamily="34" charset="0"/>
                <a:cs typeface="Calibri" panose="020F0502020204030204" pitchFamily="34" charset="0"/>
              </a:rPr>
              <a:t>s</a:t>
            </a:r>
            <a:r>
              <a:rPr sz="6600"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Type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3/30/2023</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rgbClr val="461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886200"/>
            <a:ext cx="43891200" cy="0"/>
          </a:xfrm>
          <a:prstGeom prst="line">
            <a:avLst/>
          </a:prstGeom>
          <a:ln w="114300">
            <a:solidFill>
              <a:srgbClr val="FDD023"/>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36"/>
          </p:nvPr>
        </p:nvSpPr>
        <p:spPr>
          <a:xfrm>
            <a:off x="36138042" y="4118775"/>
            <a:ext cx="6484620" cy="736038"/>
          </a:xfrm>
        </p:spPr>
        <p:txBody>
          <a:bodyPr/>
          <a:lstStyle/>
          <a:p>
            <a:pPr algn="r" defTabSz="4430713"/>
            <a:r>
              <a:rPr lang="en-US" i="1" dirty="0"/>
              <a:t>publichealth.lsuhsc.edu</a:t>
            </a:r>
          </a:p>
        </p:txBody>
      </p:sp>
      <p:sp>
        <p:nvSpPr>
          <p:cNvPr id="67" name="Text Placeholder 66"/>
          <p:cNvSpPr>
            <a:spLocks noGrp="1"/>
          </p:cNvSpPr>
          <p:nvPr>
            <p:ph type="body" sz="quarter" idx="13"/>
          </p:nvPr>
        </p:nvSpPr>
        <p:spPr>
          <a:xfrm>
            <a:off x="1143000" y="5142236"/>
            <a:ext cx="12801600" cy="1280160"/>
          </a:xfrm>
        </p:spPr>
        <p:txBody>
          <a:bodyPr/>
          <a:lstStyle/>
          <a:p>
            <a:r>
              <a:rPr lang="en-US" dirty="0"/>
              <a:t>Introduction</a:t>
            </a:r>
          </a:p>
        </p:txBody>
      </p:sp>
      <p:sp>
        <p:nvSpPr>
          <p:cNvPr id="7" name="Text Placeholder 6"/>
          <p:cNvSpPr>
            <a:spLocks noGrp="1"/>
          </p:cNvSpPr>
          <p:nvPr>
            <p:ph type="body" sz="quarter" idx="17"/>
          </p:nvPr>
        </p:nvSpPr>
        <p:spPr>
          <a:xfrm>
            <a:off x="972668" y="16509298"/>
            <a:ext cx="12801600" cy="1269027"/>
          </a:xfrm>
        </p:spPr>
        <p:txBody>
          <a:bodyPr/>
          <a:lstStyle/>
          <a:p>
            <a:r>
              <a:rPr lang="en-US" dirty="0"/>
              <a:t>Methods and Results</a:t>
            </a:r>
          </a:p>
        </p:txBody>
      </p:sp>
      <p:sp>
        <p:nvSpPr>
          <p:cNvPr id="5" name="Text Placeholder 4"/>
          <p:cNvSpPr>
            <a:spLocks noGrp="1"/>
          </p:cNvSpPr>
          <p:nvPr>
            <p:ph type="body" sz="quarter" idx="41"/>
          </p:nvPr>
        </p:nvSpPr>
        <p:spPr>
          <a:xfrm>
            <a:off x="29659839" y="20087480"/>
            <a:ext cx="12962823" cy="1219200"/>
          </a:xfrm>
        </p:spPr>
        <p:txBody>
          <a:bodyPr/>
          <a:lstStyle/>
          <a:p>
            <a:r>
              <a:rPr lang="en-US" dirty="0"/>
              <a:t>Future Steps</a:t>
            </a:r>
          </a:p>
        </p:txBody>
      </p:sp>
      <p:sp>
        <p:nvSpPr>
          <p:cNvPr id="21" name="Text Placeholder 20"/>
          <p:cNvSpPr>
            <a:spLocks noGrp="1"/>
          </p:cNvSpPr>
          <p:nvPr>
            <p:ph type="body" sz="quarter" idx="34"/>
          </p:nvPr>
        </p:nvSpPr>
        <p:spPr>
          <a:xfrm>
            <a:off x="29821061" y="28519947"/>
            <a:ext cx="12801600" cy="1219200"/>
          </a:xfrm>
        </p:spPr>
        <p:txBody>
          <a:bodyPr/>
          <a:lstStyle/>
          <a:p>
            <a:r>
              <a:rPr lang="en-US" altLang="zh-CN" dirty="0"/>
              <a:t>Conclusions</a:t>
            </a:r>
            <a:endParaRPr lang="en-US" dirty="0"/>
          </a:p>
        </p:txBody>
      </p:sp>
      <p:sp>
        <p:nvSpPr>
          <p:cNvPr id="22" name="Content Placeholder 21"/>
          <p:cNvSpPr>
            <a:spLocks noGrp="1"/>
          </p:cNvSpPr>
          <p:nvPr>
            <p:ph sz="quarter" idx="35"/>
          </p:nvPr>
        </p:nvSpPr>
        <p:spPr>
          <a:xfrm>
            <a:off x="29988470" y="29739147"/>
            <a:ext cx="12634191" cy="2763934"/>
          </a:xfrm>
        </p:spPr>
        <p:txBody>
          <a:bodyPr>
            <a:normAutofit/>
          </a:bodyPr>
          <a:lstStyle/>
          <a:p>
            <a:pPr marL="0" indent="0">
              <a:buNone/>
            </a:pPr>
            <a:r>
              <a:rPr lang="en-US" dirty="0"/>
              <a:t>In conclusion, racial disparities exist in survival rates among breast cancer patients. Notably, higher levels of education and yearly income can partially explain the racial disparity. Moreover, around 73 genes, spread across the 23 chromosomes, may also contribute to the racial disparity in survival.</a:t>
            </a:r>
          </a:p>
        </p:txBody>
      </p:sp>
      <p:pic>
        <p:nvPicPr>
          <p:cNvPr id="104" name="Picture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48" y="158630"/>
            <a:ext cx="8810130" cy="3568103"/>
          </a:xfrm>
          <a:prstGeom prst="rect">
            <a:avLst/>
          </a:prstGeom>
        </p:spPr>
      </p:pic>
      <mc:AlternateContent xmlns:mc="http://schemas.openxmlformats.org/markup-compatibility/2006" xmlns:a14="http://schemas.microsoft.com/office/drawing/2010/main">
        <mc:Choice Requires="a14">
          <p:sp>
            <p:nvSpPr>
              <p:cNvPr id="106" name="TextBox 105"/>
              <p:cNvSpPr txBox="1"/>
              <p:nvPr/>
            </p:nvSpPr>
            <p:spPr>
              <a:xfrm>
                <a:off x="11812813" y="174422"/>
                <a:ext cx="23894716" cy="4647426"/>
              </a:xfrm>
              <a:prstGeom prst="rect">
                <a:avLst/>
              </a:prstGeom>
              <a:noFill/>
            </p:spPr>
            <p:txBody>
              <a:bodyPr wrap="square" rtlCol="0">
                <a:spAutoFit/>
              </a:bodyPr>
              <a:lstStyle/>
              <a:p>
                <a:r>
                  <a:rPr lang="en-US" sz="8000" b="1" dirty="0"/>
                  <a:t>Environmental, Behavioral, and Genetic Factors on Racial Disparities in Breast Cancer Outcomes</a:t>
                </a:r>
              </a:p>
              <a:p>
                <a:pPr lvl="0"/>
                <a:r>
                  <a:rPr lang="en-US" sz="4000" dirty="0">
                    <a:effectLst/>
                    <a:latin typeface="Georgia" panose="02040502050405020303" pitchFamily="18" charset="0"/>
                    <a:ea typeface="Calibri" panose="020F0502020204030204" pitchFamily="34" charset="0"/>
                    <a:cs typeface="Times New Roman" panose="02020603050405020304" pitchFamily="18" charset="0"/>
                  </a:rPr>
                  <a:t>                     Yaqi Zou</a:t>
                </a:r>
                <a14:m>
                  <m:oMath xmlns:m="http://schemas.openxmlformats.org/officeDocument/2006/math">
                    <m:sSup>
                      <m:sSupPr>
                        <m:ctrlPr>
                          <a:rPr lang="en-US" sz="4000" i="1">
                            <a:effectLst/>
                            <a:latin typeface="Cambria Math" panose="020405030504060302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sz="4000" dirty="0">
                    <a:effectLst/>
                    <a:latin typeface="Georgia" panose="02040502050405020303" pitchFamily="18" charset="0"/>
                    <a:ea typeface="DengXian" panose="02010600030101010101" pitchFamily="2" charset="-122"/>
                    <a:cs typeface="Times New Roman" panose="02020603050405020304" pitchFamily="18" charset="0"/>
                  </a:rPr>
                  <a:t>,</a:t>
                </a:r>
                <a:r>
                  <a:rPr lang="en-US" sz="4000" dirty="0">
                    <a:effectLst/>
                    <a:latin typeface="Georgia" panose="02040502050405020303" pitchFamily="18" charset="0"/>
                    <a:ea typeface="Calibri" panose="020F0502020204030204" pitchFamily="34" charset="0"/>
                    <a:cs typeface="Times New Roman" panose="02020603050405020304" pitchFamily="18" charset="0"/>
                  </a:rPr>
                  <a:t> </a:t>
                </a:r>
                <a:r>
                  <a:rPr lang="en-US" sz="4000" dirty="0" err="1">
                    <a:effectLst/>
                    <a:latin typeface="Georgia" panose="02040502050405020303" pitchFamily="18" charset="0"/>
                    <a:ea typeface="Calibri" panose="020F0502020204030204" pitchFamily="34" charset="0"/>
                    <a:cs typeface="Times New Roman" panose="02020603050405020304" pitchFamily="18" charset="0"/>
                  </a:rPr>
                  <a:t>Nubaira</a:t>
                </a:r>
                <a:r>
                  <a:rPr lang="en-US" sz="4000" dirty="0">
                    <a:effectLst/>
                    <a:latin typeface="Georgia" panose="02040502050405020303" pitchFamily="18" charset="0"/>
                    <a:ea typeface="Calibri" panose="020F0502020204030204" pitchFamily="34" charset="0"/>
                    <a:cs typeface="Times New Roman" panose="02020603050405020304" pitchFamily="18" charset="0"/>
                  </a:rPr>
                  <a:t> Rizvi</a:t>
                </a:r>
                <a14:m>
                  <m:oMath xmlns:m="http://schemas.openxmlformats.org/officeDocument/2006/math">
                    <m:sSup>
                      <m:sSupPr>
                        <m:ctrlPr>
                          <a:rPr lang="en-US" sz="4000" i="1">
                            <a:effectLst/>
                            <a:latin typeface="Cambria Math" panose="020405030504060302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sz="4000" dirty="0">
                    <a:latin typeface="Georgia" panose="02040502050405020303" pitchFamily="18" charset="0"/>
                    <a:ea typeface="DengXian" panose="02010600030101010101" pitchFamily="2" charset="-122"/>
                    <a:cs typeface="Times New Roman" panose="02020603050405020304" pitchFamily="18" charset="0"/>
                  </a:rPr>
                  <a:t>, Kennedy Dorsey</a:t>
                </a:r>
                <a14:m>
                  <m:oMath xmlns:m="http://schemas.openxmlformats.org/officeDocument/2006/math">
                    <m:sSup>
                      <m:sSupPr>
                        <m:ctrlPr>
                          <a:rPr lang="en-US" sz="4000" i="1">
                            <a:latin typeface="Cambria Math" panose="020405030504060302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 </m:t>
                        </m:r>
                      </m:e>
                      <m:sup>
                        <m:r>
                          <a:rPr lang="en-US" sz="4000">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sz="4000" dirty="0">
                    <a:latin typeface="Georgia" panose="02040502050405020303" pitchFamily="18" charset="0"/>
                    <a:ea typeface="DengXian" panose="02010600030101010101" pitchFamily="2" charset="-122"/>
                    <a:cs typeface="Times New Roman" panose="02020603050405020304" pitchFamily="18" charset="0"/>
                  </a:rPr>
                  <a:t>,</a:t>
                </a:r>
                <a:r>
                  <a:rPr lang="en-US" sz="4000" dirty="0">
                    <a:effectLst/>
                    <a:latin typeface="Georgia" panose="02040502050405020303" pitchFamily="18" charset="0"/>
                    <a:ea typeface="DengXian" panose="02010600030101010101" pitchFamily="2" charset="-122"/>
                    <a:cs typeface="Times New Roman" panose="02020603050405020304" pitchFamily="18" charset="0"/>
                  </a:rPr>
                  <a:t> </a:t>
                </a:r>
                <a:r>
                  <a:rPr lang="en-US" sz="4000" dirty="0" err="1">
                    <a:effectLst/>
                    <a:latin typeface="Georgia" panose="02040502050405020303" pitchFamily="18" charset="0"/>
                    <a:ea typeface="Calibri" panose="020F0502020204030204" pitchFamily="34" charset="0"/>
                    <a:cs typeface="Times New Roman" panose="02020603050405020304" pitchFamily="18" charset="0"/>
                  </a:rPr>
                  <a:t>Yaguang</a:t>
                </a:r>
                <a:r>
                  <a:rPr lang="en-US" sz="4000" dirty="0">
                    <a:effectLst/>
                    <a:latin typeface="Georgia" panose="02040502050405020303" pitchFamily="18" charset="0"/>
                    <a:ea typeface="Calibri" panose="020F0502020204030204" pitchFamily="34" charset="0"/>
                    <a:cs typeface="Times New Roman" panose="02020603050405020304" pitchFamily="18" charset="0"/>
                  </a:rPr>
                  <a:t> Xi</a:t>
                </a:r>
                <a14:m>
                  <m:oMath xmlns:m="http://schemas.openxmlformats.org/officeDocument/2006/math">
                    <m:sSup>
                      <m:sSupPr>
                        <m:ctrlPr>
                          <a:rPr lang="en-US" sz="4000" i="1">
                            <a:effectLst/>
                            <a:latin typeface="Cambria Math" panose="020405030504060302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dirty="0">
                    <a:latin typeface="Georgia" panose="02040502050405020303" pitchFamily="18" charset="0"/>
                    <a:ea typeface="DengXian" panose="02010600030101010101" pitchFamily="2" charset="-122"/>
                    <a:cs typeface="Times New Roman" panose="02020603050405020304" pitchFamily="18" charset="0"/>
                  </a:rPr>
                  <a:t>,</a:t>
                </a:r>
                <a:r>
                  <a:rPr lang="en-US" sz="4000" dirty="0">
                    <a:latin typeface="Georgia" panose="02040502050405020303" pitchFamily="18" charset="0"/>
                    <a:ea typeface="Calibri" panose="020F0502020204030204" pitchFamily="34" charset="0"/>
                    <a:cs typeface="Times New Roman" panose="02020603050405020304" pitchFamily="18" charset="0"/>
                  </a:rPr>
                  <a:t> </a:t>
                </a:r>
                <a:r>
                  <a:rPr lang="en-US" sz="4000" dirty="0" err="1">
                    <a:latin typeface="Georgia" panose="02040502050405020303" pitchFamily="18" charset="0"/>
                    <a:ea typeface="Calibri" panose="020F0502020204030204" pitchFamily="34" charset="0"/>
                    <a:cs typeface="Times New Roman" panose="02020603050405020304" pitchFamily="18" charset="0"/>
                  </a:rPr>
                  <a:t>Qingzhao</a:t>
                </a:r>
                <a:r>
                  <a:rPr lang="en-US" sz="4000" dirty="0">
                    <a:latin typeface="Georgia" panose="02040502050405020303" pitchFamily="18" charset="0"/>
                    <a:ea typeface="Calibri" panose="020F0502020204030204" pitchFamily="34" charset="0"/>
                    <a:cs typeface="Times New Roman" panose="02020603050405020304" pitchFamily="18" charset="0"/>
                  </a:rPr>
                  <a:t> Yu</a:t>
                </a:r>
                <a14:m>
                  <m:oMath xmlns:m="http://schemas.openxmlformats.org/officeDocument/2006/math">
                    <m:sSup>
                      <m:sSupPr>
                        <m:ctrlPr>
                          <a:rPr lang="en-US" sz="4000" i="1">
                            <a:latin typeface="Cambria Math" panose="020405030504060302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 </m:t>
                        </m:r>
                      </m:e>
                      <m:sup>
                        <m:r>
                          <a:rPr lang="en-US" sz="4000">
                            <a:latin typeface="Cambria Math" panose="02040503050406030204" pitchFamily="18" charset="0"/>
                            <a:ea typeface="Calibri" panose="020F0502020204030204" pitchFamily="34" charset="0"/>
                            <a:cs typeface="Times New Roman" panose="02020603050405020304" pitchFamily="18" charset="0"/>
                          </a:rPr>
                          <m:t>1</m:t>
                        </m:r>
                      </m:sup>
                    </m:sSup>
                  </m:oMath>
                </a14:m>
                <a:endParaRPr lang="en-US" sz="4000" dirty="0"/>
              </a:p>
              <a:p>
                <a:pPr lvl="0"/>
                <a14:m>
                  <m:oMath xmlns:m="http://schemas.openxmlformats.org/officeDocument/2006/math">
                    <m:sSup>
                      <m:sSupPr>
                        <m:ctrlPr>
                          <a:rPr lang="en-US" sz="4000" i="1">
                            <a:solidFill>
                              <a:srgbClr val="000000"/>
                            </a:solidFill>
                            <a:latin typeface="Cambria Math" panose="02040503050406030204" pitchFamily="18" charset="0"/>
                          </a:rPr>
                        </m:ctrlPr>
                      </m:sSupPr>
                      <m:e>
                        <m:r>
                          <a:rPr lang="en-US" sz="4000" b="0" i="1" smtClean="0">
                            <a:solidFill>
                              <a:srgbClr val="000000"/>
                            </a:solidFill>
                            <a:latin typeface="Cambria Math" panose="02040503050406030204" pitchFamily="18" charset="0"/>
                          </a:rPr>
                          <m:t>                            </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sup>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sz="40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LSUHSC School of Public Health; </a:t>
                </a:r>
                <a14:m>
                  <m:oMath xmlns:m="http://schemas.openxmlformats.org/officeDocument/2006/math">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sup>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LSUHSC School of Medicine</a:t>
                </a:r>
                <a:endParaRPr lang="en-US" sz="4000" dirty="0">
                  <a:solidFill>
                    <a:srgbClr val="000000"/>
                  </a:solidFill>
                </a:endParaRPr>
              </a:p>
              <a:p>
                <a:endParaRPr lang="en-US" sz="48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11812813" y="174422"/>
                <a:ext cx="23894716" cy="4647426"/>
              </a:xfrm>
              <a:prstGeom prst="rect">
                <a:avLst/>
              </a:prstGeom>
              <a:blipFill>
                <a:blip r:embed="rId4"/>
                <a:stretch>
                  <a:fillRect l="-2194" t="-5643" r="-1760"/>
                </a:stretch>
              </a:blipFill>
            </p:spPr>
            <p:txBody>
              <a:bodyPr/>
              <a:lstStyle/>
              <a:p>
                <a:r>
                  <a:rPr lang="en-US">
                    <a:noFill/>
                  </a:rPr>
                  <a:t> </a:t>
                </a:r>
              </a:p>
            </p:txBody>
          </p:sp>
        </mc:Fallback>
      </mc:AlternateContent>
      <p:sp>
        <p:nvSpPr>
          <p:cNvPr id="29" name="Text Placeholder 22"/>
          <p:cNvSpPr txBox="1">
            <a:spLocks/>
          </p:cNvSpPr>
          <p:nvPr/>
        </p:nvSpPr>
        <p:spPr bwMode="auto">
          <a:xfrm>
            <a:off x="1164772" y="4137797"/>
            <a:ext cx="30174412" cy="177173"/>
          </a:xfrm>
          <a:prstGeom prst="rect">
            <a:avLst/>
          </a:prstGeom>
        </p:spPr>
        <p:txBody>
          <a:bodyPr vert="horz" lIns="91440" tIns="45720" rIns="91440" bIns="45720" rtlCol="0" anchor="ctr">
            <a:noAutofit/>
          </a:bodyPr>
          <a:lstStyle>
            <a:lvl1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3600" kern="1200">
                <a:solidFill>
                  <a:schemeClr val="bg1">
                    <a:lumMod val="75000"/>
                  </a:schemeClr>
                </a:solidFill>
                <a:latin typeface="+mn-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9pPr>
          </a:lstStyle>
          <a:p>
            <a:pPr defTabSz="4430713"/>
            <a:r>
              <a:rPr lang="en-US" i="1" dirty="0"/>
              <a:t>Louisiana State University Health Sciences Center School of Public Health</a:t>
            </a:r>
          </a:p>
        </p:txBody>
      </p:sp>
      <p:pic>
        <p:nvPicPr>
          <p:cNvPr id="2" name="Picture 1">
            <a:extLst>
              <a:ext uri="{FF2B5EF4-FFF2-40B4-BE49-F238E27FC236}">
                <a16:creationId xmlns:a16="http://schemas.microsoft.com/office/drawing/2014/main" id="{323A8584-D3F9-FDC4-C728-9ECCC37FE749}"/>
              </a:ext>
            </a:extLst>
          </p:cNvPr>
          <p:cNvPicPr>
            <a:picLocks noChangeAspect="1"/>
          </p:cNvPicPr>
          <p:nvPr/>
        </p:nvPicPr>
        <p:blipFill>
          <a:blip r:embed="rId5"/>
          <a:stretch>
            <a:fillRect/>
          </a:stretch>
        </p:blipFill>
        <p:spPr>
          <a:xfrm>
            <a:off x="37591934" y="122868"/>
            <a:ext cx="3576835" cy="3576835"/>
          </a:xfrm>
          <a:prstGeom prst="rect">
            <a:avLst/>
          </a:prstGeom>
        </p:spPr>
      </p:pic>
      <p:sp>
        <p:nvSpPr>
          <p:cNvPr id="8" name="TextBox 7">
            <a:extLst>
              <a:ext uri="{FF2B5EF4-FFF2-40B4-BE49-F238E27FC236}">
                <a16:creationId xmlns:a16="http://schemas.microsoft.com/office/drawing/2014/main" id="{276EF915-3C3A-AAB8-6CC2-DD59DC2C36C6}"/>
              </a:ext>
            </a:extLst>
          </p:cNvPr>
          <p:cNvSpPr txBox="1"/>
          <p:nvPr/>
        </p:nvSpPr>
        <p:spPr>
          <a:xfrm>
            <a:off x="1055803" y="6551596"/>
            <a:ext cx="12801600" cy="4524315"/>
          </a:xfrm>
          <a:prstGeom prst="rect">
            <a:avLst/>
          </a:prstGeom>
          <a:noFill/>
        </p:spPr>
        <p:txBody>
          <a:bodyPr wrap="square" rtlCol="0">
            <a:spAutoFit/>
          </a:bodyPr>
          <a:lstStyle/>
          <a:p>
            <a:pPr marL="0" marR="0" lvl="0" indent="0" algn="l" defTabSz="368686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rPr>
              <a:t>Background: </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Health disparities in cancer-related outcomes disproportionately affect African American and Hispanic populations in the US. The All of Us (</a:t>
            </a:r>
            <a:r>
              <a:rPr kumimoji="0" lang="en-US" sz="3200" b="0" i="0" u="none" strike="noStrike" kern="1200" cap="none" spc="0" normalizeH="0" baseline="0" noProof="0" dirty="0" err="1">
                <a:ln>
                  <a:noFill/>
                </a:ln>
                <a:solidFill>
                  <a:srgbClr val="000000"/>
                </a:solidFill>
                <a:effectLst/>
                <a:uLnTx/>
                <a:uFillTx/>
                <a:latin typeface="Arial" panose="020B0604020202020204"/>
                <a:ea typeface="+mn-ea"/>
                <a:cs typeface="+mn-cs"/>
              </a:rPr>
              <a:t>AoU</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 program integrates health data from a diverse group of participants in the United States. The </a:t>
            </a:r>
            <a:r>
              <a:rPr kumimoji="0" lang="en-US" sz="3200" b="0" i="0" u="none" strike="noStrike" kern="1200" cap="none" spc="0" normalizeH="0" baseline="0" noProof="0" dirty="0" err="1">
                <a:ln>
                  <a:noFill/>
                </a:ln>
                <a:solidFill>
                  <a:srgbClr val="000000"/>
                </a:solidFill>
                <a:effectLst/>
                <a:uLnTx/>
                <a:uFillTx/>
                <a:latin typeface="Arial" panose="020B0604020202020204"/>
                <a:ea typeface="+mn-ea"/>
                <a:cs typeface="+mn-cs"/>
              </a:rPr>
              <a:t>AoU</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 study provides a great opportunity for researchers to investigate health disparities, considering interactive factors from multiple levels. </a:t>
            </a:r>
          </a:p>
          <a:p>
            <a:pPr marL="0" marR="0" lvl="0" indent="0" algn="l" defTabSz="368686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rPr>
              <a:t>Objectives: </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This study aims to identify mechanisms underlying racial and ethnic disparities in breast cancer survival rates among female patients based on the </a:t>
            </a:r>
            <a:r>
              <a:rPr kumimoji="0" lang="en-US" sz="3200" b="0" i="0" u="none" strike="noStrike" kern="1200" cap="none" spc="0" normalizeH="0" baseline="0" noProof="0" dirty="0" err="1">
                <a:ln>
                  <a:noFill/>
                </a:ln>
                <a:solidFill>
                  <a:srgbClr val="000000"/>
                </a:solidFill>
                <a:effectLst/>
                <a:uLnTx/>
                <a:uFillTx/>
                <a:latin typeface="Arial" panose="020B0604020202020204"/>
                <a:ea typeface="+mn-ea"/>
                <a:cs typeface="+mn-cs"/>
              </a:rPr>
              <a:t>AoU</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 program's database.</a:t>
            </a:r>
          </a:p>
        </p:txBody>
      </p:sp>
      <p:sp>
        <p:nvSpPr>
          <p:cNvPr id="14" name="TextBox 13">
            <a:extLst>
              <a:ext uri="{FF2B5EF4-FFF2-40B4-BE49-F238E27FC236}">
                <a16:creationId xmlns:a16="http://schemas.microsoft.com/office/drawing/2014/main" id="{5C3CBB0D-35D8-96E1-9B6F-8CFE1F797000}"/>
              </a:ext>
            </a:extLst>
          </p:cNvPr>
          <p:cNvSpPr txBox="1"/>
          <p:nvPr/>
        </p:nvSpPr>
        <p:spPr>
          <a:xfrm>
            <a:off x="15473193" y="5328726"/>
            <a:ext cx="13546975" cy="5509200"/>
          </a:xfrm>
          <a:prstGeom prst="rect">
            <a:avLst/>
          </a:prstGeom>
          <a:noFill/>
        </p:spPr>
        <p:txBody>
          <a:bodyPr wrap="square" rtlCol="0">
            <a:spAutoFit/>
          </a:bodyPr>
          <a:lstStyle/>
          <a:p>
            <a:r>
              <a:rPr lang="en-US" sz="3200" b="1" dirty="0">
                <a:solidFill>
                  <a:srgbClr val="000000"/>
                </a:solidFill>
                <a:latin typeface="Arial" panose="020B0604020202020204"/>
              </a:rPr>
              <a:t>Race with Survival Rates: </a:t>
            </a:r>
            <a:r>
              <a:rPr lang="en-US" sz="3200" dirty="0">
                <a:solidFill>
                  <a:srgbClr val="000000"/>
                </a:solidFill>
                <a:latin typeface="Arial" panose="020B0604020202020204"/>
              </a:rPr>
              <a:t>The log-rank </a:t>
            </a:r>
            <a:r>
              <a:rPr lang="en-US" altLang="zh-CN" sz="3200" dirty="0">
                <a:solidFill>
                  <a:srgbClr val="000000"/>
                </a:solidFill>
                <a:latin typeface="Arial" panose="020B0604020202020204"/>
              </a:rPr>
              <a:t>test</a:t>
            </a:r>
            <a:r>
              <a:rPr lang="en-US" sz="3200" dirty="0">
                <a:solidFill>
                  <a:srgbClr val="000000"/>
                </a:solidFill>
                <a:latin typeface="Arial" panose="020B0604020202020204"/>
              </a:rPr>
              <a:t> was used to test the association between the survival rates and race, p-value is 0.007, indicating that there is a significant racial disparity in breast cancer survival rates.</a:t>
            </a:r>
          </a:p>
          <a:p>
            <a:r>
              <a:rPr lang="en-US" sz="3200" b="1" dirty="0">
                <a:solidFill>
                  <a:srgbClr val="000000"/>
                </a:solidFill>
                <a:latin typeface="Arial" panose="020B0604020202020204"/>
              </a:rPr>
              <a:t>Mediation Analysis for Sociodemographic factors: </a:t>
            </a:r>
            <a:r>
              <a:rPr lang="en-US" sz="3200" dirty="0">
                <a:solidFill>
                  <a:srgbClr val="000000"/>
                </a:solidFill>
                <a:latin typeface="Arial" panose="020B0604020202020204"/>
              </a:rPr>
              <a:t>All factors are significant in univariate cox proportional hazard model, after pooling all significant factors into a multivariable cox proportional hazards regression model, R package “</a:t>
            </a:r>
            <a:r>
              <a:rPr lang="en-US" sz="3200" dirty="0" err="1">
                <a:solidFill>
                  <a:srgbClr val="000000"/>
                </a:solidFill>
                <a:latin typeface="Arial" panose="020B0604020202020204"/>
              </a:rPr>
              <a:t>mma</a:t>
            </a:r>
            <a:r>
              <a:rPr lang="en-US" sz="3200" dirty="0">
                <a:solidFill>
                  <a:srgbClr val="000000"/>
                </a:solidFill>
                <a:latin typeface="Arial" panose="020B0604020202020204"/>
              </a:rPr>
              <a:t>” was then used to identify and quantify mediate effects based on General Linear Models. As a result, high school education, median income, and annual income were found to be mediators. The significance level was set at 0.05 for all tests.</a:t>
            </a:r>
          </a:p>
        </p:txBody>
      </p:sp>
      <p:sp>
        <p:nvSpPr>
          <p:cNvPr id="17" name="TextBox 16">
            <a:extLst>
              <a:ext uri="{FF2B5EF4-FFF2-40B4-BE49-F238E27FC236}">
                <a16:creationId xmlns:a16="http://schemas.microsoft.com/office/drawing/2014/main" id="{1A6ACC84-27F3-2DB2-0DA1-F1DE7AF63648}"/>
              </a:ext>
            </a:extLst>
          </p:cNvPr>
          <p:cNvSpPr txBox="1"/>
          <p:nvPr/>
        </p:nvSpPr>
        <p:spPr>
          <a:xfrm>
            <a:off x="30201976" y="5195517"/>
            <a:ext cx="12801600" cy="5991256"/>
          </a:xfrm>
          <a:prstGeom prst="rect">
            <a:avLst/>
          </a:prstGeom>
          <a:noFill/>
        </p:spPr>
        <p:txBody>
          <a:bodyPr wrap="square" rtlCol="0">
            <a:spAutoFit/>
          </a:bodyPr>
          <a:lstStyle/>
          <a:p>
            <a:pPr marL="0" marR="0" lvl="0" indent="0" algn="l" defTabSz="3686861" rtl="0" eaLnBrk="1" fontAlgn="auto" latinLnBrk="0" hangingPunct="1">
              <a:lnSpc>
                <a:spcPct val="107000"/>
              </a:lnSpc>
              <a:spcBef>
                <a:spcPts val="0"/>
              </a:spcBef>
              <a:spcAft>
                <a:spcPts val="800"/>
              </a:spcAft>
              <a:buClrTx/>
              <a:buSzTx/>
              <a:buFontTx/>
              <a:buNone/>
              <a:tabLst/>
              <a:defRPr/>
            </a:pPr>
            <a:r>
              <a:rPr lang="en-US" sz="3200" dirty="0">
                <a:solidFill>
                  <a:srgbClr val="000000"/>
                </a:solidFill>
                <a:latin typeface="Arial" panose="020B0604020202020204"/>
              </a:rPr>
              <a:t>r</a:t>
            </a:r>
            <a:r>
              <a:rPr kumimoji="0" lang="en-US" sz="3200" b="0" i="0" u="none" strike="noStrike" kern="1200" cap="none" spc="0" normalizeH="0" baseline="0" noProof="0" dirty="0" err="1">
                <a:ln>
                  <a:noFill/>
                </a:ln>
                <a:solidFill>
                  <a:srgbClr val="000000"/>
                </a:solidFill>
                <a:effectLst/>
                <a:uLnTx/>
                <a:uFillTx/>
                <a:latin typeface="Arial" panose="020B0604020202020204"/>
                <a:ea typeface="+mn-ea"/>
                <a:cs typeface="+mn-cs"/>
              </a:rPr>
              <a:t>ates</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 (control sample contamination), including only variants above the set minor allele frequency threshold, excluding variants which deviate from Hardy–Weinberg equilibrium (indicator of genotyping error), keeping variants with call rates greater than 95%, there are around 50,000 genes across 23 chromosomes.</a:t>
            </a:r>
            <a:endPar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3686861"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rPr>
              <a:t>An</a:t>
            </a:r>
            <a:r>
              <a:rPr lang="en-US" sz="3200" b="1" dirty="0" err="1">
                <a:solidFill>
                  <a:srgbClr val="000000"/>
                </a:solidFill>
                <a:latin typeface="Arial" panose="020B0604020202020204"/>
              </a:rPr>
              <a:t>alysis</a:t>
            </a:r>
            <a:r>
              <a:rPr lang="en-US" sz="3200" b="1" dirty="0">
                <a:solidFill>
                  <a:srgbClr val="000000"/>
                </a:solidFill>
                <a:latin typeface="Arial" panose="020B0604020202020204"/>
              </a:rPr>
              <a:t> </a:t>
            </a:r>
            <a:r>
              <a:rPr lang="en-US" altLang="zh-CN" sz="3200" b="1" dirty="0">
                <a:solidFill>
                  <a:srgbClr val="000000"/>
                </a:solidFill>
                <a:latin typeface="Arial" panose="020B0604020202020204"/>
              </a:rPr>
              <a:t>for Genes</a:t>
            </a:r>
            <a:r>
              <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3200" i="0" u="none" strike="noStrike" kern="1200" cap="none" spc="0" normalizeH="0" baseline="0" noProof="0" dirty="0">
                <a:ln>
                  <a:noFill/>
                </a:ln>
                <a:solidFill>
                  <a:srgbClr val="000000"/>
                </a:solidFill>
                <a:effectLst/>
                <a:uLnTx/>
                <a:uFillTx/>
                <a:latin typeface="Arial" panose="020B0604020202020204"/>
                <a:ea typeface="+mn-ea"/>
                <a:cs typeface="+mn-cs"/>
              </a:rPr>
              <a:t>For each chromosome, univariate cox proportional hazard models were used to screen genes at significant level 0.005. Then put all genes after screening into a single model for each chromosomes. 85 genes were found to relate to survival rates. </a:t>
            </a:r>
            <a:r>
              <a:rPr lang="en-US" sz="3200" dirty="0">
                <a:solidFill>
                  <a:srgbClr val="000000"/>
                </a:solidFill>
                <a:latin typeface="Arial" panose="020B0604020202020204"/>
              </a:rPr>
              <a:t>In addition</a:t>
            </a:r>
            <a:r>
              <a:rPr kumimoji="0" lang="en-US" sz="3200" i="0" u="none" strike="noStrike" kern="1200" cap="none" spc="0" normalizeH="0" baseline="0" noProof="0" dirty="0">
                <a:ln>
                  <a:noFill/>
                </a:ln>
                <a:solidFill>
                  <a:srgbClr val="000000"/>
                </a:solidFill>
                <a:effectLst/>
                <a:uLnTx/>
                <a:uFillTx/>
                <a:latin typeface="Arial" panose="020B0604020202020204"/>
                <a:ea typeface="+mn-ea"/>
                <a:cs typeface="+mn-cs"/>
              </a:rPr>
              <a:t>, 73 of these genes were found to distribute</a:t>
            </a:r>
            <a:r>
              <a:rPr kumimoji="0" lang="en-US" sz="3200" i="0" u="none" strike="noStrike" kern="1200" cap="none" spc="0" normalizeH="0" noProof="0" dirty="0">
                <a:ln>
                  <a:noFill/>
                </a:ln>
                <a:solidFill>
                  <a:srgbClr val="000000"/>
                </a:solidFill>
                <a:effectLst/>
                <a:uLnTx/>
                <a:uFillTx/>
                <a:latin typeface="Arial" panose="020B0604020202020204"/>
                <a:ea typeface="+mn-ea"/>
                <a:cs typeface="+mn-cs"/>
              </a:rPr>
              <a:t> differently between the AA and CA populations</a:t>
            </a:r>
            <a:r>
              <a:rPr kumimoji="0" lang="en-US" sz="320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33" name="TextBox 32">
            <a:extLst>
              <a:ext uri="{FF2B5EF4-FFF2-40B4-BE49-F238E27FC236}">
                <a16:creationId xmlns:a16="http://schemas.microsoft.com/office/drawing/2014/main" id="{2D2FD871-14C3-47EC-6965-427ADA462293}"/>
              </a:ext>
            </a:extLst>
          </p:cNvPr>
          <p:cNvSpPr txBox="1"/>
          <p:nvPr/>
        </p:nvSpPr>
        <p:spPr>
          <a:xfrm>
            <a:off x="30201977" y="21593169"/>
            <a:ext cx="12801599" cy="2062103"/>
          </a:xfrm>
          <a:prstGeom prst="rect">
            <a:avLst/>
          </a:prstGeom>
          <a:noFill/>
        </p:spPr>
        <p:txBody>
          <a:bodyPr wrap="square" rtlCol="0">
            <a:spAutoFit/>
          </a:bodyPr>
          <a:lstStyle/>
          <a:p>
            <a:r>
              <a:rPr lang="en-US" sz="3200" dirty="0">
                <a:solidFill>
                  <a:srgbClr val="000000"/>
                </a:solidFill>
                <a:latin typeface="Arial" panose="020B0604020202020204"/>
              </a:rPr>
              <a:t>I</a:t>
            </a:r>
            <a:r>
              <a:rPr kumimoji="0" lang="en-US" sz="3200" b="0" i="0" u="none" strike="noStrike" kern="1200" cap="none" spc="0" normalizeH="0" baseline="0" noProof="0" dirty="0" err="1">
                <a:ln>
                  <a:noFill/>
                </a:ln>
                <a:solidFill>
                  <a:srgbClr val="000000"/>
                </a:solidFill>
                <a:effectLst/>
                <a:uLnTx/>
                <a:uFillTx/>
                <a:latin typeface="Arial" panose="020B0604020202020204"/>
                <a:ea typeface="+mn-ea"/>
                <a:cs typeface="+mn-cs"/>
              </a:rPr>
              <a:t>dentify</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 possible genes on each of the</a:t>
            </a:r>
            <a:r>
              <a:rPr kumimoji="0" lang="en-US" sz="3200" b="0" i="0" u="none" strike="noStrike" kern="1200" cap="none" spc="0" normalizeH="0" noProof="0" dirty="0">
                <a:ln>
                  <a:noFill/>
                </a:ln>
                <a:solidFill>
                  <a:srgbClr val="000000"/>
                </a:solidFill>
                <a:effectLst/>
                <a:uLnTx/>
                <a:uFillTx/>
                <a:latin typeface="Arial" panose="020B0604020202020204"/>
                <a:ea typeface="+mn-ea"/>
                <a:cs typeface="+mn-cs"/>
              </a:rPr>
              <a:t> 23 </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chromosomes that explain the racial disparity in breast cancer survival using the “</a:t>
            </a:r>
            <a:r>
              <a:rPr kumimoji="0" lang="en-US" sz="3200" b="0" i="0" u="none" strike="noStrike" kern="1200" cap="none" spc="0" normalizeH="0" baseline="0" noProof="0" dirty="0" err="1">
                <a:ln>
                  <a:noFill/>
                </a:ln>
                <a:solidFill>
                  <a:srgbClr val="000000"/>
                </a:solidFill>
                <a:effectLst/>
                <a:uLnTx/>
                <a:uFillTx/>
                <a:latin typeface="Arial" panose="020B0604020202020204"/>
                <a:ea typeface="+mn-ea"/>
                <a:cs typeface="+mn-cs"/>
              </a:rPr>
              <a:t>mma</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 method with nonlinear models. </a:t>
            </a:r>
            <a:r>
              <a:rPr lang="en-US" sz="3200" dirty="0">
                <a:solidFill>
                  <a:srgbClr val="000000"/>
                </a:solidFill>
                <a:latin typeface="Arial" panose="020B0604020202020204"/>
              </a:rPr>
              <a:t>A preliminary analysis found</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 one gene on the X chromosome to be associated with racial disparities in survival rates.</a:t>
            </a:r>
          </a:p>
        </p:txBody>
      </p:sp>
      <p:pic>
        <p:nvPicPr>
          <p:cNvPr id="44" name="Picture 43">
            <a:extLst>
              <a:ext uri="{FF2B5EF4-FFF2-40B4-BE49-F238E27FC236}">
                <a16:creationId xmlns:a16="http://schemas.microsoft.com/office/drawing/2014/main" id="{EED29D65-8FB3-B914-5E22-28716DD249C2}"/>
              </a:ext>
            </a:extLst>
          </p:cNvPr>
          <p:cNvPicPr>
            <a:picLocks noChangeAspect="1"/>
          </p:cNvPicPr>
          <p:nvPr/>
        </p:nvPicPr>
        <p:blipFill>
          <a:blip r:embed="rId6"/>
          <a:stretch>
            <a:fillRect/>
          </a:stretch>
        </p:blipFill>
        <p:spPr>
          <a:xfrm>
            <a:off x="29988470" y="11414810"/>
            <a:ext cx="12744246" cy="8406353"/>
          </a:xfrm>
          <a:prstGeom prst="rect">
            <a:avLst/>
          </a:prstGeom>
        </p:spPr>
      </p:pic>
      <p:sp>
        <p:nvSpPr>
          <p:cNvPr id="50" name="TextBox 49">
            <a:extLst>
              <a:ext uri="{FF2B5EF4-FFF2-40B4-BE49-F238E27FC236}">
                <a16:creationId xmlns:a16="http://schemas.microsoft.com/office/drawing/2014/main" id="{AE8236C0-E324-C7A2-7287-1CD88ACA9EBA}"/>
              </a:ext>
            </a:extLst>
          </p:cNvPr>
          <p:cNvSpPr txBox="1"/>
          <p:nvPr/>
        </p:nvSpPr>
        <p:spPr>
          <a:xfrm>
            <a:off x="15098639" y="29297781"/>
            <a:ext cx="14296082" cy="2791342"/>
          </a:xfrm>
          <a:prstGeom prst="rect">
            <a:avLst/>
          </a:prstGeom>
          <a:noFill/>
        </p:spPr>
        <p:txBody>
          <a:bodyPr wrap="square" rtlCol="0">
            <a:spAutoFit/>
          </a:bodyPr>
          <a:lstStyle/>
          <a:p>
            <a:pPr marL="0" marR="0" lvl="0" indent="0" algn="l" defTabSz="3686861"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rPr>
              <a:t>Gene data: </a:t>
            </a:r>
            <a:r>
              <a:rPr kumimoji="0" lang="en-US" altLang="zh-CN" sz="3200" i="0" u="none" strike="noStrike" kern="1200" cap="none" spc="0" normalizeH="0" baseline="0" noProof="0" dirty="0">
                <a:ln>
                  <a:noFill/>
                </a:ln>
                <a:solidFill>
                  <a:srgbClr val="000000"/>
                </a:solidFill>
                <a:effectLst/>
                <a:uLnTx/>
                <a:uFillTx/>
                <a:latin typeface="Arial" panose="020B0604020202020204"/>
                <a:ea typeface="+mn-ea"/>
                <a:cs typeface="+mn-cs"/>
              </a:rPr>
              <a:t>O</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f all breast cancer patients, 1,754 had genetic data available, among which 230 were African American (AA) and 1,524 were Caucasian (CA).</a:t>
            </a:r>
          </a:p>
          <a:p>
            <a:pPr marL="0" marR="0" lvl="0" indent="0" algn="l" defTabSz="3686861"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Whole genome sequencing data was used, after quality control: removing highly related individuals, excluding individuals with high or low heterozygosity</a:t>
            </a:r>
          </a:p>
        </p:txBody>
      </p:sp>
      <p:pic>
        <p:nvPicPr>
          <p:cNvPr id="9" name="Picture 8">
            <a:extLst>
              <a:ext uri="{FF2B5EF4-FFF2-40B4-BE49-F238E27FC236}">
                <a16:creationId xmlns:a16="http://schemas.microsoft.com/office/drawing/2014/main" id="{48D6A005-5035-F790-5684-9CB9304738FB}"/>
              </a:ext>
            </a:extLst>
          </p:cNvPr>
          <p:cNvPicPr>
            <a:picLocks noChangeAspect="1"/>
          </p:cNvPicPr>
          <p:nvPr/>
        </p:nvPicPr>
        <p:blipFill>
          <a:blip r:embed="rId7"/>
          <a:stretch>
            <a:fillRect/>
          </a:stretch>
        </p:blipFill>
        <p:spPr>
          <a:xfrm>
            <a:off x="14024672" y="11607171"/>
            <a:ext cx="15926901" cy="10278578"/>
          </a:xfrm>
          <a:prstGeom prst="rect">
            <a:avLst/>
          </a:prstGeom>
        </p:spPr>
      </p:pic>
      <p:pic>
        <p:nvPicPr>
          <p:cNvPr id="6" name="Picture 5">
            <a:extLst>
              <a:ext uri="{FF2B5EF4-FFF2-40B4-BE49-F238E27FC236}">
                <a16:creationId xmlns:a16="http://schemas.microsoft.com/office/drawing/2014/main" id="{2F324D20-C445-84FF-C604-EBFABC369CD3}"/>
              </a:ext>
            </a:extLst>
          </p:cNvPr>
          <p:cNvPicPr>
            <a:picLocks noChangeAspect="1"/>
          </p:cNvPicPr>
          <p:nvPr/>
        </p:nvPicPr>
        <p:blipFill>
          <a:blip r:embed="rId8"/>
          <a:stretch>
            <a:fillRect/>
          </a:stretch>
        </p:blipFill>
        <p:spPr>
          <a:xfrm>
            <a:off x="126448" y="11390694"/>
            <a:ext cx="13892728" cy="4645048"/>
          </a:xfrm>
          <a:prstGeom prst="rect">
            <a:avLst/>
          </a:prstGeom>
        </p:spPr>
      </p:pic>
      <p:pic>
        <p:nvPicPr>
          <p:cNvPr id="15" name="Picture 14">
            <a:extLst>
              <a:ext uri="{FF2B5EF4-FFF2-40B4-BE49-F238E27FC236}">
                <a16:creationId xmlns:a16="http://schemas.microsoft.com/office/drawing/2014/main" id="{F5DA89AC-F47E-BCBD-9FEA-71E21A7022D0}"/>
              </a:ext>
            </a:extLst>
          </p:cNvPr>
          <p:cNvPicPr>
            <a:picLocks noChangeAspect="1"/>
          </p:cNvPicPr>
          <p:nvPr/>
        </p:nvPicPr>
        <p:blipFill>
          <a:blip r:embed="rId9"/>
          <a:stretch>
            <a:fillRect/>
          </a:stretch>
        </p:blipFill>
        <p:spPr>
          <a:xfrm>
            <a:off x="31339184" y="23655272"/>
            <a:ext cx="10738347" cy="4795433"/>
          </a:xfrm>
          <a:prstGeom prst="rect">
            <a:avLst/>
          </a:prstGeom>
        </p:spPr>
      </p:pic>
      <p:pic>
        <p:nvPicPr>
          <p:cNvPr id="18" name="Picture 17">
            <a:extLst>
              <a:ext uri="{FF2B5EF4-FFF2-40B4-BE49-F238E27FC236}">
                <a16:creationId xmlns:a16="http://schemas.microsoft.com/office/drawing/2014/main" id="{F53571BD-B92F-2EBC-8A76-D589A110A3F8}"/>
              </a:ext>
            </a:extLst>
          </p:cNvPr>
          <p:cNvPicPr>
            <a:picLocks noChangeAspect="1"/>
          </p:cNvPicPr>
          <p:nvPr/>
        </p:nvPicPr>
        <p:blipFill>
          <a:blip r:embed="rId10"/>
          <a:stretch>
            <a:fillRect/>
          </a:stretch>
        </p:blipFill>
        <p:spPr>
          <a:xfrm>
            <a:off x="19385843" y="22216761"/>
            <a:ext cx="10816133" cy="6140408"/>
          </a:xfrm>
          <a:prstGeom prst="rect">
            <a:avLst/>
          </a:prstGeom>
        </p:spPr>
      </p:pic>
      <p:pic>
        <p:nvPicPr>
          <p:cNvPr id="24" name="Picture 23">
            <a:extLst>
              <a:ext uri="{FF2B5EF4-FFF2-40B4-BE49-F238E27FC236}">
                <a16:creationId xmlns:a16="http://schemas.microsoft.com/office/drawing/2014/main" id="{61A8E62C-5A16-AFA6-44E4-AD0903EF5D79}"/>
              </a:ext>
            </a:extLst>
          </p:cNvPr>
          <p:cNvPicPr>
            <a:picLocks noChangeAspect="1"/>
          </p:cNvPicPr>
          <p:nvPr/>
        </p:nvPicPr>
        <p:blipFill>
          <a:blip r:embed="rId11"/>
          <a:stretch>
            <a:fillRect/>
          </a:stretch>
        </p:blipFill>
        <p:spPr>
          <a:xfrm>
            <a:off x="126448" y="18449471"/>
            <a:ext cx="12963373" cy="13851940"/>
          </a:xfrm>
          <a:prstGeom prst="rect">
            <a:avLst/>
          </a:prstGeom>
        </p:spPr>
      </p:pic>
      <p:pic>
        <p:nvPicPr>
          <p:cNvPr id="26" name="Picture 25">
            <a:extLst>
              <a:ext uri="{FF2B5EF4-FFF2-40B4-BE49-F238E27FC236}">
                <a16:creationId xmlns:a16="http://schemas.microsoft.com/office/drawing/2014/main" id="{53041CFB-C745-60B2-C034-D7238A2251A2}"/>
              </a:ext>
            </a:extLst>
          </p:cNvPr>
          <p:cNvPicPr>
            <a:picLocks noChangeAspect="1"/>
          </p:cNvPicPr>
          <p:nvPr/>
        </p:nvPicPr>
        <p:blipFill>
          <a:blip r:embed="rId12"/>
          <a:stretch>
            <a:fillRect/>
          </a:stretch>
        </p:blipFill>
        <p:spPr>
          <a:xfrm>
            <a:off x="12552017" y="22216761"/>
            <a:ext cx="6833825" cy="6590270"/>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TS104001343</Template>
  <TotalTime>0</TotalTime>
  <Words>549</Words>
  <Application>Microsoft Office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 Light</vt:lpstr>
      <vt:lpstr>Cambria Math</vt:lpstr>
      <vt:lpstr>Georgia</vt:lpstr>
      <vt:lpstr>Science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2014-03-11T18:19:54Z</dcterms:created>
  <dcterms:modified xsi:type="dcterms:W3CDTF">2023-03-30T17:24:03Z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