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4"/>
  </p:notesMasterIdLst>
  <p:handoutMasterIdLst>
    <p:handoutMasterId r:id="rId5"/>
  </p:handoutMasterIdLst>
  <p:sldIdLst>
    <p:sldId id="256" r:id="rId3"/>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1D7C"/>
    <a:srgbClr val="FDD023"/>
    <a:srgbClr val="2A0C5A"/>
    <a:srgbClr val="595959"/>
    <a:srgbClr val="B78B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37" autoAdjust="0"/>
    <p:restoredTop sz="94660"/>
  </p:normalViewPr>
  <p:slideViewPr>
    <p:cSldViewPr snapToGrid="0">
      <p:cViewPr varScale="1">
        <p:scale>
          <a:sx n="25" d="100"/>
          <a:sy n="25" d="100"/>
        </p:scale>
        <p:origin x="560" y="248"/>
      </p:cViewPr>
      <p:guideLst>
        <p:guide orient="horz" pos="10368"/>
        <p:guide pos="13824"/>
      </p:guideLst>
    </p:cSldViewPr>
  </p:slideViewPr>
  <p:notesTextViewPr>
    <p:cViewPr>
      <p:scale>
        <a:sx n="1" d="1"/>
        <a:sy n="1" d="1"/>
      </p:scale>
      <p:origin x="0" y="0"/>
    </p:cViewPr>
  </p:notesTextViewPr>
  <p:notesViewPr>
    <p:cSldViewPr snapToGrid="0" showGuides="1">
      <p:cViewPr varScale="1">
        <p:scale>
          <a:sx n="69" d="100"/>
          <a:sy n="69" d="100"/>
        </p:scale>
        <p:origin x="2706"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Users\ashley\Desktop\Mariposa\Tables\Survey%20and%20Demogrpahic%20v%20Race_Ethnicity.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ashley\Desktop\Mariposa\Tables\Survey%20and%20Demogrpahic%20v%20Race_Ethnicity.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ashley\Desktop\Mariposa\Tables\Survey%20and%20Demogrpahic%20v%20Gender.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80" b="1" i="0" u="none" strike="noStrike" kern="1200" spc="0" baseline="0">
                <a:solidFill>
                  <a:schemeClr val="tx1">
                    <a:lumMod val="65000"/>
                    <a:lumOff val="35000"/>
                  </a:schemeClr>
                </a:solidFill>
                <a:latin typeface="+mn-lt"/>
                <a:ea typeface="+mn-ea"/>
                <a:cs typeface="+mn-cs"/>
              </a:defRPr>
            </a:pPr>
            <a:r>
              <a:rPr lang="en-US" b="1" dirty="0"/>
              <a:t>Location Diversity of</a:t>
            </a:r>
            <a:r>
              <a:rPr lang="en-US" b="1" baseline="0" dirty="0"/>
              <a:t> </a:t>
            </a:r>
            <a:r>
              <a:rPr lang="en-US" b="1" dirty="0"/>
              <a:t>Race/Ethnicity</a:t>
            </a:r>
          </a:p>
        </c:rich>
      </c:tx>
      <c:overlay val="0"/>
      <c:spPr>
        <a:noFill/>
        <a:ln>
          <a:noFill/>
        </a:ln>
        <a:effectLst/>
      </c:spPr>
      <c:txPr>
        <a:bodyPr rot="0" spcFirstLastPara="1" vertOverflow="ellipsis" vert="horz" wrap="square" anchor="ctr" anchorCtr="1"/>
        <a:lstStyle/>
        <a:p>
          <a:pPr>
            <a:defRPr sz="288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6626761330868802E-2"/>
          <c:y val="0.11172068182781343"/>
          <c:w val="0.93310805613411341"/>
          <c:h val="0.54384795207179737"/>
        </c:manualLayout>
      </c:layout>
      <c:barChart>
        <c:barDir val="col"/>
        <c:grouping val="clustered"/>
        <c:varyColors val="0"/>
        <c:ser>
          <c:idx val="0"/>
          <c:order val="0"/>
          <c:tx>
            <c:strRef>
              <c:f>Location!$P$41:$P$42</c:f>
              <c:strCache>
                <c:ptCount val="2"/>
                <c:pt idx="0">
                  <c:v>African Am.</c:v>
                </c:pt>
              </c:strCache>
            </c:strRef>
          </c:tx>
          <c:spPr>
            <a:solidFill>
              <a:schemeClr val="accent1"/>
            </a:solidFill>
            <a:ln>
              <a:noFill/>
            </a:ln>
            <a:effectLst/>
          </c:spPr>
          <c:invertIfNegative val="0"/>
          <c:cat>
            <c:strRef>
              <c:f>Location!$O$43:$O$66</c:f>
              <c:strCache>
                <c:ptCount val="24"/>
                <c:pt idx="0">
                  <c:v>Chicago</c:v>
                </c:pt>
                <c:pt idx="1">
                  <c:v>Eastern Kentucky</c:v>
                </c:pt>
                <c:pt idx="2">
                  <c:v>Los Angeles</c:v>
                </c:pt>
                <c:pt idx="3">
                  <c:v>Naushua</c:v>
                </c:pt>
                <c:pt idx="4">
                  <c:v>New Orleans</c:v>
                </c:pt>
                <c:pt idx="5">
                  <c:v>Philadelphia</c:v>
                </c:pt>
                <c:pt idx="6">
                  <c:v>San Diego</c:v>
                </c:pt>
                <c:pt idx="7">
                  <c:v>Sarasota</c:v>
                </c:pt>
                <c:pt idx="8">
                  <c:v>Seattle/Everett</c:v>
                </c:pt>
                <c:pt idx="9">
                  <c:v>South Bend</c:v>
                </c:pt>
                <c:pt idx="10">
                  <c:v>St. Petersburg</c:v>
                </c:pt>
                <c:pt idx="11">
                  <c:v>Washington D.C.</c:v>
                </c:pt>
                <c:pt idx="12">
                  <c:v>West Virginia</c:v>
                </c:pt>
                <c:pt idx="13">
                  <c:v>Dayton</c:v>
                </c:pt>
                <c:pt idx="14">
                  <c:v>Dayton II</c:v>
                </c:pt>
                <c:pt idx="15">
                  <c:v>SW Washington</c:v>
                </c:pt>
                <c:pt idx="16">
                  <c:v>Tennessee</c:v>
                </c:pt>
                <c:pt idx="17">
                  <c:v>Indianapolis</c:v>
                </c:pt>
                <c:pt idx="18">
                  <c:v>Kentucky</c:v>
                </c:pt>
                <c:pt idx="19">
                  <c:v>Ohio SW</c:v>
                </c:pt>
                <c:pt idx="20">
                  <c:v>Bloomfield</c:v>
                </c:pt>
                <c:pt idx="21">
                  <c:v>Hamilton</c:v>
                </c:pt>
                <c:pt idx="22">
                  <c:v>Vancouver</c:v>
                </c:pt>
                <c:pt idx="23">
                  <c:v>Princeton</c:v>
                </c:pt>
              </c:strCache>
            </c:strRef>
          </c:cat>
          <c:val>
            <c:numRef>
              <c:f>Location!$P$43:$P$66</c:f>
              <c:numCache>
                <c:formatCode>General</c:formatCode>
                <c:ptCount val="24"/>
                <c:pt idx="0">
                  <c:v>15.7</c:v>
                </c:pt>
                <c:pt idx="1">
                  <c:v>2.6</c:v>
                </c:pt>
                <c:pt idx="2">
                  <c:v>32.6</c:v>
                </c:pt>
                <c:pt idx="3">
                  <c:v>5.9</c:v>
                </c:pt>
                <c:pt idx="4">
                  <c:v>87.9</c:v>
                </c:pt>
                <c:pt idx="5">
                  <c:v>18.399999999999999</c:v>
                </c:pt>
                <c:pt idx="6">
                  <c:v>10.3</c:v>
                </c:pt>
                <c:pt idx="7">
                  <c:v>13.6</c:v>
                </c:pt>
                <c:pt idx="8">
                  <c:v>6.7</c:v>
                </c:pt>
                <c:pt idx="9">
                  <c:v>5.8</c:v>
                </c:pt>
                <c:pt idx="10">
                  <c:v>32.1</c:v>
                </c:pt>
                <c:pt idx="11">
                  <c:v>83.9</c:v>
                </c:pt>
                <c:pt idx="12">
                  <c:v>14.7</c:v>
                </c:pt>
                <c:pt idx="13">
                  <c:v>6.1</c:v>
                </c:pt>
                <c:pt idx="14">
                  <c:v>5.6</c:v>
                </c:pt>
                <c:pt idx="15">
                  <c:v>2.4</c:v>
                </c:pt>
                <c:pt idx="16">
                  <c:v>13.9</c:v>
                </c:pt>
                <c:pt idx="17">
                  <c:v>0</c:v>
                </c:pt>
                <c:pt idx="18">
                  <c:v>0</c:v>
                </c:pt>
                <c:pt idx="19">
                  <c:v>0</c:v>
                </c:pt>
                <c:pt idx="20">
                  <c:v>0</c:v>
                </c:pt>
                <c:pt idx="21">
                  <c:v>0</c:v>
                </c:pt>
                <c:pt idx="22">
                  <c:v>0</c:v>
                </c:pt>
                <c:pt idx="23">
                  <c:v>12.5</c:v>
                </c:pt>
              </c:numCache>
            </c:numRef>
          </c:val>
          <c:extLst>
            <c:ext xmlns:c16="http://schemas.microsoft.com/office/drawing/2014/chart" uri="{C3380CC4-5D6E-409C-BE32-E72D297353CC}">
              <c16:uniqueId val="{00000000-60AF-4646-9AE6-86F0B8492B29}"/>
            </c:ext>
          </c:extLst>
        </c:ser>
        <c:ser>
          <c:idx val="1"/>
          <c:order val="1"/>
          <c:tx>
            <c:strRef>
              <c:f>Location!$Q$41:$Q$42</c:f>
              <c:strCache>
                <c:ptCount val="2"/>
                <c:pt idx="0">
                  <c:v>Caucasian</c:v>
                </c:pt>
              </c:strCache>
            </c:strRef>
          </c:tx>
          <c:spPr>
            <a:solidFill>
              <a:schemeClr val="accent2"/>
            </a:solidFill>
            <a:ln>
              <a:noFill/>
            </a:ln>
            <a:effectLst/>
          </c:spPr>
          <c:invertIfNegative val="0"/>
          <c:cat>
            <c:strRef>
              <c:f>Location!$O$43:$O$66</c:f>
              <c:strCache>
                <c:ptCount val="24"/>
                <c:pt idx="0">
                  <c:v>Chicago</c:v>
                </c:pt>
                <c:pt idx="1">
                  <c:v>Eastern Kentucky</c:v>
                </c:pt>
                <c:pt idx="2">
                  <c:v>Los Angeles</c:v>
                </c:pt>
                <c:pt idx="3">
                  <c:v>Naushua</c:v>
                </c:pt>
                <c:pt idx="4">
                  <c:v>New Orleans</c:v>
                </c:pt>
                <c:pt idx="5">
                  <c:v>Philadelphia</c:v>
                </c:pt>
                <c:pt idx="6">
                  <c:v>San Diego</c:v>
                </c:pt>
                <c:pt idx="7">
                  <c:v>Sarasota</c:v>
                </c:pt>
                <c:pt idx="8">
                  <c:v>Seattle/Everett</c:v>
                </c:pt>
                <c:pt idx="9">
                  <c:v>South Bend</c:v>
                </c:pt>
                <c:pt idx="10">
                  <c:v>St. Petersburg</c:v>
                </c:pt>
                <c:pt idx="11">
                  <c:v>Washington D.C.</c:v>
                </c:pt>
                <c:pt idx="12">
                  <c:v>West Virginia</c:v>
                </c:pt>
                <c:pt idx="13">
                  <c:v>Dayton</c:v>
                </c:pt>
                <c:pt idx="14">
                  <c:v>Dayton II</c:v>
                </c:pt>
                <c:pt idx="15">
                  <c:v>SW Washington</c:v>
                </c:pt>
                <c:pt idx="16">
                  <c:v>Tennessee</c:v>
                </c:pt>
                <c:pt idx="17">
                  <c:v>Indianapolis</c:v>
                </c:pt>
                <c:pt idx="18">
                  <c:v>Kentucky</c:v>
                </c:pt>
                <c:pt idx="19">
                  <c:v>Ohio SW</c:v>
                </c:pt>
                <c:pt idx="20">
                  <c:v>Bloomfield</c:v>
                </c:pt>
                <c:pt idx="21">
                  <c:v>Hamilton</c:v>
                </c:pt>
                <c:pt idx="22">
                  <c:v>Vancouver</c:v>
                </c:pt>
                <c:pt idx="23">
                  <c:v>Princeton</c:v>
                </c:pt>
              </c:strCache>
            </c:strRef>
          </c:cat>
          <c:val>
            <c:numRef>
              <c:f>Location!$Q$43:$Q$66</c:f>
              <c:numCache>
                <c:formatCode>General</c:formatCode>
                <c:ptCount val="24"/>
                <c:pt idx="0">
                  <c:v>19.600000000000001</c:v>
                </c:pt>
                <c:pt idx="1">
                  <c:v>81.8</c:v>
                </c:pt>
                <c:pt idx="2">
                  <c:v>2.2999999999999998</c:v>
                </c:pt>
                <c:pt idx="3">
                  <c:v>59.4</c:v>
                </c:pt>
                <c:pt idx="4">
                  <c:v>6.5</c:v>
                </c:pt>
                <c:pt idx="5">
                  <c:v>56</c:v>
                </c:pt>
                <c:pt idx="6">
                  <c:v>29.3</c:v>
                </c:pt>
                <c:pt idx="7">
                  <c:v>68</c:v>
                </c:pt>
                <c:pt idx="8">
                  <c:v>62.2</c:v>
                </c:pt>
                <c:pt idx="9">
                  <c:v>73.099999999999994</c:v>
                </c:pt>
                <c:pt idx="10">
                  <c:v>37.200000000000003</c:v>
                </c:pt>
                <c:pt idx="11">
                  <c:v>7.1</c:v>
                </c:pt>
                <c:pt idx="12">
                  <c:v>70.7</c:v>
                </c:pt>
                <c:pt idx="13">
                  <c:v>80.5</c:v>
                </c:pt>
                <c:pt idx="14">
                  <c:v>83.3</c:v>
                </c:pt>
                <c:pt idx="15">
                  <c:v>59.5</c:v>
                </c:pt>
                <c:pt idx="16">
                  <c:v>58.3</c:v>
                </c:pt>
                <c:pt idx="17">
                  <c:v>76.5</c:v>
                </c:pt>
                <c:pt idx="18">
                  <c:v>95.8</c:v>
                </c:pt>
                <c:pt idx="19">
                  <c:v>81.3</c:v>
                </c:pt>
                <c:pt idx="20">
                  <c:v>40</c:v>
                </c:pt>
                <c:pt idx="21">
                  <c:v>85.7</c:v>
                </c:pt>
                <c:pt idx="22">
                  <c:v>33.299999999999997</c:v>
                </c:pt>
                <c:pt idx="23">
                  <c:v>87.5</c:v>
                </c:pt>
              </c:numCache>
            </c:numRef>
          </c:val>
          <c:extLst>
            <c:ext xmlns:c16="http://schemas.microsoft.com/office/drawing/2014/chart" uri="{C3380CC4-5D6E-409C-BE32-E72D297353CC}">
              <c16:uniqueId val="{00000001-60AF-4646-9AE6-86F0B8492B29}"/>
            </c:ext>
          </c:extLst>
        </c:ser>
        <c:ser>
          <c:idx val="2"/>
          <c:order val="2"/>
          <c:tx>
            <c:strRef>
              <c:f>Location!$R$41:$R$42</c:f>
              <c:strCache>
                <c:ptCount val="2"/>
                <c:pt idx="0">
                  <c:v>Hispanic</c:v>
                </c:pt>
              </c:strCache>
            </c:strRef>
          </c:tx>
          <c:spPr>
            <a:solidFill>
              <a:schemeClr val="accent3"/>
            </a:solidFill>
            <a:ln>
              <a:noFill/>
            </a:ln>
            <a:effectLst/>
          </c:spPr>
          <c:invertIfNegative val="0"/>
          <c:cat>
            <c:strRef>
              <c:f>Location!$O$43:$O$66</c:f>
              <c:strCache>
                <c:ptCount val="24"/>
                <c:pt idx="0">
                  <c:v>Chicago</c:v>
                </c:pt>
                <c:pt idx="1">
                  <c:v>Eastern Kentucky</c:v>
                </c:pt>
                <c:pt idx="2">
                  <c:v>Los Angeles</c:v>
                </c:pt>
                <c:pt idx="3">
                  <c:v>Naushua</c:v>
                </c:pt>
                <c:pt idx="4">
                  <c:v>New Orleans</c:v>
                </c:pt>
                <c:pt idx="5">
                  <c:v>Philadelphia</c:v>
                </c:pt>
                <c:pt idx="6">
                  <c:v>San Diego</c:v>
                </c:pt>
                <c:pt idx="7">
                  <c:v>Sarasota</c:v>
                </c:pt>
                <c:pt idx="8">
                  <c:v>Seattle/Everett</c:v>
                </c:pt>
                <c:pt idx="9">
                  <c:v>South Bend</c:v>
                </c:pt>
                <c:pt idx="10">
                  <c:v>St. Petersburg</c:v>
                </c:pt>
                <c:pt idx="11">
                  <c:v>Washington D.C.</c:v>
                </c:pt>
                <c:pt idx="12">
                  <c:v>West Virginia</c:v>
                </c:pt>
                <c:pt idx="13">
                  <c:v>Dayton</c:v>
                </c:pt>
                <c:pt idx="14">
                  <c:v>Dayton II</c:v>
                </c:pt>
                <c:pt idx="15">
                  <c:v>SW Washington</c:v>
                </c:pt>
                <c:pt idx="16">
                  <c:v>Tennessee</c:v>
                </c:pt>
                <c:pt idx="17">
                  <c:v>Indianapolis</c:v>
                </c:pt>
                <c:pt idx="18">
                  <c:v>Kentucky</c:v>
                </c:pt>
                <c:pt idx="19">
                  <c:v>Ohio SW</c:v>
                </c:pt>
                <c:pt idx="20">
                  <c:v>Bloomfield</c:v>
                </c:pt>
                <c:pt idx="21">
                  <c:v>Hamilton</c:v>
                </c:pt>
                <c:pt idx="22">
                  <c:v>Vancouver</c:v>
                </c:pt>
                <c:pt idx="23">
                  <c:v>Princeton</c:v>
                </c:pt>
              </c:strCache>
            </c:strRef>
          </c:cat>
          <c:val>
            <c:numRef>
              <c:f>Location!$R$43:$R$66</c:f>
              <c:numCache>
                <c:formatCode>General</c:formatCode>
                <c:ptCount val="24"/>
                <c:pt idx="0">
                  <c:v>49</c:v>
                </c:pt>
                <c:pt idx="1">
                  <c:v>1.3</c:v>
                </c:pt>
                <c:pt idx="2">
                  <c:v>61.8</c:v>
                </c:pt>
                <c:pt idx="3">
                  <c:v>8.9</c:v>
                </c:pt>
                <c:pt idx="4">
                  <c:v>0.8</c:v>
                </c:pt>
                <c:pt idx="5">
                  <c:v>8.3000000000000007</c:v>
                </c:pt>
                <c:pt idx="6">
                  <c:v>40.5</c:v>
                </c:pt>
                <c:pt idx="7">
                  <c:v>6.8</c:v>
                </c:pt>
                <c:pt idx="8">
                  <c:v>3.4</c:v>
                </c:pt>
                <c:pt idx="9">
                  <c:v>5.8</c:v>
                </c:pt>
                <c:pt idx="10">
                  <c:v>3.9</c:v>
                </c:pt>
                <c:pt idx="11">
                  <c:v>0</c:v>
                </c:pt>
                <c:pt idx="12">
                  <c:v>2.7</c:v>
                </c:pt>
                <c:pt idx="13">
                  <c:v>0</c:v>
                </c:pt>
                <c:pt idx="14">
                  <c:v>0</c:v>
                </c:pt>
                <c:pt idx="15">
                  <c:v>11.9</c:v>
                </c:pt>
                <c:pt idx="16">
                  <c:v>2.8</c:v>
                </c:pt>
                <c:pt idx="17">
                  <c:v>0</c:v>
                </c:pt>
                <c:pt idx="18">
                  <c:v>0</c:v>
                </c:pt>
                <c:pt idx="19">
                  <c:v>0</c:v>
                </c:pt>
                <c:pt idx="20">
                  <c:v>0</c:v>
                </c:pt>
                <c:pt idx="21">
                  <c:v>0</c:v>
                </c:pt>
                <c:pt idx="22">
                  <c:v>33.299999999999997</c:v>
                </c:pt>
                <c:pt idx="23">
                  <c:v>0</c:v>
                </c:pt>
              </c:numCache>
            </c:numRef>
          </c:val>
          <c:extLst>
            <c:ext xmlns:c16="http://schemas.microsoft.com/office/drawing/2014/chart" uri="{C3380CC4-5D6E-409C-BE32-E72D297353CC}">
              <c16:uniqueId val="{00000002-60AF-4646-9AE6-86F0B8492B29}"/>
            </c:ext>
          </c:extLst>
        </c:ser>
        <c:ser>
          <c:idx val="3"/>
          <c:order val="3"/>
          <c:tx>
            <c:strRef>
              <c:f>Location!$S$41:$S$42</c:f>
              <c:strCache>
                <c:ptCount val="2"/>
                <c:pt idx="0">
                  <c:v>Other</c:v>
                </c:pt>
              </c:strCache>
            </c:strRef>
          </c:tx>
          <c:spPr>
            <a:solidFill>
              <a:schemeClr val="accent4"/>
            </a:solidFill>
            <a:ln>
              <a:noFill/>
            </a:ln>
            <a:effectLst/>
          </c:spPr>
          <c:invertIfNegative val="0"/>
          <c:cat>
            <c:strRef>
              <c:f>Location!$O$43:$O$66</c:f>
              <c:strCache>
                <c:ptCount val="24"/>
                <c:pt idx="0">
                  <c:v>Chicago</c:v>
                </c:pt>
                <c:pt idx="1">
                  <c:v>Eastern Kentucky</c:v>
                </c:pt>
                <c:pt idx="2">
                  <c:v>Los Angeles</c:v>
                </c:pt>
                <c:pt idx="3">
                  <c:v>Naushua</c:v>
                </c:pt>
                <c:pt idx="4">
                  <c:v>New Orleans</c:v>
                </c:pt>
                <c:pt idx="5">
                  <c:v>Philadelphia</c:v>
                </c:pt>
                <c:pt idx="6">
                  <c:v>San Diego</c:v>
                </c:pt>
                <c:pt idx="7">
                  <c:v>Sarasota</c:v>
                </c:pt>
                <c:pt idx="8">
                  <c:v>Seattle/Everett</c:v>
                </c:pt>
                <c:pt idx="9">
                  <c:v>South Bend</c:v>
                </c:pt>
                <c:pt idx="10">
                  <c:v>St. Petersburg</c:v>
                </c:pt>
                <c:pt idx="11">
                  <c:v>Washington D.C.</c:v>
                </c:pt>
                <c:pt idx="12">
                  <c:v>West Virginia</c:v>
                </c:pt>
                <c:pt idx="13">
                  <c:v>Dayton</c:v>
                </c:pt>
                <c:pt idx="14">
                  <c:v>Dayton II</c:v>
                </c:pt>
                <c:pt idx="15">
                  <c:v>SW Washington</c:v>
                </c:pt>
                <c:pt idx="16">
                  <c:v>Tennessee</c:v>
                </c:pt>
                <c:pt idx="17">
                  <c:v>Indianapolis</c:v>
                </c:pt>
                <c:pt idx="18">
                  <c:v>Kentucky</c:v>
                </c:pt>
                <c:pt idx="19">
                  <c:v>Ohio SW</c:v>
                </c:pt>
                <c:pt idx="20">
                  <c:v>Bloomfield</c:v>
                </c:pt>
                <c:pt idx="21">
                  <c:v>Hamilton</c:v>
                </c:pt>
                <c:pt idx="22">
                  <c:v>Vancouver</c:v>
                </c:pt>
                <c:pt idx="23">
                  <c:v>Princeton</c:v>
                </c:pt>
              </c:strCache>
            </c:strRef>
          </c:cat>
          <c:val>
            <c:numRef>
              <c:f>Location!$S$43:$S$66</c:f>
              <c:numCache>
                <c:formatCode>General</c:formatCode>
                <c:ptCount val="24"/>
                <c:pt idx="0">
                  <c:v>15.7</c:v>
                </c:pt>
                <c:pt idx="1">
                  <c:v>14.3</c:v>
                </c:pt>
                <c:pt idx="2">
                  <c:v>3.4</c:v>
                </c:pt>
                <c:pt idx="3">
                  <c:v>25.7</c:v>
                </c:pt>
                <c:pt idx="4">
                  <c:v>4.8</c:v>
                </c:pt>
                <c:pt idx="5">
                  <c:v>17.399999999999999</c:v>
                </c:pt>
                <c:pt idx="6">
                  <c:v>19.8</c:v>
                </c:pt>
                <c:pt idx="7">
                  <c:v>11.7</c:v>
                </c:pt>
                <c:pt idx="8">
                  <c:v>27.7</c:v>
                </c:pt>
                <c:pt idx="9">
                  <c:v>15.4</c:v>
                </c:pt>
                <c:pt idx="10">
                  <c:v>26.9</c:v>
                </c:pt>
                <c:pt idx="11">
                  <c:v>8.9</c:v>
                </c:pt>
                <c:pt idx="12">
                  <c:v>12</c:v>
                </c:pt>
                <c:pt idx="13">
                  <c:v>13.4</c:v>
                </c:pt>
                <c:pt idx="14">
                  <c:v>11.1</c:v>
                </c:pt>
                <c:pt idx="15">
                  <c:v>26.2</c:v>
                </c:pt>
                <c:pt idx="16">
                  <c:v>25</c:v>
                </c:pt>
                <c:pt idx="17">
                  <c:v>23.5</c:v>
                </c:pt>
                <c:pt idx="18">
                  <c:v>4.2</c:v>
                </c:pt>
                <c:pt idx="19">
                  <c:v>18.8</c:v>
                </c:pt>
                <c:pt idx="20">
                  <c:v>60</c:v>
                </c:pt>
                <c:pt idx="21">
                  <c:v>14.3</c:v>
                </c:pt>
                <c:pt idx="22">
                  <c:v>33.299999999999997</c:v>
                </c:pt>
                <c:pt idx="23">
                  <c:v>0</c:v>
                </c:pt>
              </c:numCache>
            </c:numRef>
          </c:val>
          <c:extLst>
            <c:ext xmlns:c16="http://schemas.microsoft.com/office/drawing/2014/chart" uri="{C3380CC4-5D6E-409C-BE32-E72D297353CC}">
              <c16:uniqueId val="{00000003-60AF-4646-9AE6-86F0B8492B29}"/>
            </c:ext>
          </c:extLst>
        </c:ser>
        <c:dLbls>
          <c:showLegendKey val="0"/>
          <c:showVal val="0"/>
          <c:showCatName val="0"/>
          <c:showSerName val="0"/>
          <c:showPercent val="0"/>
          <c:showBubbleSize val="0"/>
        </c:dLbls>
        <c:gapWidth val="219"/>
        <c:overlap val="-27"/>
        <c:axId val="1493509024"/>
        <c:axId val="1507070048"/>
      </c:barChart>
      <c:catAx>
        <c:axId val="1493509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780000" spcFirstLastPara="1" vertOverflow="ellipsis"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507070048"/>
        <c:crosses val="autoZero"/>
        <c:auto val="1"/>
        <c:lblAlgn val="ctr"/>
        <c:lblOffset val="100"/>
        <c:noMultiLvlLbl val="0"/>
      </c:catAx>
      <c:valAx>
        <c:axId val="1507070048"/>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4935090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4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2880" b="1" i="0" u="none" strike="noStrike" kern="1200" spc="0" baseline="0">
                <a:solidFill>
                  <a:sysClr val="windowText" lastClr="000000">
                    <a:lumMod val="65000"/>
                    <a:lumOff val="35000"/>
                  </a:sysClr>
                </a:solidFill>
                <a:latin typeface="+mn-lt"/>
                <a:ea typeface="+mn-ea"/>
                <a:cs typeface="+mn-cs"/>
              </a:defRPr>
            </a:pPr>
            <a:r>
              <a:rPr lang="en-US" sz="2880" b="1" i="0" baseline="0">
                <a:effectLst/>
              </a:rPr>
              <a:t>Drugs &amp; Alcohol OR Police Trouble vs Race/Ethnicity</a:t>
            </a:r>
          </a:p>
        </c:rich>
      </c:tx>
      <c:overlay val="0"/>
      <c:spPr>
        <a:noFill/>
        <a:ln>
          <a:noFill/>
        </a:ln>
        <a:effectLst/>
      </c:spPr>
      <c:txPr>
        <a:bodyPr rot="0" spcFirstLastPara="1" vertOverflow="ellipsis" vert="horz" wrap="square" anchor="ctr" anchorCtr="1"/>
        <a:lstStyle/>
        <a:p>
          <a:pPr marL="0" marR="0" indent="0" algn="ctr" defTabSz="914400" rtl="0" eaLnBrk="1" fontAlgn="auto" latinLnBrk="0" hangingPunct="1">
            <a:lnSpc>
              <a:spcPct val="100000"/>
            </a:lnSpc>
            <a:spcBef>
              <a:spcPts val="0"/>
            </a:spcBef>
            <a:spcAft>
              <a:spcPts val="0"/>
            </a:spcAft>
            <a:buClrTx/>
            <a:buSzTx/>
            <a:buFontTx/>
            <a:buNone/>
            <a:tabLst/>
            <a:defRPr sz="2880" b="1" i="0" u="none" strike="noStrike" kern="1200" spc="0" baseline="0">
              <a:solidFill>
                <a:sysClr val="windowText" lastClr="000000">
                  <a:lumMod val="65000"/>
                  <a:lumOff val="35000"/>
                </a:sysClr>
              </a:solidFill>
              <a:latin typeface="+mn-lt"/>
              <a:ea typeface="+mn-ea"/>
              <a:cs typeface="+mn-cs"/>
            </a:defRPr>
          </a:pPr>
          <a:endParaRPr lang="en-US"/>
        </a:p>
      </c:txPr>
    </c:title>
    <c:autoTitleDeleted val="0"/>
    <c:plotArea>
      <c:layout/>
      <c:barChart>
        <c:barDir val="col"/>
        <c:grouping val="clustered"/>
        <c:varyColors val="0"/>
        <c:ser>
          <c:idx val="0"/>
          <c:order val="0"/>
          <c:tx>
            <c:strRef>
              <c:f>'Alcohol &amp; Drugs'!$P$32</c:f>
              <c:strCache>
                <c:ptCount val="1"/>
                <c:pt idx="0">
                  <c:v>African Am.</c:v>
                </c:pt>
              </c:strCache>
            </c:strRef>
          </c:tx>
          <c:spPr>
            <a:solidFill>
              <a:schemeClr val="accent1"/>
            </a:solidFill>
            <a:ln>
              <a:noFill/>
            </a:ln>
            <a:effectLst/>
          </c:spPr>
          <c:invertIfNegative val="0"/>
          <c:cat>
            <c:strRef>
              <c:f>'Alcohol &amp; Drugs'!$O$33:$O$44</c:f>
              <c:strCache>
                <c:ptCount val="12"/>
                <c:pt idx="0">
                  <c:v>Friend Drink</c:v>
                </c:pt>
                <c:pt idx="1">
                  <c:v>You Drink</c:v>
                </c:pt>
                <c:pt idx="2">
                  <c:v>How much alocohol</c:v>
                </c:pt>
                <c:pt idx="3">
                  <c:v>Marijuana</c:v>
                </c:pt>
                <c:pt idx="4">
                  <c:v>Other Drugs</c:v>
                </c:pt>
                <c:pt idx="5">
                  <c:v>Drive High</c:v>
                </c:pt>
                <c:pt idx="6">
                  <c:v>Drugs to Relax</c:v>
                </c:pt>
                <c:pt idx="7">
                  <c:v>Drugs Alone</c:v>
                </c:pt>
                <c:pt idx="8">
                  <c:v>Drugs to Forget</c:v>
                </c:pt>
                <c:pt idx="9">
                  <c:v>Cut Down Drinking</c:v>
                </c:pt>
                <c:pt idx="10">
                  <c:v>In Trouble for Using</c:v>
                </c:pt>
                <c:pt idx="11">
                  <c:v>Police Trouble</c:v>
                </c:pt>
              </c:strCache>
            </c:strRef>
          </c:cat>
          <c:val>
            <c:numRef>
              <c:f>'Alcohol &amp; Drugs'!$P$33:$P$44</c:f>
              <c:numCache>
                <c:formatCode>General</c:formatCode>
                <c:ptCount val="12"/>
                <c:pt idx="0">
                  <c:v>22.6</c:v>
                </c:pt>
                <c:pt idx="1">
                  <c:v>29</c:v>
                </c:pt>
                <c:pt idx="2">
                  <c:v>5</c:v>
                </c:pt>
                <c:pt idx="3">
                  <c:v>0</c:v>
                </c:pt>
                <c:pt idx="4">
                  <c:v>0</c:v>
                </c:pt>
                <c:pt idx="5">
                  <c:v>19.5</c:v>
                </c:pt>
                <c:pt idx="6">
                  <c:v>0</c:v>
                </c:pt>
                <c:pt idx="7">
                  <c:v>0</c:v>
                </c:pt>
                <c:pt idx="8">
                  <c:v>0</c:v>
                </c:pt>
                <c:pt idx="9">
                  <c:v>8.3000000000000007</c:v>
                </c:pt>
                <c:pt idx="10">
                  <c:v>0</c:v>
                </c:pt>
                <c:pt idx="11">
                  <c:v>29</c:v>
                </c:pt>
              </c:numCache>
            </c:numRef>
          </c:val>
          <c:extLst>
            <c:ext xmlns:c16="http://schemas.microsoft.com/office/drawing/2014/chart" uri="{C3380CC4-5D6E-409C-BE32-E72D297353CC}">
              <c16:uniqueId val="{00000000-B156-E947-8F5D-B10A2B9B0D8A}"/>
            </c:ext>
          </c:extLst>
        </c:ser>
        <c:ser>
          <c:idx val="1"/>
          <c:order val="1"/>
          <c:tx>
            <c:strRef>
              <c:f>'Alcohol &amp; Drugs'!$Q$32</c:f>
              <c:strCache>
                <c:ptCount val="1"/>
                <c:pt idx="0">
                  <c:v>Caucasian</c:v>
                </c:pt>
              </c:strCache>
            </c:strRef>
          </c:tx>
          <c:spPr>
            <a:solidFill>
              <a:schemeClr val="accent2"/>
            </a:solidFill>
            <a:ln>
              <a:noFill/>
            </a:ln>
            <a:effectLst/>
          </c:spPr>
          <c:invertIfNegative val="0"/>
          <c:cat>
            <c:strRef>
              <c:f>'Alcohol &amp; Drugs'!$O$33:$O$44</c:f>
              <c:strCache>
                <c:ptCount val="12"/>
                <c:pt idx="0">
                  <c:v>Friend Drink</c:v>
                </c:pt>
                <c:pt idx="1">
                  <c:v>You Drink</c:v>
                </c:pt>
                <c:pt idx="2">
                  <c:v>How much alocohol</c:v>
                </c:pt>
                <c:pt idx="3">
                  <c:v>Marijuana</c:v>
                </c:pt>
                <c:pt idx="4">
                  <c:v>Other Drugs</c:v>
                </c:pt>
                <c:pt idx="5">
                  <c:v>Drive High</c:v>
                </c:pt>
                <c:pt idx="6">
                  <c:v>Drugs to Relax</c:v>
                </c:pt>
                <c:pt idx="7">
                  <c:v>Drugs Alone</c:v>
                </c:pt>
                <c:pt idx="8">
                  <c:v>Drugs to Forget</c:v>
                </c:pt>
                <c:pt idx="9">
                  <c:v>Cut Down Drinking</c:v>
                </c:pt>
                <c:pt idx="10">
                  <c:v>In Trouble for Using</c:v>
                </c:pt>
                <c:pt idx="11">
                  <c:v>Police Trouble</c:v>
                </c:pt>
              </c:strCache>
            </c:strRef>
          </c:cat>
          <c:val>
            <c:numRef>
              <c:f>'Alcohol &amp; Drugs'!$Q$33:$Q$44</c:f>
              <c:numCache>
                <c:formatCode>General</c:formatCode>
                <c:ptCount val="12"/>
                <c:pt idx="0">
                  <c:v>58.8</c:v>
                </c:pt>
                <c:pt idx="1">
                  <c:v>44.7</c:v>
                </c:pt>
                <c:pt idx="2">
                  <c:v>75</c:v>
                </c:pt>
                <c:pt idx="3">
                  <c:v>63.6</c:v>
                </c:pt>
                <c:pt idx="4">
                  <c:v>75</c:v>
                </c:pt>
                <c:pt idx="5">
                  <c:v>55.2</c:v>
                </c:pt>
                <c:pt idx="6">
                  <c:v>69.2</c:v>
                </c:pt>
                <c:pt idx="7">
                  <c:v>60</c:v>
                </c:pt>
                <c:pt idx="8">
                  <c:v>77.8</c:v>
                </c:pt>
                <c:pt idx="9">
                  <c:v>66.7</c:v>
                </c:pt>
                <c:pt idx="10">
                  <c:v>81.8</c:v>
                </c:pt>
                <c:pt idx="11">
                  <c:v>45.2</c:v>
                </c:pt>
              </c:numCache>
            </c:numRef>
          </c:val>
          <c:extLst>
            <c:ext xmlns:c16="http://schemas.microsoft.com/office/drawing/2014/chart" uri="{C3380CC4-5D6E-409C-BE32-E72D297353CC}">
              <c16:uniqueId val="{00000001-B156-E947-8F5D-B10A2B9B0D8A}"/>
            </c:ext>
          </c:extLst>
        </c:ser>
        <c:ser>
          <c:idx val="2"/>
          <c:order val="2"/>
          <c:tx>
            <c:strRef>
              <c:f>'Alcohol &amp; Drugs'!$R$32</c:f>
              <c:strCache>
                <c:ptCount val="1"/>
                <c:pt idx="0">
                  <c:v>Hispanic</c:v>
                </c:pt>
              </c:strCache>
            </c:strRef>
          </c:tx>
          <c:spPr>
            <a:solidFill>
              <a:schemeClr val="accent3"/>
            </a:solidFill>
            <a:ln>
              <a:noFill/>
            </a:ln>
            <a:effectLst/>
          </c:spPr>
          <c:invertIfNegative val="0"/>
          <c:cat>
            <c:strRef>
              <c:f>'Alcohol &amp; Drugs'!$O$33:$O$44</c:f>
              <c:strCache>
                <c:ptCount val="12"/>
                <c:pt idx="0">
                  <c:v>Friend Drink</c:v>
                </c:pt>
                <c:pt idx="1">
                  <c:v>You Drink</c:v>
                </c:pt>
                <c:pt idx="2">
                  <c:v>How much alocohol</c:v>
                </c:pt>
                <c:pt idx="3">
                  <c:v>Marijuana</c:v>
                </c:pt>
                <c:pt idx="4">
                  <c:v>Other Drugs</c:v>
                </c:pt>
                <c:pt idx="5">
                  <c:v>Drive High</c:v>
                </c:pt>
                <c:pt idx="6">
                  <c:v>Drugs to Relax</c:v>
                </c:pt>
                <c:pt idx="7">
                  <c:v>Drugs Alone</c:v>
                </c:pt>
                <c:pt idx="8">
                  <c:v>Drugs to Forget</c:v>
                </c:pt>
                <c:pt idx="9">
                  <c:v>Cut Down Drinking</c:v>
                </c:pt>
                <c:pt idx="10">
                  <c:v>In Trouble for Using</c:v>
                </c:pt>
                <c:pt idx="11">
                  <c:v>Police Trouble</c:v>
                </c:pt>
              </c:strCache>
            </c:strRef>
          </c:cat>
          <c:val>
            <c:numRef>
              <c:f>'Alcohol &amp; Drugs'!$R$33:$R$44</c:f>
              <c:numCache>
                <c:formatCode>General</c:formatCode>
                <c:ptCount val="12"/>
                <c:pt idx="0">
                  <c:v>6.9</c:v>
                </c:pt>
                <c:pt idx="1">
                  <c:v>10.5</c:v>
                </c:pt>
                <c:pt idx="2">
                  <c:v>10</c:v>
                </c:pt>
                <c:pt idx="3">
                  <c:v>0</c:v>
                </c:pt>
                <c:pt idx="4">
                  <c:v>8.33</c:v>
                </c:pt>
                <c:pt idx="5">
                  <c:v>8.1</c:v>
                </c:pt>
                <c:pt idx="6">
                  <c:v>7.7</c:v>
                </c:pt>
                <c:pt idx="7">
                  <c:v>20</c:v>
                </c:pt>
                <c:pt idx="8">
                  <c:v>11.1</c:v>
                </c:pt>
                <c:pt idx="9">
                  <c:v>8.3000000000000007</c:v>
                </c:pt>
                <c:pt idx="10">
                  <c:v>9.1</c:v>
                </c:pt>
                <c:pt idx="11">
                  <c:v>9.6999999999999993</c:v>
                </c:pt>
              </c:numCache>
            </c:numRef>
          </c:val>
          <c:extLst>
            <c:ext xmlns:c16="http://schemas.microsoft.com/office/drawing/2014/chart" uri="{C3380CC4-5D6E-409C-BE32-E72D297353CC}">
              <c16:uniqueId val="{00000002-B156-E947-8F5D-B10A2B9B0D8A}"/>
            </c:ext>
          </c:extLst>
        </c:ser>
        <c:ser>
          <c:idx val="3"/>
          <c:order val="3"/>
          <c:tx>
            <c:strRef>
              <c:f>'Alcohol &amp; Drugs'!$S$32</c:f>
              <c:strCache>
                <c:ptCount val="1"/>
                <c:pt idx="0">
                  <c:v>Other</c:v>
                </c:pt>
              </c:strCache>
            </c:strRef>
          </c:tx>
          <c:spPr>
            <a:solidFill>
              <a:schemeClr val="accent4"/>
            </a:solidFill>
            <a:ln>
              <a:noFill/>
            </a:ln>
            <a:effectLst/>
          </c:spPr>
          <c:invertIfNegative val="0"/>
          <c:cat>
            <c:strRef>
              <c:f>'Alcohol &amp; Drugs'!$O$33:$O$44</c:f>
              <c:strCache>
                <c:ptCount val="12"/>
                <c:pt idx="0">
                  <c:v>Friend Drink</c:v>
                </c:pt>
                <c:pt idx="1">
                  <c:v>You Drink</c:v>
                </c:pt>
                <c:pt idx="2">
                  <c:v>How much alocohol</c:v>
                </c:pt>
                <c:pt idx="3">
                  <c:v>Marijuana</c:v>
                </c:pt>
                <c:pt idx="4">
                  <c:v>Other Drugs</c:v>
                </c:pt>
                <c:pt idx="5">
                  <c:v>Drive High</c:v>
                </c:pt>
                <c:pt idx="6">
                  <c:v>Drugs to Relax</c:v>
                </c:pt>
                <c:pt idx="7">
                  <c:v>Drugs Alone</c:v>
                </c:pt>
                <c:pt idx="8">
                  <c:v>Drugs to Forget</c:v>
                </c:pt>
                <c:pt idx="9">
                  <c:v>Cut Down Drinking</c:v>
                </c:pt>
                <c:pt idx="10">
                  <c:v>In Trouble for Using</c:v>
                </c:pt>
                <c:pt idx="11">
                  <c:v>Police Trouble</c:v>
                </c:pt>
              </c:strCache>
            </c:strRef>
          </c:cat>
          <c:val>
            <c:numRef>
              <c:f>'Alcohol &amp; Drugs'!$S$33:$S$44</c:f>
              <c:numCache>
                <c:formatCode>General</c:formatCode>
                <c:ptCount val="12"/>
                <c:pt idx="0">
                  <c:v>11.8</c:v>
                </c:pt>
                <c:pt idx="1">
                  <c:v>15.8</c:v>
                </c:pt>
                <c:pt idx="2">
                  <c:v>10</c:v>
                </c:pt>
                <c:pt idx="3">
                  <c:v>36.4</c:v>
                </c:pt>
                <c:pt idx="4">
                  <c:v>16.7</c:v>
                </c:pt>
                <c:pt idx="5">
                  <c:v>17.2</c:v>
                </c:pt>
                <c:pt idx="6">
                  <c:v>23.1</c:v>
                </c:pt>
                <c:pt idx="7">
                  <c:v>20</c:v>
                </c:pt>
                <c:pt idx="8">
                  <c:v>11.1</c:v>
                </c:pt>
                <c:pt idx="9">
                  <c:v>16.7</c:v>
                </c:pt>
                <c:pt idx="10">
                  <c:v>9.1</c:v>
                </c:pt>
                <c:pt idx="11">
                  <c:v>16.100000000000001</c:v>
                </c:pt>
              </c:numCache>
            </c:numRef>
          </c:val>
          <c:extLst>
            <c:ext xmlns:c16="http://schemas.microsoft.com/office/drawing/2014/chart" uri="{C3380CC4-5D6E-409C-BE32-E72D297353CC}">
              <c16:uniqueId val="{00000003-B156-E947-8F5D-B10A2B9B0D8A}"/>
            </c:ext>
          </c:extLst>
        </c:ser>
        <c:dLbls>
          <c:showLegendKey val="0"/>
          <c:showVal val="0"/>
          <c:showCatName val="0"/>
          <c:showSerName val="0"/>
          <c:showPercent val="0"/>
          <c:showBubbleSize val="0"/>
        </c:dLbls>
        <c:gapWidth val="219"/>
        <c:overlap val="-27"/>
        <c:axId val="1519802032"/>
        <c:axId val="1519803680"/>
      </c:barChart>
      <c:catAx>
        <c:axId val="1519802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519803680"/>
        <c:crosses val="autoZero"/>
        <c:auto val="1"/>
        <c:lblAlgn val="ctr"/>
        <c:lblOffset val="100"/>
        <c:noMultiLvlLbl val="0"/>
      </c:catAx>
      <c:valAx>
        <c:axId val="1519803680"/>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198020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80" b="1" i="0" u="none" strike="noStrike" kern="1200" spc="0" baseline="0">
                <a:solidFill>
                  <a:schemeClr val="tx1">
                    <a:lumMod val="65000"/>
                    <a:lumOff val="35000"/>
                  </a:schemeClr>
                </a:solidFill>
                <a:latin typeface="+mn-lt"/>
                <a:ea typeface="+mn-ea"/>
                <a:cs typeface="+mn-cs"/>
              </a:defRPr>
            </a:pPr>
            <a:r>
              <a:rPr lang="en-US" sz="2880" b="1" i="0" baseline="0" dirty="0">
                <a:effectLst/>
              </a:rPr>
              <a:t>Alcohol &amp; Drugs OR Police Trouble vs. Gender</a:t>
            </a:r>
            <a:endParaRPr lang="en-US" sz="2880" dirty="0">
              <a:effectLst/>
            </a:endParaRPr>
          </a:p>
        </c:rich>
      </c:tx>
      <c:overlay val="0"/>
      <c:spPr>
        <a:noFill/>
        <a:ln>
          <a:noFill/>
        </a:ln>
        <a:effectLst/>
      </c:spPr>
      <c:txPr>
        <a:bodyPr rot="0" spcFirstLastPara="1" vertOverflow="ellipsis" vert="horz" wrap="square" anchor="ctr" anchorCtr="1"/>
        <a:lstStyle/>
        <a:p>
          <a:pPr>
            <a:defRPr sz="288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'Alcohol &amp; Drugs'!$L$31</c:f>
              <c:strCache>
                <c:ptCount val="1"/>
                <c:pt idx="0">
                  <c:v>Female</c:v>
                </c:pt>
              </c:strCache>
            </c:strRef>
          </c:tx>
          <c:spPr>
            <a:solidFill>
              <a:srgbClr val="461D7C"/>
            </a:solidFill>
            <a:ln>
              <a:noFill/>
            </a:ln>
            <a:effectLst/>
          </c:spPr>
          <c:invertIfNegative val="0"/>
          <c:cat>
            <c:strRef>
              <c:f>'Alcohol &amp; Drugs'!$K$32:$K$43</c:f>
              <c:strCache>
                <c:ptCount val="12"/>
                <c:pt idx="0">
                  <c:v>Friend Drink</c:v>
                </c:pt>
                <c:pt idx="1">
                  <c:v>You Drink</c:v>
                </c:pt>
                <c:pt idx="2">
                  <c:v>How much alocohol</c:v>
                </c:pt>
                <c:pt idx="3">
                  <c:v>Marijuana</c:v>
                </c:pt>
                <c:pt idx="4">
                  <c:v>Other Drugs</c:v>
                </c:pt>
                <c:pt idx="5">
                  <c:v>Drive High</c:v>
                </c:pt>
                <c:pt idx="6">
                  <c:v>Drugs to Relax</c:v>
                </c:pt>
                <c:pt idx="7">
                  <c:v>Drugs Alone</c:v>
                </c:pt>
                <c:pt idx="8">
                  <c:v>Drugs to Forget</c:v>
                </c:pt>
                <c:pt idx="9">
                  <c:v>Cut Down Drinking</c:v>
                </c:pt>
                <c:pt idx="10">
                  <c:v>In Trouble for Using</c:v>
                </c:pt>
                <c:pt idx="11">
                  <c:v>Police Trouble</c:v>
                </c:pt>
              </c:strCache>
            </c:strRef>
          </c:cat>
          <c:val>
            <c:numRef>
              <c:f>'Alcohol &amp; Drugs'!$L$32:$L$43</c:f>
              <c:numCache>
                <c:formatCode>General</c:formatCode>
                <c:ptCount val="12"/>
                <c:pt idx="0">
                  <c:v>51.9</c:v>
                </c:pt>
                <c:pt idx="1">
                  <c:v>42.1</c:v>
                </c:pt>
                <c:pt idx="2">
                  <c:v>55</c:v>
                </c:pt>
                <c:pt idx="3">
                  <c:v>54.6</c:v>
                </c:pt>
                <c:pt idx="4">
                  <c:v>58.3</c:v>
                </c:pt>
                <c:pt idx="5">
                  <c:v>64.400000000000006</c:v>
                </c:pt>
                <c:pt idx="6">
                  <c:v>53.9</c:v>
                </c:pt>
                <c:pt idx="7">
                  <c:v>60</c:v>
                </c:pt>
                <c:pt idx="8">
                  <c:v>66.7</c:v>
                </c:pt>
                <c:pt idx="9">
                  <c:v>50</c:v>
                </c:pt>
                <c:pt idx="10">
                  <c:v>54.6</c:v>
                </c:pt>
                <c:pt idx="11">
                  <c:v>29</c:v>
                </c:pt>
              </c:numCache>
            </c:numRef>
          </c:val>
          <c:extLst>
            <c:ext xmlns:c16="http://schemas.microsoft.com/office/drawing/2014/chart" uri="{C3380CC4-5D6E-409C-BE32-E72D297353CC}">
              <c16:uniqueId val="{00000000-CBFA-9542-97E0-0EA4FBE17E6A}"/>
            </c:ext>
          </c:extLst>
        </c:ser>
        <c:ser>
          <c:idx val="1"/>
          <c:order val="1"/>
          <c:tx>
            <c:strRef>
              <c:f>'Alcohol &amp; Drugs'!$M$31</c:f>
              <c:strCache>
                <c:ptCount val="1"/>
                <c:pt idx="0">
                  <c:v>Male</c:v>
                </c:pt>
              </c:strCache>
            </c:strRef>
          </c:tx>
          <c:spPr>
            <a:solidFill>
              <a:srgbClr val="FDD023"/>
            </a:solidFill>
            <a:ln>
              <a:noFill/>
            </a:ln>
            <a:effectLst/>
          </c:spPr>
          <c:invertIfNegative val="0"/>
          <c:cat>
            <c:strRef>
              <c:f>'Alcohol &amp; Drugs'!$K$32:$K$43</c:f>
              <c:strCache>
                <c:ptCount val="12"/>
                <c:pt idx="0">
                  <c:v>Friend Drink</c:v>
                </c:pt>
                <c:pt idx="1">
                  <c:v>You Drink</c:v>
                </c:pt>
                <c:pt idx="2">
                  <c:v>How much alocohol</c:v>
                </c:pt>
                <c:pt idx="3">
                  <c:v>Marijuana</c:v>
                </c:pt>
                <c:pt idx="4">
                  <c:v>Other Drugs</c:v>
                </c:pt>
                <c:pt idx="5">
                  <c:v>Drive High</c:v>
                </c:pt>
                <c:pt idx="6">
                  <c:v>Drugs to Relax</c:v>
                </c:pt>
                <c:pt idx="7">
                  <c:v>Drugs Alone</c:v>
                </c:pt>
                <c:pt idx="8">
                  <c:v>Drugs to Forget</c:v>
                </c:pt>
                <c:pt idx="9">
                  <c:v>Cut Down Drinking</c:v>
                </c:pt>
                <c:pt idx="10">
                  <c:v>In Trouble for Using</c:v>
                </c:pt>
                <c:pt idx="11">
                  <c:v>Police Trouble</c:v>
                </c:pt>
              </c:strCache>
            </c:strRef>
          </c:cat>
          <c:val>
            <c:numRef>
              <c:f>'Alcohol &amp; Drugs'!$M$32:$M$43</c:f>
              <c:numCache>
                <c:formatCode>General</c:formatCode>
                <c:ptCount val="12"/>
                <c:pt idx="0">
                  <c:v>48.1</c:v>
                </c:pt>
                <c:pt idx="1">
                  <c:v>57.9</c:v>
                </c:pt>
                <c:pt idx="2">
                  <c:v>45</c:v>
                </c:pt>
                <c:pt idx="3">
                  <c:v>45.5</c:v>
                </c:pt>
                <c:pt idx="4">
                  <c:v>41.7</c:v>
                </c:pt>
                <c:pt idx="5">
                  <c:v>35.6</c:v>
                </c:pt>
                <c:pt idx="6">
                  <c:v>46.2</c:v>
                </c:pt>
                <c:pt idx="7">
                  <c:v>40</c:v>
                </c:pt>
                <c:pt idx="8">
                  <c:v>33.299999999999997</c:v>
                </c:pt>
                <c:pt idx="9">
                  <c:v>50</c:v>
                </c:pt>
                <c:pt idx="10">
                  <c:v>45.5</c:v>
                </c:pt>
                <c:pt idx="11">
                  <c:v>71</c:v>
                </c:pt>
              </c:numCache>
            </c:numRef>
          </c:val>
          <c:extLst>
            <c:ext xmlns:c16="http://schemas.microsoft.com/office/drawing/2014/chart" uri="{C3380CC4-5D6E-409C-BE32-E72D297353CC}">
              <c16:uniqueId val="{00000001-CBFA-9542-97E0-0EA4FBE17E6A}"/>
            </c:ext>
          </c:extLst>
        </c:ser>
        <c:dLbls>
          <c:showLegendKey val="0"/>
          <c:showVal val="0"/>
          <c:showCatName val="0"/>
          <c:showSerName val="0"/>
          <c:showPercent val="0"/>
          <c:showBubbleSize val="0"/>
        </c:dLbls>
        <c:gapWidth val="219"/>
        <c:overlap val="-27"/>
        <c:axId val="1504968064"/>
        <c:axId val="1505189712"/>
      </c:barChart>
      <c:catAx>
        <c:axId val="15049680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505189712"/>
        <c:crosses val="autoZero"/>
        <c:auto val="1"/>
        <c:lblAlgn val="ctr"/>
        <c:lblOffset val="100"/>
        <c:noMultiLvlLbl val="0"/>
      </c:catAx>
      <c:valAx>
        <c:axId val="1505189712"/>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049680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C0B079-A316-4C9B-B165-DF9EA8325D2C}" type="datetimeFigureOut">
              <a:rPr lang="en-US" smtClean="0"/>
              <a:t>3/24/23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A0EAE6-B4B6-49B7-9049-B371250BE0F4}" type="slidenum">
              <a:rPr lang="en-US" smtClean="0"/>
              <a:t>‹#›</a:t>
            </a:fld>
            <a:endParaRPr lang="en-US"/>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F28AB8-57D1-494F-9851-055AD867E790}" type="datetimeFigureOut">
              <a:rPr lang="en-US" smtClean="0"/>
              <a:t>3/24/23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C7F044-5458-4B2E-BFA0-52AAA1C529D4}" type="slidenum">
              <a:rPr lang="en-US" smtClean="0"/>
              <a:t>‹#›</a:t>
            </a:fld>
            <a:endParaRPr lang="en-US"/>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C7F044-5458-4B2E-BFA0-52AAA1C529D4}" type="slidenum">
              <a:rPr lang="en-US" smtClean="0"/>
              <a:t>1</a:t>
            </a:fld>
            <a:endParaRPr lang="en-US"/>
          </a:p>
        </p:txBody>
      </p:sp>
    </p:spTree>
    <p:extLst>
      <p:ext uri="{BB962C8B-B14F-4D97-AF65-F5344CB8AC3E}">
        <p14:creationId xmlns:p14="http://schemas.microsoft.com/office/powerpoint/2010/main" val="3895934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32" name="Instructions"/>
          <p:cNvSpPr/>
          <p:nvPr userDrawn="1"/>
        </p:nvSpPr>
        <p:spPr>
          <a:xfrm>
            <a:off x="44302680" y="-1"/>
            <a:ext cx="1244727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rIns="274320" rtlCol="0" anchor="t"/>
          <a:lstStyle/>
          <a:p>
            <a:pPr lvl="0">
              <a:spcBef>
                <a:spcPts val="1200"/>
              </a:spcBef>
            </a:pPr>
            <a:r>
              <a:rPr sz="9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1200"/>
              </a:spcBef>
            </a:pPr>
            <a:r>
              <a:rPr lang="en-US" sz="6600" dirty="0">
                <a:solidFill>
                  <a:prstClr val="white">
                    <a:lumMod val="50000"/>
                  </a:prstClr>
                </a:solidFill>
                <a:latin typeface="Calibri Light" panose="020F0302020204030204" pitchFamily="34" charset="0"/>
                <a:cs typeface="Calibri" panose="020F0502020204030204" pitchFamily="34" charset="0"/>
              </a:rPr>
              <a:t>This poster is 48” wide by 36” high. It’s designed to be printed on a large-format printer. The Epidemiology</a:t>
            </a:r>
            <a:r>
              <a:rPr lang="en-US" sz="6600" baseline="0" dirty="0">
                <a:solidFill>
                  <a:prstClr val="white">
                    <a:lumMod val="50000"/>
                  </a:prstClr>
                </a:solidFill>
                <a:latin typeface="Calibri Light" panose="020F0302020204030204" pitchFamily="34" charset="0"/>
                <a:cs typeface="Calibri" panose="020F0502020204030204" pitchFamily="34" charset="0"/>
              </a:rPr>
              <a:t> Data Center’s printer maximum width to print is 42”</a:t>
            </a:r>
            <a:endParaRPr lang="en-US" sz="6600" dirty="0">
              <a:solidFill>
                <a:prstClr val="white">
                  <a:lumMod val="50000"/>
                </a:prstClr>
              </a:solidFill>
              <a:latin typeface="Calibri Light" panose="020F0302020204030204" pitchFamily="34" charset="0"/>
              <a:cs typeface="Calibri" panose="020F0502020204030204" pitchFamily="34" charset="0"/>
            </a:endParaRPr>
          </a:p>
          <a:p>
            <a:pPr lvl="0">
              <a:spcBef>
                <a:spcPts val="300"/>
              </a:spcBef>
            </a:pPr>
            <a:endParaRPr sz="6000" dirty="0">
              <a:solidFill>
                <a:prstClr val="white">
                  <a:lumMod val="50000"/>
                </a:prstClr>
              </a:solidFill>
              <a:latin typeface="Calibri Light" panose="020F0302020204030204" pitchFamily="34" charset="0"/>
              <a:cs typeface="Calibri" panose="020F0502020204030204" pitchFamily="34" charset="0"/>
            </a:endParaRPr>
          </a:p>
          <a:p>
            <a:pPr lvl="0">
              <a:spcBef>
                <a:spcPts val="1200"/>
              </a:spcBef>
            </a:pPr>
            <a:r>
              <a:rPr sz="88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1200"/>
              </a:spcBef>
            </a:pPr>
            <a:r>
              <a:rPr lang="en-US" sz="6600" dirty="0">
                <a:solidFill>
                  <a:prstClr val="white">
                    <a:lumMod val="50000"/>
                  </a:prstClr>
                </a:solidFill>
                <a:latin typeface="Calibri Light" panose="020F0302020204030204" pitchFamily="34" charset="0"/>
                <a:cs typeface="Calibri" panose="020F0502020204030204" pitchFamily="34" charset="0"/>
              </a:rPr>
              <a:t>Keep</a:t>
            </a:r>
            <a:r>
              <a:rPr lang="en-US" sz="6600" baseline="0" dirty="0">
                <a:solidFill>
                  <a:prstClr val="white">
                    <a:lumMod val="50000"/>
                  </a:prstClr>
                </a:solidFill>
                <a:latin typeface="Calibri Light" panose="020F0302020204030204" pitchFamily="34" charset="0"/>
                <a:cs typeface="Calibri" panose="020F0502020204030204" pitchFamily="34" charset="0"/>
              </a:rPr>
              <a:t> the aspect ratio for the School’s logo.</a:t>
            </a:r>
            <a:endParaRPr lang="en-US" sz="6600" dirty="0">
              <a:solidFill>
                <a:prstClr val="white">
                  <a:lumMod val="50000"/>
                </a:prstClr>
              </a:solidFill>
              <a:latin typeface="Calibri Light" panose="020F0302020204030204" pitchFamily="34" charset="0"/>
              <a:cs typeface="Calibri" panose="020F0502020204030204" pitchFamily="34" charset="0"/>
            </a:endParaRPr>
          </a:p>
          <a:p>
            <a:pPr lvl="0">
              <a:spcBef>
                <a:spcPts val="1200"/>
              </a:spcBef>
            </a:pPr>
            <a:r>
              <a:rPr sz="6600" dirty="0">
                <a:solidFill>
                  <a:prstClr val="white">
                    <a:lumMod val="50000"/>
                  </a:prstClr>
                </a:solidFill>
                <a:latin typeface="Calibri Light" panose="020F0302020204030204" pitchFamily="34" charset="0"/>
                <a:cs typeface="Calibri" panose="020F0502020204030204" pitchFamily="34" charset="0"/>
              </a:rPr>
              <a:t>The placeholders in this </a:t>
            </a:r>
            <a:r>
              <a:rPr lang="en-US" sz="6600" dirty="0">
                <a:solidFill>
                  <a:prstClr val="white">
                    <a:lumMod val="50000"/>
                  </a:prstClr>
                </a:solidFill>
                <a:latin typeface="Calibri Light" panose="020F0302020204030204" pitchFamily="34" charset="0"/>
                <a:cs typeface="Calibri" panose="020F0502020204030204" pitchFamily="34" charset="0"/>
              </a:rPr>
              <a:t>poster </a:t>
            </a:r>
            <a:r>
              <a:rPr sz="6600" dirty="0">
                <a:solidFill>
                  <a:prstClr val="white">
                    <a:lumMod val="50000"/>
                  </a:prstClr>
                </a:solidFill>
                <a:latin typeface="Calibri Light" panose="020F0302020204030204" pitchFamily="34" charset="0"/>
                <a:cs typeface="Calibri" panose="020F0502020204030204" pitchFamily="34" charset="0"/>
              </a:rPr>
              <a:t>are formatted for you. </a:t>
            </a:r>
            <a:r>
              <a:rPr lang="en-US" sz="6600" dirty="0">
                <a:solidFill>
                  <a:prstClr val="white">
                    <a:lumMod val="50000"/>
                  </a:prstClr>
                </a:solidFill>
                <a:latin typeface="Calibri Light" panose="020F0302020204030204" pitchFamily="34" charset="0"/>
                <a:cs typeface="Calibri" panose="020F0502020204030204" pitchFamily="34" charset="0"/>
              </a:rPr>
              <a:t>Type</a:t>
            </a:r>
            <a:r>
              <a:rPr lang="en-US" sz="6600" baseline="0" dirty="0">
                <a:solidFill>
                  <a:prstClr val="white">
                    <a:lumMod val="50000"/>
                  </a:prstClr>
                </a:solidFill>
                <a:latin typeface="Calibri Light" panose="020F0302020204030204" pitchFamily="34" charset="0"/>
                <a:cs typeface="Calibri" panose="020F0502020204030204" pitchFamily="34" charset="0"/>
              </a:rPr>
              <a:t> in the placeholders </a:t>
            </a:r>
            <a:r>
              <a:rPr lang="en-US" sz="6600" dirty="0">
                <a:solidFill>
                  <a:prstClr val="white">
                    <a:lumMod val="50000"/>
                  </a:prstClr>
                </a:solidFill>
                <a:latin typeface="Calibri Light" panose="020F0302020204030204" pitchFamily="34" charset="0"/>
                <a:cs typeface="Calibri" panose="020F0502020204030204" pitchFamily="34" charset="0"/>
              </a:rPr>
              <a:t>to add text, or c</a:t>
            </a:r>
            <a:r>
              <a:rPr lang="en-US" sz="6600" baseline="0" dirty="0">
                <a:solidFill>
                  <a:prstClr val="white">
                    <a:lumMod val="50000"/>
                  </a:prstClr>
                </a:solidFill>
                <a:latin typeface="Calibri Light" panose="020F0302020204030204" pitchFamily="34" charset="0"/>
                <a:cs typeface="Calibri" panose="020F0502020204030204" pitchFamily="34" charset="0"/>
              </a:rPr>
              <a:t>lick an icon to add a table, chart, SmartArt graphic, picture or multimedia file.</a:t>
            </a:r>
          </a:p>
          <a:p>
            <a:pPr lvl="0">
              <a:spcBef>
                <a:spcPts val="2400"/>
              </a:spcBef>
            </a:pPr>
            <a:r>
              <a:rPr lang="en-US" sz="6600" dirty="0">
                <a:solidFill>
                  <a:prstClr val="white">
                    <a:lumMod val="50000"/>
                  </a:prstClr>
                </a:solidFill>
                <a:latin typeface="Calibri Light" panose="020F0302020204030204" pitchFamily="34" charset="0"/>
                <a:cs typeface="Calibri" panose="020F0502020204030204" pitchFamily="34" charset="0"/>
              </a:rPr>
              <a:t>T</a:t>
            </a:r>
            <a:r>
              <a:rPr sz="6600" dirty="0">
                <a:solidFill>
                  <a:prstClr val="white">
                    <a:lumMod val="50000"/>
                  </a:prstClr>
                </a:solidFill>
                <a:latin typeface="Calibri Light" panose="020F0302020204030204" pitchFamily="34" charset="0"/>
                <a:cs typeface="Calibri" panose="020F0502020204030204" pitchFamily="34" charset="0"/>
              </a:rPr>
              <a:t>o add or remove bullet points from text, click the Bullets button on the Home tab.</a:t>
            </a:r>
          </a:p>
          <a:p>
            <a:pPr lvl="0">
              <a:spcBef>
                <a:spcPts val="2400"/>
              </a:spcBef>
            </a:pPr>
            <a:r>
              <a:rPr sz="6600" dirty="0">
                <a:solidFill>
                  <a:prstClr val="white">
                    <a:lumMod val="50000"/>
                  </a:prstClr>
                </a:solidFill>
                <a:latin typeface="Calibri Light" panose="020F0302020204030204" pitchFamily="34" charset="0"/>
                <a:cs typeface="Calibri" panose="020F0502020204030204" pitchFamily="34" charset="0"/>
              </a:rPr>
              <a:t>If you need more placeholders for titles, </a:t>
            </a:r>
            <a:r>
              <a:rPr lang="en-US" sz="6600" dirty="0">
                <a:solidFill>
                  <a:prstClr val="white">
                    <a:lumMod val="50000"/>
                  </a:prstClr>
                </a:solidFill>
                <a:latin typeface="Calibri Light" panose="020F0302020204030204" pitchFamily="34" charset="0"/>
                <a:cs typeface="Calibri" panose="020F0502020204030204" pitchFamily="34" charset="0"/>
              </a:rPr>
              <a:t>content</a:t>
            </a:r>
            <a:r>
              <a:rPr sz="6600" dirty="0">
                <a:solidFill>
                  <a:prstClr val="white">
                    <a:lumMod val="50000"/>
                  </a:prstClr>
                </a:solidFill>
                <a:latin typeface="Calibri Light" panose="020F0302020204030204" pitchFamily="34" charset="0"/>
                <a:cs typeface="Calibri" panose="020F0502020204030204" pitchFamily="34" charset="0"/>
              </a:rPr>
              <a:t> or body text, make a copy of what you need and drag it into place. PowerPoint’s Smart Guides will help you align it with everything else.</a:t>
            </a:r>
          </a:p>
          <a:p>
            <a:pPr lvl="0">
              <a:spcBef>
                <a:spcPts val="2400"/>
              </a:spcBef>
            </a:pPr>
            <a:r>
              <a:rPr sz="6600" dirty="0">
                <a:solidFill>
                  <a:prstClr val="white">
                    <a:lumMod val="50000"/>
                  </a:prstClr>
                </a:solidFill>
                <a:latin typeface="Calibri Light" panose="020F0302020204030204" pitchFamily="34" charset="0"/>
                <a:cs typeface="Calibri" panose="020F0502020204030204" pitchFamily="34" charset="0"/>
              </a:rPr>
              <a:t>Want to use your own picture</a:t>
            </a:r>
            <a:r>
              <a:rPr lang="en-US" sz="6600" dirty="0">
                <a:solidFill>
                  <a:prstClr val="white">
                    <a:lumMod val="50000"/>
                  </a:prstClr>
                </a:solidFill>
                <a:latin typeface="Calibri Light" panose="020F0302020204030204" pitchFamily="34" charset="0"/>
                <a:cs typeface="Calibri" panose="020F0502020204030204" pitchFamily="34" charset="0"/>
              </a:rPr>
              <a:t>s</a:t>
            </a:r>
            <a:r>
              <a:rPr sz="6600" dirty="0">
                <a:solidFill>
                  <a:prstClr val="white">
                    <a:lumMod val="50000"/>
                  </a:prstClr>
                </a:solidFill>
                <a:latin typeface="Calibri Light" panose="020F0302020204030204" pitchFamily="34" charset="0"/>
                <a:cs typeface="Calibri" panose="020F0502020204030204" pitchFamily="34" charset="0"/>
              </a:rPr>
              <a:t> instead of ours? No problem!</a:t>
            </a:r>
            <a:r>
              <a:rPr lang="en-US" sz="6600" dirty="0">
                <a:solidFill>
                  <a:prstClr val="white">
                    <a:lumMod val="50000"/>
                  </a:prstClr>
                </a:solidFill>
                <a:latin typeface="Calibri Light" panose="020F0302020204030204" pitchFamily="34" charset="0"/>
                <a:cs typeface="Calibri" panose="020F0502020204030204" pitchFamily="34" charset="0"/>
              </a:rPr>
              <a:t> Just click a picture, press the Delete key, then click the icon to add your picture.</a:t>
            </a:r>
            <a:endParaRPr sz="6600" dirty="0">
              <a:solidFill>
                <a:prstClr val="white">
                  <a:lumMod val="50000"/>
                </a:prstClr>
              </a:solidFill>
              <a:latin typeface="Calibri Light" panose="020F0302020204030204" pitchFamily="34" charset="0"/>
              <a:cs typeface="Calibri" panose="020F0502020204030204" pitchFamily="34" charset="0"/>
            </a:endParaRPr>
          </a:p>
        </p:txBody>
      </p:sp>
      <p:sp>
        <p:nvSpPr>
          <p:cNvPr id="6" name="Title 5"/>
          <p:cNvSpPr>
            <a:spLocks noGrp="1"/>
          </p:cNvSpPr>
          <p:nvPr>
            <p:ph type="title"/>
          </p:nvPr>
        </p:nvSpPr>
        <p:spPr/>
        <p:txBody>
          <a:bodyPr/>
          <a:lstStyle/>
          <a:p>
            <a:r>
              <a:rPr lang="en-US"/>
              <a:t>Click to edit Master title style</a:t>
            </a:r>
          </a:p>
        </p:txBody>
      </p:sp>
      <p:sp>
        <p:nvSpPr>
          <p:cNvPr id="31" name="Text Placeholder 6"/>
          <p:cNvSpPr>
            <a:spLocks noGrp="1"/>
          </p:cNvSpPr>
          <p:nvPr>
            <p:ph type="body" sz="quarter" idx="36"/>
          </p:nvPr>
        </p:nvSpPr>
        <p:spPr bwMode="auto">
          <a:xfrm>
            <a:off x="1158240" y="4093905"/>
            <a:ext cx="30174412" cy="646331"/>
          </a:xfrm>
        </p:spPr>
        <p:txBody>
          <a:bodyPr anchor="ctr">
            <a:noAutofit/>
          </a:bodyPr>
          <a:lstStyle>
            <a:lvl1pPr marL="0" indent="0">
              <a:spcBef>
                <a:spcPts val="0"/>
              </a:spcBef>
              <a:buNone/>
              <a:defRPr sz="3600">
                <a:solidFill>
                  <a:schemeClr val="bg1">
                    <a:lumMod val="75000"/>
                  </a:schemeClr>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a:t>Click to edit Master text styles</a:t>
            </a:r>
          </a:p>
        </p:txBody>
      </p:sp>
      <p:sp>
        <p:nvSpPr>
          <p:cNvPr id="7" name="Text Placeholder 6"/>
          <p:cNvSpPr>
            <a:spLocks noGrp="1"/>
          </p:cNvSpPr>
          <p:nvPr>
            <p:ph type="body" sz="quarter" idx="13" hasCustomPrompt="1"/>
          </p:nvPr>
        </p:nvSpPr>
        <p:spPr>
          <a:xfrm>
            <a:off x="1143000" y="5669280"/>
            <a:ext cx="12801600" cy="1280160"/>
          </a:xfrm>
          <a:prstGeom prst="rect">
            <a:avLst/>
          </a:prstGeom>
          <a:solidFill>
            <a:srgbClr val="461D7C"/>
          </a:soli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9" name="Text Placeholder 8"/>
          <p:cNvSpPr>
            <a:spLocks noGrp="1"/>
          </p:cNvSpPr>
          <p:nvPr>
            <p:ph type="body" sz="quarter" idx="39" hasCustomPrompt="1"/>
          </p:nvPr>
        </p:nvSpPr>
        <p:spPr bwMode="ltGray">
          <a:xfrm>
            <a:off x="1143000" y="7114032"/>
            <a:ext cx="12801600" cy="2732574"/>
          </a:xfrm>
          <a:solidFill>
            <a:schemeClr val="tx2">
              <a:lumMod val="10000"/>
              <a:lumOff val="90000"/>
            </a:schemeClr>
          </a:solidFill>
        </p:spPr>
        <p:txBody>
          <a:bodyPr lIns="365760" rIns="365760" anchor="ctr">
            <a:noAutofit/>
          </a:bodyPr>
          <a:lstStyle>
            <a:lvl1pPr marL="0" indent="0">
              <a:spcBef>
                <a:spcPts val="1200"/>
              </a:spcBef>
              <a:buFont typeface="Arial" panose="020B0604020202020204" pitchFamily="34" charset="0"/>
              <a:buNone/>
              <a:defRPr sz="4400" baseline="0"/>
            </a:lvl1pPr>
            <a:lvl2pPr marL="571500" indent="-571500">
              <a:spcBef>
                <a:spcPts val="1200"/>
              </a:spcBef>
              <a:buFont typeface="Arial" panose="020B0604020202020204" pitchFamily="34" charset="0"/>
              <a:buChar char="•"/>
              <a:defRPr sz="4400"/>
            </a:lvl2pPr>
            <a:lvl3pPr marL="571500" indent="-571500">
              <a:spcBef>
                <a:spcPts val="1200"/>
              </a:spcBef>
              <a:buFont typeface="Arial" panose="020B0604020202020204" pitchFamily="34" charset="0"/>
              <a:buChar char="•"/>
              <a:defRPr sz="4400"/>
            </a:lvl3pPr>
            <a:lvl4pPr marL="0" indent="0">
              <a:spcBef>
                <a:spcPts val="1200"/>
              </a:spcBef>
              <a:buNone/>
              <a:defRPr sz="4400"/>
            </a:lvl4pPr>
            <a:lvl5pPr marL="0" indent="0">
              <a:spcBef>
                <a:spcPts val="1200"/>
              </a:spcBef>
              <a:buNone/>
              <a:defRPr sz="4400"/>
            </a:lvl5pPr>
            <a:lvl6pPr marL="0" indent="0">
              <a:spcBef>
                <a:spcPts val="1200"/>
              </a:spcBef>
              <a:buNone/>
              <a:defRPr sz="4400"/>
            </a:lvl6pPr>
            <a:lvl7pPr marL="0" indent="0">
              <a:spcBef>
                <a:spcPts val="1200"/>
              </a:spcBef>
              <a:buNone/>
              <a:defRPr sz="4400"/>
            </a:lvl7pPr>
            <a:lvl8pPr marL="0" indent="0">
              <a:spcBef>
                <a:spcPts val="1200"/>
              </a:spcBef>
              <a:buNone/>
              <a:defRPr sz="4400"/>
            </a:lvl8pPr>
            <a:lvl9pPr marL="0" indent="0">
              <a:spcBef>
                <a:spcPts val="1200"/>
              </a:spcBef>
              <a:buNone/>
              <a:defRPr sz="4400"/>
            </a:lvl9pPr>
          </a:lstStyle>
          <a:p>
            <a:pPr lvl="0"/>
            <a:r>
              <a:rPr lang="en-US" dirty="0"/>
              <a:t>Type your question or a statement of the problem here</a:t>
            </a:r>
          </a:p>
        </p:txBody>
      </p:sp>
      <p:sp>
        <p:nvSpPr>
          <p:cNvPr id="36" name="Text Placeholder 6"/>
          <p:cNvSpPr>
            <a:spLocks noGrp="1"/>
          </p:cNvSpPr>
          <p:nvPr>
            <p:ph type="body" sz="quarter" idx="37" hasCustomPrompt="1"/>
          </p:nvPr>
        </p:nvSpPr>
        <p:spPr>
          <a:xfrm>
            <a:off x="1143000" y="10497312"/>
            <a:ext cx="12801600" cy="1280160"/>
          </a:xfrm>
          <a:prstGeom prst="rect">
            <a:avLst/>
          </a:prstGeom>
          <a:solidFill>
            <a:srgbClr val="461D7C"/>
          </a:soli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37" name="Content Placeholder 17"/>
          <p:cNvSpPr>
            <a:spLocks noGrp="1"/>
          </p:cNvSpPr>
          <p:nvPr>
            <p:ph sz="quarter" idx="38" hasCustomPrompt="1"/>
          </p:nvPr>
        </p:nvSpPr>
        <p:spPr>
          <a:xfrm>
            <a:off x="1143000" y="11868912"/>
            <a:ext cx="12801600" cy="280750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11" name="Text Placeholder 6"/>
          <p:cNvSpPr>
            <a:spLocks noGrp="1"/>
          </p:cNvSpPr>
          <p:nvPr>
            <p:ph type="body" sz="quarter" idx="17" hasCustomPrompt="1"/>
          </p:nvPr>
        </p:nvSpPr>
        <p:spPr>
          <a:xfrm>
            <a:off x="1143000" y="14950440"/>
            <a:ext cx="12801600" cy="1219200"/>
          </a:xfrm>
          <a:prstGeom prst="rect">
            <a:avLst/>
          </a:prstGeom>
          <a:solidFill>
            <a:srgbClr val="461D7C"/>
          </a:soli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0" name="Content Placeholder 17"/>
          <p:cNvSpPr>
            <a:spLocks noGrp="1"/>
          </p:cNvSpPr>
          <p:nvPr>
            <p:ph sz="quarter" idx="25" hasCustomPrompt="1"/>
          </p:nvPr>
        </p:nvSpPr>
        <p:spPr>
          <a:xfrm>
            <a:off x="1143000" y="16440912"/>
            <a:ext cx="12801600" cy="6027461"/>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3" name="Text Placeholder 6"/>
          <p:cNvSpPr>
            <a:spLocks noGrp="1"/>
          </p:cNvSpPr>
          <p:nvPr>
            <p:ph type="body" sz="quarter" idx="19" hasCustomPrompt="1"/>
          </p:nvPr>
        </p:nvSpPr>
        <p:spPr>
          <a:xfrm>
            <a:off x="1143000" y="22887432"/>
            <a:ext cx="12801600" cy="1219200"/>
          </a:xfrm>
          <a:prstGeom prst="rect">
            <a:avLst/>
          </a:prstGeom>
          <a:solidFill>
            <a:srgbClr val="461D7C"/>
          </a:soli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1" name="Content Placeholder 17"/>
          <p:cNvSpPr>
            <a:spLocks noGrp="1"/>
          </p:cNvSpPr>
          <p:nvPr>
            <p:ph sz="quarter" idx="26" hasCustomPrompt="1"/>
          </p:nvPr>
        </p:nvSpPr>
        <p:spPr>
          <a:xfrm>
            <a:off x="1143000" y="24332184"/>
            <a:ext cx="12801600" cy="729691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15" name="Text Placeholder 6"/>
          <p:cNvSpPr>
            <a:spLocks noGrp="1"/>
          </p:cNvSpPr>
          <p:nvPr>
            <p:ph type="body" sz="quarter" idx="21" hasCustomPrompt="1"/>
          </p:nvPr>
        </p:nvSpPr>
        <p:spPr>
          <a:xfrm>
            <a:off x="15544800" y="5669280"/>
            <a:ext cx="12801600" cy="1219200"/>
          </a:xfrm>
          <a:prstGeom prst="rect">
            <a:avLst/>
          </a:prstGeom>
          <a:solidFill>
            <a:srgbClr val="461D7C"/>
          </a:soli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2" name="Content Placeholder 17"/>
          <p:cNvSpPr>
            <a:spLocks noGrp="1"/>
          </p:cNvSpPr>
          <p:nvPr>
            <p:ph sz="quarter" idx="27" hasCustomPrompt="1"/>
          </p:nvPr>
        </p:nvSpPr>
        <p:spPr>
          <a:xfrm>
            <a:off x="15544800" y="7114032"/>
            <a:ext cx="12801600" cy="679555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38" name="Text Placeholder 6"/>
          <p:cNvSpPr>
            <a:spLocks noGrp="1"/>
          </p:cNvSpPr>
          <p:nvPr>
            <p:ph type="body" sz="quarter" idx="40" hasCustomPrompt="1"/>
          </p:nvPr>
        </p:nvSpPr>
        <p:spPr>
          <a:xfrm>
            <a:off x="15544800" y="14328648"/>
            <a:ext cx="12801600" cy="1219200"/>
          </a:xfrm>
          <a:prstGeom prst="rect">
            <a:avLst/>
          </a:prstGeom>
          <a:solidFill>
            <a:srgbClr val="461D7C"/>
          </a:soli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18" name="Content Placeholder 17"/>
          <p:cNvSpPr>
            <a:spLocks noGrp="1"/>
          </p:cNvSpPr>
          <p:nvPr>
            <p:ph sz="quarter" idx="23" hasCustomPrompt="1"/>
          </p:nvPr>
        </p:nvSpPr>
        <p:spPr>
          <a:xfrm>
            <a:off x="15544800" y="15773399"/>
            <a:ext cx="12801600" cy="6694973"/>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4" name="Text Placeholder 6"/>
          <p:cNvSpPr>
            <a:spLocks noGrp="1"/>
          </p:cNvSpPr>
          <p:nvPr>
            <p:ph type="body" sz="quarter" idx="29" hasCustomPrompt="1"/>
          </p:nvPr>
        </p:nvSpPr>
        <p:spPr>
          <a:xfrm>
            <a:off x="15544800" y="22887432"/>
            <a:ext cx="12801600" cy="1219200"/>
          </a:xfrm>
          <a:prstGeom prst="rect">
            <a:avLst/>
          </a:prstGeom>
          <a:solidFill>
            <a:srgbClr val="461D7C"/>
          </a:soli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5" name="Content Placeholder 17"/>
          <p:cNvSpPr>
            <a:spLocks noGrp="1"/>
          </p:cNvSpPr>
          <p:nvPr>
            <p:ph sz="quarter" idx="30" hasCustomPrompt="1"/>
          </p:nvPr>
        </p:nvSpPr>
        <p:spPr>
          <a:xfrm>
            <a:off x="15544800" y="24332184"/>
            <a:ext cx="12801600" cy="729691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6" name="Text Placeholder 6"/>
          <p:cNvSpPr>
            <a:spLocks noGrp="1"/>
          </p:cNvSpPr>
          <p:nvPr>
            <p:ph type="body" sz="quarter" idx="31" hasCustomPrompt="1"/>
          </p:nvPr>
        </p:nvSpPr>
        <p:spPr>
          <a:xfrm>
            <a:off x="29900880" y="5669280"/>
            <a:ext cx="12801600" cy="1219200"/>
          </a:xfrm>
          <a:prstGeom prst="rect">
            <a:avLst/>
          </a:prstGeom>
          <a:solidFill>
            <a:srgbClr val="461D7C"/>
          </a:soli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27" name="Content Placeholder 17"/>
          <p:cNvSpPr>
            <a:spLocks noGrp="1"/>
          </p:cNvSpPr>
          <p:nvPr>
            <p:ph sz="quarter" idx="32" hasCustomPrompt="1"/>
          </p:nvPr>
        </p:nvSpPr>
        <p:spPr>
          <a:xfrm>
            <a:off x="29900880" y="7114032"/>
            <a:ext cx="12801600" cy="7315200"/>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a:p>
            <a:pPr lvl="6"/>
            <a:r>
              <a:rPr lang="en-US" dirty="0"/>
              <a:t>Seven</a:t>
            </a:r>
          </a:p>
          <a:p>
            <a:pPr lvl="7"/>
            <a:r>
              <a:rPr lang="en-US" dirty="0"/>
              <a:t>Eight</a:t>
            </a:r>
          </a:p>
          <a:p>
            <a:pPr lvl="8"/>
            <a:r>
              <a:rPr lang="en-US" dirty="0"/>
              <a:t>Nine</a:t>
            </a:r>
          </a:p>
        </p:txBody>
      </p:sp>
      <p:sp>
        <p:nvSpPr>
          <p:cNvPr id="28" name="Content Placeholder 17"/>
          <p:cNvSpPr>
            <a:spLocks noGrp="1"/>
          </p:cNvSpPr>
          <p:nvPr>
            <p:ph sz="quarter" idx="33" hasCustomPrompt="1"/>
          </p:nvPr>
        </p:nvSpPr>
        <p:spPr>
          <a:xfrm>
            <a:off x="29900880" y="14914834"/>
            <a:ext cx="12801600" cy="4538610"/>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39" name="Text Placeholder 6"/>
          <p:cNvSpPr>
            <a:spLocks noGrp="1"/>
          </p:cNvSpPr>
          <p:nvPr>
            <p:ph type="body" sz="quarter" idx="41" hasCustomPrompt="1"/>
          </p:nvPr>
        </p:nvSpPr>
        <p:spPr>
          <a:xfrm>
            <a:off x="29900880" y="19767596"/>
            <a:ext cx="12801600" cy="1219200"/>
          </a:xfrm>
          <a:prstGeom prst="rect">
            <a:avLst/>
          </a:prstGeom>
          <a:solidFill>
            <a:srgbClr val="461D7C"/>
          </a:soli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40" name="Content Placeholder 17"/>
          <p:cNvSpPr>
            <a:spLocks noGrp="1"/>
          </p:cNvSpPr>
          <p:nvPr>
            <p:ph sz="quarter" idx="42" hasCustomPrompt="1"/>
          </p:nvPr>
        </p:nvSpPr>
        <p:spPr>
          <a:xfrm>
            <a:off x="29900880" y="21212348"/>
            <a:ext cx="12801600" cy="4344786"/>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p:txBody>
      </p:sp>
      <p:sp>
        <p:nvSpPr>
          <p:cNvPr id="29" name="Text Placeholder 6"/>
          <p:cNvSpPr>
            <a:spLocks noGrp="1"/>
          </p:cNvSpPr>
          <p:nvPr>
            <p:ph type="body" sz="quarter" idx="34" hasCustomPrompt="1"/>
          </p:nvPr>
        </p:nvSpPr>
        <p:spPr>
          <a:xfrm>
            <a:off x="29900880" y="25722072"/>
            <a:ext cx="12801600" cy="1219200"/>
          </a:xfrm>
          <a:prstGeom prst="rect">
            <a:avLst/>
          </a:prstGeom>
          <a:solidFill>
            <a:srgbClr val="461D7C"/>
          </a:solidFill>
        </p:spPr>
        <p:txBody>
          <a:bodyPr lIns="365760" anchor="ctr">
            <a:noAutofit/>
          </a:bodyPr>
          <a:lstStyle>
            <a:lvl1pPr marL="0" indent="0" algn="ctr">
              <a:spcBef>
                <a:spcPts val="0"/>
              </a:spcBef>
              <a:buNone/>
              <a:defRPr sz="5400" cap="none" baseline="0">
                <a:solidFill>
                  <a:schemeClr val="bg1"/>
                </a:solidFill>
                <a:latin typeface="+mj-lt"/>
              </a:defRPr>
            </a:lvl1pPr>
            <a:lvl2pPr marL="0" indent="0">
              <a:spcBef>
                <a:spcPts val="0"/>
              </a:spcBef>
              <a:buNone/>
              <a:defRPr sz="6000" cap="all" baseline="0">
                <a:solidFill>
                  <a:schemeClr val="bg1"/>
                </a:solidFill>
                <a:latin typeface="+mj-lt"/>
              </a:defRPr>
            </a:lvl2pPr>
            <a:lvl3pPr marL="0" indent="0">
              <a:spcBef>
                <a:spcPts val="0"/>
              </a:spcBef>
              <a:buNone/>
              <a:defRPr sz="6000" cap="all" baseline="0">
                <a:solidFill>
                  <a:schemeClr val="bg1"/>
                </a:solidFill>
                <a:latin typeface="+mj-lt"/>
              </a:defRPr>
            </a:lvl3pPr>
            <a:lvl4pPr marL="0" indent="0">
              <a:spcBef>
                <a:spcPts val="0"/>
              </a:spcBef>
              <a:buNone/>
              <a:defRPr sz="6000" cap="all" baseline="0">
                <a:solidFill>
                  <a:schemeClr val="bg1"/>
                </a:solidFill>
                <a:latin typeface="+mj-lt"/>
              </a:defRPr>
            </a:lvl4pPr>
            <a:lvl5pPr marL="0" indent="0">
              <a:spcBef>
                <a:spcPts val="0"/>
              </a:spcBef>
              <a:buNone/>
              <a:defRPr sz="6000" cap="all" baseline="0">
                <a:solidFill>
                  <a:schemeClr val="bg1"/>
                </a:solidFill>
                <a:latin typeface="+mj-lt"/>
              </a:defRPr>
            </a:lvl5pPr>
            <a:lvl6pPr marL="0" indent="0">
              <a:spcBef>
                <a:spcPts val="0"/>
              </a:spcBef>
              <a:buNone/>
              <a:defRPr sz="6000" cap="all" baseline="0">
                <a:solidFill>
                  <a:schemeClr val="bg1"/>
                </a:solidFill>
                <a:latin typeface="+mj-lt"/>
              </a:defRPr>
            </a:lvl6pPr>
            <a:lvl7pPr marL="0" indent="0">
              <a:spcBef>
                <a:spcPts val="0"/>
              </a:spcBef>
              <a:buNone/>
              <a:defRPr sz="6000" cap="all" baseline="0">
                <a:solidFill>
                  <a:schemeClr val="bg1"/>
                </a:solidFill>
                <a:latin typeface="+mj-lt"/>
              </a:defRPr>
            </a:lvl7pPr>
            <a:lvl8pPr marL="0" indent="0">
              <a:spcBef>
                <a:spcPts val="0"/>
              </a:spcBef>
              <a:buNone/>
              <a:defRPr sz="6000" cap="all" baseline="0">
                <a:solidFill>
                  <a:schemeClr val="bg1"/>
                </a:solidFill>
                <a:latin typeface="+mj-lt"/>
              </a:defRPr>
            </a:lvl8pPr>
            <a:lvl9pPr marL="0" indent="0">
              <a:spcBef>
                <a:spcPts val="0"/>
              </a:spcBef>
              <a:buNone/>
              <a:defRPr sz="6000" cap="all" baseline="0">
                <a:solidFill>
                  <a:schemeClr val="bg1"/>
                </a:solidFill>
                <a:latin typeface="+mj-lt"/>
              </a:defRPr>
            </a:lvl9pPr>
          </a:lstStyle>
          <a:p>
            <a:pPr lvl="0"/>
            <a:r>
              <a:rPr lang="en-US" dirty="0"/>
              <a:t>Heading</a:t>
            </a:r>
          </a:p>
        </p:txBody>
      </p:sp>
      <p:sp>
        <p:nvSpPr>
          <p:cNvPr id="30" name="Content Placeholder 17"/>
          <p:cNvSpPr>
            <a:spLocks noGrp="1"/>
          </p:cNvSpPr>
          <p:nvPr>
            <p:ph sz="quarter" idx="35" hasCustomPrompt="1"/>
          </p:nvPr>
        </p:nvSpPr>
        <p:spPr>
          <a:xfrm>
            <a:off x="29900880" y="27166824"/>
            <a:ext cx="12801600" cy="4462272"/>
          </a:xfrm>
        </p:spPr>
        <p:txBody>
          <a:bodyPr lIns="91440" tIns="182880"/>
          <a:lstStyle>
            <a:lvl1pPr>
              <a:defRPr sz="3200" baseline="0"/>
            </a:lvl1pPr>
            <a:lvl2pPr>
              <a:defRPr sz="2800"/>
            </a:lvl2pPr>
            <a:lvl3pPr>
              <a:defRPr sz="2800"/>
            </a:lvl3pPr>
            <a:lvl4pPr>
              <a:defRPr sz="2800"/>
            </a:lvl4pPr>
            <a:lvl5pPr>
              <a:defRPr sz="2800"/>
            </a:lvl5pPr>
            <a:lvl6pPr>
              <a:defRPr sz="2800"/>
            </a:lvl6pPr>
            <a:lvl7pPr>
              <a:defRPr sz="2800"/>
            </a:lvl7pPr>
            <a:lvl8pPr>
              <a:defRPr sz="2800"/>
            </a:lvl8pPr>
            <a:lvl9pPr>
              <a:defRPr sz="2800"/>
            </a:lvl9pPr>
          </a:lstStyle>
          <a:p>
            <a:pPr lvl="0"/>
            <a:r>
              <a:rPr lang="en-US" dirty="0"/>
              <a:t>Use this placeholder to add text or other content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a:t>
            </a:r>
          </a:p>
        </p:txBody>
      </p:sp>
      <p:sp>
        <p:nvSpPr>
          <p:cNvPr id="3" name="Date Placeholder 2"/>
          <p:cNvSpPr>
            <a:spLocks noGrp="1"/>
          </p:cNvSpPr>
          <p:nvPr>
            <p:ph type="dt" sz="half" idx="10"/>
          </p:nvPr>
        </p:nvSpPr>
        <p:spPr/>
        <p:txBody>
          <a:bodyPr/>
          <a:lstStyle/>
          <a:p>
            <a:fld id="{ECAA57DF-1C19-4726-AB84-014692BAD8F5}" type="datetimeFigureOut">
              <a:rPr lang="en-US" smtClean="0"/>
              <a:t>3/24/23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B4C631-C489-4C11-812F-2172FBEAE82B}" type="slidenum">
              <a:rPr lang="en-US" smtClean="0"/>
              <a:t>‹#›</a:t>
            </a:fld>
            <a:endParaRPr lang="en-US"/>
          </a:p>
        </p:txBody>
      </p:sp>
      <p:sp>
        <p:nvSpPr>
          <p:cNvPr id="8" name="Picture Placeholder 7"/>
          <p:cNvSpPr>
            <a:spLocks noGrp="1"/>
          </p:cNvSpPr>
          <p:nvPr>
            <p:ph type="pic" sz="quarter" idx="43"/>
          </p:nvPr>
        </p:nvSpPr>
        <p:spPr>
          <a:xfrm>
            <a:off x="32270700" y="0"/>
            <a:ext cx="11620500" cy="3842445"/>
          </a:xfrm>
          <a:effectDag name="">
            <a:cont type="tree" name="">
              <a:effect ref="fillLine"/>
              <a:alphaMod>
                <a:cont name="">
                  <a:fill>
                    <a:gradFill>
                      <a:gsLst>
                        <a:gs pos="60000">
                          <a:srgbClr val="000000">
                            <a:alpha val="100000"/>
                          </a:srgbClr>
                        </a:gs>
                        <a:gs pos="97000">
                          <a:srgbClr val="000000">
                            <a:alpha val="0"/>
                          </a:srgbClr>
                        </a:gs>
                      </a:gsLst>
                      <a:lin ang="10800000"/>
                    </a:gradFill>
                  </a:fill>
                </a:cont>
              </a:alphaMod>
            </a:cont>
          </a:effectDag>
        </p:spPr>
        <p:txBody>
          <a:bodyPr lIns="91440" tIns="457200" rIns="91440"/>
          <a:lstStyle>
            <a:lvl1pPr marL="0" indent="0" algn="ctr">
              <a:buNone/>
              <a:defRPr>
                <a:solidFill>
                  <a:schemeClr val="bg1"/>
                </a:solidFill>
              </a:defRPr>
            </a:lvl1pPr>
          </a:lstStyle>
          <a:p>
            <a:r>
              <a:rPr lang="en-US"/>
              <a:t>Click icon to add picture</a:t>
            </a:r>
            <a:endParaRPr lang="en-US" dirty="0"/>
          </a:p>
        </p:txBody>
      </p:sp>
    </p:spTree>
    <p:extLst>
      <p:ext uri="{BB962C8B-B14F-4D97-AF65-F5344CB8AC3E}">
        <p14:creationId xmlns:p14="http://schemas.microsoft.com/office/powerpoint/2010/main" val="145907722"/>
      </p:ext>
    </p:extLst>
  </p:cSld>
  <p:clrMapOvr>
    <a:masterClrMapping/>
  </p:clrMapOvr>
  <p:extLst>
    <p:ext uri="{DCECCB84-F9BA-43D5-87BE-67443E8EF086}">
      <p15:sldGuideLst xmlns:p15="http://schemas.microsoft.com/office/powerpoint/2012/main">
        <p15:guide id="1" pos="9168" userDrawn="1">
          <p15:clr>
            <a:srgbClr val="A4A3A4"/>
          </p15:clr>
        </p15:guide>
        <p15:guide id="2" pos="18480"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bwMode="ltGray">
          <a:xfrm>
            <a:off x="0" y="0"/>
            <a:ext cx="43891200" cy="502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bwMode="auto">
          <a:xfrm>
            <a:off x="1158240" y="685860"/>
            <a:ext cx="30175200" cy="297174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158240" y="6019800"/>
            <a:ext cx="41589960" cy="236296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3000" y="32114698"/>
            <a:ext cx="9875520" cy="457200"/>
          </a:xfrm>
          <a:prstGeom prst="rect">
            <a:avLst/>
          </a:prstGeom>
        </p:spPr>
        <p:txBody>
          <a:bodyPr vert="horz" lIns="91440" tIns="45720" rIns="91440" bIns="45720" rtlCol="0" anchor="ctr"/>
          <a:lstStyle>
            <a:lvl1pPr algn="l">
              <a:defRPr sz="1600">
                <a:solidFill>
                  <a:schemeClr val="tx1">
                    <a:tint val="75000"/>
                  </a:schemeClr>
                </a:solidFill>
              </a:defRPr>
            </a:lvl1pPr>
          </a:lstStyle>
          <a:p>
            <a:fld id="{ECAA57DF-1C19-4726-AB84-014692BAD8F5}" type="datetimeFigureOut">
              <a:rPr lang="en-US" smtClean="0"/>
              <a:pPr/>
              <a:t>3/24/23</a:t>
            </a:fld>
            <a:endParaRPr lang="en-US"/>
          </a:p>
        </p:txBody>
      </p:sp>
      <p:sp>
        <p:nvSpPr>
          <p:cNvPr id="5" name="Footer Placeholder 4"/>
          <p:cNvSpPr>
            <a:spLocks noGrp="1"/>
          </p:cNvSpPr>
          <p:nvPr>
            <p:ph type="ftr" sz="quarter" idx="3"/>
          </p:nvPr>
        </p:nvSpPr>
        <p:spPr>
          <a:xfrm>
            <a:off x="11018520" y="32114698"/>
            <a:ext cx="21854160" cy="4572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2872680" y="32114698"/>
            <a:ext cx="9875520" cy="457200"/>
          </a:xfrm>
          <a:prstGeom prst="rect">
            <a:avLst/>
          </a:prstGeom>
        </p:spPr>
        <p:txBody>
          <a:bodyPr vert="horz" lIns="91440" tIns="45720" rIns="91440" bIns="45720" rtlCol="0" anchor="ctr"/>
          <a:lstStyle>
            <a:lvl1pPr algn="r">
              <a:defRPr sz="1600">
                <a:solidFill>
                  <a:schemeClr val="tx1">
                    <a:tint val="75000"/>
                  </a:schemeClr>
                </a:solidFill>
              </a:defRPr>
            </a:lvl1pPr>
          </a:lstStyle>
          <a:p>
            <a:fld id="{91B4C631-C489-4C11-812F-2172FBEAE82B}" type="slidenum">
              <a:rPr lang="en-US" smtClean="0"/>
              <a:pPr/>
              <a:t>‹#›</a:t>
            </a:fld>
            <a:endParaRPr lang="en-US"/>
          </a:p>
        </p:txBody>
      </p:sp>
      <p:sp>
        <p:nvSpPr>
          <p:cNvPr id="8" name="Rectangle 7"/>
          <p:cNvSpPr/>
          <p:nvPr userDrawn="1"/>
        </p:nvSpPr>
        <p:spPr bwMode="gray">
          <a:xfrm>
            <a:off x="0" y="3886200"/>
            <a:ext cx="43891200" cy="1143000"/>
          </a:xfrm>
          <a:prstGeom prst="rect">
            <a:avLst/>
          </a:prstGeom>
          <a:solidFill>
            <a:srgbClr val="461D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0" y="3886200"/>
            <a:ext cx="43891200" cy="0"/>
          </a:xfrm>
          <a:prstGeom prst="line">
            <a:avLst/>
          </a:prstGeom>
          <a:ln w="114300">
            <a:solidFill>
              <a:srgbClr val="FDD023"/>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4389120" rtl="0" eaLnBrk="1" latinLnBrk="0" hangingPunct="1">
        <a:lnSpc>
          <a:spcPct val="90000"/>
        </a:lnSpc>
        <a:spcBef>
          <a:spcPct val="0"/>
        </a:spcBef>
        <a:buNone/>
        <a:defRPr sz="11500" b="0" kern="1200">
          <a:solidFill>
            <a:schemeClr val="bg1"/>
          </a:solidFill>
          <a:latin typeface="+mj-lt"/>
          <a:ea typeface="+mj-ea"/>
          <a:cs typeface="+mj-cs"/>
        </a:defRPr>
      </a:lvl1pPr>
    </p:titleStyle>
    <p:bodyStyle>
      <a:lvl1pPr marL="45720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800" kern="120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bg1">
            <a:lumMod val="65000"/>
          </a:schemeClr>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368" userDrawn="1">
          <p15:clr>
            <a:srgbClr val="A4A3A4"/>
          </p15:clr>
        </p15:guide>
        <p15:guide id="2" pos="720" userDrawn="1">
          <p15:clr>
            <a:srgbClr val="A4A3A4"/>
          </p15:clr>
        </p15:guide>
        <p15:guide id="3" pos="26928" userDrawn="1">
          <p15:clr>
            <a:srgbClr val="A4A3A4"/>
          </p15:clr>
        </p15:guide>
        <p15:guide id="4" pos="13824"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 Placeholder 22"/>
          <p:cNvSpPr>
            <a:spLocks noGrp="1"/>
          </p:cNvSpPr>
          <p:nvPr>
            <p:ph type="body" sz="quarter" idx="36"/>
          </p:nvPr>
        </p:nvSpPr>
        <p:spPr>
          <a:xfrm>
            <a:off x="36138042" y="4118775"/>
            <a:ext cx="6484620" cy="736038"/>
          </a:xfrm>
        </p:spPr>
        <p:txBody>
          <a:bodyPr/>
          <a:lstStyle/>
          <a:p>
            <a:pPr algn="r" defTabSz="4430713"/>
            <a:r>
              <a:rPr lang="en-US" i="1" dirty="0"/>
              <a:t>publichealth.lsuhsc.edu</a:t>
            </a:r>
          </a:p>
        </p:txBody>
      </p:sp>
      <p:sp>
        <p:nvSpPr>
          <p:cNvPr id="67" name="Text Placeholder 66"/>
          <p:cNvSpPr>
            <a:spLocks noGrp="1"/>
          </p:cNvSpPr>
          <p:nvPr>
            <p:ph type="body" sz="quarter" idx="13"/>
          </p:nvPr>
        </p:nvSpPr>
        <p:spPr>
          <a:xfrm>
            <a:off x="749299" y="5666232"/>
            <a:ext cx="13589001" cy="1216152"/>
          </a:xfrm>
        </p:spPr>
        <p:txBody>
          <a:bodyPr/>
          <a:lstStyle/>
          <a:p>
            <a:r>
              <a:rPr lang="en-US" dirty="0"/>
              <a:t>Background</a:t>
            </a:r>
          </a:p>
        </p:txBody>
      </p:sp>
      <p:sp>
        <p:nvSpPr>
          <p:cNvPr id="70" name="Text Placeholder 69"/>
          <p:cNvSpPr>
            <a:spLocks noGrp="1"/>
          </p:cNvSpPr>
          <p:nvPr>
            <p:ph type="body" sz="quarter" idx="39"/>
          </p:nvPr>
        </p:nvSpPr>
        <p:spPr>
          <a:xfrm>
            <a:off x="587829" y="7101269"/>
            <a:ext cx="13750472" cy="7611427"/>
          </a:xfrm>
          <a:noFill/>
        </p:spPr>
        <p:txBody>
          <a:bodyPr/>
          <a:lstStyle/>
          <a:p>
            <a:pPr algn="just"/>
            <a:r>
              <a:rPr lang="en-US" sz="4200" dirty="0"/>
              <a:t>Youth who live with a parent with a substance use disorder are more likely to develop the condition themselves or be involved in juvenile crime early in life (SAMHSA, 2017). Furthermore, these youth are more likely to struggle in school and have physical and emotional problems (Solis et al., 2012). Camp Mariposa is a national, multisite mentoring program designed to delay the onset of SUD and juvenile delinquency among high-risk youth ages 9 to 17. By delivering group and peer mentoring, Camp Mariposa aims to buffer the effects of having a caregiver with a SUD during intensive skills development weekend camp experiences. </a:t>
            </a:r>
          </a:p>
        </p:txBody>
      </p:sp>
      <p:sp>
        <p:nvSpPr>
          <p:cNvPr id="7" name="Text Placeholder 6"/>
          <p:cNvSpPr>
            <a:spLocks noGrp="1"/>
          </p:cNvSpPr>
          <p:nvPr>
            <p:ph type="body" sz="quarter" idx="17"/>
          </p:nvPr>
        </p:nvSpPr>
        <p:spPr>
          <a:xfrm>
            <a:off x="749299" y="14950440"/>
            <a:ext cx="13589001" cy="1219200"/>
          </a:xfrm>
        </p:spPr>
        <p:txBody>
          <a:bodyPr/>
          <a:lstStyle/>
          <a:p>
            <a:r>
              <a:rPr lang="en-US" dirty="0"/>
              <a:t>Methods</a:t>
            </a:r>
          </a:p>
        </p:txBody>
      </p:sp>
      <p:sp>
        <p:nvSpPr>
          <p:cNvPr id="12" name="Content Placeholder 11"/>
          <p:cNvSpPr>
            <a:spLocks noGrp="1"/>
          </p:cNvSpPr>
          <p:nvPr>
            <p:ph sz="quarter" idx="25"/>
          </p:nvPr>
        </p:nvSpPr>
        <p:spPr>
          <a:xfrm>
            <a:off x="749299" y="16002000"/>
            <a:ext cx="13589001" cy="6027461"/>
          </a:xfrm>
        </p:spPr>
        <p:txBody>
          <a:bodyPr>
            <a:noAutofit/>
          </a:bodyPr>
          <a:lstStyle/>
          <a:p>
            <a:pPr marL="0" indent="0" algn="just">
              <a:buNone/>
            </a:pPr>
            <a:r>
              <a:rPr lang="en-US" sz="4200" dirty="0"/>
              <a:t>From 2016-2022, this 24-site nationwide study collected demographic information and surveyed outcomes regarding participating youth (ages 9 to 12), their families, and their mentors. Youths were surveyed twice per year about substance abuse and delinquency. Bivariate analyses were conducted to examine associations between the sociodemographic (including race, ethnicity, and gender) characteristics of Camp Mariposa participants and outcomes.</a:t>
            </a:r>
          </a:p>
        </p:txBody>
      </p:sp>
      <p:sp>
        <p:nvSpPr>
          <p:cNvPr id="8" name="Text Placeholder 7"/>
          <p:cNvSpPr>
            <a:spLocks noGrp="1"/>
          </p:cNvSpPr>
          <p:nvPr>
            <p:ph type="body" sz="quarter" idx="19"/>
          </p:nvPr>
        </p:nvSpPr>
        <p:spPr>
          <a:xfrm>
            <a:off x="749299" y="22265640"/>
            <a:ext cx="13589001" cy="1216152"/>
          </a:xfrm>
        </p:spPr>
        <p:txBody>
          <a:bodyPr/>
          <a:lstStyle/>
          <a:p>
            <a:r>
              <a:rPr lang="en-US" dirty="0"/>
              <a:t>Results</a:t>
            </a:r>
          </a:p>
        </p:txBody>
      </p:sp>
      <p:sp>
        <p:nvSpPr>
          <p:cNvPr id="9" name="Text Placeholder 8"/>
          <p:cNvSpPr>
            <a:spLocks noGrp="1"/>
          </p:cNvSpPr>
          <p:nvPr>
            <p:ph type="body" sz="quarter" idx="21"/>
          </p:nvPr>
        </p:nvSpPr>
        <p:spPr>
          <a:xfrm>
            <a:off x="14705167" y="5669280"/>
            <a:ext cx="14365133" cy="1219200"/>
          </a:xfrm>
        </p:spPr>
        <p:txBody>
          <a:bodyPr/>
          <a:lstStyle/>
          <a:p>
            <a:r>
              <a:rPr lang="en-US" dirty="0"/>
              <a:t>Results (2016-2022)</a:t>
            </a:r>
          </a:p>
        </p:txBody>
      </p:sp>
      <p:sp>
        <p:nvSpPr>
          <p:cNvPr id="71" name="Text Placeholder 70"/>
          <p:cNvSpPr>
            <a:spLocks noGrp="1"/>
          </p:cNvSpPr>
          <p:nvPr>
            <p:ph type="body" sz="quarter" idx="40"/>
          </p:nvPr>
        </p:nvSpPr>
        <p:spPr>
          <a:xfrm>
            <a:off x="29643244" y="5666232"/>
            <a:ext cx="13320839" cy="1219200"/>
          </a:xfrm>
        </p:spPr>
        <p:txBody>
          <a:bodyPr/>
          <a:lstStyle/>
          <a:p>
            <a:r>
              <a:rPr lang="en-US" dirty="0"/>
              <a:t>Discussion</a:t>
            </a:r>
          </a:p>
        </p:txBody>
      </p:sp>
      <p:sp>
        <p:nvSpPr>
          <p:cNvPr id="16" name="Text Placeholder 15"/>
          <p:cNvSpPr>
            <a:spLocks noGrp="1"/>
          </p:cNvSpPr>
          <p:nvPr>
            <p:ph type="body" sz="quarter" idx="29"/>
          </p:nvPr>
        </p:nvSpPr>
        <p:spPr>
          <a:xfrm>
            <a:off x="29643244" y="19054416"/>
            <a:ext cx="13404658" cy="1117906"/>
          </a:xfrm>
        </p:spPr>
        <p:txBody>
          <a:bodyPr/>
          <a:lstStyle/>
          <a:p>
            <a:r>
              <a:rPr lang="en-US" dirty="0"/>
              <a:t>Conclusions</a:t>
            </a:r>
          </a:p>
        </p:txBody>
      </p:sp>
      <p:sp>
        <p:nvSpPr>
          <p:cNvPr id="5" name="Text Placeholder 4"/>
          <p:cNvSpPr>
            <a:spLocks noGrp="1"/>
          </p:cNvSpPr>
          <p:nvPr>
            <p:ph type="body" sz="quarter" idx="41"/>
          </p:nvPr>
        </p:nvSpPr>
        <p:spPr>
          <a:xfrm>
            <a:off x="29554336" y="23195412"/>
            <a:ext cx="13498654" cy="1419238"/>
          </a:xfrm>
        </p:spPr>
        <p:txBody>
          <a:bodyPr/>
          <a:lstStyle/>
          <a:p>
            <a:r>
              <a:rPr lang="en-US" dirty="0"/>
              <a:t>Recommendations</a:t>
            </a:r>
          </a:p>
        </p:txBody>
      </p:sp>
      <p:sp>
        <p:nvSpPr>
          <p:cNvPr id="15" name="Content Placeholder 14"/>
          <p:cNvSpPr>
            <a:spLocks noGrp="1"/>
          </p:cNvSpPr>
          <p:nvPr>
            <p:ph sz="quarter" idx="42"/>
          </p:nvPr>
        </p:nvSpPr>
        <p:spPr>
          <a:xfrm>
            <a:off x="29737240" y="24438134"/>
            <a:ext cx="13498655" cy="3854808"/>
          </a:xfrm>
        </p:spPr>
        <p:txBody>
          <a:bodyPr>
            <a:normAutofit/>
          </a:bodyPr>
          <a:lstStyle/>
          <a:p>
            <a:pPr marL="0" indent="0" algn="just">
              <a:buNone/>
            </a:pPr>
            <a:r>
              <a:rPr lang="en-US" sz="4200" dirty="0"/>
              <a:t>Camp Mariposa offers a unique approach to mentoring that might be replicated with success more broadly. Further study of the long-term impact of such a mentoring program, following youth into their late adolescence and early adulthood, is warranted. </a:t>
            </a:r>
          </a:p>
        </p:txBody>
      </p:sp>
      <p:sp>
        <p:nvSpPr>
          <p:cNvPr id="21" name="Text Placeholder 20"/>
          <p:cNvSpPr>
            <a:spLocks noGrp="1"/>
          </p:cNvSpPr>
          <p:nvPr>
            <p:ph type="body" sz="quarter" idx="34"/>
          </p:nvPr>
        </p:nvSpPr>
        <p:spPr>
          <a:xfrm>
            <a:off x="29737240" y="27980640"/>
            <a:ext cx="13498655" cy="1219200"/>
          </a:xfrm>
        </p:spPr>
        <p:txBody>
          <a:bodyPr/>
          <a:lstStyle/>
          <a:p>
            <a:r>
              <a:rPr lang="en-US" dirty="0"/>
              <a:t>Acknowledgement</a:t>
            </a:r>
          </a:p>
        </p:txBody>
      </p:sp>
      <p:sp>
        <p:nvSpPr>
          <p:cNvPr id="22" name="Content Placeholder 21"/>
          <p:cNvSpPr>
            <a:spLocks noGrp="1"/>
          </p:cNvSpPr>
          <p:nvPr>
            <p:ph sz="quarter" idx="35"/>
          </p:nvPr>
        </p:nvSpPr>
        <p:spPr>
          <a:xfrm>
            <a:off x="29737240" y="29388739"/>
            <a:ext cx="13498655" cy="2827359"/>
          </a:xfrm>
        </p:spPr>
        <p:txBody>
          <a:bodyPr>
            <a:normAutofit/>
          </a:bodyPr>
          <a:lstStyle/>
          <a:p>
            <a:r>
              <a:rPr lang="en-US" sz="2800" dirty="0"/>
              <a:t>A grant from the Office of Juvenile Justice and Delinquency Prevention initially funded this Camp Mariposa evaluation. The Amerisource Bergen Foundation provided additional funding.</a:t>
            </a:r>
          </a:p>
          <a:p>
            <a:r>
              <a:rPr lang="en-US" sz="2800" dirty="0"/>
              <a:t>Program data collected by CM Directors at more than 20 locations across the US</a:t>
            </a:r>
          </a:p>
          <a:p>
            <a:r>
              <a:rPr lang="en-US" sz="2800" dirty="0"/>
              <a:t>Thanks to the countless kids and mentors!!!</a:t>
            </a:r>
          </a:p>
        </p:txBody>
      </p:sp>
      <p:pic>
        <p:nvPicPr>
          <p:cNvPr id="104" name="Picture 10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720122" y="161256"/>
            <a:ext cx="8810130" cy="3568103"/>
          </a:xfrm>
          <a:prstGeom prst="rect">
            <a:avLst/>
          </a:prstGeom>
        </p:spPr>
      </p:pic>
      <p:sp>
        <p:nvSpPr>
          <p:cNvPr id="106" name="TextBox 105"/>
          <p:cNvSpPr txBox="1"/>
          <p:nvPr/>
        </p:nvSpPr>
        <p:spPr>
          <a:xfrm>
            <a:off x="587828" y="602190"/>
            <a:ext cx="34718172" cy="3385542"/>
          </a:xfrm>
          <a:prstGeom prst="rect">
            <a:avLst/>
          </a:prstGeom>
          <a:noFill/>
        </p:spPr>
        <p:txBody>
          <a:bodyPr wrap="square" rtlCol="0">
            <a:spAutoFit/>
          </a:bodyPr>
          <a:lstStyle/>
          <a:p>
            <a:r>
              <a:rPr lang="en-US" sz="8000" dirty="0"/>
              <a:t>Sociodemographic Differences in Substance Use and Delinquency among Youth Participating in a Targeted Mentor Program-- Camp Mariposa</a:t>
            </a:r>
          </a:p>
          <a:p>
            <a:r>
              <a:rPr lang="en-US" sz="5400" dirty="0"/>
              <a:t>Institute of Public Health &amp; Justice</a:t>
            </a:r>
          </a:p>
        </p:txBody>
      </p:sp>
      <p:sp>
        <p:nvSpPr>
          <p:cNvPr id="29" name="Text Placeholder 22"/>
          <p:cNvSpPr txBox="1">
            <a:spLocks/>
          </p:cNvSpPr>
          <p:nvPr/>
        </p:nvSpPr>
        <p:spPr bwMode="auto">
          <a:xfrm>
            <a:off x="806962" y="4137797"/>
            <a:ext cx="30174412" cy="646331"/>
          </a:xfrm>
          <a:prstGeom prst="rect">
            <a:avLst/>
          </a:prstGeom>
        </p:spPr>
        <p:txBody>
          <a:bodyPr vert="horz" lIns="91440" tIns="45720" rIns="91440" bIns="45720" rtlCol="0" anchor="ctr">
            <a:noAutofit/>
          </a:bodyPr>
          <a:lstStyle>
            <a:lvl1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3600" kern="1200">
                <a:solidFill>
                  <a:schemeClr val="bg1">
                    <a:lumMod val="75000"/>
                  </a:schemeClr>
                </a:solidFill>
                <a:latin typeface="+mn-lt"/>
                <a:ea typeface="+mn-ea"/>
                <a:cs typeface="+mn-cs"/>
              </a:defRPr>
            </a:lvl1pPr>
            <a:lvl2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2400" kern="1200">
                <a:solidFill>
                  <a:schemeClr val="bg1"/>
                </a:solidFill>
                <a:latin typeface="+mn-lt"/>
                <a:ea typeface="+mn-ea"/>
                <a:cs typeface="+mn-cs"/>
              </a:defRPr>
            </a:lvl2pPr>
            <a:lvl3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2400" kern="1200">
                <a:solidFill>
                  <a:schemeClr val="bg1"/>
                </a:solidFill>
                <a:latin typeface="+mn-lt"/>
                <a:ea typeface="+mn-ea"/>
                <a:cs typeface="+mn-cs"/>
              </a:defRPr>
            </a:lvl3pPr>
            <a:lvl4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2400" kern="1200">
                <a:solidFill>
                  <a:schemeClr val="bg1"/>
                </a:solidFill>
                <a:latin typeface="+mn-lt"/>
                <a:ea typeface="+mn-ea"/>
                <a:cs typeface="+mn-cs"/>
              </a:defRPr>
            </a:lvl4pPr>
            <a:lvl5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2400" kern="1200">
                <a:solidFill>
                  <a:schemeClr val="bg1"/>
                </a:solidFill>
                <a:latin typeface="+mn-lt"/>
                <a:ea typeface="+mn-ea"/>
                <a:cs typeface="+mn-cs"/>
              </a:defRPr>
            </a:lvl5pPr>
            <a:lvl6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2400" kern="1200">
                <a:solidFill>
                  <a:schemeClr val="bg1"/>
                </a:solidFill>
                <a:latin typeface="+mn-lt"/>
                <a:ea typeface="+mn-ea"/>
                <a:cs typeface="+mn-cs"/>
              </a:defRPr>
            </a:lvl6pPr>
            <a:lvl7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2400" kern="1200">
                <a:solidFill>
                  <a:schemeClr val="bg1"/>
                </a:solidFill>
                <a:latin typeface="+mn-lt"/>
                <a:ea typeface="+mn-ea"/>
                <a:cs typeface="+mn-cs"/>
              </a:defRPr>
            </a:lvl7pPr>
            <a:lvl8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2400" kern="1200">
                <a:solidFill>
                  <a:schemeClr val="bg1"/>
                </a:solidFill>
                <a:latin typeface="+mn-lt"/>
                <a:ea typeface="+mn-ea"/>
                <a:cs typeface="+mn-cs"/>
              </a:defRPr>
            </a:lvl8pPr>
            <a:lvl9pPr marL="0" indent="0" algn="l" defTabSz="4389120" rtl="0" eaLnBrk="1" latinLnBrk="0" hangingPunct="1">
              <a:lnSpc>
                <a:spcPct val="100000"/>
              </a:lnSpc>
              <a:spcBef>
                <a:spcPts val="0"/>
              </a:spcBef>
              <a:buClr>
                <a:schemeClr val="bg1">
                  <a:lumMod val="65000"/>
                </a:schemeClr>
              </a:buClr>
              <a:buFont typeface="Arial" panose="020B0604020202020204" pitchFamily="34" charset="0"/>
              <a:buNone/>
              <a:defRPr sz="2400" kern="1200">
                <a:solidFill>
                  <a:schemeClr val="bg1"/>
                </a:solidFill>
                <a:latin typeface="+mn-lt"/>
                <a:ea typeface="+mn-ea"/>
                <a:cs typeface="+mn-cs"/>
              </a:defRPr>
            </a:lvl9pPr>
          </a:lstStyle>
          <a:p>
            <a:pPr defTabSz="4430713"/>
            <a:r>
              <a:rPr lang="en-US" i="1" dirty="0"/>
              <a:t>Ashley Fenton, MS; Sara </a:t>
            </a:r>
            <a:r>
              <a:rPr lang="en-US" i="1" dirty="0" err="1"/>
              <a:t>Junea</a:t>
            </a:r>
            <a:r>
              <a:rPr lang="en-US" i="1" dirty="0"/>
              <a:t>, MPH; </a:t>
            </a:r>
            <a:r>
              <a:rPr lang="en-US" i="1" dirty="0" err="1"/>
              <a:t>Willandra</a:t>
            </a:r>
            <a:r>
              <a:rPr lang="en-US" i="1" dirty="0"/>
              <a:t> Whiting, MPH, RESH; Kelsey </a:t>
            </a:r>
            <a:r>
              <a:rPr lang="en-US" i="1" dirty="0" err="1"/>
              <a:t>Witmeier</a:t>
            </a:r>
            <a:r>
              <a:rPr lang="en-US" i="1" dirty="0"/>
              <a:t>, MPH; Stephen Phillippi, PhD</a:t>
            </a:r>
          </a:p>
        </p:txBody>
      </p:sp>
      <p:sp>
        <p:nvSpPr>
          <p:cNvPr id="10" name="Content Placeholder 9">
            <a:extLst>
              <a:ext uri="{FF2B5EF4-FFF2-40B4-BE49-F238E27FC236}">
                <a16:creationId xmlns:a16="http://schemas.microsoft.com/office/drawing/2014/main" id="{AF54BDDB-B625-4895-5441-396982DE9B01}"/>
              </a:ext>
            </a:extLst>
          </p:cNvPr>
          <p:cNvSpPr>
            <a:spLocks noGrp="1"/>
          </p:cNvSpPr>
          <p:nvPr>
            <p:ph sz="quarter" idx="26"/>
          </p:nvPr>
        </p:nvSpPr>
        <p:spPr>
          <a:xfrm>
            <a:off x="749299" y="23490936"/>
            <a:ext cx="13589001" cy="7296912"/>
          </a:xfrm>
        </p:spPr>
        <p:txBody>
          <a:bodyPr>
            <a:noAutofit/>
          </a:bodyPr>
          <a:lstStyle/>
          <a:p>
            <a:pPr marL="0" indent="0" algn="just">
              <a:buNone/>
            </a:pPr>
            <a:r>
              <a:rPr lang="en-US" sz="4200" dirty="0"/>
              <a:t>Of the 1574 participants, 52% identified as female. The average age of the youth was 10.5 years old. Of youth who experimented with substances (7%) or had friends who did (2%), based on CRAFFT (a validated substance use screen), 34% used substances to relax, 13% used alone, 24% used to forget, 34% had friends or family tell them to cut down or quit, and 29% had gotten in trouble for using. Race/ethnicity was not significantly associated (p&gt;0.05). About 2% of the sample reported getting in trouble with the police. Males were significantly more likely (p=0.009) to report police involvement, but race was not significantly associated (p=0.6).</a:t>
            </a:r>
          </a:p>
        </p:txBody>
      </p:sp>
      <p:graphicFrame>
        <p:nvGraphicFramePr>
          <p:cNvPr id="34" name="Chart 33">
            <a:extLst>
              <a:ext uri="{FF2B5EF4-FFF2-40B4-BE49-F238E27FC236}">
                <a16:creationId xmlns:a16="http://schemas.microsoft.com/office/drawing/2014/main" id="{EE991A87-E724-842D-4CB0-A3CB9DDEF352}"/>
              </a:ext>
            </a:extLst>
          </p:cNvPr>
          <p:cNvGraphicFramePr>
            <a:graphicFrameLocks/>
          </p:cNvGraphicFramePr>
          <p:nvPr>
            <p:extLst>
              <p:ext uri="{D42A27DB-BD31-4B8C-83A1-F6EECF244321}">
                <p14:modId xmlns:p14="http://schemas.microsoft.com/office/powerpoint/2010/main" val="3671456637"/>
              </p:ext>
            </p:extLst>
          </p:nvPr>
        </p:nvGraphicFramePr>
        <p:xfrm>
          <a:off x="14706600" y="15019764"/>
          <a:ext cx="14661964" cy="8792736"/>
        </p:xfrm>
        <a:graphic>
          <a:graphicData uri="http://schemas.openxmlformats.org/drawingml/2006/chart">
            <c:chart xmlns:c="http://schemas.openxmlformats.org/drawingml/2006/chart" xmlns:r="http://schemas.openxmlformats.org/officeDocument/2006/relationships" r:id="rId4"/>
          </a:graphicData>
        </a:graphic>
      </p:graphicFrame>
      <p:sp>
        <p:nvSpPr>
          <p:cNvPr id="39" name="TextBox 38">
            <a:extLst>
              <a:ext uri="{FF2B5EF4-FFF2-40B4-BE49-F238E27FC236}">
                <a16:creationId xmlns:a16="http://schemas.microsoft.com/office/drawing/2014/main" id="{039387B3-C3E9-AFFA-7C09-5889B3C2A7B6}"/>
              </a:ext>
            </a:extLst>
          </p:cNvPr>
          <p:cNvSpPr txBox="1"/>
          <p:nvPr/>
        </p:nvSpPr>
        <p:spPr>
          <a:xfrm>
            <a:off x="29552902" y="20306039"/>
            <a:ext cx="13404659" cy="2677656"/>
          </a:xfrm>
          <a:prstGeom prst="rect">
            <a:avLst/>
          </a:prstGeom>
          <a:noFill/>
        </p:spPr>
        <p:txBody>
          <a:bodyPr wrap="square" rtlCol="0">
            <a:spAutoFit/>
          </a:bodyPr>
          <a:lstStyle/>
          <a:p>
            <a:pPr algn="just"/>
            <a:r>
              <a:rPr lang="en-US" sz="4200" dirty="0"/>
              <a:t>Overall, the camp appears to have prevented the early use of drugs and the initiation of delinquency for most participants. This suggests the mentor model may be effective for diverse, high-risk youth. </a:t>
            </a:r>
          </a:p>
        </p:txBody>
      </p:sp>
      <p:sp>
        <p:nvSpPr>
          <p:cNvPr id="2" name="TextBox 1">
            <a:extLst>
              <a:ext uri="{FF2B5EF4-FFF2-40B4-BE49-F238E27FC236}">
                <a16:creationId xmlns:a16="http://schemas.microsoft.com/office/drawing/2014/main" id="{036BC4FC-2EFC-36E4-ACEF-3F3F556E4FBD}"/>
              </a:ext>
            </a:extLst>
          </p:cNvPr>
          <p:cNvSpPr txBox="1"/>
          <p:nvPr/>
        </p:nvSpPr>
        <p:spPr>
          <a:xfrm>
            <a:off x="29737241" y="6882384"/>
            <a:ext cx="13404660" cy="12618839"/>
          </a:xfrm>
          <a:prstGeom prst="rect">
            <a:avLst/>
          </a:prstGeom>
          <a:noFill/>
        </p:spPr>
        <p:txBody>
          <a:bodyPr wrap="square" rtlCol="0">
            <a:spAutoFit/>
          </a:bodyPr>
          <a:lstStyle/>
          <a:p>
            <a:pPr algn="just"/>
            <a:r>
              <a:rPr lang="en-US" sz="4200" dirty="0"/>
              <a:t>These are high-risk youth, with 81% receiving free lunch, 25% reporting a diagnosable mental health issue, 48% with a history of abuse, 42% with a history of foster care system involvement, and 66% reporting grieving the loss of a family member. Still, over 90% have reported avoiding early experimenting with substances by age 12. Caucasians (49%) and females (50%) participants reported the highest substance use risk factors compared </a:t>
            </a:r>
            <a:r>
              <a:rPr lang="en-US" sz="4200"/>
              <a:t>to others. </a:t>
            </a:r>
            <a:r>
              <a:rPr lang="en-US" sz="4200" dirty="0"/>
              <a:t>This could be because this population comprises most of Camp Mariposa participants. Males, however, were more likely to get in trouble (be in contact) with the police. </a:t>
            </a:r>
          </a:p>
          <a:p>
            <a:pPr algn="just"/>
            <a:endParaRPr lang="en-US" sz="100" dirty="0"/>
          </a:p>
          <a:p>
            <a:pPr algn="just"/>
            <a:r>
              <a:rPr lang="en-US" sz="4200" dirty="0"/>
              <a:t>Limitations of this study are the ability to do a long-term follow-up with campers who have completed the program and/or to establish sibling comparison groups of those from the same home environment who did not receive the camp mentoring opportunities. However, options for these research approaches continue to emerge. </a:t>
            </a:r>
          </a:p>
        </p:txBody>
      </p:sp>
      <p:graphicFrame>
        <p:nvGraphicFramePr>
          <p:cNvPr id="4" name="Chart 3">
            <a:extLst>
              <a:ext uri="{FF2B5EF4-FFF2-40B4-BE49-F238E27FC236}">
                <a16:creationId xmlns:a16="http://schemas.microsoft.com/office/drawing/2014/main" id="{D9ACDFCB-73A6-9605-F75F-EB8C322DBB61}"/>
              </a:ext>
            </a:extLst>
          </p:cNvPr>
          <p:cNvGraphicFramePr>
            <a:graphicFrameLocks/>
          </p:cNvGraphicFramePr>
          <p:nvPr>
            <p:extLst>
              <p:ext uri="{D42A27DB-BD31-4B8C-83A1-F6EECF244321}">
                <p14:modId xmlns:p14="http://schemas.microsoft.com/office/powerpoint/2010/main" val="3689318186"/>
              </p:ext>
            </p:extLst>
          </p:nvPr>
        </p:nvGraphicFramePr>
        <p:xfrm>
          <a:off x="14779732" y="7129395"/>
          <a:ext cx="14439699" cy="761142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6" name="Chart 5">
            <a:extLst>
              <a:ext uri="{FF2B5EF4-FFF2-40B4-BE49-F238E27FC236}">
                <a16:creationId xmlns:a16="http://schemas.microsoft.com/office/drawing/2014/main" id="{B5082F56-A6D4-B611-CA39-6FBC76932BF3}"/>
              </a:ext>
            </a:extLst>
          </p:cNvPr>
          <p:cNvGraphicFramePr>
            <a:graphicFrameLocks noChangeAspect="1"/>
          </p:cNvGraphicFramePr>
          <p:nvPr>
            <p:extLst>
              <p:ext uri="{D42A27DB-BD31-4B8C-83A1-F6EECF244321}">
                <p14:modId xmlns:p14="http://schemas.microsoft.com/office/powerpoint/2010/main" val="293606115"/>
              </p:ext>
            </p:extLst>
          </p:nvPr>
        </p:nvGraphicFramePr>
        <p:xfrm>
          <a:off x="15151818" y="23825183"/>
          <a:ext cx="13589000" cy="8153401"/>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931198942"/>
      </p:ext>
    </p:extLst>
  </p:cSld>
  <p:clrMapOvr>
    <a:masterClrMapping/>
  </p:clrMapOvr>
</p:sld>
</file>

<file path=ppt/theme/theme1.xml><?xml version="1.0" encoding="utf-8"?>
<a:theme xmlns:a="http://schemas.openxmlformats.org/drawingml/2006/main" name="Science Poster">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4"/>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6000" dirty="0" err="1" smtClean="0"/>
        </a:defPPr>
      </a:lstStyle>
    </a:txDef>
  </a:objectDefaults>
  <a:extraClrSchemeLst/>
  <a:extLst>
    <a:ext uri="{05A4C25C-085E-4340-85A3-A5531E510DB2}">
      <thm15:themeFamily xmlns:thm15="http://schemas.microsoft.com/office/thememl/2012/main" name="Presentation2" id="{A3AC1795-03CA-4218-8E9C-394F2C72EB71}" vid="{9E91E023-53D0-48CE-AFD1-CE3DA49243D0}"/>
    </a:ext>
  </a:extLst>
</a:theme>
</file>

<file path=ppt/theme/theme2.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cience Poster">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9B7E175-EA31-4EB5-9BCC-A945A81036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TS104001343</Template>
  <TotalTime>0</TotalTime>
  <Words>718</Words>
  <Application>Microsoft Macintosh PowerPoint</Application>
  <PresentationFormat>Custom</PresentationFormat>
  <Paragraphs>27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 Light</vt:lpstr>
      <vt:lpstr>Science Poster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2014-03-11T18:19:54Z</dcterms:created>
  <dcterms:modified xsi:type="dcterms:W3CDTF">2023-03-24T15:31:20Z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TC040013439991</vt:lpwstr>
  </property>
</Properties>
</file>