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D023"/>
    <a:srgbClr val="461D7C"/>
    <a:srgbClr val="2A0C5A"/>
    <a:srgbClr val="595959"/>
    <a:srgbClr val="B78B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72" autoAdjust="0"/>
    <p:restoredTop sz="94770"/>
  </p:normalViewPr>
  <p:slideViewPr>
    <p:cSldViewPr snapToGrid="0">
      <p:cViewPr>
        <p:scale>
          <a:sx n="40" d="100"/>
          <a:sy n="40" d="100"/>
        </p:scale>
        <p:origin x="256" y="224"/>
      </p:cViewPr>
      <p:guideLst>
        <p:guide orient="horz" pos="10368"/>
        <p:guide pos="13824"/>
      </p:guideLst>
    </p:cSldViewPr>
  </p:slideViewPr>
  <p:notesTextViewPr>
    <p:cViewPr>
      <p:scale>
        <a:sx n="1" d="1"/>
        <a:sy n="1" d="1"/>
      </p:scale>
      <p:origin x="0" y="0"/>
    </p:cViewPr>
  </p:notesTextViewPr>
  <p:notesViewPr>
    <p:cSldViewPr snapToGrid="0" showGuides="1">
      <p:cViewPr varScale="1">
        <p:scale>
          <a:sx n="69" d="100"/>
          <a:sy n="69" d="100"/>
        </p:scale>
        <p:origin x="2706"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3/25/23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3/25/23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C7F044-5458-4B2E-BFA0-52AAA1C529D4}" type="slidenum">
              <a:rPr lang="en-US" smtClean="0"/>
              <a:t>1</a:t>
            </a:fld>
            <a:endParaRPr lang="en-US"/>
          </a:p>
        </p:txBody>
      </p:sp>
    </p:spTree>
    <p:extLst>
      <p:ext uri="{BB962C8B-B14F-4D97-AF65-F5344CB8AC3E}">
        <p14:creationId xmlns:p14="http://schemas.microsoft.com/office/powerpoint/2010/main" val="3895934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32" name="Instructions"/>
          <p:cNvSpPr/>
          <p:nvPr userDrawn="1"/>
        </p:nvSpPr>
        <p:spPr>
          <a:xfrm>
            <a:off x="44302680" y="-1"/>
            <a:ext cx="1244727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274320" rtlCol="0" anchor="t"/>
          <a:lstStyle/>
          <a:p>
            <a:pPr lvl="0">
              <a:spcBef>
                <a:spcPts val="1200"/>
              </a:spcBef>
            </a:pPr>
            <a:r>
              <a:rPr sz="9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1200"/>
              </a:spcBef>
            </a:pPr>
            <a:r>
              <a:rPr lang="en-US" sz="6600" dirty="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 The Epidemiology</a:t>
            </a:r>
            <a:r>
              <a:rPr lang="en-US" sz="6600" baseline="0" dirty="0">
                <a:solidFill>
                  <a:prstClr val="white">
                    <a:lumMod val="50000"/>
                  </a:prstClr>
                </a:solidFill>
                <a:latin typeface="Calibri Light" panose="020F0302020204030204" pitchFamily="34" charset="0"/>
                <a:cs typeface="Calibri" panose="020F0502020204030204" pitchFamily="34" charset="0"/>
              </a:rPr>
              <a:t> Data Center’s printer maximum width to print is 42”</a:t>
            </a:r>
            <a:endParaRPr lang="en-US" sz="6600" dirty="0">
              <a:solidFill>
                <a:prstClr val="white">
                  <a:lumMod val="50000"/>
                </a:prstClr>
              </a:solidFill>
              <a:latin typeface="Calibri Light" panose="020F0302020204030204" pitchFamily="34" charset="0"/>
              <a:cs typeface="Calibri" panose="020F0502020204030204" pitchFamily="34" charset="0"/>
            </a:endParaRPr>
          </a:p>
          <a:p>
            <a:pPr lvl="0">
              <a:spcBef>
                <a:spcPts val="300"/>
              </a:spcBef>
            </a:pPr>
            <a:endParaRPr sz="6000" dirty="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sz="88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1200"/>
              </a:spcBef>
            </a:pPr>
            <a:r>
              <a:rPr lang="en-US" sz="6600" dirty="0">
                <a:solidFill>
                  <a:prstClr val="white">
                    <a:lumMod val="50000"/>
                  </a:prstClr>
                </a:solidFill>
                <a:latin typeface="Calibri Light" panose="020F0302020204030204" pitchFamily="34" charset="0"/>
                <a:cs typeface="Calibri" panose="020F0502020204030204" pitchFamily="34" charset="0"/>
              </a:rPr>
              <a:t>Keep</a:t>
            </a:r>
            <a:r>
              <a:rPr lang="en-US" sz="6600" baseline="0" dirty="0">
                <a:solidFill>
                  <a:prstClr val="white">
                    <a:lumMod val="50000"/>
                  </a:prstClr>
                </a:solidFill>
                <a:latin typeface="Calibri Light" panose="020F0302020204030204" pitchFamily="34" charset="0"/>
                <a:cs typeface="Calibri" panose="020F0502020204030204" pitchFamily="34" charset="0"/>
              </a:rPr>
              <a:t> the aspect ratio for the School’s logo.</a:t>
            </a:r>
            <a:endParaRPr lang="en-US" sz="6600" dirty="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sz="6600" dirty="0">
                <a:solidFill>
                  <a:prstClr val="white">
                    <a:lumMod val="50000"/>
                  </a:prstClr>
                </a:solidFill>
                <a:latin typeface="Calibri Light" panose="020F0302020204030204" pitchFamily="34" charset="0"/>
                <a:cs typeface="Calibri" panose="020F0502020204030204" pitchFamily="34" charset="0"/>
              </a:rPr>
              <a:t>The placeholders in this </a:t>
            </a:r>
            <a:r>
              <a:rPr lang="en-US" sz="6600" dirty="0">
                <a:solidFill>
                  <a:prstClr val="white">
                    <a:lumMod val="50000"/>
                  </a:prstClr>
                </a:solidFill>
                <a:latin typeface="Calibri Light" panose="020F0302020204030204" pitchFamily="34" charset="0"/>
                <a:cs typeface="Calibri" panose="020F0502020204030204" pitchFamily="34" charset="0"/>
              </a:rPr>
              <a:t>poster </a:t>
            </a:r>
            <a:r>
              <a:rPr sz="6600" dirty="0">
                <a:solidFill>
                  <a:prstClr val="white">
                    <a:lumMod val="50000"/>
                  </a:prstClr>
                </a:solidFill>
                <a:latin typeface="Calibri Light" panose="020F0302020204030204" pitchFamily="34" charset="0"/>
                <a:cs typeface="Calibri" panose="020F0502020204030204" pitchFamily="34" charset="0"/>
              </a:rPr>
              <a:t>are formatted for you. </a:t>
            </a:r>
            <a:r>
              <a:rPr lang="en-US" sz="6600" dirty="0">
                <a:solidFill>
                  <a:prstClr val="white">
                    <a:lumMod val="50000"/>
                  </a:prstClr>
                </a:solidFill>
                <a:latin typeface="Calibri Light" panose="020F0302020204030204" pitchFamily="34" charset="0"/>
                <a:cs typeface="Calibri" panose="020F0502020204030204" pitchFamily="34" charset="0"/>
              </a:rPr>
              <a:t>Type</a:t>
            </a:r>
            <a:r>
              <a:rPr lang="en-US" sz="6600" baseline="0" dirty="0">
                <a:solidFill>
                  <a:prstClr val="white">
                    <a:lumMod val="50000"/>
                  </a:prstClr>
                </a:solidFill>
                <a:latin typeface="Calibri Light" panose="020F0302020204030204" pitchFamily="34" charset="0"/>
                <a:cs typeface="Calibri" panose="020F0502020204030204" pitchFamily="34" charset="0"/>
              </a:rPr>
              <a:t> in the placeholders </a:t>
            </a:r>
            <a:r>
              <a:rPr lang="en-US" sz="6600" dirty="0">
                <a:solidFill>
                  <a:prstClr val="white">
                    <a:lumMod val="50000"/>
                  </a:prstClr>
                </a:solidFill>
                <a:latin typeface="Calibri Light" panose="020F0302020204030204" pitchFamily="34" charset="0"/>
                <a:cs typeface="Calibri" panose="020F0502020204030204" pitchFamily="34" charset="0"/>
              </a:rPr>
              <a:t>to add text, or c</a:t>
            </a:r>
            <a:r>
              <a:rPr lang="en-US" sz="6600" baseline="0" dirty="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2400"/>
              </a:spcBef>
            </a:pPr>
            <a:r>
              <a:rPr lang="en-US" sz="6600" dirty="0">
                <a:solidFill>
                  <a:prstClr val="white">
                    <a:lumMod val="50000"/>
                  </a:prstClr>
                </a:solidFill>
                <a:latin typeface="Calibri Light" panose="020F0302020204030204" pitchFamily="34" charset="0"/>
                <a:cs typeface="Calibri" panose="020F0502020204030204" pitchFamily="34" charset="0"/>
              </a:rPr>
              <a:t>T</a:t>
            </a:r>
            <a:r>
              <a:rPr sz="6600" dirty="0">
                <a:solidFill>
                  <a:prstClr val="white">
                    <a:lumMod val="50000"/>
                  </a:prstClr>
                </a:solidFill>
                <a:latin typeface="Calibri Light" panose="020F0302020204030204" pitchFamily="34" charset="0"/>
                <a:cs typeface="Calibri" panose="020F0502020204030204" pitchFamily="34" charset="0"/>
              </a:rPr>
              <a:t>o add or remove bullet points from text, click the Bullets button on the Home tab.</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6600" dirty="0">
                <a:solidFill>
                  <a:prstClr val="white">
                    <a:lumMod val="50000"/>
                  </a:prstClr>
                </a:solidFill>
                <a:latin typeface="Calibri Light" panose="020F0302020204030204" pitchFamily="34" charset="0"/>
                <a:cs typeface="Calibri" panose="020F0502020204030204" pitchFamily="34" charset="0"/>
              </a:rPr>
              <a:t>content</a:t>
            </a:r>
            <a:r>
              <a:rPr sz="6600" dirty="0">
                <a:solidFill>
                  <a:prstClr val="white">
                    <a:lumMod val="50000"/>
                  </a:prstClr>
                </a:solidFill>
                <a:latin typeface="Calibri Light" panose="020F0302020204030204" pitchFamily="34" charset="0"/>
                <a:cs typeface="Calibri" panose="020F0502020204030204" pitchFamily="34" charset="0"/>
              </a:rPr>
              <a:t> or body text, make a copy of what you need and drag it into place. PowerPoint’s Smart Guides will help you align it with everything else.</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Want to use your own picture</a:t>
            </a:r>
            <a:r>
              <a:rPr lang="en-US" sz="6600" dirty="0">
                <a:solidFill>
                  <a:prstClr val="white">
                    <a:lumMod val="50000"/>
                  </a:prstClr>
                </a:solidFill>
                <a:latin typeface="Calibri Light" panose="020F0302020204030204" pitchFamily="34" charset="0"/>
                <a:cs typeface="Calibri" panose="020F0502020204030204" pitchFamily="34" charset="0"/>
              </a:rPr>
              <a:t>s</a:t>
            </a:r>
            <a:r>
              <a:rPr sz="6600" dirty="0">
                <a:solidFill>
                  <a:prstClr val="white">
                    <a:lumMod val="50000"/>
                  </a:prstClr>
                </a:solidFill>
                <a:latin typeface="Calibri Light" panose="020F0302020204030204" pitchFamily="34" charset="0"/>
                <a:cs typeface="Calibri" panose="020F0502020204030204" pitchFamily="34" charset="0"/>
              </a:rPr>
              <a:t> instead of ours? No problem!</a:t>
            </a:r>
            <a:r>
              <a:rPr lang="en-US" sz="6600" dirty="0">
                <a:solidFill>
                  <a:prstClr val="white">
                    <a:lumMod val="50000"/>
                  </a:prstClr>
                </a:solidFill>
                <a:latin typeface="Calibri Light" panose="020F0302020204030204" pitchFamily="34" charset="0"/>
                <a:cs typeface="Calibri" panose="020F0502020204030204" pitchFamily="34" charset="0"/>
              </a:rPr>
              <a:t> Just click a picture, press the Delete key, then click the icon to add your picture.</a:t>
            </a:r>
            <a:endParaRPr sz="6600" dirty="0">
              <a:solidFill>
                <a:prstClr val="white">
                  <a:lumMod val="50000"/>
                </a:prstClr>
              </a:solidFill>
              <a:latin typeface="Calibri Light" panose="020F0302020204030204" pitchFamily="34" charset="0"/>
              <a:cs typeface="Calibri" panose="020F0502020204030204" pitchFamily="34" charset="0"/>
            </a:endParaRPr>
          </a:p>
        </p:txBody>
      </p:sp>
      <p:sp>
        <p:nvSpPr>
          <p:cNvPr id="6" name="Title 5"/>
          <p:cNvSpPr>
            <a:spLocks noGrp="1"/>
          </p:cNvSpPr>
          <p:nvPr>
            <p:ph type="title"/>
          </p:nvPr>
        </p:nvSpPr>
        <p:spPr/>
        <p:txBody>
          <a:bodyPr/>
          <a:lstStyle/>
          <a:p>
            <a:r>
              <a:rPr lang="en-US"/>
              <a:t>Click to edit Master title style</a:t>
            </a:r>
          </a:p>
        </p:txBody>
      </p:sp>
      <p:sp>
        <p:nvSpPr>
          <p:cNvPr id="31" name="Text Placeholder 6"/>
          <p:cNvSpPr>
            <a:spLocks noGrp="1"/>
          </p:cNvSpPr>
          <p:nvPr>
            <p:ph type="body" sz="quarter" idx="36"/>
          </p:nvPr>
        </p:nvSpPr>
        <p:spPr bwMode="auto">
          <a:xfrm>
            <a:off x="1158240" y="4093905"/>
            <a:ext cx="30174412" cy="646331"/>
          </a:xfrm>
        </p:spPr>
        <p:txBody>
          <a:bodyPr anchor="ctr">
            <a:noAutofit/>
          </a:bodyPr>
          <a:lstStyle>
            <a:lvl1pPr marL="0" indent="0">
              <a:spcBef>
                <a:spcPts val="0"/>
              </a:spcBef>
              <a:buNone/>
              <a:defRPr sz="3600">
                <a:solidFill>
                  <a:schemeClr val="bg1">
                    <a:lumMod val="75000"/>
                  </a:schemeClr>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a:t>Click to edit Master text styles</a:t>
            </a:r>
          </a:p>
        </p:txBody>
      </p:sp>
      <p:sp>
        <p:nvSpPr>
          <p:cNvPr id="7" name="Text Placeholder 6"/>
          <p:cNvSpPr>
            <a:spLocks noGrp="1"/>
          </p:cNvSpPr>
          <p:nvPr>
            <p:ph type="body" sz="quarter" idx="13" hasCustomPrompt="1"/>
          </p:nvPr>
        </p:nvSpPr>
        <p:spPr>
          <a:xfrm>
            <a:off x="1143000" y="5669280"/>
            <a:ext cx="12801600" cy="128016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9" name="Text Placeholder 8"/>
          <p:cNvSpPr>
            <a:spLocks noGrp="1"/>
          </p:cNvSpPr>
          <p:nvPr>
            <p:ph type="body" sz="quarter" idx="39" hasCustomPrompt="1"/>
          </p:nvPr>
        </p:nvSpPr>
        <p:spPr bwMode="ltGray">
          <a:xfrm>
            <a:off x="1143000" y="7114032"/>
            <a:ext cx="12801600" cy="2732574"/>
          </a:xfrm>
          <a:solidFill>
            <a:schemeClr val="tx2">
              <a:lumMod val="10000"/>
              <a:lumOff val="90000"/>
            </a:schemeClr>
          </a:solidFill>
        </p:spPr>
        <p:txBody>
          <a:bodyPr lIns="365760" rIns="365760" anchor="ctr">
            <a:noAutofit/>
          </a:bodyPr>
          <a:lstStyle>
            <a:lvl1pPr marL="0" indent="0">
              <a:spcBef>
                <a:spcPts val="1200"/>
              </a:spcBef>
              <a:buFont typeface="Arial" panose="020B0604020202020204" pitchFamily="34" charset="0"/>
              <a:buNone/>
              <a:defRPr sz="4400" baseline="0"/>
            </a:lvl1pPr>
            <a:lvl2pPr marL="571500" indent="-571500">
              <a:spcBef>
                <a:spcPts val="1200"/>
              </a:spcBef>
              <a:buFont typeface="Arial" panose="020B0604020202020204" pitchFamily="34" charset="0"/>
              <a:buChar char="•"/>
              <a:defRPr sz="4400"/>
            </a:lvl2pPr>
            <a:lvl3pPr marL="571500" indent="-571500">
              <a:spcBef>
                <a:spcPts val="1200"/>
              </a:spcBef>
              <a:buFont typeface="Arial" panose="020B0604020202020204" pitchFamily="34" charset="0"/>
              <a:buChar char="•"/>
              <a:defRPr sz="4400"/>
            </a:lvl3pPr>
            <a:lvl4pPr marL="0" indent="0">
              <a:spcBef>
                <a:spcPts val="1200"/>
              </a:spcBef>
              <a:buNone/>
              <a:defRPr sz="4400"/>
            </a:lvl4pPr>
            <a:lvl5pPr marL="0" indent="0">
              <a:spcBef>
                <a:spcPts val="1200"/>
              </a:spcBef>
              <a:buNone/>
              <a:defRPr sz="4400"/>
            </a:lvl5pPr>
            <a:lvl6pPr marL="0" indent="0">
              <a:spcBef>
                <a:spcPts val="1200"/>
              </a:spcBef>
              <a:buNone/>
              <a:defRPr sz="4400"/>
            </a:lvl6pPr>
            <a:lvl7pPr marL="0" indent="0">
              <a:spcBef>
                <a:spcPts val="1200"/>
              </a:spcBef>
              <a:buNone/>
              <a:defRPr sz="4400"/>
            </a:lvl7pPr>
            <a:lvl8pPr marL="0" indent="0">
              <a:spcBef>
                <a:spcPts val="1200"/>
              </a:spcBef>
              <a:buNone/>
              <a:defRPr sz="4400"/>
            </a:lvl8pPr>
            <a:lvl9pPr marL="0" indent="0">
              <a:spcBef>
                <a:spcPts val="1200"/>
              </a:spcBef>
              <a:buNone/>
              <a:defRPr sz="4400"/>
            </a:lvl9pPr>
          </a:lstStyle>
          <a:p>
            <a:pPr lvl="0"/>
            <a:r>
              <a:rPr lang="en-US" dirty="0"/>
              <a:t>Type your question or a statement of the problem here</a:t>
            </a:r>
          </a:p>
        </p:txBody>
      </p:sp>
      <p:sp>
        <p:nvSpPr>
          <p:cNvPr id="36" name="Text Placeholder 6"/>
          <p:cNvSpPr>
            <a:spLocks noGrp="1"/>
          </p:cNvSpPr>
          <p:nvPr>
            <p:ph type="body" sz="quarter" idx="37" hasCustomPrompt="1"/>
          </p:nvPr>
        </p:nvSpPr>
        <p:spPr>
          <a:xfrm>
            <a:off x="1143000" y="10497312"/>
            <a:ext cx="12801600" cy="128016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7" name="Content Placeholder 17"/>
          <p:cNvSpPr>
            <a:spLocks noGrp="1"/>
          </p:cNvSpPr>
          <p:nvPr>
            <p:ph sz="quarter" idx="38" hasCustomPrompt="1"/>
          </p:nvPr>
        </p:nvSpPr>
        <p:spPr>
          <a:xfrm>
            <a:off x="1143000" y="11868912"/>
            <a:ext cx="12801600" cy="280750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11" name="Text Placeholder 6"/>
          <p:cNvSpPr>
            <a:spLocks noGrp="1"/>
          </p:cNvSpPr>
          <p:nvPr>
            <p:ph type="body" sz="quarter" idx="17" hasCustomPrompt="1"/>
          </p:nvPr>
        </p:nvSpPr>
        <p:spPr>
          <a:xfrm>
            <a:off x="1143000" y="14950440"/>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1143000" y="16440912"/>
            <a:ext cx="12801600" cy="6027461"/>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1143000" y="22887432"/>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11430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15544800" y="5669280"/>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15544800" y="7114032"/>
            <a:ext cx="12801600" cy="679555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38" name="Text Placeholder 6"/>
          <p:cNvSpPr>
            <a:spLocks noGrp="1"/>
          </p:cNvSpPr>
          <p:nvPr>
            <p:ph type="body" sz="quarter" idx="40" hasCustomPrompt="1"/>
          </p:nvPr>
        </p:nvSpPr>
        <p:spPr>
          <a:xfrm>
            <a:off x="15544800" y="14328648"/>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18" name="Content Placeholder 17"/>
          <p:cNvSpPr>
            <a:spLocks noGrp="1"/>
          </p:cNvSpPr>
          <p:nvPr>
            <p:ph sz="quarter" idx="23" hasCustomPrompt="1"/>
          </p:nvPr>
        </p:nvSpPr>
        <p:spPr>
          <a:xfrm>
            <a:off x="15544800" y="15773399"/>
            <a:ext cx="12801600" cy="6694973"/>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4" name="Text Placeholder 6"/>
          <p:cNvSpPr>
            <a:spLocks noGrp="1"/>
          </p:cNvSpPr>
          <p:nvPr>
            <p:ph type="body" sz="quarter" idx="29" hasCustomPrompt="1"/>
          </p:nvPr>
        </p:nvSpPr>
        <p:spPr>
          <a:xfrm>
            <a:off x="15544800" y="22887432"/>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155448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29900880" y="5669280"/>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29900880" y="7114032"/>
            <a:ext cx="12801600" cy="731520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29900880" y="14914834"/>
            <a:ext cx="12801600" cy="453861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39" name="Text Placeholder 6"/>
          <p:cNvSpPr>
            <a:spLocks noGrp="1"/>
          </p:cNvSpPr>
          <p:nvPr>
            <p:ph type="body" sz="quarter" idx="41" hasCustomPrompt="1"/>
          </p:nvPr>
        </p:nvSpPr>
        <p:spPr>
          <a:xfrm>
            <a:off x="29900880" y="19767596"/>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40" name="Content Placeholder 17"/>
          <p:cNvSpPr>
            <a:spLocks noGrp="1"/>
          </p:cNvSpPr>
          <p:nvPr>
            <p:ph sz="quarter" idx="42" hasCustomPrompt="1"/>
          </p:nvPr>
        </p:nvSpPr>
        <p:spPr>
          <a:xfrm>
            <a:off x="29900880" y="21212348"/>
            <a:ext cx="12801600" cy="434478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29" name="Text Placeholder 6"/>
          <p:cNvSpPr>
            <a:spLocks noGrp="1"/>
          </p:cNvSpPr>
          <p:nvPr>
            <p:ph type="body" sz="quarter" idx="34" hasCustomPrompt="1"/>
          </p:nvPr>
        </p:nvSpPr>
        <p:spPr>
          <a:xfrm>
            <a:off x="29900880" y="25722072"/>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29900880" y="27166824"/>
            <a:ext cx="12801600" cy="446227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p:txBody>
      </p:sp>
      <p:sp>
        <p:nvSpPr>
          <p:cNvPr id="3" name="Date Placeholder 2"/>
          <p:cNvSpPr>
            <a:spLocks noGrp="1"/>
          </p:cNvSpPr>
          <p:nvPr>
            <p:ph type="dt" sz="half" idx="10"/>
          </p:nvPr>
        </p:nvSpPr>
        <p:spPr/>
        <p:txBody>
          <a:bodyPr/>
          <a:lstStyle/>
          <a:p>
            <a:fld id="{ECAA57DF-1C19-4726-AB84-014692BAD8F5}" type="datetimeFigureOut">
              <a:rPr lang="en-US" smtClean="0"/>
              <a:t>3/25/23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a:p>
        </p:txBody>
      </p:sp>
      <p:sp>
        <p:nvSpPr>
          <p:cNvPr id="8" name="Picture Placeholder 7"/>
          <p:cNvSpPr>
            <a:spLocks noGrp="1"/>
          </p:cNvSpPr>
          <p:nvPr>
            <p:ph type="pic" sz="quarter" idx="43"/>
          </p:nvPr>
        </p:nvSpPr>
        <p:spPr>
          <a:xfrm>
            <a:off x="32270700" y="0"/>
            <a:ext cx="11620500" cy="3842445"/>
          </a:xfrm>
          <a:effectDag name="">
            <a:cont type="tree" name="">
              <a:effect ref="fillLine"/>
              <a:alphaMod>
                <a:cont name="">
                  <a:fill>
                    <a:gradFill>
                      <a:gsLst>
                        <a:gs pos="60000">
                          <a:srgbClr val="000000">
                            <a:alpha val="100000"/>
                          </a:srgbClr>
                        </a:gs>
                        <a:gs pos="97000">
                          <a:srgbClr val="000000">
                            <a:alpha val="0"/>
                          </a:srgbClr>
                        </a:gs>
                      </a:gsLst>
                      <a:lin ang="10800000"/>
                    </a:gradFill>
                  </a:fill>
                </a:cont>
              </a:alphaMod>
            </a:cont>
          </a:effectDag>
        </p:spPr>
        <p:txBody>
          <a:bodyPr lIns="91440" tIns="457200" rIns="91440"/>
          <a:lstStyle>
            <a:lvl1pPr marL="0" indent="0" algn="ctr">
              <a:buNone/>
              <a:defRPr>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145907722"/>
      </p:ext>
    </p:extLst>
  </p:cSld>
  <p:clrMapOvr>
    <a:masterClrMapping/>
  </p:clrMapOvr>
  <p:extLst>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ltGray">
          <a:xfrm>
            <a:off x="0" y="0"/>
            <a:ext cx="43891200" cy="502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bwMode="auto">
          <a:xfrm>
            <a:off x="1158240" y="685860"/>
            <a:ext cx="30175200" cy="297174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158240" y="6019800"/>
            <a:ext cx="41589960" cy="236296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3/25/23</a:t>
            </a:fld>
            <a:endParaRPr lang="en-US"/>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a:p>
        </p:txBody>
      </p:sp>
      <p:sp>
        <p:nvSpPr>
          <p:cNvPr id="8" name="Rectangle 7"/>
          <p:cNvSpPr/>
          <p:nvPr userDrawn="1"/>
        </p:nvSpPr>
        <p:spPr bwMode="gray">
          <a:xfrm>
            <a:off x="0" y="3886200"/>
            <a:ext cx="43891200" cy="1143000"/>
          </a:xfrm>
          <a:prstGeom prst="rect">
            <a:avLst/>
          </a:prstGeom>
          <a:solidFill>
            <a:srgbClr val="461D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0" y="3886200"/>
            <a:ext cx="43891200" cy="0"/>
          </a:xfrm>
          <a:prstGeom prst="line">
            <a:avLst/>
          </a:prstGeom>
          <a:ln w="114300">
            <a:solidFill>
              <a:srgbClr val="FDD023"/>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11500" b="0"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ext Placeholder 69">
            <a:extLst>
              <a:ext uri="{FF2B5EF4-FFF2-40B4-BE49-F238E27FC236}">
                <a16:creationId xmlns:a16="http://schemas.microsoft.com/office/drawing/2014/main" id="{05F210A8-73B8-0E2F-9BCB-FC2C27B8E21A}"/>
              </a:ext>
            </a:extLst>
          </p:cNvPr>
          <p:cNvSpPr txBox="1">
            <a:spLocks/>
          </p:cNvSpPr>
          <p:nvPr/>
        </p:nvSpPr>
        <p:spPr bwMode="ltGray">
          <a:xfrm>
            <a:off x="30089178" y="28384502"/>
            <a:ext cx="12632651" cy="3559518"/>
          </a:xfrm>
          <a:prstGeom prst="rect">
            <a:avLst/>
          </a:prstGeom>
          <a:solidFill>
            <a:schemeClr val="tx2">
              <a:lumMod val="10000"/>
              <a:lumOff val="90000"/>
            </a:schemeClr>
          </a:solidFill>
        </p:spPr>
        <p:txBody>
          <a:bodyPr vert="horz" lIns="365760" tIns="45720" rIns="365760" bIns="45720" rtlCol="0" anchor="ctr">
            <a:noAutofit/>
          </a:bodyPr>
          <a:lstStyle>
            <a:lvl1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baseline="0">
                <a:solidFill>
                  <a:schemeClr val="tx1"/>
                </a:solidFill>
                <a:latin typeface="+mn-lt"/>
                <a:ea typeface="+mn-ea"/>
                <a:cs typeface="+mn-cs"/>
              </a:defRPr>
            </a:lvl1pPr>
            <a:lvl2pPr marL="571500" indent="-5715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4400" kern="1200">
                <a:solidFill>
                  <a:schemeClr val="tx1"/>
                </a:solidFill>
                <a:latin typeface="+mn-lt"/>
                <a:ea typeface="+mn-ea"/>
                <a:cs typeface="+mn-cs"/>
              </a:defRPr>
            </a:lvl2pPr>
            <a:lvl3pPr marL="571500" indent="-5715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4400" kern="1200">
                <a:solidFill>
                  <a:schemeClr val="tx1"/>
                </a:solidFill>
                <a:latin typeface="+mn-lt"/>
                <a:ea typeface="+mn-ea"/>
                <a:cs typeface="+mn-cs"/>
              </a:defRPr>
            </a:lvl3pPr>
            <a:lvl4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4pPr>
            <a:lvl5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5pPr>
            <a:lvl6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6pPr>
            <a:lvl7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7pPr>
            <a:lvl8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8pPr>
            <a:lvl9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9pPr>
          </a:lstStyle>
          <a:p>
            <a:r>
              <a:rPr lang="en-US" sz="3600" dirty="0">
                <a:effectLst/>
              </a:rPr>
              <a:t>This research was partially supported by the National Institute On Minority Health And Health Disparities of the National Institutes of Health under Award Number 2R15MD012387-02 and by the National Cancer Institute award number R01CA275089. Thank you to the LA Tobacco Control Initiative for their support.</a:t>
            </a:r>
          </a:p>
        </p:txBody>
      </p:sp>
      <p:sp>
        <p:nvSpPr>
          <p:cNvPr id="23" name="Text Placeholder 22"/>
          <p:cNvSpPr>
            <a:spLocks noGrp="1"/>
          </p:cNvSpPr>
          <p:nvPr>
            <p:ph type="body" sz="quarter" idx="36"/>
          </p:nvPr>
        </p:nvSpPr>
        <p:spPr>
          <a:xfrm>
            <a:off x="36138042" y="4118775"/>
            <a:ext cx="6484620" cy="736038"/>
          </a:xfrm>
        </p:spPr>
        <p:txBody>
          <a:bodyPr/>
          <a:lstStyle/>
          <a:p>
            <a:pPr algn="r" defTabSz="4430713"/>
            <a:r>
              <a:rPr lang="en-US" i="1" dirty="0"/>
              <a:t>publichealth.lsuhsc.edu</a:t>
            </a:r>
          </a:p>
        </p:txBody>
      </p:sp>
      <p:sp>
        <p:nvSpPr>
          <p:cNvPr id="67" name="Text Placeholder 66"/>
          <p:cNvSpPr>
            <a:spLocks noGrp="1"/>
          </p:cNvSpPr>
          <p:nvPr>
            <p:ph type="body" sz="quarter" idx="13"/>
          </p:nvPr>
        </p:nvSpPr>
        <p:spPr>
          <a:xfrm>
            <a:off x="1080044" y="5669280"/>
            <a:ext cx="12864556" cy="1280160"/>
          </a:xfrm>
        </p:spPr>
        <p:txBody>
          <a:bodyPr/>
          <a:lstStyle/>
          <a:p>
            <a:r>
              <a:rPr lang="en-US" dirty="0"/>
              <a:t>Background</a:t>
            </a:r>
          </a:p>
        </p:txBody>
      </p:sp>
      <p:sp>
        <p:nvSpPr>
          <p:cNvPr id="70" name="Text Placeholder 69"/>
          <p:cNvSpPr>
            <a:spLocks noGrp="1"/>
          </p:cNvSpPr>
          <p:nvPr>
            <p:ph type="body" sz="quarter" idx="39"/>
          </p:nvPr>
        </p:nvSpPr>
        <p:spPr>
          <a:xfrm>
            <a:off x="1143000" y="7031736"/>
            <a:ext cx="12738644" cy="6916820"/>
          </a:xfrm>
        </p:spPr>
        <p:txBody>
          <a:bodyPr/>
          <a:lstStyle/>
          <a:p>
            <a:r>
              <a:rPr lang="en-US" sz="3600" dirty="0"/>
              <a:t>Cigarette smoking has been associated with negative cardiovascular health outcomes </a:t>
            </a:r>
            <a:r>
              <a:rPr lang="en-US" sz="3600" baseline="30000" dirty="0"/>
              <a:t>1</a:t>
            </a:r>
            <a:r>
              <a:rPr lang="en-US" sz="3600" dirty="0"/>
              <a:t>. In addition, e-cigarette use can expose one to harmful chemicals when exposed to its vapor </a:t>
            </a:r>
            <a:r>
              <a:rPr lang="en-US" sz="3600" baseline="30000" dirty="0"/>
              <a:t>2</a:t>
            </a:r>
            <a:r>
              <a:rPr lang="en-US" sz="3600" dirty="0"/>
              <a:t>. Quantifying the health risk of an individual can help in disease prevention, and biomarkers can aid in understanding someone’s risk for disease. </a:t>
            </a:r>
          </a:p>
          <a:p>
            <a:r>
              <a:rPr lang="en-US" sz="3600" dirty="0"/>
              <a:t>Using data from the Population Assessment of Tobacco and Health (PATH) Study, mediation analysis was conducted to see if any biomarkers mediate, or help explain, the differences in cardiovascular disease occurrence for cigarette and e-cigarette users, if such a relationship exists </a:t>
            </a:r>
            <a:r>
              <a:rPr lang="en-US" sz="3600" baseline="30000" dirty="0"/>
              <a:t>3,4</a:t>
            </a:r>
            <a:r>
              <a:rPr lang="en-US" sz="3600" dirty="0"/>
              <a:t>. </a:t>
            </a:r>
          </a:p>
        </p:txBody>
      </p:sp>
      <p:sp>
        <p:nvSpPr>
          <p:cNvPr id="7" name="Text Placeholder 6"/>
          <p:cNvSpPr>
            <a:spLocks noGrp="1"/>
          </p:cNvSpPr>
          <p:nvPr>
            <p:ph type="body" sz="quarter" idx="17"/>
          </p:nvPr>
        </p:nvSpPr>
        <p:spPr>
          <a:xfrm>
            <a:off x="1062265" y="14292016"/>
            <a:ext cx="12864556" cy="1219200"/>
          </a:xfrm>
        </p:spPr>
        <p:txBody>
          <a:bodyPr/>
          <a:lstStyle/>
          <a:p>
            <a:r>
              <a:rPr lang="en-US" dirty="0"/>
              <a:t>Description</a:t>
            </a:r>
          </a:p>
        </p:txBody>
      </p:sp>
      <p:sp>
        <p:nvSpPr>
          <p:cNvPr id="12" name="Content Placeholder 11"/>
          <p:cNvSpPr>
            <a:spLocks noGrp="1"/>
          </p:cNvSpPr>
          <p:nvPr>
            <p:ph sz="quarter" idx="25"/>
          </p:nvPr>
        </p:nvSpPr>
        <p:spPr>
          <a:xfrm>
            <a:off x="1143000" y="15593512"/>
            <a:ext cx="12738644" cy="7332354"/>
          </a:xfrm>
          <a:solidFill>
            <a:schemeClr val="tx2">
              <a:lumMod val="10000"/>
              <a:lumOff val="90000"/>
            </a:schemeClr>
          </a:solidFill>
          <a:ln>
            <a:noFill/>
          </a:ln>
        </p:spPr>
        <p:txBody>
          <a:bodyPr anchor="ctr">
            <a:normAutofit lnSpcReduction="10000"/>
          </a:bodyPr>
          <a:lstStyle/>
          <a:p>
            <a:pPr marL="0" indent="0">
              <a:buNone/>
            </a:pPr>
            <a:r>
              <a:rPr lang="en-US" sz="3600" dirty="0"/>
              <a:t>The factors from the PATH Study include age, gender, race, ethnicity, education level, tobacco user type, and disease occurrence status. Conditions include congestive heart failure, stroke, heart attack, and other cardiovascular conditions. The biomarkers include all biomarkers collected by the PATH Study (N=59). </a:t>
            </a:r>
          </a:p>
          <a:p>
            <a:pPr marL="0" indent="0">
              <a:buNone/>
            </a:pPr>
            <a:r>
              <a:rPr lang="en-US" sz="3600" dirty="0"/>
              <a:t>Using gradient boosting trees, a predictive model was fit on the occurrence of disease. Only the biomarkers with nonzero relative influence were included in the mediation analysis. </a:t>
            </a:r>
          </a:p>
          <a:p>
            <a:pPr marL="0" indent="0">
              <a:buNone/>
            </a:pPr>
            <a:r>
              <a:rPr lang="en-US" sz="3600" dirty="0"/>
              <a:t>In the mediation analysis, nonlinear methods were used. The exposure variable was tobacco user type, with nonuser as the reference. The outcome was occurrence of disease, a binary variable. The biomarkers were the potential mediators. </a:t>
            </a:r>
          </a:p>
        </p:txBody>
      </p:sp>
      <p:sp>
        <p:nvSpPr>
          <p:cNvPr id="9" name="Text Placeholder 8"/>
          <p:cNvSpPr>
            <a:spLocks noGrp="1"/>
          </p:cNvSpPr>
          <p:nvPr>
            <p:ph type="body" sz="quarter" idx="21"/>
          </p:nvPr>
        </p:nvSpPr>
        <p:spPr>
          <a:xfrm>
            <a:off x="15544800" y="5669280"/>
            <a:ext cx="12801600" cy="1280160"/>
          </a:xfrm>
        </p:spPr>
        <p:txBody>
          <a:bodyPr/>
          <a:lstStyle/>
          <a:p>
            <a:r>
              <a:rPr lang="en-US" dirty="0"/>
              <a:t>Accomplishments</a:t>
            </a:r>
          </a:p>
        </p:txBody>
      </p:sp>
      <p:graphicFrame>
        <p:nvGraphicFramePr>
          <p:cNvPr id="2" name="Content Placeholder 1" descr="Sample table with 2 columns, 8 rows" title="Table"/>
          <p:cNvGraphicFramePr>
            <a:graphicFrameLocks noGrp="1"/>
          </p:cNvGraphicFramePr>
          <p:nvPr>
            <p:ph sz="quarter" idx="27"/>
            <p:extLst>
              <p:ext uri="{D42A27DB-BD31-4B8C-83A1-F6EECF244321}">
                <p14:modId xmlns:p14="http://schemas.microsoft.com/office/powerpoint/2010/main" val="3335831075"/>
              </p:ext>
            </p:extLst>
          </p:nvPr>
        </p:nvGraphicFramePr>
        <p:xfrm>
          <a:off x="16385414" y="15210532"/>
          <a:ext cx="11098418" cy="2853610"/>
        </p:xfrm>
        <a:graphic>
          <a:graphicData uri="http://schemas.openxmlformats.org/drawingml/2006/table">
            <a:tbl>
              <a:tblPr firstRow="1" bandRow="1">
                <a:tableStyleId>{7E9639D4-E3E2-4D34-9284-5A2195B3D0D7}</a:tableStyleId>
              </a:tblPr>
              <a:tblGrid>
                <a:gridCol w="5549209">
                  <a:extLst>
                    <a:ext uri="{9D8B030D-6E8A-4147-A177-3AD203B41FA5}">
                      <a16:colId xmlns:a16="http://schemas.microsoft.com/office/drawing/2014/main" val="20000"/>
                    </a:ext>
                  </a:extLst>
                </a:gridCol>
                <a:gridCol w="5549209">
                  <a:extLst>
                    <a:ext uri="{9D8B030D-6E8A-4147-A177-3AD203B41FA5}">
                      <a16:colId xmlns:a16="http://schemas.microsoft.com/office/drawing/2014/main" val="20001"/>
                    </a:ext>
                  </a:extLst>
                </a:gridCol>
              </a:tblGrid>
              <a:tr h="832445">
                <a:tc>
                  <a:txBody>
                    <a:bodyPr/>
                    <a:lstStyle/>
                    <a:p>
                      <a:pPr algn="ctr"/>
                      <a:r>
                        <a:rPr lang="en-US" sz="3600" dirty="0">
                          <a:solidFill>
                            <a:schemeClr val="tx1"/>
                          </a:solidFill>
                        </a:rPr>
                        <a:t>Biomarker</a:t>
                      </a:r>
                    </a:p>
                  </a:txBody>
                  <a:tcPr anchor="ctr">
                    <a:solidFill>
                      <a:srgbClr val="FDD023"/>
                    </a:solidFill>
                  </a:tcPr>
                </a:tc>
                <a:tc>
                  <a:txBody>
                    <a:bodyPr/>
                    <a:lstStyle/>
                    <a:p>
                      <a:pPr algn="l"/>
                      <a:r>
                        <a:rPr lang="en-US" sz="3600" dirty="0">
                          <a:solidFill>
                            <a:schemeClr val="tx1"/>
                          </a:solidFill>
                        </a:rPr>
                        <a:t>Relative Indirect Effects (95% CI)</a:t>
                      </a:r>
                    </a:p>
                  </a:txBody>
                  <a:tcPr anchor="ctr">
                    <a:solidFill>
                      <a:srgbClr val="FDD023"/>
                    </a:solidFill>
                  </a:tcPr>
                </a:tc>
                <a:extLst>
                  <a:ext uri="{0D108BD9-81ED-4DB2-BD59-A6C34878D82A}">
                    <a16:rowId xmlns:a16="http://schemas.microsoft.com/office/drawing/2014/main" val="10000"/>
                  </a:ext>
                </a:extLst>
              </a:tr>
              <a:tr h="832445">
                <a:tc>
                  <a:txBody>
                    <a:bodyPr/>
                    <a:lstStyle/>
                    <a:p>
                      <a:pPr algn="ctr"/>
                      <a:r>
                        <a:rPr lang="en-US" sz="3600" dirty="0" err="1"/>
                        <a:t>hsCRP</a:t>
                      </a:r>
                      <a:endParaRPr lang="en-US" sz="3600" dirty="0"/>
                    </a:p>
                  </a:txBody>
                  <a:tcPr anchor="ctr"/>
                </a:tc>
                <a:tc>
                  <a:txBody>
                    <a:bodyPr/>
                    <a:lstStyle/>
                    <a:p>
                      <a:r>
                        <a:rPr lang="en-US" sz="3600" dirty="0"/>
                        <a:t>82.7% (51.2%, 100%)</a:t>
                      </a:r>
                    </a:p>
                  </a:txBody>
                  <a:tcPr anchor="ctr"/>
                </a:tc>
                <a:extLst>
                  <a:ext uri="{0D108BD9-81ED-4DB2-BD59-A6C34878D82A}">
                    <a16:rowId xmlns:a16="http://schemas.microsoft.com/office/drawing/2014/main" val="10001"/>
                  </a:ext>
                </a:extLst>
              </a:tr>
              <a:tr h="832445">
                <a:tc>
                  <a:txBody>
                    <a:bodyPr/>
                    <a:lstStyle/>
                    <a:p>
                      <a:pPr algn="ctr"/>
                      <a:r>
                        <a:rPr lang="en-US" sz="3600" dirty="0"/>
                        <a:t>sICAM-1</a:t>
                      </a:r>
                    </a:p>
                  </a:txBody>
                  <a:tcPr anchor="ctr"/>
                </a:tc>
                <a:tc>
                  <a:txBody>
                    <a:bodyPr/>
                    <a:lstStyle/>
                    <a:p>
                      <a:r>
                        <a:rPr lang="en-US" sz="3600" dirty="0"/>
                        <a:t>20.7% (4.5%, 45.6%)</a:t>
                      </a:r>
                    </a:p>
                  </a:txBody>
                  <a:tcPr anchor="ctr"/>
                </a:tc>
                <a:extLst>
                  <a:ext uri="{0D108BD9-81ED-4DB2-BD59-A6C34878D82A}">
                    <a16:rowId xmlns:a16="http://schemas.microsoft.com/office/drawing/2014/main" val="10002"/>
                  </a:ext>
                </a:extLst>
              </a:tr>
            </a:tbl>
          </a:graphicData>
        </a:graphic>
      </p:graphicFrame>
      <p:sp>
        <p:nvSpPr>
          <p:cNvPr id="5" name="Text Placeholder 4"/>
          <p:cNvSpPr>
            <a:spLocks noGrp="1"/>
          </p:cNvSpPr>
          <p:nvPr>
            <p:ph type="body" sz="quarter" idx="41"/>
          </p:nvPr>
        </p:nvSpPr>
        <p:spPr>
          <a:xfrm>
            <a:off x="29996494" y="16810080"/>
            <a:ext cx="12852388" cy="1190384"/>
          </a:xfrm>
        </p:spPr>
        <p:txBody>
          <a:bodyPr/>
          <a:lstStyle/>
          <a:p>
            <a:r>
              <a:rPr lang="en-US" dirty="0"/>
              <a:t>Future Steps</a:t>
            </a:r>
          </a:p>
        </p:txBody>
      </p:sp>
      <p:sp>
        <p:nvSpPr>
          <p:cNvPr id="21" name="Text Placeholder 20"/>
          <p:cNvSpPr>
            <a:spLocks noGrp="1"/>
          </p:cNvSpPr>
          <p:nvPr>
            <p:ph type="body" sz="quarter" idx="34"/>
          </p:nvPr>
        </p:nvSpPr>
        <p:spPr>
          <a:xfrm>
            <a:off x="30027335" y="27212704"/>
            <a:ext cx="12801600" cy="1219200"/>
          </a:xfrm>
        </p:spPr>
        <p:txBody>
          <a:bodyPr/>
          <a:lstStyle/>
          <a:p>
            <a:r>
              <a:rPr lang="en-US" dirty="0"/>
              <a:t>Acknowledgements</a:t>
            </a:r>
          </a:p>
        </p:txBody>
      </p:sp>
      <p:pic>
        <p:nvPicPr>
          <p:cNvPr id="104" name="Picture 10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20122" y="161256"/>
            <a:ext cx="8810130" cy="3568103"/>
          </a:xfrm>
          <a:prstGeom prst="rect">
            <a:avLst/>
          </a:prstGeom>
        </p:spPr>
      </p:pic>
      <p:sp>
        <p:nvSpPr>
          <p:cNvPr id="106" name="TextBox 105"/>
          <p:cNvSpPr txBox="1"/>
          <p:nvPr/>
        </p:nvSpPr>
        <p:spPr>
          <a:xfrm>
            <a:off x="587828" y="602190"/>
            <a:ext cx="29408665" cy="3385542"/>
          </a:xfrm>
          <a:prstGeom prst="rect">
            <a:avLst/>
          </a:prstGeom>
          <a:noFill/>
        </p:spPr>
        <p:txBody>
          <a:bodyPr wrap="square" rtlCol="0">
            <a:spAutoFit/>
          </a:bodyPr>
          <a:lstStyle/>
          <a:p>
            <a:r>
              <a:rPr lang="en-US" sz="8000" dirty="0"/>
              <a:t>Explaining Differences in Cardiovascular Disease Occurrence for Cigarette Users</a:t>
            </a:r>
          </a:p>
          <a:p>
            <a:r>
              <a:rPr lang="en-US" sz="5400" dirty="0"/>
              <a:t>Kennedy Dorsey, Michael Celestin, PhD, &amp; </a:t>
            </a:r>
            <a:r>
              <a:rPr lang="en-US" sz="5400" dirty="0" err="1"/>
              <a:t>Qingzhao</a:t>
            </a:r>
            <a:r>
              <a:rPr lang="en-US" sz="5400" dirty="0"/>
              <a:t> Yu, PhD</a:t>
            </a:r>
          </a:p>
        </p:txBody>
      </p:sp>
      <p:sp>
        <p:nvSpPr>
          <p:cNvPr id="32" name="Text Placeholder 69"/>
          <p:cNvSpPr>
            <a:spLocks noGrp="1"/>
          </p:cNvSpPr>
          <p:nvPr>
            <p:ph type="body" sz="quarter" idx="39"/>
          </p:nvPr>
        </p:nvSpPr>
        <p:spPr>
          <a:xfrm>
            <a:off x="30089178" y="18074298"/>
            <a:ext cx="12779649" cy="3261855"/>
          </a:xfrm>
        </p:spPr>
        <p:txBody>
          <a:bodyPr/>
          <a:lstStyle/>
          <a:p>
            <a:r>
              <a:rPr lang="en-US" sz="3600" dirty="0"/>
              <a:t>Future steps include performing the analysis using future PATH Study waves as the data becomes available. Another potential step is to look for ways to account for length of cigarette/e-cigarette use and changes in user type that may occur throughout the study waves.</a:t>
            </a:r>
          </a:p>
        </p:txBody>
      </p:sp>
      <p:sp>
        <p:nvSpPr>
          <p:cNvPr id="29" name="Text Placeholder 22"/>
          <p:cNvSpPr txBox="1">
            <a:spLocks/>
          </p:cNvSpPr>
          <p:nvPr/>
        </p:nvSpPr>
        <p:spPr bwMode="auto">
          <a:xfrm>
            <a:off x="1164772" y="4137797"/>
            <a:ext cx="30174412" cy="646331"/>
          </a:xfrm>
          <a:prstGeom prst="rect">
            <a:avLst/>
          </a:prstGeom>
        </p:spPr>
        <p:txBody>
          <a:bodyPr vert="horz" lIns="91440" tIns="45720" rIns="91440" bIns="45720" rtlCol="0" anchor="ctr">
            <a:noAutofit/>
          </a:bodyPr>
          <a:lstStyle>
            <a:lvl1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3600" kern="1200">
                <a:solidFill>
                  <a:schemeClr val="bg1">
                    <a:lumMod val="75000"/>
                  </a:schemeClr>
                </a:solidFill>
                <a:latin typeface="+mn-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9pPr>
          </a:lstStyle>
          <a:p>
            <a:pPr defTabSz="4430713"/>
            <a:r>
              <a:rPr lang="en-US" i="1" dirty="0"/>
              <a:t>Louisiana State University Health Sciences Center School of Public Health</a:t>
            </a:r>
          </a:p>
        </p:txBody>
      </p:sp>
      <p:sp>
        <p:nvSpPr>
          <p:cNvPr id="37" name="Text Placeholder 4"/>
          <p:cNvSpPr>
            <a:spLocks noGrp="1"/>
          </p:cNvSpPr>
          <p:nvPr>
            <p:ph type="body" sz="quarter" idx="41"/>
          </p:nvPr>
        </p:nvSpPr>
        <p:spPr>
          <a:xfrm>
            <a:off x="30027335" y="21818118"/>
            <a:ext cx="12801600" cy="1219200"/>
          </a:xfrm>
        </p:spPr>
        <p:txBody>
          <a:bodyPr/>
          <a:lstStyle/>
          <a:p>
            <a:r>
              <a:rPr lang="en-US" dirty="0"/>
              <a:t>References</a:t>
            </a:r>
          </a:p>
        </p:txBody>
      </p:sp>
      <p:sp>
        <p:nvSpPr>
          <p:cNvPr id="24" name="Text Placeholder 4"/>
          <p:cNvSpPr>
            <a:spLocks noGrp="1"/>
          </p:cNvSpPr>
          <p:nvPr>
            <p:ph type="body" sz="quarter" idx="41"/>
          </p:nvPr>
        </p:nvSpPr>
        <p:spPr>
          <a:xfrm>
            <a:off x="30018446" y="5669280"/>
            <a:ext cx="12830435" cy="1280159"/>
          </a:xfrm>
        </p:spPr>
        <p:txBody>
          <a:bodyPr/>
          <a:lstStyle/>
          <a:p>
            <a:r>
              <a:rPr lang="en-US" dirty="0"/>
              <a:t>Discussion</a:t>
            </a:r>
          </a:p>
        </p:txBody>
      </p:sp>
      <p:pic>
        <p:nvPicPr>
          <p:cNvPr id="11" name="Content Placeholder 10" descr="Diagram&#10;&#10;Description automatically generated">
            <a:extLst>
              <a:ext uri="{FF2B5EF4-FFF2-40B4-BE49-F238E27FC236}">
                <a16:creationId xmlns:a16="http://schemas.microsoft.com/office/drawing/2014/main" id="{DF84BBCF-BC06-A076-99F6-914FC357C9DB}"/>
              </a:ext>
            </a:extLst>
          </p:cNvPr>
          <p:cNvPicPr>
            <a:picLocks noGrp="1" noChangeAspect="1"/>
          </p:cNvPicPr>
          <p:nvPr>
            <p:ph sz="quarter" idx="26"/>
          </p:nvPr>
        </p:nvPicPr>
        <p:blipFill rotWithShape="1">
          <a:blip r:embed="rId4">
            <a:extLst>
              <a:ext uri="{28A0092B-C50C-407E-A947-70E740481C1C}">
                <a14:useLocalDpi xmlns:a14="http://schemas.microsoft.com/office/drawing/2010/main" val="0"/>
              </a:ext>
            </a:extLst>
          </a:blip>
          <a:srcRect t="17997" b="13610"/>
          <a:stretch/>
        </p:blipFill>
        <p:spPr>
          <a:xfrm>
            <a:off x="2502085" y="23094820"/>
            <a:ext cx="9711687" cy="3985345"/>
          </a:xfrm>
        </p:spPr>
      </p:pic>
      <p:sp>
        <p:nvSpPr>
          <p:cNvPr id="13" name="Text Placeholder 69">
            <a:extLst>
              <a:ext uri="{FF2B5EF4-FFF2-40B4-BE49-F238E27FC236}">
                <a16:creationId xmlns:a16="http://schemas.microsoft.com/office/drawing/2014/main" id="{A09AA3FE-3686-D260-6153-1949E1D6726B}"/>
              </a:ext>
            </a:extLst>
          </p:cNvPr>
          <p:cNvSpPr txBox="1">
            <a:spLocks/>
          </p:cNvSpPr>
          <p:nvPr/>
        </p:nvSpPr>
        <p:spPr bwMode="ltGray">
          <a:xfrm>
            <a:off x="1125220" y="27249120"/>
            <a:ext cx="12747533" cy="4619268"/>
          </a:xfrm>
          <a:prstGeom prst="rect">
            <a:avLst/>
          </a:prstGeom>
          <a:solidFill>
            <a:schemeClr val="tx2">
              <a:lumMod val="10000"/>
              <a:lumOff val="90000"/>
            </a:schemeClr>
          </a:solidFill>
        </p:spPr>
        <p:txBody>
          <a:bodyPr vert="horz" lIns="365760" tIns="45720" rIns="365760" bIns="45720" rtlCol="0" anchor="ctr">
            <a:noAutofit/>
          </a:bodyPr>
          <a:lstStyle>
            <a:lvl1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baseline="0">
                <a:solidFill>
                  <a:schemeClr val="tx1"/>
                </a:solidFill>
                <a:latin typeface="+mn-lt"/>
                <a:ea typeface="+mn-ea"/>
                <a:cs typeface="+mn-cs"/>
              </a:defRPr>
            </a:lvl1pPr>
            <a:lvl2pPr marL="571500" indent="-5715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4400" kern="1200">
                <a:solidFill>
                  <a:schemeClr val="tx1"/>
                </a:solidFill>
                <a:latin typeface="+mn-lt"/>
                <a:ea typeface="+mn-ea"/>
                <a:cs typeface="+mn-cs"/>
              </a:defRPr>
            </a:lvl2pPr>
            <a:lvl3pPr marL="571500" indent="-5715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4400" kern="1200">
                <a:solidFill>
                  <a:schemeClr val="tx1"/>
                </a:solidFill>
                <a:latin typeface="+mn-lt"/>
                <a:ea typeface="+mn-ea"/>
                <a:cs typeface="+mn-cs"/>
              </a:defRPr>
            </a:lvl3pPr>
            <a:lvl4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4pPr>
            <a:lvl5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5pPr>
            <a:lvl6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6pPr>
            <a:lvl7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7pPr>
            <a:lvl8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8pPr>
            <a:lvl9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9pPr>
          </a:lstStyle>
          <a:p>
            <a:pPr marL="0" indent="0">
              <a:buNone/>
            </a:pPr>
            <a:r>
              <a:rPr lang="en-US" sz="3600" dirty="0"/>
              <a:t>There were 3453 cigarette users, 228 exclusive e-cigarette users, and 2339 nonusers who did not develop a cardiovascular condition during Waves 2-5. </a:t>
            </a:r>
          </a:p>
          <a:p>
            <a:pPr marL="0" indent="0">
              <a:buNone/>
            </a:pPr>
            <a:r>
              <a:rPr lang="en-US" sz="3600" dirty="0"/>
              <a:t>There were 308 cigarette users, 15 exclusive e-cigarette users, and 130 nonusers who developed a cardiovascular condition during Waves 2-5. None of the participants were diagnosed with a cardiovascular condition at or before Wave 1.</a:t>
            </a:r>
          </a:p>
        </p:txBody>
      </p:sp>
      <p:sp>
        <p:nvSpPr>
          <p:cNvPr id="16" name="Frame 15">
            <a:extLst>
              <a:ext uri="{FF2B5EF4-FFF2-40B4-BE49-F238E27FC236}">
                <a16:creationId xmlns:a16="http://schemas.microsoft.com/office/drawing/2014/main" id="{EE3D8202-E65D-630B-F14F-EEC1DDA6608E}"/>
              </a:ext>
            </a:extLst>
          </p:cNvPr>
          <p:cNvSpPr/>
          <p:nvPr/>
        </p:nvSpPr>
        <p:spPr>
          <a:xfrm>
            <a:off x="1080044" y="6949440"/>
            <a:ext cx="12801600" cy="6994101"/>
          </a:xfrm>
          <a:prstGeom prst="frame">
            <a:avLst>
              <a:gd name="adj1" fmla="val 456"/>
            </a:avLst>
          </a:prstGeom>
          <a:solidFill>
            <a:schemeClr val="bg2"/>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err="1">
              <a:solidFill>
                <a:schemeClr val="tx1"/>
              </a:solidFill>
            </a:endParaRPr>
          </a:p>
        </p:txBody>
      </p:sp>
      <p:sp>
        <p:nvSpPr>
          <p:cNvPr id="20" name="Frame 19">
            <a:extLst>
              <a:ext uri="{FF2B5EF4-FFF2-40B4-BE49-F238E27FC236}">
                <a16:creationId xmlns:a16="http://schemas.microsoft.com/office/drawing/2014/main" id="{C09330AF-12DD-3F52-1B27-1F353AD3BA46}"/>
              </a:ext>
            </a:extLst>
          </p:cNvPr>
          <p:cNvSpPr/>
          <p:nvPr/>
        </p:nvSpPr>
        <p:spPr>
          <a:xfrm>
            <a:off x="1040312" y="15597994"/>
            <a:ext cx="12801600" cy="16346026"/>
          </a:xfrm>
          <a:prstGeom prst="frame">
            <a:avLst>
              <a:gd name="adj1" fmla="val 201"/>
            </a:avLst>
          </a:prstGeom>
          <a:solidFill>
            <a:schemeClr val="bg2"/>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err="1">
              <a:solidFill>
                <a:schemeClr val="tx1"/>
              </a:solidFill>
            </a:endParaRPr>
          </a:p>
        </p:txBody>
      </p:sp>
      <p:pic>
        <p:nvPicPr>
          <p:cNvPr id="33" name="Content Placeholder 32" descr="Chart&#10;&#10;Description automatically generated">
            <a:extLst>
              <a:ext uri="{FF2B5EF4-FFF2-40B4-BE49-F238E27FC236}">
                <a16:creationId xmlns:a16="http://schemas.microsoft.com/office/drawing/2014/main" id="{DE1F7A5F-02AB-E3F8-4438-AB2C60D9752B}"/>
              </a:ext>
            </a:extLst>
          </p:cNvPr>
          <p:cNvPicPr>
            <a:picLocks noGrp="1" noChangeAspect="1"/>
          </p:cNvPicPr>
          <p:nvPr>
            <p:ph sz="quarter" idx="30"/>
          </p:nvPr>
        </p:nvPicPr>
        <p:blipFill rotWithShape="1">
          <a:blip r:embed="rId5">
            <a:extLst>
              <a:ext uri="{28A0092B-C50C-407E-A947-70E740481C1C}">
                <a14:useLocalDpi xmlns:a14="http://schemas.microsoft.com/office/drawing/2010/main" val="0"/>
              </a:ext>
            </a:extLst>
          </a:blip>
          <a:srcRect b="3909"/>
          <a:stretch/>
        </p:blipFill>
        <p:spPr>
          <a:xfrm>
            <a:off x="16394030" y="25087492"/>
            <a:ext cx="11098419" cy="6665353"/>
          </a:xfrm>
        </p:spPr>
      </p:pic>
      <p:pic>
        <p:nvPicPr>
          <p:cNvPr id="38" name="Content Placeholder 37" descr="Chart, line chart&#10;&#10;Description automatically generated">
            <a:extLst>
              <a:ext uri="{FF2B5EF4-FFF2-40B4-BE49-F238E27FC236}">
                <a16:creationId xmlns:a16="http://schemas.microsoft.com/office/drawing/2014/main" id="{D3EA3B10-9878-D432-7274-59B009715D2E}"/>
              </a:ext>
            </a:extLst>
          </p:cNvPr>
          <p:cNvPicPr>
            <a:picLocks noGrp="1" noChangeAspect="1"/>
          </p:cNvPicPr>
          <p:nvPr>
            <p:ph sz="quarter" idx="23"/>
          </p:nvPr>
        </p:nvPicPr>
        <p:blipFill rotWithShape="1">
          <a:blip r:embed="rId6">
            <a:extLst>
              <a:ext uri="{28A0092B-C50C-407E-A947-70E740481C1C}">
                <a14:useLocalDpi xmlns:a14="http://schemas.microsoft.com/office/drawing/2010/main" val="0"/>
              </a:ext>
            </a:extLst>
          </a:blip>
          <a:srcRect l="4595" t="2479" b="6185"/>
          <a:stretch/>
        </p:blipFill>
        <p:spPr>
          <a:xfrm>
            <a:off x="17502357" y="18592442"/>
            <a:ext cx="9357360" cy="5598787"/>
          </a:xfrm>
        </p:spPr>
      </p:pic>
      <p:sp>
        <p:nvSpPr>
          <p:cNvPr id="45" name="Text Placeholder 69">
            <a:extLst>
              <a:ext uri="{FF2B5EF4-FFF2-40B4-BE49-F238E27FC236}">
                <a16:creationId xmlns:a16="http://schemas.microsoft.com/office/drawing/2014/main" id="{30A45231-8DCD-5026-CF4D-FDBBB7C909AF}"/>
              </a:ext>
            </a:extLst>
          </p:cNvPr>
          <p:cNvSpPr txBox="1">
            <a:spLocks/>
          </p:cNvSpPr>
          <p:nvPr/>
        </p:nvSpPr>
        <p:spPr bwMode="ltGray">
          <a:xfrm>
            <a:off x="15607754" y="6949439"/>
            <a:ext cx="12716694" cy="7858374"/>
          </a:xfrm>
          <a:prstGeom prst="rect">
            <a:avLst/>
          </a:prstGeom>
          <a:solidFill>
            <a:schemeClr val="tx2">
              <a:lumMod val="10000"/>
              <a:lumOff val="90000"/>
            </a:schemeClr>
          </a:solidFill>
        </p:spPr>
        <p:txBody>
          <a:bodyPr vert="horz" lIns="365760" tIns="45720" rIns="365760" bIns="45720" rtlCol="0" anchor="ctr">
            <a:noAutofit/>
          </a:bodyPr>
          <a:lstStyle>
            <a:lvl1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baseline="0">
                <a:solidFill>
                  <a:schemeClr val="tx1"/>
                </a:solidFill>
                <a:latin typeface="+mn-lt"/>
                <a:ea typeface="+mn-ea"/>
                <a:cs typeface="+mn-cs"/>
              </a:defRPr>
            </a:lvl1pPr>
            <a:lvl2pPr marL="571500" indent="-5715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4400" kern="1200">
                <a:solidFill>
                  <a:schemeClr val="tx1"/>
                </a:solidFill>
                <a:latin typeface="+mn-lt"/>
                <a:ea typeface="+mn-ea"/>
                <a:cs typeface="+mn-cs"/>
              </a:defRPr>
            </a:lvl2pPr>
            <a:lvl3pPr marL="571500" indent="-5715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4400" kern="1200">
                <a:solidFill>
                  <a:schemeClr val="tx1"/>
                </a:solidFill>
                <a:latin typeface="+mn-lt"/>
                <a:ea typeface="+mn-ea"/>
                <a:cs typeface="+mn-cs"/>
              </a:defRPr>
            </a:lvl3pPr>
            <a:lvl4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4pPr>
            <a:lvl5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5pPr>
            <a:lvl6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6pPr>
            <a:lvl7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7pPr>
            <a:lvl8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8pPr>
            <a:lvl9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9pPr>
          </a:lstStyle>
          <a:p>
            <a:r>
              <a:rPr lang="en-US" sz="3600" dirty="0"/>
              <a:t>Inflammation biomarkers high sensitivity C-reactive protein (</a:t>
            </a:r>
            <a:r>
              <a:rPr lang="en-US" sz="3600" dirty="0" err="1"/>
              <a:t>hsCRP</a:t>
            </a:r>
            <a:r>
              <a:rPr lang="en-US" sz="3600" dirty="0"/>
              <a:t>) and soluble adhesion molecule-1 (sICAM-1) had significant indirect effects. A polycyclic aromatic hydrocarbon, 1-naphtol, was significantly related with the outcome, but not the exposure variable. </a:t>
            </a:r>
          </a:p>
          <a:p>
            <a:r>
              <a:rPr lang="en-US" sz="3600" dirty="0"/>
              <a:t>The odds of cardiovascular disease occurrence for cigarette users was 1.11 times the odds of that for nonusers (p &lt; 0.001).</a:t>
            </a:r>
          </a:p>
          <a:p>
            <a:r>
              <a:rPr lang="en-US" sz="3600" dirty="0"/>
              <a:t>There was no significant difference in the odds of cardiovascular disease occurrence for e-cigarette users and nonusers. </a:t>
            </a:r>
          </a:p>
          <a:p>
            <a:r>
              <a:rPr lang="en-US" sz="3600" dirty="0"/>
              <a:t>The direct effect of user type (cigarette use vs. nonuse) on the occurrence of cardiovascular disease was insignificant.</a:t>
            </a:r>
          </a:p>
        </p:txBody>
      </p:sp>
      <p:sp>
        <p:nvSpPr>
          <p:cNvPr id="49" name="Text Placeholder 69">
            <a:extLst>
              <a:ext uri="{FF2B5EF4-FFF2-40B4-BE49-F238E27FC236}">
                <a16:creationId xmlns:a16="http://schemas.microsoft.com/office/drawing/2014/main" id="{AC549087-2E19-6BAA-2A2B-B979DC9E974F}"/>
              </a:ext>
            </a:extLst>
          </p:cNvPr>
          <p:cNvSpPr txBox="1">
            <a:spLocks/>
          </p:cNvSpPr>
          <p:nvPr/>
        </p:nvSpPr>
        <p:spPr bwMode="ltGray">
          <a:xfrm>
            <a:off x="30018447" y="6949439"/>
            <a:ext cx="12810488" cy="9451477"/>
          </a:xfrm>
          <a:prstGeom prst="rect">
            <a:avLst/>
          </a:prstGeom>
          <a:solidFill>
            <a:schemeClr val="tx2">
              <a:lumMod val="10000"/>
              <a:lumOff val="90000"/>
            </a:schemeClr>
          </a:solidFill>
        </p:spPr>
        <p:txBody>
          <a:bodyPr vert="horz" lIns="365760" tIns="45720" rIns="365760" bIns="45720" rtlCol="0" anchor="ctr">
            <a:noAutofit/>
          </a:bodyPr>
          <a:lstStyle>
            <a:lvl1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baseline="0">
                <a:solidFill>
                  <a:schemeClr val="tx1"/>
                </a:solidFill>
                <a:latin typeface="+mn-lt"/>
                <a:ea typeface="+mn-ea"/>
                <a:cs typeface="+mn-cs"/>
              </a:defRPr>
            </a:lvl1pPr>
            <a:lvl2pPr marL="571500" indent="-5715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4400" kern="1200">
                <a:solidFill>
                  <a:schemeClr val="tx1"/>
                </a:solidFill>
                <a:latin typeface="+mn-lt"/>
                <a:ea typeface="+mn-ea"/>
                <a:cs typeface="+mn-cs"/>
              </a:defRPr>
            </a:lvl2pPr>
            <a:lvl3pPr marL="571500" indent="-5715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4400" kern="1200">
                <a:solidFill>
                  <a:schemeClr val="tx1"/>
                </a:solidFill>
                <a:latin typeface="+mn-lt"/>
                <a:ea typeface="+mn-ea"/>
                <a:cs typeface="+mn-cs"/>
              </a:defRPr>
            </a:lvl3pPr>
            <a:lvl4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4pPr>
            <a:lvl5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5pPr>
            <a:lvl6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6pPr>
            <a:lvl7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7pPr>
            <a:lvl8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8pPr>
            <a:lvl9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9pPr>
          </a:lstStyle>
          <a:p>
            <a:r>
              <a:rPr lang="en-US" sz="3600" dirty="0"/>
              <a:t>Inflammation biomarkers </a:t>
            </a:r>
            <a:r>
              <a:rPr lang="en-US" sz="3600" dirty="0" err="1"/>
              <a:t>hsCRP</a:t>
            </a:r>
            <a:r>
              <a:rPr lang="en-US" sz="3600" dirty="0"/>
              <a:t>, sICAM-1 show potential in explaining the differences in cardiovascular disease occurrence for cigarette users. This agrees with previous research </a:t>
            </a:r>
            <a:r>
              <a:rPr lang="en-US" sz="3600" baseline="30000" dirty="0"/>
              <a:t> 5,6</a:t>
            </a:r>
            <a:r>
              <a:rPr lang="en-US" sz="3600" dirty="0"/>
              <a:t>. </a:t>
            </a:r>
          </a:p>
          <a:p>
            <a:r>
              <a:rPr lang="en-US" sz="3600" dirty="0"/>
              <a:t>E-cigarette use was not associated with a difference in cardiovascular disease occurrence, agreeing with previous research </a:t>
            </a:r>
            <a:r>
              <a:rPr lang="en-US" sz="3600" baseline="30000" dirty="0"/>
              <a:t>7</a:t>
            </a:r>
            <a:r>
              <a:rPr lang="en-US" sz="3600" dirty="0"/>
              <a:t>. </a:t>
            </a:r>
          </a:p>
          <a:p>
            <a:r>
              <a:rPr lang="en-US" sz="3600" dirty="0"/>
              <a:t>A polycyclic aromatic hydrocarbon, which has evidence of association with cigarette use, was related with the outcome, the occurrence of disease, but not with cigarette or e-cigarette use </a:t>
            </a:r>
            <a:r>
              <a:rPr lang="en-US" sz="3600" baseline="30000" dirty="0"/>
              <a:t>8</a:t>
            </a:r>
            <a:r>
              <a:rPr lang="en-US" sz="3600" dirty="0"/>
              <a:t>. </a:t>
            </a:r>
          </a:p>
          <a:p>
            <a:r>
              <a:rPr lang="en-US" sz="3600" dirty="0"/>
              <a:t>Limitations include small sample sizes, only accounting for the conditions high blood pressure, high cholesterol, and diabetes, and not accounting for length of cigarette/e-cigarette use or possible change in cigarette/e-cigarette use after Wave 1.</a:t>
            </a:r>
          </a:p>
        </p:txBody>
      </p:sp>
      <p:sp>
        <p:nvSpPr>
          <p:cNvPr id="40" name="Frame 39">
            <a:extLst>
              <a:ext uri="{FF2B5EF4-FFF2-40B4-BE49-F238E27FC236}">
                <a16:creationId xmlns:a16="http://schemas.microsoft.com/office/drawing/2014/main" id="{1347B25C-765F-3097-6517-22B3DB2501D5}"/>
              </a:ext>
            </a:extLst>
          </p:cNvPr>
          <p:cNvSpPr/>
          <p:nvPr/>
        </p:nvSpPr>
        <p:spPr>
          <a:xfrm>
            <a:off x="15544799" y="6949440"/>
            <a:ext cx="12779649" cy="24994580"/>
          </a:xfrm>
          <a:prstGeom prst="frame">
            <a:avLst>
              <a:gd name="adj1" fmla="val 201"/>
            </a:avLst>
          </a:prstGeom>
          <a:solidFill>
            <a:schemeClr val="bg2"/>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err="1">
              <a:solidFill>
                <a:schemeClr val="tx1"/>
              </a:solidFill>
            </a:endParaRPr>
          </a:p>
        </p:txBody>
      </p:sp>
      <p:sp>
        <p:nvSpPr>
          <p:cNvPr id="50" name="Frame 49">
            <a:extLst>
              <a:ext uri="{FF2B5EF4-FFF2-40B4-BE49-F238E27FC236}">
                <a16:creationId xmlns:a16="http://schemas.microsoft.com/office/drawing/2014/main" id="{7FFF242E-C68E-DC43-4839-C41D0FF61518}"/>
              </a:ext>
            </a:extLst>
          </p:cNvPr>
          <p:cNvSpPr/>
          <p:nvPr/>
        </p:nvSpPr>
        <p:spPr>
          <a:xfrm>
            <a:off x="30018447" y="6907074"/>
            <a:ext cx="12810488" cy="9451477"/>
          </a:xfrm>
          <a:prstGeom prst="frame">
            <a:avLst>
              <a:gd name="adj1" fmla="val 201"/>
            </a:avLst>
          </a:prstGeom>
          <a:solidFill>
            <a:schemeClr val="bg2"/>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err="1">
              <a:solidFill>
                <a:schemeClr val="tx1"/>
              </a:solidFill>
            </a:endParaRPr>
          </a:p>
        </p:txBody>
      </p:sp>
      <p:sp>
        <p:nvSpPr>
          <p:cNvPr id="59" name="Text Placeholder 69">
            <a:extLst>
              <a:ext uri="{FF2B5EF4-FFF2-40B4-BE49-F238E27FC236}">
                <a16:creationId xmlns:a16="http://schemas.microsoft.com/office/drawing/2014/main" id="{E27F575B-07AB-8381-0FDD-2586D0861063}"/>
              </a:ext>
            </a:extLst>
          </p:cNvPr>
          <p:cNvSpPr txBox="1">
            <a:spLocks/>
          </p:cNvSpPr>
          <p:nvPr/>
        </p:nvSpPr>
        <p:spPr bwMode="ltGray">
          <a:xfrm>
            <a:off x="30089178" y="23073206"/>
            <a:ext cx="12744281" cy="3672146"/>
          </a:xfrm>
          <a:prstGeom prst="rect">
            <a:avLst/>
          </a:prstGeom>
          <a:solidFill>
            <a:schemeClr val="tx2">
              <a:lumMod val="10000"/>
              <a:lumOff val="90000"/>
            </a:schemeClr>
          </a:solidFill>
        </p:spPr>
        <p:txBody>
          <a:bodyPr vert="horz" lIns="365760" tIns="45720" rIns="365760" bIns="45720" rtlCol="0" anchor="ctr">
            <a:noAutofit/>
          </a:bodyPr>
          <a:lstStyle>
            <a:lvl1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baseline="0">
                <a:solidFill>
                  <a:schemeClr val="tx1"/>
                </a:solidFill>
                <a:latin typeface="+mn-lt"/>
                <a:ea typeface="+mn-ea"/>
                <a:cs typeface="+mn-cs"/>
              </a:defRPr>
            </a:lvl1pPr>
            <a:lvl2pPr marL="571500" indent="-5715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4400" kern="1200">
                <a:solidFill>
                  <a:schemeClr val="tx1"/>
                </a:solidFill>
                <a:latin typeface="+mn-lt"/>
                <a:ea typeface="+mn-ea"/>
                <a:cs typeface="+mn-cs"/>
              </a:defRPr>
            </a:lvl2pPr>
            <a:lvl3pPr marL="571500" indent="-5715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4400" kern="1200">
                <a:solidFill>
                  <a:schemeClr val="tx1"/>
                </a:solidFill>
                <a:latin typeface="+mn-lt"/>
                <a:ea typeface="+mn-ea"/>
                <a:cs typeface="+mn-cs"/>
              </a:defRPr>
            </a:lvl3pPr>
            <a:lvl4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4pPr>
            <a:lvl5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5pPr>
            <a:lvl6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6pPr>
            <a:lvl7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7pPr>
            <a:lvl8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8pPr>
            <a:lvl9pPr marL="0" indent="0" algn="l" defTabSz="4389120" rtl="0" eaLnBrk="1" latinLnBrk="0" hangingPunct="1">
              <a:lnSpc>
                <a:spcPct val="100000"/>
              </a:lnSpc>
              <a:spcBef>
                <a:spcPts val="1200"/>
              </a:spcBef>
              <a:buClr>
                <a:schemeClr val="bg1">
                  <a:lumMod val="65000"/>
                </a:schemeClr>
              </a:buClr>
              <a:buFont typeface="Arial" panose="020B0604020202020204" pitchFamily="34" charset="0"/>
              <a:buNone/>
              <a:defRPr sz="4400" kern="1200">
                <a:solidFill>
                  <a:schemeClr val="tx1"/>
                </a:solidFill>
                <a:latin typeface="+mn-lt"/>
                <a:ea typeface="+mn-ea"/>
                <a:cs typeface="+mn-cs"/>
              </a:defRPr>
            </a:lvl9pPr>
          </a:lstStyle>
          <a:p>
            <a:pPr marL="0" marR="0">
              <a:spcBef>
                <a:spcPts val="0"/>
              </a:spcBef>
              <a:spcAft>
                <a:spcPts val="0"/>
              </a:spcAft>
            </a:pPr>
            <a:r>
              <a:rPr lang="en-US" sz="1300" b="1" dirty="0">
                <a:effectLst/>
                <a:latin typeface="Arial" panose="020B0604020202020204" pitchFamily="34" charset="0"/>
                <a:ea typeface="Calibri" panose="020F0502020204030204" pitchFamily="34" charset="0"/>
                <a:cs typeface="Times New Roman" panose="02020603050405020304" pitchFamily="18" charset="0"/>
              </a:rPr>
              <a:t>1. </a:t>
            </a:r>
            <a:r>
              <a:rPr lang="en-US" sz="1300" dirty="0">
                <a:effectLst/>
                <a:latin typeface="Arial" panose="020B0604020202020204" pitchFamily="34" charset="0"/>
                <a:ea typeface="Calibri" panose="020F0502020204030204" pitchFamily="34" charset="0"/>
                <a:cs typeface="Times New Roman" panose="02020603050405020304" pitchFamily="18" charset="0"/>
              </a:rPr>
              <a:t>U.S. Department of Health and Human Services (USDHHS). 1, Introduction, Evaluation of Evidence on Mechanisms of Disease Production, and Summary. in How Tobacco Smoke Causes Disease: The Biology and Behavioral Basis for Smoking-Attributable Disease: A Report of the Surgeon General (Centers for Disease Control and Prevention (US); National Center for Chronic Disease Prevention and Health Promotion (US); Office on Smoking and Health (US), 2010).</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300" b="1" dirty="0">
                <a:latin typeface="Arial" panose="020B0604020202020204" pitchFamily="34" charset="0"/>
                <a:ea typeface="Calibri" panose="020F0502020204030204" pitchFamily="34" charset="0"/>
                <a:cs typeface="Times New Roman" panose="02020603050405020304" pitchFamily="18" charset="0"/>
              </a:rPr>
              <a:t>2</a:t>
            </a:r>
            <a:r>
              <a:rPr lang="en-US" sz="1300" b="1" dirty="0">
                <a:effectLst/>
                <a:latin typeface="Arial" panose="020B0604020202020204" pitchFamily="34" charset="0"/>
                <a:ea typeface="Calibri" panose="020F0502020204030204" pitchFamily="34" charset="0"/>
                <a:cs typeface="Times New Roman" panose="02020603050405020304" pitchFamily="18" charset="0"/>
              </a:rPr>
              <a:t>. </a:t>
            </a:r>
            <a:r>
              <a:rPr lang="en-US" sz="1300" dirty="0">
                <a:effectLst/>
                <a:latin typeface="Arial" panose="020B0604020202020204" pitchFamily="34" charset="0"/>
                <a:ea typeface="Calibri" panose="020F0502020204030204" pitchFamily="34" charset="0"/>
                <a:cs typeface="Times New Roman" panose="02020603050405020304" pitchFamily="18" charset="0"/>
              </a:rPr>
              <a:t>Marques, P., </a:t>
            </a:r>
            <a:r>
              <a:rPr lang="en-US" sz="1300" dirty="0" err="1">
                <a:effectLst/>
                <a:latin typeface="Arial" panose="020B0604020202020204" pitchFamily="34" charset="0"/>
                <a:ea typeface="Calibri" panose="020F0502020204030204" pitchFamily="34" charset="0"/>
                <a:cs typeface="Times New Roman" panose="02020603050405020304" pitchFamily="18" charset="0"/>
              </a:rPr>
              <a:t>Piqueras</a:t>
            </a:r>
            <a:r>
              <a:rPr lang="en-US" sz="1300" dirty="0">
                <a:effectLst/>
                <a:latin typeface="Arial" panose="020B0604020202020204" pitchFamily="34" charset="0"/>
                <a:ea typeface="Calibri" panose="020F0502020204030204" pitchFamily="34" charset="0"/>
                <a:cs typeface="Times New Roman" panose="02020603050405020304" pitchFamily="18" charset="0"/>
              </a:rPr>
              <a:t>, L. &amp; Sanz, M.-J. An updated overview of e-cigarette impact on human health. Respir. Res. </a:t>
            </a:r>
            <a:r>
              <a:rPr lang="en-US" sz="1300" b="1" dirty="0">
                <a:effectLst/>
                <a:latin typeface="Arial" panose="020B0604020202020204" pitchFamily="34" charset="0"/>
                <a:ea typeface="Calibri" panose="020F0502020204030204" pitchFamily="34" charset="0"/>
                <a:cs typeface="Times New Roman" panose="02020603050405020304" pitchFamily="18" charset="0"/>
              </a:rPr>
              <a:t>22</a:t>
            </a:r>
            <a:r>
              <a:rPr lang="en-US" sz="1300" dirty="0">
                <a:effectLst/>
                <a:latin typeface="Arial" panose="020B0604020202020204" pitchFamily="34" charset="0"/>
                <a:ea typeface="Calibri" panose="020F0502020204030204" pitchFamily="34" charset="0"/>
                <a:cs typeface="Times New Roman" panose="02020603050405020304" pitchFamily="18" charset="0"/>
              </a:rPr>
              <a:t>, 151 (2021).</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300" b="1" dirty="0">
                <a:latin typeface="Arial" panose="020B0604020202020204" pitchFamily="34" charset="0"/>
                <a:ea typeface="Calibri" panose="020F0502020204030204" pitchFamily="34" charset="0"/>
                <a:cs typeface="Times New Roman" panose="02020603050405020304" pitchFamily="18" charset="0"/>
              </a:rPr>
              <a:t>3. </a:t>
            </a:r>
            <a:r>
              <a:rPr lang="en-US" sz="1300" dirty="0">
                <a:effectLst/>
                <a:latin typeface="Arial" panose="020B0604020202020204" pitchFamily="34" charset="0"/>
                <a:ea typeface="Calibri" panose="020F0502020204030204" pitchFamily="34" charset="0"/>
                <a:cs typeface="Times New Roman" panose="02020603050405020304" pitchFamily="18" charset="0"/>
              </a:rPr>
              <a:t>United States Department of Health and Human Services, National Institutes of Health, National Institute on Drug Abuse, and United States Department of Health and Human Services, Food and Drug Administration &amp; Center for Tobacco Products. Population Assessment of Tobacco and Health (PATH) Study [United States] Restricted-Use Files. (2022).</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300" b="1" dirty="0">
                <a:latin typeface="Arial" panose="020B0604020202020204" pitchFamily="34" charset="0"/>
                <a:ea typeface="Calibri" panose="020F0502020204030204" pitchFamily="34" charset="0"/>
                <a:cs typeface="Times New Roman" panose="02020603050405020304" pitchFamily="18" charset="0"/>
              </a:rPr>
              <a:t>4</a:t>
            </a:r>
            <a:r>
              <a:rPr lang="en-US" sz="1300" b="1" dirty="0">
                <a:effectLst/>
                <a:latin typeface="Arial" panose="020B0604020202020204" pitchFamily="34" charset="0"/>
                <a:ea typeface="Calibri" panose="020F0502020204030204" pitchFamily="34" charset="0"/>
                <a:cs typeface="Times New Roman" panose="02020603050405020304" pitchFamily="18" charset="0"/>
              </a:rPr>
              <a:t>. </a:t>
            </a:r>
            <a:r>
              <a:rPr lang="en-US" sz="1300" dirty="0">
                <a:effectLst/>
                <a:latin typeface="Arial" panose="020B0604020202020204" pitchFamily="34" charset="0"/>
                <a:ea typeface="Calibri" panose="020F0502020204030204" pitchFamily="34" charset="0"/>
                <a:cs typeface="Times New Roman" panose="02020603050405020304" pitchFamily="18" charset="0"/>
              </a:rPr>
              <a:t>United States Department of Health and Human Services, National Institutes of Health, National Institute on Drug Abuse, and United States Department of Health and Human Services, Food and Drug Administration &amp; Center for Tobacco Products. Population Assessment of Tobacco and Health (PATH) Study [United States] Biomarker Restricted-Use Files. (2022).</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300" b="1" dirty="0">
                <a:latin typeface="Arial" panose="020B0604020202020204" pitchFamily="34" charset="0"/>
                <a:ea typeface="Calibri" panose="020F0502020204030204" pitchFamily="34" charset="0"/>
                <a:cs typeface="Times New Roman" panose="02020603050405020304" pitchFamily="18" charset="0"/>
              </a:rPr>
              <a:t>5</a:t>
            </a:r>
            <a:r>
              <a:rPr lang="en-US" sz="1300" dirty="0">
                <a:effectLst/>
                <a:latin typeface="Arial" panose="020B0604020202020204" pitchFamily="34" charset="0"/>
                <a:ea typeface="Calibri" panose="020F0502020204030204" pitchFamily="34" charset="0"/>
                <a:cs typeface="Times New Roman" panose="02020603050405020304" pitchFamily="18" charset="0"/>
              </a:rPr>
              <a:t>. Becker, A. et al. Why is soluble intercellular adhesion molecule-1 related to cardiovascular mortality?: sICAM-1 and cardiovascular mortality. Eur. J. Clin. Invest. </a:t>
            </a:r>
            <a:r>
              <a:rPr lang="en-US" sz="1300" b="1" dirty="0">
                <a:effectLst/>
                <a:latin typeface="Arial" panose="020B0604020202020204" pitchFamily="34" charset="0"/>
                <a:ea typeface="Calibri" panose="020F0502020204030204" pitchFamily="34" charset="0"/>
                <a:cs typeface="Times New Roman" panose="02020603050405020304" pitchFamily="18" charset="0"/>
              </a:rPr>
              <a:t>32</a:t>
            </a:r>
            <a:r>
              <a:rPr lang="en-US" sz="1300" dirty="0">
                <a:effectLst/>
                <a:latin typeface="Arial" panose="020B0604020202020204" pitchFamily="34" charset="0"/>
                <a:ea typeface="Calibri" panose="020F0502020204030204" pitchFamily="34" charset="0"/>
                <a:cs typeface="Times New Roman" panose="02020603050405020304" pitchFamily="18" charset="0"/>
              </a:rPr>
              <a:t>, 1–8 (2002).</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300" b="1" dirty="0">
                <a:effectLst/>
                <a:latin typeface="Arial" panose="020B0604020202020204" pitchFamily="34" charset="0"/>
                <a:ea typeface="Calibri" panose="020F0502020204030204" pitchFamily="34" charset="0"/>
                <a:cs typeface="Times New Roman" panose="02020603050405020304" pitchFamily="18" charset="0"/>
              </a:rPr>
              <a:t>6. </a:t>
            </a:r>
            <a:r>
              <a:rPr lang="en-US" sz="1300" dirty="0">
                <a:effectLst/>
                <a:latin typeface="Arial" panose="020B0604020202020204" pitchFamily="34" charset="0"/>
                <a:ea typeface="Calibri" panose="020F0502020204030204" pitchFamily="34" charset="0"/>
                <a:cs typeface="Times New Roman" panose="02020603050405020304" pitchFamily="18" charset="0"/>
              </a:rPr>
              <a:t>de Ferranti, S. D. &amp; Rifai, N. C-reactive protein: a nontraditional serum marker of cardiovascular risk. Cardiovasc. </a:t>
            </a:r>
            <a:r>
              <a:rPr lang="en-US" sz="1300" dirty="0" err="1">
                <a:effectLst/>
                <a:latin typeface="Arial" panose="020B0604020202020204" pitchFamily="34" charset="0"/>
                <a:ea typeface="Calibri" panose="020F0502020204030204" pitchFamily="34" charset="0"/>
                <a:cs typeface="Times New Roman" panose="02020603050405020304" pitchFamily="18" charset="0"/>
              </a:rPr>
              <a:t>Pathol</a:t>
            </a:r>
            <a:r>
              <a:rPr lang="en-US" sz="1300" dirty="0">
                <a:effectLst/>
                <a:latin typeface="Arial" panose="020B0604020202020204" pitchFamily="34" charset="0"/>
                <a:ea typeface="Calibri" panose="020F0502020204030204" pitchFamily="34" charset="0"/>
                <a:cs typeface="Times New Roman" panose="02020603050405020304" pitchFamily="18" charset="0"/>
              </a:rPr>
              <a:t>. </a:t>
            </a:r>
            <a:r>
              <a:rPr lang="en-US" sz="1300" b="1" dirty="0">
                <a:effectLst/>
                <a:latin typeface="Arial" panose="020B0604020202020204" pitchFamily="34" charset="0"/>
                <a:ea typeface="Calibri" panose="020F0502020204030204" pitchFamily="34" charset="0"/>
                <a:cs typeface="Times New Roman" panose="02020603050405020304" pitchFamily="18" charset="0"/>
              </a:rPr>
              <a:t>16</a:t>
            </a:r>
            <a:r>
              <a:rPr lang="en-US" sz="1300" dirty="0">
                <a:effectLst/>
                <a:latin typeface="Arial" panose="020B0604020202020204" pitchFamily="34" charset="0"/>
                <a:ea typeface="Calibri" panose="020F0502020204030204" pitchFamily="34" charset="0"/>
                <a:cs typeface="Times New Roman" panose="02020603050405020304" pitchFamily="18" charset="0"/>
              </a:rPr>
              <a:t>, 14–21 (2007).</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300" b="1" dirty="0">
                <a:effectLst/>
                <a:latin typeface="Arial" panose="020B0604020202020204" pitchFamily="34" charset="0"/>
                <a:ea typeface="Calibri" panose="020F0502020204030204" pitchFamily="34" charset="0"/>
                <a:cs typeface="Times New Roman" panose="02020603050405020304" pitchFamily="18" charset="0"/>
              </a:rPr>
              <a:t>7</a:t>
            </a:r>
            <a:r>
              <a:rPr lang="en-US" sz="1300" dirty="0">
                <a:effectLst/>
                <a:latin typeface="Arial" panose="020B0604020202020204" pitchFamily="34" charset="0"/>
                <a:ea typeface="Calibri" panose="020F0502020204030204" pitchFamily="34" charset="0"/>
                <a:cs typeface="Times New Roman" panose="02020603050405020304" pitchFamily="18" charset="0"/>
              </a:rPr>
              <a:t>. </a:t>
            </a:r>
            <a:r>
              <a:rPr lang="en-US" sz="1300" dirty="0" err="1">
                <a:effectLst/>
                <a:latin typeface="Arial" panose="020B0604020202020204" pitchFamily="34" charset="0"/>
                <a:ea typeface="Calibri" panose="020F0502020204030204" pitchFamily="34" charset="0"/>
                <a:cs typeface="Times New Roman" panose="02020603050405020304" pitchFamily="18" charset="0"/>
              </a:rPr>
              <a:t>Berlowitz</a:t>
            </a:r>
            <a:r>
              <a:rPr lang="en-US" sz="1300" dirty="0">
                <a:effectLst/>
                <a:latin typeface="Arial" panose="020B0604020202020204" pitchFamily="34" charset="0"/>
                <a:ea typeface="Calibri" panose="020F0502020204030204" pitchFamily="34" charset="0"/>
                <a:cs typeface="Times New Roman" panose="02020603050405020304" pitchFamily="18" charset="0"/>
              </a:rPr>
              <a:t>, J. B. et al. E-Cigarette Use and Risk of Cardiovascular Disease: A Longitudinal Analysis of the PATH Study (2013–2019). Circulation </a:t>
            </a:r>
            <a:r>
              <a:rPr lang="en-US" sz="1300" b="1" dirty="0">
                <a:effectLst/>
                <a:latin typeface="Arial" panose="020B0604020202020204" pitchFamily="34" charset="0"/>
                <a:ea typeface="Calibri" panose="020F0502020204030204" pitchFamily="34" charset="0"/>
                <a:cs typeface="Times New Roman" panose="02020603050405020304" pitchFamily="18" charset="0"/>
              </a:rPr>
              <a:t>145</a:t>
            </a:r>
            <a:r>
              <a:rPr lang="en-US" sz="1300" dirty="0">
                <a:effectLst/>
                <a:latin typeface="Arial" panose="020B0604020202020204" pitchFamily="34" charset="0"/>
                <a:ea typeface="Calibri" panose="020F0502020204030204" pitchFamily="34" charset="0"/>
                <a:cs typeface="Times New Roman" panose="02020603050405020304" pitchFamily="18" charset="0"/>
              </a:rPr>
              <a:t>, 1557–1559 (2022).</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300" b="1" dirty="0">
                <a:latin typeface="Arial" panose="020B0604020202020204" pitchFamily="34" charset="0"/>
                <a:ea typeface="Calibri" panose="020F0502020204030204" pitchFamily="34" charset="0"/>
                <a:cs typeface="Times New Roman" panose="02020603050405020304" pitchFamily="18" charset="0"/>
              </a:rPr>
              <a:t>8. </a:t>
            </a:r>
            <a:r>
              <a:rPr lang="en-US" sz="1300" dirty="0">
                <a:effectLst/>
                <a:latin typeface="Arial" panose="020B0604020202020204" pitchFamily="34" charset="0"/>
                <a:ea typeface="Calibri" panose="020F0502020204030204" pitchFamily="34" charset="0"/>
                <a:cs typeface="Times New Roman" panose="02020603050405020304" pitchFamily="18" charset="0"/>
              </a:rPr>
              <a:t>U.S. Department of Health and Human Services (USDHHS). 3, Chemistry and Toxicology of Cigarette Smoke and Biomarkers of Exposure and Harm. in How Tobacco Smoke Causes Disease: The Biology and Behavioral Basis for Smoking-Attributable Disease: A Report of the Surgeon General (Centers for Disease Control and Prevention (US); National Center for Chronic Disease Prevention and Health Promotion (US); Office on Smoking and Health (US), 2010).</a:t>
            </a:r>
            <a:endParaRPr lang="en-US" sz="13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0" name="Frame 59">
            <a:extLst>
              <a:ext uri="{FF2B5EF4-FFF2-40B4-BE49-F238E27FC236}">
                <a16:creationId xmlns:a16="http://schemas.microsoft.com/office/drawing/2014/main" id="{5AC4E2C8-1B87-9F0E-B841-8EE7B12E387C}"/>
              </a:ext>
            </a:extLst>
          </p:cNvPr>
          <p:cNvSpPr/>
          <p:nvPr/>
        </p:nvSpPr>
        <p:spPr>
          <a:xfrm>
            <a:off x="30018446" y="18000465"/>
            <a:ext cx="12810488" cy="3369316"/>
          </a:xfrm>
          <a:prstGeom prst="frame">
            <a:avLst>
              <a:gd name="adj1" fmla="val 1170"/>
            </a:avLst>
          </a:prstGeom>
          <a:solidFill>
            <a:schemeClr val="bg2"/>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err="1">
              <a:solidFill>
                <a:schemeClr val="tx1"/>
              </a:solidFill>
            </a:endParaRPr>
          </a:p>
        </p:txBody>
      </p:sp>
      <p:sp>
        <p:nvSpPr>
          <p:cNvPr id="61" name="Frame 60">
            <a:extLst>
              <a:ext uri="{FF2B5EF4-FFF2-40B4-BE49-F238E27FC236}">
                <a16:creationId xmlns:a16="http://schemas.microsoft.com/office/drawing/2014/main" id="{C2FD4B39-EE2D-B232-33DF-CDF7D4EB718E}"/>
              </a:ext>
            </a:extLst>
          </p:cNvPr>
          <p:cNvSpPr/>
          <p:nvPr/>
        </p:nvSpPr>
        <p:spPr>
          <a:xfrm>
            <a:off x="30027334" y="23037318"/>
            <a:ext cx="12750811" cy="3693421"/>
          </a:xfrm>
          <a:prstGeom prst="frame">
            <a:avLst>
              <a:gd name="adj1" fmla="val 1085"/>
            </a:avLst>
          </a:prstGeom>
          <a:solidFill>
            <a:schemeClr val="bg2"/>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err="1">
              <a:solidFill>
                <a:schemeClr val="tx1"/>
              </a:solidFill>
            </a:endParaRPr>
          </a:p>
        </p:txBody>
      </p:sp>
      <p:sp>
        <p:nvSpPr>
          <p:cNvPr id="62" name="Frame 61">
            <a:extLst>
              <a:ext uri="{FF2B5EF4-FFF2-40B4-BE49-F238E27FC236}">
                <a16:creationId xmlns:a16="http://schemas.microsoft.com/office/drawing/2014/main" id="{D265E28E-DEB4-A7E5-5C38-8536677A5B9B}"/>
              </a:ext>
            </a:extLst>
          </p:cNvPr>
          <p:cNvSpPr/>
          <p:nvPr/>
        </p:nvSpPr>
        <p:spPr>
          <a:xfrm>
            <a:off x="30027334" y="28420169"/>
            <a:ext cx="12750812" cy="3448220"/>
          </a:xfrm>
          <a:prstGeom prst="frame">
            <a:avLst>
              <a:gd name="adj1" fmla="val 1148"/>
            </a:avLst>
          </a:prstGeom>
          <a:solidFill>
            <a:schemeClr val="bg2"/>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err="1">
              <a:solidFill>
                <a:schemeClr val="tx1"/>
              </a:solidFill>
            </a:endParaRPr>
          </a:p>
        </p:txBody>
      </p:sp>
      <p:sp>
        <p:nvSpPr>
          <p:cNvPr id="63" name="TextBox 62">
            <a:extLst>
              <a:ext uri="{FF2B5EF4-FFF2-40B4-BE49-F238E27FC236}">
                <a16:creationId xmlns:a16="http://schemas.microsoft.com/office/drawing/2014/main" id="{E6CCD62C-B2EE-02B6-86B4-3F7AF51E4AFA}"/>
              </a:ext>
            </a:extLst>
          </p:cNvPr>
          <p:cNvSpPr txBox="1"/>
          <p:nvPr/>
        </p:nvSpPr>
        <p:spPr>
          <a:xfrm>
            <a:off x="20543165" y="24510284"/>
            <a:ext cx="3083442" cy="461665"/>
          </a:xfrm>
          <a:prstGeom prst="rect">
            <a:avLst/>
          </a:prstGeom>
          <a:noFill/>
        </p:spPr>
        <p:txBody>
          <a:bodyPr wrap="square" rtlCol="0">
            <a:spAutoFit/>
          </a:bodyPr>
          <a:lstStyle/>
          <a:p>
            <a:pPr algn="ctr"/>
            <a:r>
              <a:rPr lang="en-US" sz="2400" dirty="0"/>
              <a:t>sICAM-1</a:t>
            </a:r>
          </a:p>
        </p:txBody>
      </p:sp>
      <p:sp>
        <p:nvSpPr>
          <p:cNvPr id="64" name="TextBox 63">
            <a:extLst>
              <a:ext uri="{FF2B5EF4-FFF2-40B4-BE49-F238E27FC236}">
                <a16:creationId xmlns:a16="http://schemas.microsoft.com/office/drawing/2014/main" id="{7DDABC6E-41B9-AF0E-9231-F6FEE185085F}"/>
              </a:ext>
            </a:extLst>
          </p:cNvPr>
          <p:cNvSpPr txBox="1"/>
          <p:nvPr/>
        </p:nvSpPr>
        <p:spPr>
          <a:xfrm>
            <a:off x="16343026" y="18699533"/>
            <a:ext cx="553998" cy="5459839"/>
          </a:xfrm>
          <a:prstGeom prst="rect">
            <a:avLst/>
          </a:prstGeom>
          <a:noFill/>
        </p:spPr>
        <p:txBody>
          <a:bodyPr vert="vert270" wrap="square" rtlCol="0">
            <a:spAutoFit/>
          </a:bodyPr>
          <a:lstStyle/>
          <a:p>
            <a:pPr algn="ctr"/>
            <a:r>
              <a:rPr lang="en-US" sz="2400" dirty="0"/>
              <a:t>Log odds disease occurrence</a:t>
            </a:r>
          </a:p>
        </p:txBody>
      </p:sp>
      <p:sp>
        <p:nvSpPr>
          <p:cNvPr id="65" name="TextBox 64">
            <a:extLst>
              <a:ext uri="{FF2B5EF4-FFF2-40B4-BE49-F238E27FC236}">
                <a16:creationId xmlns:a16="http://schemas.microsoft.com/office/drawing/2014/main" id="{13764AAB-FB49-BBB2-0D9B-34923D2203CF}"/>
              </a:ext>
            </a:extLst>
          </p:cNvPr>
          <p:cNvSpPr txBox="1"/>
          <p:nvPr/>
        </p:nvSpPr>
        <p:spPr>
          <a:xfrm>
            <a:off x="16524156" y="23155471"/>
            <a:ext cx="1331301" cy="400110"/>
          </a:xfrm>
          <a:prstGeom prst="rect">
            <a:avLst/>
          </a:prstGeom>
          <a:noFill/>
        </p:spPr>
        <p:txBody>
          <a:bodyPr wrap="square" rtlCol="0">
            <a:spAutoFit/>
          </a:bodyPr>
          <a:lstStyle/>
          <a:p>
            <a:pPr algn="ctr"/>
            <a:r>
              <a:rPr lang="en-US" sz="2000" dirty="0"/>
              <a:t>0.06</a:t>
            </a:r>
          </a:p>
        </p:txBody>
      </p:sp>
      <p:sp>
        <p:nvSpPr>
          <p:cNvPr id="66" name="TextBox 65">
            <a:extLst>
              <a:ext uri="{FF2B5EF4-FFF2-40B4-BE49-F238E27FC236}">
                <a16:creationId xmlns:a16="http://schemas.microsoft.com/office/drawing/2014/main" id="{C7B8892C-9ED8-D1A4-6EFD-6CEDCBFF44CB}"/>
              </a:ext>
            </a:extLst>
          </p:cNvPr>
          <p:cNvSpPr txBox="1"/>
          <p:nvPr/>
        </p:nvSpPr>
        <p:spPr>
          <a:xfrm>
            <a:off x="16608312" y="20480552"/>
            <a:ext cx="1331301" cy="400110"/>
          </a:xfrm>
          <a:prstGeom prst="rect">
            <a:avLst/>
          </a:prstGeom>
          <a:noFill/>
        </p:spPr>
        <p:txBody>
          <a:bodyPr wrap="square" rtlCol="0">
            <a:spAutoFit/>
          </a:bodyPr>
          <a:lstStyle/>
          <a:p>
            <a:pPr algn="ctr"/>
            <a:r>
              <a:rPr lang="en-US" sz="2000" dirty="0"/>
              <a:t>0.08</a:t>
            </a:r>
          </a:p>
        </p:txBody>
      </p:sp>
      <p:sp>
        <p:nvSpPr>
          <p:cNvPr id="68" name="TextBox 67">
            <a:extLst>
              <a:ext uri="{FF2B5EF4-FFF2-40B4-BE49-F238E27FC236}">
                <a16:creationId xmlns:a16="http://schemas.microsoft.com/office/drawing/2014/main" id="{6DA94B89-EBD9-C4C4-E52C-6AAC53F62F24}"/>
              </a:ext>
            </a:extLst>
          </p:cNvPr>
          <p:cNvSpPr txBox="1"/>
          <p:nvPr/>
        </p:nvSpPr>
        <p:spPr>
          <a:xfrm>
            <a:off x="16567646" y="21818118"/>
            <a:ext cx="1331301" cy="400110"/>
          </a:xfrm>
          <a:prstGeom prst="rect">
            <a:avLst/>
          </a:prstGeom>
          <a:noFill/>
        </p:spPr>
        <p:txBody>
          <a:bodyPr wrap="square" rtlCol="0">
            <a:spAutoFit/>
          </a:bodyPr>
          <a:lstStyle/>
          <a:p>
            <a:pPr algn="ctr"/>
            <a:r>
              <a:rPr lang="en-US" sz="2000" dirty="0"/>
              <a:t>0.07</a:t>
            </a:r>
          </a:p>
        </p:txBody>
      </p:sp>
      <p:sp>
        <p:nvSpPr>
          <p:cNvPr id="69" name="TextBox 68">
            <a:extLst>
              <a:ext uri="{FF2B5EF4-FFF2-40B4-BE49-F238E27FC236}">
                <a16:creationId xmlns:a16="http://schemas.microsoft.com/office/drawing/2014/main" id="{5A1E7AB2-7525-43FF-7E91-2EBA371A42F9}"/>
              </a:ext>
            </a:extLst>
          </p:cNvPr>
          <p:cNvSpPr txBox="1"/>
          <p:nvPr/>
        </p:nvSpPr>
        <p:spPr>
          <a:xfrm>
            <a:off x="16606146" y="19337878"/>
            <a:ext cx="1331301" cy="400110"/>
          </a:xfrm>
          <a:prstGeom prst="rect">
            <a:avLst/>
          </a:prstGeom>
          <a:noFill/>
        </p:spPr>
        <p:txBody>
          <a:bodyPr wrap="square" rtlCol="0">
            <a:spAutoFit/>
          </a:bodyPr>
          <a:lstStyle/>
          <a:p>
            <a:pPr algn="ctr"/>
            <a:r>
              <a:rPr lang="en-US" sz="2000" dirty="0"/>
              <a:t>0.09</a:t>
            </a:r>
          </a:p>
        </p:txBody>
      </p:sp>
      <p:sp>
        <p:nvSpPr>
          <p:cNvPr id="71" name="TextBox 70">
            <a:extLst>
              <a:ext uri="{FF2B5EF4-FFF2-40B4-BE49-F238E27FC236}">
                <a16:creationId xmlns:a16="http://schemas.microsoft.com/office/drawing/2014/main" id="{A3DF6801-16E3-9187-D304-01C9353069C8}"/>
              </a:ext>
            </a:extLst>
          </p:cNvPr>
          <p:cNvSpPr txBox="1"/>
          <p:nvPr/>
        </p:nvSpPr>
        <p:spPr>
          <a:xfrm>
            <a:off x="18205468" y="24124589"/>
            <a:ext cx="1331301" cy="400110"/>
          </a:xfrm>
          <a:prstGeom prst="rect">
            <a:avLst/>
          </a:prstGeom>
          <a:noFill/>
        </p:spPr>
        <p:txBody>
          <a:bodyPr wrap="square" rtlCol="0">
            <a:spAutoFit/>
          </a:bodyPr>
          <a:lstStyle/>
          <a:p>
            <a:pPr algn="ctr"/>
            <a:r>
              <a:rPr lang="en-US" sz="2000" dirty="0"/>
              <a:t>-1</a:t>
            </a:r>
          </a:p>
        </p:txBody>
      </p:sp>
      <p:sp>
        <p:nvSpPr>
          <p:cNvPr id="73" name="TextBox 72">
            <a:extLst>
              <a:ext uri="{FF2B5EF4-FFF2-40B4-BE49-F238E27FC236}">
                <a16:creationId xmlns:a16="http://schemas.microsoft.com/office/drawing/2014/main" id="{E3367D06-A669-543E-CD8F-E9042A3E1770}"/>
              </a:ext>
            </a:extLst>
          </p:cNvPr>
          <p:cNvSpPr txBox="1"/>
          <p:nvPr/>
        </p:nvSpPr>
        <p:spPr>
          <a:xfrm>
            <a:off x="20016143" y="24132303"/>
            <a:ext cx="1331301" cy="400110"/>
          </a:xfrm>
          <a:prstGeom prst="rect">
            <a:avLst/>
          </a:prstGeom>
          <a:noFill/>
        </p:spPr>
        <p:txBody>
          <a:bodyPr wrap="square" rtlCol="0">
            <a:spAutoFit/>
          </a:bodyPr>
          <a:lstStyle/>
          <a:p>
            <a:pPr algn="ctr"/>
            <a:r>
              <a:rPr lang="en-US" sz="2000" dirty="0"/>
              <a:t>0</a:t>
            </a:r>
          </a:p>
        </p:txBody>
      </p:sp>
      <p:sp>
        <p:nvSpPr>
          <p:cNvPr id="74" name="TextBox 73">
            <a:extLst>
              <a:ext uri="{FF2B5EF4-FFF2-40B4-BE49-F238E27FC236}">
                <a16:creationId xmlns:a16="http://schemas.microsoft.com/office/drawing/2014/main" id="{F99F5577-2906-2A42-5076-080561BFC8C5}"/>
              </a:ext>
            </a:extLst>
          </p:cNvPr>
          <p:cNvSpPr txBox="1"/>
          <p:nvPr/>
        </p:nvSpPr>
        <p:spPr>
          <a:xfrm>
            <a:off x="21679292" y="24134979"/>
            <a:ext cx="1331301" cy="400110"/>
          </a:xfrm>
          <a:prstGeom prst="rect">
            <a:avLst/>
          </a:prstGeom>
          <a:noFill/>
        </p:spPr>
        <p:txBody>
          <a:bodyPr wrap="square" rtlCol="0">
            <a:spAutoFit/>
          </a:bodyPr>
          <a:lstStyle/>
          <a:p>
            <a:pPr algn="ctr"/>
            <a:r>
              <a:rPr lang="en-US" sz="2000" dirty="0"/>
              <a:t>1</a:t>
            </a:r>
          </a:p>
        </p:txBody>
      </p:sp>
      <p:sp>
        <p:nvSpPr>
          <p:cNvPr id="75" name="TextBox 74">
            <a:extLst>
              <a:ext uri="{FF2B5EF4-FFF2-40B4-BE49-F238E27FC236}">
                <a16:creationId xmlns:a16="http://schemas.microsoft.com/office/drawing/2014/main" id="{6F737554-15B1-D465-4FF1-DDDC07F042C4}"/>
              </a:ext>
            </a:extLst>
          </p:cNvPr>
          <p:cNvSpPr txBox="1"/>
          <p:nvPr/>
        </p:nvSpPr>
        <p:spPr>
          <a:xfrm>
            <a:off x="23416667" y="24132303"/>
            <a:ext cx="1331301" cy="400110"/>
          </a:xfrm>
          <a:prstGeom prst="rect">
            <a:avLst/>
          </a:prstGeom>
          <a:noFill/>
        </p:spPr>
        <p:txBody>
          <a:bodyPr wrap="square" rtlCol="0">
            <a:spAutoFit/>
          </a:bodyPr>
          <a:lstStyle/>
          <a:p>
            <a:pPr algn="ctr"/>
            <a:r>
              <a:rPr lang="en-US" sz="2000" dirty="0"/>
              <a:t>2</a:t>
            </a:r>
          </a:p>
        </p:txBody>
      </p:sp>
      <p:sp>
        <p:nvSpPr>
          <p:cNvPr id="76" name="TextBox 75">
            <a:extLst>
              <a:ext uri="{FF2B5EF4-FFF2-40B4-BE49-F238E27FC236}">
                <a16:creationId xmlns:a16="http://schemas.microsoft.com/office/drawing/2014/main" id="{59C2B4B1-916A-6AC2-A975-B79F1FE3D914}"/>
              </a:ext>
            </a:extLst>
          </p:cNvPr>
          <p:cNvSpPr txBox="1"/>
          <p:nvPr/>
        </p:nvSpPr>
        <p:spPr>
          <a:xfrm>
            <a:off x="24828947" y="24132303"/>
            <a:ext cx="1331301" cy="400110"/>
          </a:xfrm>
          <a:prstGeom prst="rect">
            <a:avLst/>
          </a:prstGeom>
          <a:noFill/>
        </p:spPr>
        <p:txBody>
          <a:bodyPr wrap="square" rtlCol="0">
            <a:spAutoFit/>
          </a:bodyPr>
          <a:lstStyle/>
          <a:p>
            <a:pPr algn="ctr"/>
            <a:r>
              <a:rPr lang="en-US" sz="2000" dirty="0"/>
              <a:t>3</a:t>
            </a:r>
          </a:p>
        </p:txBody>
      </p:sp>
      <p:sp>
        <p:nvSpPr>
          <p:cNvPr id="77" name="TextBox 76">
            <a:extLst>
              <a:ext uri="{FF2B5EF4-FFF2-40B4-BE49-F238E27FC236}">
                <a16:creationId xmlns:a16="http://schemas.microsoft.com/office/drawing/2014/main" id="{68B8AD24-B8EA-875C-E7DB-3F0C7ABF7FF8}"/>
              </a:ext>
            </a:extLst>
          </p:cNvPr>
          <p:cNvSpPr txBox="1"/>
          <p:nvPr/>
        </p:nvSpPr>
        <p:spPr>
          <a:xfrm>
            <a:off x="20424380" y="25162738"/>
            <a:ext cx="3083442" cy="461665"/>
          </a:xfrm>
          <a:prstGeom prst="rect">
            <a:avLst/>
          </a:prstGeom>
          <a:solidFill>
            <a:schemeClr val="bg1"/>
          </a:solidFill>
        </p:spPr>
        <p:txBody>
          <a:bodyPr wrap="square" rtlCol="0">
            <a:spAutoFit/>
          </a:bodyPr>
          <a:lstStyle/>
          <a:p>
            <a:pPr algn="ctr"/>
            <a:r>
              <a:rPr lang="en-US" sz="2400" dirty="0"/>
              <a:t>Nonusers</a:t>
            </a:r>
          </a:p>
        </p:txBody>
      </p:sp>
      <p:sp>
        <p:nvSpPr>
          <p:cNvPr id="78" name="TextBox 77">
            <a:extLst>
              <a:ext uri="{FF2B5EF4-FFF2-40B4-BE49-F238E27FC236}">
                <a16:creationId xmlns:a16="http://schemas.microsoft.com/office/drawing/2014/main" id="{CCBD407C-956B-F481-BA2B-ABAC04BBDF27}"/>
              </a:ext>
            </a:extLst>
          </p:cNvPr>
          <p:cNvSpPr txBox="1"/>
          <p:nvPr/>
        </p:nvSpPr>
        <p:spPr>
          <a:xfrm>
            <a:off x="20543165" y="29783952"/>
            <a:ext cx="3083442" cy="461665"/>
          </a:xfrm>
          <a:prstGeom prst="rect">
            <a:avLst/>
          </a:prstGeom>
          <a:solidFill>
            <a:schemeClr val="bg1"/>
          </a:solidFill>
        </p:spPr>
        <p:txBody>
          <a:bodyPr wrap="square" rtlCol="0">
            <a:spAutoFit/>
          </a:bodyPr>
          <a:lstStyle/>
          <a:p>
            <a:pPr algn="ctr"/>
            <a:r>
              <a:rPr lang="en-US" sz="2400" dirty="0"/>
              <a:t>E-cigarette Users</a:t>
            </a:r>
          </a:p>
        </p:txBody>
      </p:sp>
      <p:sp>
        <p:nvSpPr>
          <p:cNvPr id="79" name="TextBox 78">
            <a:extLst>
              <a:ext uri="{FF2B5EF4-FFF2-40B4-BE49-F238E27FC236}">
                <a16:creationId xmlns:a16="http://schemas.microsoft.com/office/drawing/2014/main" id="{AA89A140-5CF9-6F87-3429-C4C0C9F4F8C4}"/>
              </a:ext>
            </a:extLst>
          </p:cNvPr>
          <p:cNvSpPr txBox="1"/>
          <p:nvPr/>
        </p:nvSpPr>
        <p:spPr>
          <a:xfrm>
            <a:off x="20392902" y="27387808"/>
            <a:ext cx="3083442" cy="461665"/>
          </a:xfrm>
          <a:prstGeom prst="rect">
            <a:avLst/>
          </a:prstGeom>
          <a:solidFill>
            <a:schemeClr val="bg1"/>
          </a:solidFill>
        </p:spPr>
        <p:txBody>
          <a:bodyPr wrap="square" rtlCol="0">
            <a:spAutoFit/>
          </a:bodyPr>
          <a:lstStyle/>
          <a:p>
            <a:pPr algn="ctr"/>
            <a:r>
              <a:rPr lang="en-US" sz="2400" dirty="0"/>
              <a:t>Cigarette Users</a:t>
            </a:r>
          </a:p>
        </p:txBody>
      </p:sp>
      <p:sp>
        <p:nvSpPr>
          <p:cNvPr id="80" name="TextBox 79">
            <a:extLst>
              <a:ext uri="{FF2B5EF4-FFF2-40B4-BE49-F238E27FC236}">
                <a16:creationId xmlns:a16="http://schemas.microsoft.com/office/drawing/2014/main" id="{29CCF4D2-FEE7-E8CE-C9C8-4CFE21FA5632}"/>
              </a:ext>
            </a:extLst>
          </p:cNvPr>
          <p:cNvSpPr txBox="1"/>
          <p:nvPr/>
        </p:nvSpPr>
        <p:spPr>
          <a:xfrm>
            <a:off x="16279671" y="24607504"/>
            <a:ext cx="553998" cy="3723070"/>
          </a:xfrm>
          <a:prstGeom prst="rect">
            <a:avLst/>
          </a:prstGeom>
          <a:solidFill>
            <a:schemeClr val="bg1"/>
          </a:solidFill>
        </p:spPr>
        <p:txBody>
          <a:bodyPr vert="vert270" wrap="square" rtlCol="0">
            <a:spAutoFit/>
          </a:bodyPr>
          <a:lstStyle/>
          <a:p>
            <a:pPr algn="ctr"/>
            <a:r>
              <a:rPr lang="en-US" sz="2400" dirty="0"/>
              <a:t>Density</a:t>
            </a:r>
          </a:p>
        </p:txBody>
      </p:sp>
      <p:sp>
        <p:nvSpPr>
          <p:cNvPr id="81" name="TextBox 80">
            <a:extLst>
              <a:ext uri="{FF2B5EF4-FFF2-40B4-BE49-F238E27FC236}">
                <a16:creationId xmlns:a16="http://schemas.microsoft.com/office/drawing/2014/main" id="{22522900-72AC-25FD-066B-905110458474}"/>
              </a:ext>
            </a:extLst>
          </p:cNvPr>
          <p:cNvSpPr txBox="1"/>
          <p:nvPr/>
        </p:nvSpPr>
        <p:spPr>
          <a:xfrm>
            <a:off x="16234820" y="24693617"/>
            <a:ext cx="553998" cy="3723070"/>
          </a:xfrm>
          <a:prstGeom prst="rect">
            <a:avLst/>
          </a:prstGeom>
          <a:solidFill>
            <a:schemeClr val="bg1"/>
          </a:solidFill>
        </p:spPr>
        <p:txBody>
          <a:bodyPr vert="vert270" wrap="square" rtlCol="0">
            <a:spAutoFit/>
          </a:bodyPr>
          <a:lstStyle/>
          <a:p>
            <a:pPr algn="ctr"/>
            <a:r>
              <a:rPr lang="en-US" sz="2400" dirty="0"/>
              <a:t>Density</a:t>
            </a:r>
          </a:p>
        </p:txBody>
      </p:sp>
      <p:sp>
        <p:nvSpPr>
          <p:cNvPr id="82" name="TextBox 81">
            <a:extLst>
              <a:ext uri="{FF2B5EF4-FFF2-40B4-BE49-F238E27FC236}">
                <a16:creationId xmlns:a16="http://schemas.microsoft.com/office/drawing/2014/main" id="{AE7879A0-3AAD-2F9A-8350-A4C3F79EDAE4}"/>
              </a:ext>
            </a:extLst>
          </p:cNvPr>
          <p:cNvSpPr txBox="1"/>
          <p:nvPr/>
        </p:nvSpPr>
        <p:spPr>
          <a:xfrm>
            <a:off x="16290647" y="27944272"/>
            <a:ext cx="553998" cy="1356805"/>
          </a:xfrm>
          <a:prstGeom prst="rect">
            <a:avLst/>
          </a:prstGeom>
          <a:solidFill>
            <a:schemeClr val="bg1"/>
          </a:solidFill>
        </p:spPr>
        <p:txBody>
          <a:bodyPr vert="vert270" wrap="square" rtlCol="0">
            <a:spAutoFit/>
          </a:bodyPr>
          <a:lstStyle/>
          <a:p>
            <a:pPr algn="ctr"/>
            <a:r>
              <a:rPr lang="en-US" sz="2400" dirty="0"/>
              <a:t>Density</a:t>
            </a:r>
          </a:p>
        </p:txBody>
      </p:sp>
      <p:sp>
        <p:nvSpPr>
          <p:cNvPr id="83" name="TextBox 82">
            <a:extLst>
              <a:ext uri="{FF2B5EF4-FFF2-40B4-BE49-F238E27FC236}">
                <a16:creationId xmlns:a16="http://schemas.microsoft.com/office/drawing/2014/main" id="{18C6E3F0-5B16-F10C-CB4A-89896E605BDE}"/>
              </a:ext>
            </a:extLst>
          </p:cNvPr>
          <p:cNvSpPr txBox="1"/>
          <p:nvPr/>
        </p:nvSpPr>
        <p:spPr>
          <a:xfrm>
            <a:off x="16247157" y="29891490"/>
            <a:ext cx="553998" cy="1356805"/>
          </a:xfrm>
          <a:prstGeom prst="rect">
            <a:avLst/>
          </a:prstGeom>
          <a:solidFill>
            <a:schemeClr val="bg1"/>
          </a:solidFill>
        </p:spPr>
        <p:txBody>
          <a:bodyPr vert="vert270" wrap="square" rtlCol="0">
            <a:spAutoFit/>
          </a:bodyPr>
          <a:lstStyle/>
          <a:p>
            <a:pPr algn="ctr"/>
            <a:r>
              <a:rPr lang="en-US" sz="2400" dirty="0"/>
              <a:t>Density</a:t>
            </a:r>
          </a:p>
        </p:txBody>
      </p:sp>
      <p:sp>
        <p:nvSpPr>
          <p:cNvPr id="84" name="TextBox 83">
            <a:extLst>
              <a:ext uri="{FF2B5EF4-FFF2-40B4-BE49-F238E27FC236}">
                <a16:creationId xmlns:a16="http://schemas.microsoft.com/office/drawing/2014/main" id="{6970E9BC-1C0D-323A-14A3-F19EB86FD831}"/>
              </a:ext>
            </a:extLst>
          </p:cNvPr>
          <p:cNvSpPr txBox="1"/>
          <p:nvPr/>
        </p:nvSpPr>
        <p:spPr>
          <a:xfrm>
            <a:off x="20639316" y="31390710"/>
            <a:ext cx="3083442" cy="461665"/>
          </a:xfrm>
          <a:prstGeom prst="rect">
            <a:avLst/>
          </a:prstGeom>
          <a:noFill/>
        </p:spPr>
        <p:txBody>
          <a:bodyPr wrap="square" rtlCol="0">
            <a:spAutoFit/>
          </a:bodyPr>
          <a:lstStyle/>
          <a:p>
            <a:pPr algn="ctr"/>
            <a:r>
              <a:rPr lang="en-US" sz="2400" dirty="0"/>
              <a:t>sICAM-1</a:t>
            </a:r>
          </a:p>
        </p:txBody>
      </p:sp>
      <p:sp>
        <p:nvSpPr>
          <p:cNvPr id="85" name="TextBox 84">
            <a:extLst>
              <a:ext uri="{FF2B5EF4-FFF2-40B4-BE49-F238E27FC236}">
                <a16:creationId xmlns:a16="http://schemas.microsoft.com/office/drawing/2014/main" id="{C461B08F-FF1B-64E0-99FB-F9F04F20CDDD}"/>
              </a:ext>
            </a:extLst>
          </p:cNvPr>
          <p:cNvSpPr txBox="1"/>
          <p:nvPr/>
        </p:nvSpPr>
        <p:spPr>
          <a:xfrm>
            <a:off x="15839202" y="18239221"/>
            <a:ext cx="8750624" cy="461665"/>
          </a:xfrm>
          <a:prstGeom prst="rect">
            <a:avLst/>
          </a:prstGeom>
          <a:noFill/>
        </p:spPr>
        <p:txBody>
          <a:bodyPr wrap="square" rtlCol="0">
            <a:spAutoFit/>
          </a:bodyPr>
          <a:lstStyle/>
          <a:p>
            <a:r>
              <a:rPr lang="en-US" sz="2400" dirty="0"/>
              <a:t>Note: Figures are approximate and not from exact analysis.</a:t>
            </a:r>
          </a:p>
        </p:txBody>
      </p:sp>
    </p:spTree>
    <p:extLst>
      <p:ext uri="{BB962C8B-B14F-4D97-AF65-F5344CB8AC3E}">
        <p14:creationId xmlns:p14="http://schemas.microsoft.com/office/powerpoint/2010/main" val="931198942"/>
      </p:ext>
    </p:extLst>
  </p:cSld>
  <p:clrMapOvr>
    <a:masterClrMapping/>
  </p:clrMapOvr>
</p:sld>
</file>

<file path=ppt/theme/theme1.xml><?xml version="1.0" encoding="utf-8"?>
<a:theme xmlns:a="http://schemas.openxmlformats.org/drawingml/2006/main" name="Science Poster">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2" id="{A3AC1795-03CA-4218-8E9C-394F2C72EB71}" vid="{9E91E023-53D0-48CE-AFD1-CE3DA49243D0}"/>
    </a:ext>
  </a:extLst>
</a:theme>
</file>

<file path=ppt/theme/theme2.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9B7E175-EA31-4EB5-9BCC-A945A81036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TS104001343</Template>
  <TotalTime>0</TotalTime>
  <Words>1165</Words>
  <Application>Microsoft Macintosh PowerPoint</Application>
  <PresentationFormat>Custom</PresentationFormat>
  <Paragraphs>63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Science Poster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2014-03-11T18:19:54Z</dcterms:created>
  <dcterms:modified xsi:type="dcterms:W3CDTF">2023-03-26T02:00:03Z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TC040013439991</vt:lpwstr>
  </property>
</Properties>
</file>