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51206400" cy="29260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2150314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4300630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6450946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8601261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10751577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12901893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15052208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17202523" algn="l" defTabSz="43006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6350" cap="flat">
              <a:solidFill>
                <a:schemeClr val="accent1"/>
              </a:solidFill>
              <a:prstDash val="solid"/>
              <a:miter lim="800000"/>
            </a:ln>
          </a:left>
          <a:right>
            <a:ln w="6350" cap="flat">
              <a:solidFill>
                <a:schemeClr val="accent1"/>
              </a:solidFill>
              <a:prstDash val="solid"/>
              <a:miter lim="8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1"/>
              </a:solidFill>
              <a:prstDash val="solid"/>
              <a:round/>
            </a:ln>
          </a:top>
          <a:bottom>
            <a:ln w="6350" cap="flat">
              <a:solidFill>
                <a:schemeClr val="accent1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chemeClr val="accent1"/>
              </a:solidFill>
              <a:prstDash val="solid"/>
              <a:miter lim="800000"/>
            </a:ln>
          </a:top>
          <a:bottom>
            <a:ln w="6350" cap="flat">
              <a:solidFill>
                <a:schemeClr val="accent1"/>
              </a:solidFill>
              <a:prstDash val="solid"/>
              <a:miter lim="8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3F7"/>
          </a:solidFill>
        </a:fill>
      </a:tcStyle>
    </a:wholeTbl>
    <a:band2H>
      <a:tcTxStyle/>
      <a:tcStyle>
        <a:tcBdr/>
        <a:fill>
          <a:solidFill>
            <a:srgbClr val="E6F2F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CA"/>
          </a:solidFill>
        </a:fill>
      </a:tcStyle>
    </a:wholeTbl>
    <a:band2H>
      <a:tcTxStyle/>
      <a:tcStyle>
        <a:tcBdr/>
        <a:fill>
          <a:solidFill>
            <a:srgbClr val="FFFF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CDDF"/>
          </a:solidFill>
        </a:fill>
      </a:tcStyle>
    </a:wholeTbl>
    <a:band2H>
      <a:tcTxStyle/>
      <a:tcStyle>
        <a:tcBdr/>
        <a:fill>
          <a:solidFill>
            <a:srgbClr val="EAE7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62"/>
    <p:restoredTop sz="95827"/>
  </p:normalViewPr>
  <p:slideViewPr>
    <p:cSldViewPr snapToGrid="0" snapToObjects="1">
      <p:cViewPr>
        <p:scale>
          <a:sx n="25" d="100"/>
          <a:sy n="25" d="100"/>
        </p:scale>
        <p:origin x="96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066625" latinLnBrk="0">
      <a:defRPr sz="1400">
        <a:latin typeface="+mn-lt"/>
        <a:ea typeface="+mn-ea"/>
        <a:cs typeface="+mn-cs"/>
        <a:sym typeface="Arial"/>
      </a:defRPr>
    </a:lvl1pPr>
    <a:lvl2pPr indent="228600" defTabSz="1066625" latinLnBrk="0">
      <a:defRPr sz="1400">
        <a:latin typeface="+mn-lt"/>
        <a:ea typeface="+mn-ea"/>
        <a:cs typeface="+mn-cs"/>
        <a:sym typeface="Arial"/>
      </a:defRPr>
    </a:lvl2pPr>
    <a:lvl3pPr indent="457200" defTabSz="1066625" latinLnBrk="0">
      <a:defRPr sz="1400">
        <a:latin typeface="+mn-lt"/>
        <a:ea typeface="+mn-ea"/>
        <a:cs typeface="+mn-cs"/>
        <a:sym typeface="Arial"/>
      </a:defRPr>
    </a:lvl3pPr>
    <a:lvl4pPr indent="685800" defTabSz="1066625" latinLnBrk="0">
      <a:defRPr sz="1400">
        <a:latin typeface="+mn-lt"/>
        <a:ea typeface="+mn-ea"/>
        <a:cs typeface="+mn-cs"/>
        <a:sym typeface="Arial"/>
      </a:defRPr>
    </a:lvl4pPr>
    <a:lvl5pPr indent="914400" defTabSz="1066625" latinLnBrk="0">
      <a:defRPr sz="1400">
        <a:latin typeface="+mn-lt"/>
        <a:ea typeface="+mn-ea"/>
        <a:cs typeface="+mn-cs"/>
        <a:sym typeface="Arial"/>
      </a:defRPr>
    </a:lvl5pPr>
    <a:lvl6pPr indent="1143000" defTabSz="1066625" latinLnBrk="0">
      <a:defRPr sz="1400">
        <a:latin typeface="+mn-lt"/>
        <a:ea typeface="+mn-ea"/>
        <a:cs typeface="+mn-cs"/>
        <a:sym typeface="Arial"/>
      </a:defRPr>
    </a:lvl6pPr>
    <a:lvl7pPr indent="1371600" defTabSz="1066625" latinLnBrk="0">
      <a:defRPr sz="1400">
        <a:latin typeface="+mn-lt"/>
        <a:ea typeface="+mn-ea"/>
        <a:cs typeface="+mn-cs"/>
        <a:sym typeface="Arial"/>
      </a:defRPr>
    </a:lvl7pPr>
    <a:lvl8pPr indent="1600200" defTabSz="1066625" latinLnBrk="0">
      <a:defRPr sz="1400">
        <a:latin typeface="+mn-lt"/>
        <a:ea typeface="+mn-ea"/>
        <a:cs typeface="+mn-cs"/>
        <a:sym typeface="Arial"/>
      </a:defRPr>
    </a:lvl8pPr>
    <a:lvl9pPr indent="1828800" defTabSz="1066625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sz="quarter" idx="13"/>
          </p:nvPr>
        </p:nvSpPr>
        <p:spPr>
          <a:xfrm>
            <a:off x="1333500" y="5039359"/>
            <a:ext cx="14935200" cy="1137921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4"/>
          </p:nvPr>
        </p:nvSpPr>
        <p:spPr>
          <a:xfrm>
            <a:off x="1333500" y="6323584"/>
            <a:ext cx="14935200" cy="2428956"/>
          </a:xfrm>
          <a:prstGeom prst="rect">
            <a:avLst/>
          </a:prstGeom>
          <a:solidFill>
            <a:srgbClr val="E8E8E8"/>
          </a:solidFill>
        </p:spPr>
        <p:txBody>
          <a:bodyPr/>
          <a:lstStyle/>
          <a:p>
            <a:pPr>
              <a:spcBef>
                <a:spcPts val="1000"/>
              </a:spcBef>
              <a:defRPr sz="39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sz="quarter" idx="15"/>
          </p:nvPr>
        </p:nvSpPr>
        <p:spPr>
          <a:xfrm>
            <a:off x="1333500" y="9330943"/>
            <a:ext cx="14935200" cy="1137921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6"/>
          </p:nvPr>
        </p:nvSpPr>
        <p:spPr>
          <a:xfrm>
            <a:off x="1333500" y="13289280"/>
            <a:ext cx="14935200" cy="1083734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7"/>
          </p:nvPr>
        </p:nvSpPr>
        <p:spPr>
          <a:xfrm>
            <a:off x="1333500" y="20344384"/>
            <a:ext cx="14935200" cy="1083734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body" sz="quarter" idx="18"/>
          </p:nvPr>
        </p:nvSpPr>
        <p:spPr>
          <a:xfrm>
            <a:off x="18135600" y="5039359"/>
            <a:ext cx="14935200" cy="1083734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body" sz="quarter" idx="19"/>
          </p:nvPr>
        </p:nvSpPr>
        <p:spPr>
          <a:xfrm>
            <a:off x="18135600" y="12736576"/>
            <a:ext cx="14935200" cy="1083734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body" sz="quarter" idx="20"/>
          </p:nvPr>
        </p:nvSpPr>
        <p:spPr>
          <a:xfrm>
            <a:off x="18135600" y="20344384"/>
            <a:ext cx="14935200" cy="1083734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21"/>
          </p:nvPr>
        </p:nvSpPr>
        <p:spPr>
          <a:xfrm>
            <a:off x="34884360" y="5039359"/>
            <a:ext cx="14935201" cy="1083734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body" sz="quarter" idx="22"/>
          </p:nvPr>
        </p:nvSpPr>
        <p:spPr>
          <a:xfrm>
            <a:off x="34884360" y="17571195"/>
            <a:ext cx="14935201" cy="1083734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body" sz="quarter" idx="23"/>
          </p:nvPr>
        </p:nvSpPr>
        <p:spPr>
          <a:xfrm>
            <a:off x="34884360" y="22864063"/>
            <a:ext cx="14935201" cy="1083734"/>
          </a:xfrm>
          <a:prstGeom prst="rect">
            <a:avLst/>
          </a:prstGeom>
          <a:solidFill>
            <a:srgbClr val="461D7C"/>
          </a:solidFill>
        </p:spPr>
        <p:txBody>
          <a:bodyPr/>
          <a:lstStyle/>
          <a:p>
            <a:pPr algn="ctr">
              <a:defRPr sz="4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pic" sz="quarter" idx="24"/>
          </p:nvPr>
        </p:nvSpPr>
        <p:spPr>
          <a:xfrm>
            <a:off x="37649150" y="2"/>
            <a:ext cx="13557250" cy="3415508"/>
          </a:xfrm>
          <a:prstGeom prst="rect">
            <a:avLst/>
          </a:prstGeom>
        </p:spPr>
        <p:txBody>
          <a:bodyPr lIns="91439" rIns="91439" anchor="t">
            <a:noAutofit/>
          </a:bodyPr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51206400" cy="4470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7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3454400"/>
            <a:ext cx="51206400" cy="1016000"/>
          </a:xfrm>
          <a:prstGeom prst="rect">
            <a:avLst/>
          </a:prstGeom>
          <a:solidFill>
            <a:srgbClr val="461D7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7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3454400"/>
            <a:ext cx="51206400" cy="0"/>
          </a:xfrm>
          <a:prstGeom prst="line">
            <a:avLst/>
          </a:prstGeom>
          <a:ln w="114300">
            <a:solidFill>
              <a:srgbClr val="FDD023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7" name="Group 7"/>
          <p:cNvGrpSpPr/>
          <p:nvPr/>
        </p:nvGrpSpPr>
        <p:grpSpPr>
          <a:xfrm>
            <a:off x="51686460" y="-2"/>
            <a:ext cx="14521815" cy="29260801"/>
            <a:chOff x="0" y="0"/>
            <a:chExt cx="14521814" cy="29260800"/>
          </a:xfrm>
        </p:grpSpPr>
        <p:sp>
          <p:nvSpPr>
            <p:cNvPr id="5" name="Shape 5"/>
            <p:cNvSpPr/>
            <p:nvPr/>
          </p:nvSpPr>
          <p:spPr>
            <a:xfrm>
              <a:off x="-1" y="0"/>
              <a:ext cx="14521816" cy="29260800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2100"/>
                </a:spcBef>
                <a:defRPr sz="58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-1" y="0"/>
              <a:ext cx="14521816" cy="23395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spcBef>
                  <a:spcPts val="1000"/>
                </a:spcBef>
                <a:defRPr sz="85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t>Printing:</a:t>
              </a:r>
              <a:endParaRPr>
                <a:solidFill>
                  <a:srgbClr val="FFFFFF"/>
                </a:solidFill>
              </a:endParaRPr>
            </a:p>
            <a:p>
              <a:pPr>
                <a:spcBef>
                  <a:spcPts val="1000"/>
                </a:spcBef>
                <a:defRPr sz="58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t>This poster is 56” wide by 42” high. It’s designed to be printed on a large-format printer. The Epidemiology Data Center’s printer maximum width to print is 42”</a:t>
              </a:r>
            </a:p>
            <a:p>
              <a:pPr>
                <a:spcBef>
                  <a:spcPts val="200"/>
                </a:spcBef>
                <a:defRPr sz="53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endParaRPr/>
            </a:p>
            <a:p>
              <a:pPr>
                <a:spcBef>
                  <a:spcPts val="1000"/>
                </a:spcBef>
                <a:defRPr sz="78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t>Customizing the Content:</a:t>
              </a:r>
              <a:endParaRPr>
                <a:solidFill>
                  <a:srgbClr val="FFFFFF"/>
                </a:solidFill>
              </a:endParaRPr>
            </a:p>
            <a:p>
              <a:pPr>
                <a:spcBef>
                  <a:spcPts val="1000"/>
                </a:spcBef>
                <a:defRPr sz="58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t>Keep the aspect ratio for the School’s logo.</a:t>
              </a:r>
            </a:p>
            <a:p>
              <a:pPr>
                <a:spcBef>
                  <a:spcPts val="1000"/>
                </a:spcBef>
                <a:defRPr sz="58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t>The placeholders in this poster are formatted for you. Type in the placeholders to add text, or click an icon to add a table, chart, SmartArt graphic, picture or multimedia file.</a:t>
              </a:r>
              <a:endParaRPr>
                <a:solidFill>
                  <a:srgbClr val="FFFFFF"/>
                </a:solidFill>
              </a:endParaRPr>
            </a:p>
            <a:p>
              <a:pPr>
                <a:spcBef>
                  <a:spcPts val="2100"/>
                </a:spcBef>
                <a:defRPr sz="58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t>To add or remove bullet points from text, click the Bullets button on the Home tab.</a:t>
              </a:r>
              <a:endParaRPr>
                <a:solidFill>
                  <a:srgbClr val="FFFFFF"/>
                </a:solidFill>
              </a:endParaRPr>
            </a:p>
            <a:p>
              <a:pPr>
                <a:spcBef>
                  <a:spcPts val="2100"/>
                </a:spcBef>
                <a:defRPr sz="58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t>If you need more placeholders for titles, content or body text, make a copy of what you need and drag it into place. PowerPoint’s Smart Guides will help you align it with everything else.</a:t>
              </a:r>
              <a:endParaRPr>
                <a:solidFill>
                  <a:srgbClr val="FFFFFF"/>
                </a:solidFill>
              </a:endParaRPr>
            </a:p>
            <a:p>
              <a:pPr>
                <a:spcBef>
                  <a:spcPts val="2100"/>
                </a:spcBef>
                <a:defRPr sz="5800">
                  <a:solidFill>
                    <a:srgbClr val="808080"/>
                  </a:solidFill>
                  <a:latin typeface="Calibri Light"/>
                  <a:ea typeface="Calibri Light"/>
                  <a:cs typeface="Calibri Light"/>
                  <a:sym typeface="Calibri Light"/>
                </a:defRPr>
              </a:pPr>
              <a:r>
                <a:t>Want to use your own pictures instead of ours? No problem! Just click a picture, press the Delete key, then click the icon to add your picture.</a:t>
              </a:r>
            </a:p>
          </p:txBody>
        </p:sp>
      </p:grp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351280" y="609653"/>
            <a:ext cx="35204401" cy="2641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351281" y="3639027"/>
            <a:ext cx="35203484" cy="574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49570992" y="2860518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4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3901444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390144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BFBFBF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2150314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4300630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6450946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8601261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10751577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12901893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5052208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7202523" algn="r" defTabSz="4300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subTitle" sz="quarter" idx="1"/>
          </p:nvPr>
        </p:nvSpPr>
        <p:spPr>
          <a:xfrm>
            <a:off x="44618157" y="3661135"/>
            <a:ext cx="5764108" cy="654257"/>
          </a:xfrm>
          <a:prstGeom prst="rect">
            <a:avLst/>
          </a:prstGeom>
        </p:spPr>
        <p:txBody>
          <a:bodyPr/>
          <a:lstStyle>
            <a:lvl1pPr algn="r" defTabSz="3938415">
              <a:defRPr i="1"/>
            </a:lvl1pPr>
          </a:lstStyle>
          <a:p>
            <a:r>
              <a:t>sph.lsuhsc.edu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3"/>
          </p:nvPr>
        </p:nvSpPr>
        <p:spPr>
          <a:xfrm>
            <a:off x="975709" y="12503341"/>
            <a:ext cx="14935201" cy="11379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sz="5000" dirty="0"/>
              <a:t>Background</a:t>
            </a:r>
            <a:endParaRPr sz="5000" dirty="0"/>
          </a:p>
        </p:txBody>
      </p:sp>
      <p:sp>
        <p:nvSpPr>
          <p:cNvPr id="42" name="Shape 42"/>
          <p:cNvSpPr>
            <a:spLocks noGrp="1"/>
          </p:cNvSpPr>
          <p:nvPr>
            <p:ph type="body" idx="14"/>
          </p:nvPr>
        </p:nvSpPr>
        <p:spPr>
          <a:xfrm>
            <a:off x="1033833" y="13952603"/>
            <a:ext cx="14935201" cy="7604051"/>
          </a:xfrm>
          <a:prstGeom prst="rect">
            <a:avLst/>
          </a:prstGeom>
          <a:solidFill>
            <a:schemeClr val="bg1">
              <a:lumMod val="95000"/>
            </a:schemeClr>
          </a:solidFill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Autofit/>
          </a:bodyPr>
          <a:lstStyle>
            <a:lvl1pPr defTabSz="3784400">
              <a:spcBef>
                <a:spcPts val="900"/>
              </a:spcBef>
              <a:defRPr sz="3783">
                <a:solidFill>
                  <a:srgbClr val="000000"/>
                </a:solidFill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/>
              <a:t>Binge eating is the most common eating disorder in the U.S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/>
              <a:t>Severe, life-threatening and treatable eating disorder that includes recurrent episodes of rapidly eating large quantities of 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/>
              <a:t>Faster eating rate can possibly lead to increased energy intake and increase body adiposity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/>
              <a:t>Fast chewing can cause       satiation and       caloric intake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/>
              <a:t>AR is used in nutrition education, portion size control, and dietary monitoring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/>
              <a:t>Black women report higher rates of binge eating, obesity, and lack of access to ED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/>
              <a:t>Hispanic women have a higher lifetime prevalence of BED than other racial/ethnic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/>
              <a:t>Limited BED research designed for diverse populations. </a:t>
            </a:r>
            <a:endParaRPr sz="3300" dirty="0"/>
          </a:p>
        </p:txBody>
      </p:sp>
      <p:sp>
        <p:nvSpPr>
          <p:cNvPr id="43" name="Shape 43"/>
          <p:cNvSpPr>
            <a:spLocks noGrp="1"/>
          </p:cNvSpPr>
          <p:nvPr>
            <p:ph type="body" idx="16"/>
          </p:nvPr>
        </p:nvSpPr>
        <p:spPr>
          <a:xfrm>
            <a:off x="18394060" y="15456341"/>
            <a:ext cx="14935201" cy="10837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sz="5000" dirty="0"/>
              <a:t>A</a:t>
            </a:r>
            <a:r>
              <a:rPr lang="en-US" sz="5000" dirty="0"/>
              <a:t>ugmented Reality</a:t>
            </a:r>
            <a:r>
              <a:rPr sz="5000" dirty="0"/>
              <a:t> </a:t>
            </a:r>
            <a:r>
              <a:rPr lang="en-US" sz="5000" dirty="0"/>
              <a:t>Technology</a:t>
            </a:r>
            <a:endParaRPr sz="5000" dirty="0"/>
          </a:p>
        </p:txBody>
      </p:sp>
      <p:sp>
        <p:nvSpPr>
          <p:cNvPr id="45" name="Shape 45"/>
          <p:cNvSpPr>
            <a:spLocks noGrp="1"/>
          </p:cNvSpPr>
          <p:nvPr>
            <p:ph type="body" idx="18"/>
          </p:nvPr>
        </p:nvSpPr>
        <p:spPr>
          <a:xfrm>
            <a:off x="981806" y="21943343"/>
            <a:ext cx="14935200" cy="10837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sz="5000" dirty="0"/>
              <a:t>Method</a:t>
            </a:r>
            <a:r>
              <a:rPr lang="en-US" sz="5000" dirty="0"/>
              <a:t>s</a:t>
            </a:r>
            <a:endParaRPr sz="5000" dirty="0"/>
          </a:p>
        </p:txBody>
      </p:sp>
      <p:sp>
        <p:nvSpPr>
          <p:cNvPr id="46" name="Shape 46"/>
          <p:cNvSpPr>
            <a:spLocks noGrp="1"/>
          </p:cNvSpPr>
          <p:nvPr>
            <p:ph type="body" idx="19"/>
          </p:nvPr>
        </p:nvSpPr>
        <p:spPr>
          <a:xfrm>
            <a:off x="18373336" y="5025940"/>
            <a:ext cx="14935200" cy="10837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sz="5000" dirty="0"/>
              <a:t>Results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21"/>
          </p:nvPr>
        </p:nvSpPr>
        <p:spPr>
          <a:xfrm>
            <a:off x="35713433" y="5025940"/>
            <a:ext cx="14935201" cy="108373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sz="5000" dirty="0"/>
              <a:t>Discussions</a:t>
            </a:r>
          </a:p>
        </p:txBody>
      </p:sp>
      <p:sp>
        <p:nvSpPr>
          <p:cNvPr id="48" name="Shape 48"/>
          <p:cNvSpPr/>
          <p:nvPr/>
        </p:nvSpPr>
        <p:spPr>
          <a:xfrm>
            <a:off x="35738827" y="6334220"/>
            <a:ext cx="14935201" cy="50444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 defTabSz="3901444">
              <a:spcBef>
                <a:spcPts val="1000"/>
              </a:spcBef>
              <a:defRPr sz="3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for Augmented Reality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reality can bridge gaps in obesity research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friendly, adaptable for real life scenarios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Favorable and innovative tool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 understand chewing behavior and binge eating through AR interventions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 for BED interventions and AR technology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hunger cues, influence of eating patterns, and breaking disordered eating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urges to eat in response to non-appetite stimuli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Prevent/reduce disordered eating with feedback from AR technology</a:t>
            </a:r>
          </a:p>
        </p:txBody>
      </p:sp>
      <p:sp>
        <p:nvSpPr>
          <p:cNvPr id="49" name="Shape 49"/>
          <p:cNvSpPr/>
          <p:nvPr/>
        </p:nvSpPr>
        <p:spPr>
          <a:xfrm>
            <a:off x="35722766" y="25922016"/>
            <a:ext cx="14935201" cy="1083734"/>
          </a:xfrm>
          <a:prstGeom prst="rect">
            <a:avLst/>
          </a:prstGeom>
          <a:solidFill>
            <a:srgbClr val="461D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algn="ctr" defTabSz="3901444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sz="5000" dirty="0"/>
              <a:t>Acknowledgements</a:t>
            </a:r>
            <a:endParaRPr sz="5000" dirty="0"/>
          </a:p>
        </p:txBody>
      </p:sp>
      <p:sp>
        <p:nvSpPr>
          <p:cNvPr id="50" name="Shape 50"/>
          <p:cNvSpPr/>
          <p:nvPr/>
        </p:nvSpPr>
        <p:spPr>
          <a:xfrm>
            <a:off x="35722766" y="27198366"/>
            <a:ext cx="14935201" cy="19469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Special thanks to our collaborators, Dr. Chen Wang, </a:t>
            </a:r>
            <a:r>
              <a:rPr lang="en-US" sz="3300" dirty="0">
                <a:ea typeface="Calibri" panose="020F0502020204030204" pitchFamily="34" charset="0"/>
                <a:cs typeface="Calibri" panose="020F0502020204030204" pitchFamily="34" charset="0"/>
              </a:rPr>
              <a:t>PHD, </a:t>
            </a:r>
            <a:r>
              <a:rPr lang="en-US" sz="3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and Ruxin Wang, MS at the LSU School of Computer Science and Engineering. Additional thanks to </a:t>
            </a:r>
            <a:r>
              <a:rPr lang="en-US" sz="3300" dirty="0"/>
              <a:t>Dr. Tung-Sung Tseng, DrPH, MS, CHES/MCHES of the LSUHSC School of Public Health.</a:t>
            </a:r>
            <a:endParaRPr lang="en-US" sz="33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3" name="TSDErrorImageIcon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5349" y="215850"/>
            <a:ext cx="7566915" cy="3064601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Shape 54"/>
          <p:cNvSpPr/>
          <p:nvPr/>
        </p:nvSpPr>
        <p:spPr>
          <a:xfrm>
            <a:off x="284179" y="532191"/>
            <a:ext cx="41451254" cy="2277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0200"/>
            </a:pPr>
            <a:r>
              <a:rPr lang="en-US" sz="8200" dirty="0"/>
              <a:t>Extended Reality and Binge Eating Behaviors Among Diverse Racial and Ethnic Groups</a:t>
            </a:r>
            <a:endParaRPr sz="82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GV GONZALEZ</a:t>
            </a:r>
            <a:r>
              <a:rPr lang="en-US" sz="60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 Wang</a:t>
            </a:r>
            <a:r>
              <a:rPr lang="en-US" sz="60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 Wang</a:t>
            </a:r>
            <a:r>
              <a:rPr lang="en-US" sz="60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TS Tseng</a:t>
            </a:r>
            <a:r>
              <a:rPr lang="en-US" sz="60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40318" y="3711352"/>
            <a:ext cx="38577842" cy="1113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0640" tIns="40640" rIns="40640" bIns="40640" anchor="ctr">
            <a:spAutoFit/>
          </a:bodyPr>
          <a:lstStyle>
            <a:lvl1pPr defTabSz="3938415">
              <a:defRPr sz="3200" i="1">
                <a:solidFill>
                  <a:srgbClr val="BFBFBF"/>
                </a:solidFill>
              </a:defRPr>
            </a:lvl1pPr>
          </a:lstStyle>
          <a:p>
            <a:r>
              <a:rPr lang="en-US" sz="35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3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Louisiana State University Health Sciences Center (LSUHSC) School of Public Health, </a:t>
            </a:r>
            <a:r>
              <a:rPr lang="en-US" sz="35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5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Louisiana State University (LSU) School of Electrical Engineering and Computer Science</a:t>
            </a:r>
            <a:endParaRPr lang="en-US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dirty="0"/>
          </a:p>
        </p:txBody>
      </p:sp>
      <p:sp>
        <p:nvSpPr>
          <p:cNvPr id="56" name="Shape 56"/>
          <p:cNvSpPr>
            <a:spLocks noGrp="1"/>
          </p:cNvSpPr>
          <p:nvPr>
            <p:ph type="body" idx="22"/>
          </p:nvPr>
        </p:nvSpPr>
        <p:spPr>
          <a:xfrm>
            <a:off x="35710385" y="11630078"/>
            <a:ext cx="14932153" cy="1219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sz="5000" dirty="0"/>
              <a:t>Recommendations</a:t>
            </a:r>
            <a:endParaRPr sz="5000" dirty="0"/>
          </a:p>
        </p:txBody>
      </p:sp>
      <p:sp>
        <p:nvSpPr>
          <p:cNvPr id="57" name="Shape 57"/>
          <p:cNvSpPr/>
          <p:nvPr/>
        </p:nvSpPr>
        <p:spPr>
          <a:xfrm>
            <a:off x="35707337" y="13055292"/>
            <a:ext cx="14935201" cy="608400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defTabSz="3901444">
              <a:spcBef>
                <a:spcPts val="1000"/>
              </a:spcBef>
              <a:defRPr sz="3900"/>
            </a:lvl1pPr>
          </a:lstStyle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knowledge on eating habits and association with energy intake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 measure of chewing during mealtimes needed to understand relationship between chewing and weight status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studies devoted to the application of AR to reduce binge eating in minority populations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AR technology on nutrition education and chewing behavior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needed to bring technology to populations in need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to improve methodological approach, community application, and assessment of dietary behaviors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Literature review highlights need for culturally appropriate screening tools, interventions, and treatments for racial and ethnic minorities in BED research</a:t>
            </a:r>
          </a:p>
        </p:txBody>
      </p:sp>
      <p:sp>
        <p:nvSpPr>
          <p:cNvPr id="58" name="Shape 58"/>
          <p:cNvSpPr/>
          <p:nvPr/>
        </p:nvSpPr>
        <p:spPr>
          <a:xfrm>
            <a:off x="18394060" y="6319543"/>
            <a:ext cx="14932153" cy="872546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39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of VR and AR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eating disorder retention, assessment, and treatment protocols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nutritional healthcare education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self-regulation, self-monitoring, and self-motivation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Gaps in Literature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studies dedicated to women of color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and Hispanic women have high prevalence for BED and sub-threshold BED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current augmented reality studies dedicated to minority groups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 interventions designed for general population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Barriers to BED treatment among minority groups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access or availability of treatments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Poor retention rates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Interventions not designed with cultural relevance to various groups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Issues Contributing to Binge Eating Disparity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women experience stress, trauma, and food insecurity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 American and Hispanic women face weight stigma and shaming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Obesity interventions must include binge eating component</a:t>
            </a:r>
          </a:p>
        </p:txBody>
      </p:sp>
      <p:pic>
        <p:nvPicPr>
          <p:cNvPr id="61" name="pasted-im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5391" y="115450"/>
            <a:ext cx="8646831" cy="32376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, items, different&#10;&#10;Description automatically generated">
            <a:extLst>
              <a:ext uri="{FF2B5EF4-FFF2-40B4-BE49-F238E27FC236}">
                <a16:creationId xmlns:a16="http://schemas.microsoft.com/office/drawing/2014/main" id="{E69B94B8-1149-804C-9616-74786A656F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4915" y="16649258"/>
            <a:ext cx="9916569" cy="5391392"/>
          </a:xfrm>
          <a:prstGeom prst="rect">
            <a:avLst/>
          </a:prstGeom>
        </p:spPr>
      </p:pic>
      <p:sp>
        <p:nvSpPr>
          <p:cNvPr id="26" name="Shape 43">
            <a:extLst>
              <a:ext uri="{FF2B5EF4-FFF2-40B4-BE49-F238E27FC236}">
                <a16:creationId xmlns:a16="http://schemas.microsoft.com/office/drawing/2014/main" id="{2D3ACCFA-E5D0-044E-9E81-D55CCAF95011}"/>
              </a:ext>
            </a:extLst>
          </p:cNvPr>
          <p:cNvSpPr txBox="1">
            <a:spLocks/>
          </p:cNvSpPr>
          <p:nvPr/>
        </p:nvSpPr>
        <p:spPr>
          <a:xfrm>
            <a:off x="981804" y="5061114"/>
            <a:ext cx="14935201" cy="1083734"/>
          </a:xfrm>
          <a:prstGeom prst="rect">
            <a:avLst/>
          </a:prstGeom>
          <a:solidFill>
            <a:srgbClr val="461D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ctr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US" sz="5000" dirty="0"/>
              <a:t>Purpose</a:t>
            </a:r>
          </a:p>
        </p:txBody>
      </p:sp>
      <p:sp>
        <p:nvSpPr>
          <p:cNvPr id="28" name="Shape 42">
            <a:extLst>
              <a:ext uri="{FF2B5EF4-FFF2-40B4-BE49-F238E27FC236}">
                <a16:creationId xmlns:a16="http://schemas.microsoft.com/office/drawing/2014/main" id="{CDBA9E37-6101-054C-ACFB-819383A23E89}"/>
              </a:ext>
            </a:extLst>
          </p:cNvPr>
          <p:cNvSpPr txBox="1">
            <a:spLocks/>
          </p:cNvSpPr>
          <p:nvPr/>
        </p:nvSpPr>
        <p:spPr>
          <a:xfrm>
            <a:off x="975710" y="6595682"/>
            <a:ext cx="14935201" cy="55963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 fontScale="92500" lnSpcReduction="20000"/>
          </a:bodyPr>
          <a:lstStyle>
            <a:lvl1pPr marL="0" marR="0" indent="0" algn="l" defTabSz="3784400" rtl="0" latinLnBrk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783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US" sz="3300" dirty="0"/>
              <a:t>Binge eating disorder (BED) research lacks diversity and focus on women of varying racial and ethnic backgrounds</a:t>
            </a:r>
          </a:p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US" sz="3300" dirty="0"/>
              <a:t>Speed eating among binge eaters is a risk factor for obesity</a:t>
            </a:r>
          </a:p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US" sz="3300" dirty="0"/>
              <a:t>Eating disorder research is applying sensor technology to monitor eating behaviors</a:t>
            </a:r>
          </a:p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US" sz="3300" dirty="0"/>
              <a:t>Extended reality technology can possibly monitor eating behaviors, such as fast chewing</a:t>
            </a:r>
          </a:p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US" sz="3300" dirty="0"/>
              <a:t>Binge eating treatment can benefit from extended reality methods to improve health outcomes in diverse racial and ethnic groups. </a:t>
            </a:r>
          </a:p>
          <a:p>
            <a:pPr hangingPunct="1"/>
            <a:r>
              <a:rPr lang="en-US" sz="3300" b="1" dirty="0"/>
              <a:t>Literature Review Aim: To explore the application of extended reality technology to monitor binge eating behaviors and dietary control to reduce racial and ethnic disparities in binge eating disorder research.</a:t>
            </a:r>
          </a:p>
        </p:txBody>
      </p:sp>
      <p:pic>
        <p:nvPicPr>
          <p:cNvPr id="9" name="Picture 8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23D01E19-869D-9F4B-A1E4-5A82199405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98" y="23413766"/>
            <a:ext cx="14993936" cy="5016500"/>
          </a:xfrm>
          <a:prstGeom prst="rect">
            <a:avLst/>
          </a:prstGeom>
        </p:spPr>
      </p:pic>
      <p:sp>
        <p:nvSpPr>
          <p:cNvPr id="36" name="Shape 56">
            <a:extLst>
              <a:ext uri="{FF2B5EF4-FFF2-40B4-BE49-F238E27FC236}">
                <a16:creationId xmlns:a16="http://schemas.microsoft.com/office/drawing/2014/main" id="{8E3FA692-3CE4-1141-8333-2AC823B105A0}"/>
              </a:ext>
            </a:extLst>
          </p:cNvPr>
          <p:cNvSpPr txBox="1">
            <a:spLocks/>
          </p:cNvSpPr>
          <p:nvPr/>
        </p:nvSpPr>
        <p:spPr>
          <a:xfrm>
            <a:off x="35707337" y="19315533"/>
            <a:ext cx="14932153" cy="1219201"/>
          </a:xfrm>
          <a:prstGeom prst="rect">
            <a:avLst/>
          </a:prstGeom>
          <a:solidFill>
            <a:srgbClr val="461D7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ctr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3901444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BFBFB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US" sz="5000" dirty="0"/>
              <a:t>References</a:t>
            </a:r>
          </a:p>
        </p:txBody>
      </p:sp>
      <p:sp>
        <p:nvSpPr>
          <p:cNvPr id="39" name="Shape 58">
            <a:extLst>
              <a:ext uri="{FF2B5EF4-FFF2-40B4-BE49-F238E27FC236}">
                <a16:creationId xmlns:a16="http://schemas.microsoft.com/office/drawing/2014/main" id="{EA20E137-5C8D-2E4B-A0F0-62B2FE8BFC76}"/>
              </a:ext>
            </a:extLst>
          </p:cNvPr>
          <p:cNvSpPr/>
          <p:nvPr/>
        </p:nvSpPr>
        <p:spPr>
          <a:xfrm>
            <a:off x="35707337" y="20588949"/>
            <a:ext cx="14932153" cy="50165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>
            <a:lvl1pPr>
              <a:defRPr sz="3900"/>
            </a:lvl1pPr>
          </a:lstStyle>
          <a:p>
            <a:pPr marL="228600" indent="-228600" defTabSz="3901444">
              <a:buFont typeface="+mj-lt"/>
              <a:buAutoNum type="arabicPeriod"/>
            </a:pP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Beccia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A. L.,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Jesdale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W. M., &amp;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Lapane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K. L. (2020). Associations between perceived everyday discrimination, discrimination attributions, and binge eating among Latinas: results from the National Latino and Asian American Study. Annals of Epidemiology, 45, 32–39. https://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doi.org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/10.1016/j.annepidem.2020.03.012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Bell, B. M., Martinez, L., Gotsis, M., Lane, H. C., Davis, J. N.,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Antunez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-Castillo, L., Ragusa, G., &amp;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Spruijt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-Metz, D. (2018). Virtual Sprouts: A Virtual Gardening Pilot Intervention Increases Self-Efficacy to Cook and Eat Fruits and Vegetables in Minority Youth. In Games for Health Journal (Vol. 7, Issue 2, pp. 127–135). https://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doi.org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/10.1089/g4h.2017.0102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Chai, J. J. K., O’Sullivan, C., Gowen, A. A., Rooney, B., &amp; Xu, J. L. (2022). Augmented/mixed reality technologies for food: A review. Trends in Food Science and Technology, 124(February), 182–194. https://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doi.org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/10.1016/j.tifs.2022.04.021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Goode, R. W., Cowell, M. M.,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Mazzeo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S. E., Cooper-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Lewter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C., Forte, A.,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Olayia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O. I., &amp;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Bulik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C. M. (2020). Binge eating and binge-eating disorder in Black women: A systematic review. In International Journal of Eating Disorders (Vol. 53, Issue 4, pp. 491–507). https://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doi.org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/10.1002/eat.23217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Lee-Winn, A.,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Reinblatt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Mojtabai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R., &amp; Mendelson, T. (2016). Gender and Racial/Ethnic Differences in Binge Eating Symptoms in a Nationally Representative Sample of Adolescents in the United States. Eating Behaviors, 22, 27–33. https://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doi.org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/https://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doi.org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/10.1016/j.eatbeh.2016.03.021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Mama, S. K.,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Schembre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, S. M., Connor, D. P. O., Kaplan, C. D., Bode, S., &amp; Lee, R. E. (2016). Effectiveness of lifestyle interventions to reduce binge eating symptoms in African American and Hispanic women. 269–274. https://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doi.org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/10.1016/j.appet.2015.07.015.Effectiveness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National Institute of Diabetes and Digestive and Kidney Diseases. (2021). Definition &amp; Facts for Binge Eating Disorder. https://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www.niddk.nih.gov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/health-information/weight-management/binge-eating-disorder/definition-facts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Wu, Y. K., Berry, D. C., &amp; Schwartz, T. A. (2020). Weight stigmatization and binge eating in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asian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americans</a:t>
            </a: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 with overweight and obesity. International Journal of Environmental Research and Public Health, 17(12), 1–14. https://doi.org/10.3390/ijerph17124319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>
                <a:effectLst/>
              </a:rPr>
              <a:t>Yoshimura, S., Hori, K., Uehara, F., Hori, S., </a:t>
            </a:r>
            <a:r>
              <a:rPr lang="en-US" sz="1600" dirty="0" err="1">
                <a:effectLst/>
              </a:rPr>
              <a:t>Yamaga</a:t>
            </a:r>
            <a:r>
              <a:rPr lang="en-US" sz="1600" dirty="0">
                <a:effectLst/>
              </a:rPr>
              <a:t>, Y., Hasegawa, Y., </a:t>
            </a:r>
            <a:r>
              <a:rPr lang="en-US" sz="1600" dirty="0" err="1">
                <a:effectLst/>
              </a:rPr>
              <a:t>Akazawa</a:t>
            </a:r>
            <a:r>
              <a:rPr lang="en-US" sz="1600" dirty="0">
                <a:effectLst/>
              </a:rPr>
              <a:t>, K., &amp; Ono, T. (2022). Relationship between body mass index and masticatory factors evaluated with a wearable device. </a:t>
            </a:r>
            <a:r>
              <a:rPr lang="en-US" sz="1600" i="1" dirty="0">
                <a:effectLst/>
              </a:rPr>
              <a:t>Scientific Reports</a:t>
            </a:r>
            <a:r>
              <a:rPr lang="en-US" sz="1600" dirty="0">
                <a:effectLst/>
              </a:rPr>
              <a:t>, </a:t>
            </a:r>
            <a:r>
              <a:rPr lang="en-US" sz="1600" i="1" dirty="0">
                <a:effectLst/>
              </a:rPr>
              <a:t>12</a:t>
            </a:r>
            <a:r>
              <a:rPr lang="en-US" sz="1600" dirty="0">
                <a:effectLst/>
              </a:rPr>
              <a:t>(1), 1–9. https://doi.org/10.1038/s41598-022-08084-5</a:t>
            </a:r>
          </a:p>
          <a:p>
            <a:pPr marL="228600" indent="-228600" defTabSz="3901444">
              <a:buFont typeface="+mj-lt"/>
              <a:buAutoNum type="arabicPeriod"/>
            </a:pPr>
            <a:r>
              <a:rPr lang="en-US" sz="1600" dirty="0" err="1">
                <a:effectLst/>
              </a:rPr>
              <a:t>Blechert</a:t>
            </a:r>
            <a:r>
              <a:rPr lang="en-US" sz="1600" dirty="0">
                <a:effectLst/>
              </a:rPr>
              <a:t>, J., </a:t>
            </a:r>
            <a:r>
              <a:rPr lang="en-US" sz="1600" dirty="0" err="1">
                <a:effectLst/>
              </a:rPr>
              <a:t>Liedlgruber</a:t>
            </a:r>
            <a:r>
              <a:rPr lang="en-US" sz="1600" dirty="0">
                <a:effectLst/>
              </a:rPr>
              <a:t>, M., Lender, A., </a:t>
            </a:r>
            <a:r>
              <a:rPr lang="en-US" sz="1600" dirty="0" err="1">
                <a:effectLst/>
              </a:rPr>
              <a:t>Reichenberger</a:t>
            </a:r>
            <a:r>
              <a:rPr lang="en-US" sz="1600" dirty="0">
                <a:effectLst/>
              </a:rPr>
              <a:t>, J., &amp; Wilhelm, F. H. (2017). Unobtrusive electromyography-based eating detection in daily life: A new tool to address underreporting? </a:t>
            </a:r>
            <a:r>
              <a:rPr lang="en-US" sz="1600" i="1" dirty="0">
                <a:effectLst/>
              </a:rPr>
              <a:t>Appetite</a:t>
            </a:r>
            <a:r>
              <a:rPr lang="en-US" sz="1600" dirty="0">
                <a:effectLst/>
              </a:rPr>
              <a:t>, </a:t>
            </a:r>
            <a:r>
              <a:rPr lang="en-US" sz="1600" i="1" dirty="0">
                <a:effectLst/>
              </a:rPr>
              <a:t>118</a:t>
            </a:r>
            <a:r>
              <a:rPr lang="en-US" sz="1600" dirty="0">
                <a:effectLst/>
              </a:rPr>
              <a:t>, 168–173. https://</a:t>
            </a:r>
            <a:r>
              <a:rPr lang="en-US" sz="1600" dirty="0" err="1">
                <a:effectLst/>
              </a:rPr>
              <a:t>doi.org</a:t>
            </a:r>
            <a:r>
              <a:rPr lang="en-US" sz="1600" dirty="0">
                <a:effectLst/>
              </a:rPr>
              <a:t>/10.1016/j.appet.2017.08.008</a:t>
            </a:r>
          </a:p>
          <a:p>
            <a:pPr marL="228600" indent="-228600" defTabSz="3901444">
              <a:buFont typeface="+mj-lt"/>
              <a:buAutoNum type="arabicPeriod"/>
            </a:pPr>
            <a:endParaRPr lang="en-US" sz="1700" dirty="0">
              <a:effectLst/>
            </a:endParaRPr>
          </a:p>
          <a:p>
            <a:pPr defTabSz="3901444"/>
            <a:endParaRPr lang="en-US" sz="1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6216E689-999E-CA47-B810-C5195E8525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873" y="21943343"/>
            <a:ext cx="14405829" cy="30193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7D846A-4859-094C-8D07-F976A16B5FD7}"/>
              </a:ext>
            </a:extLst>
          </p:cNvPr>
          <p:cNvSpPr txBox="1"/>
          <p:nvPr/>
        </p:nvSpPr>
        <p:spPr>
          <a:xfrm>
            <a:off x="30789393" y="20346165"/>
            <a:ext cx="2959330" cy="21390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3006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Augmented reality glasses experiment and chewing + swallowing methodology</a:t>
            </a:r>
          </a:p>
          <a:p>
            <a:pPr marL="0" marR="0" indent="0" algn="l" defTabSz="43006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(Chen &amp; Chen; LSU School </a:t>
            </a:r>
            <a:r>
              <a:rPr lang="en-US" sz="1900" dirty="0"/>
              <a:t>of Electrical Engineering and Computer Sciences)</a:t>
            </a:r>
            <a:endParaRPr kumimoji="0" lang="en-US" sz="19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7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BAE58970-0314-8042-BF6A-9C1DC24C27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4060" y="24747897"/>
            <a:ext cx="7578728" cy="451570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045565BB-29BD-884E-9B40-C41006FD646A}"/>
              </a:ext>
            </a:extLst>
          </p:cNvPr>
          <p:cNvSpPr txBox="1"/>
          <p:nvPr/>
        </p:nvSpPr>
        <p:spPr>
          <a:xfrm>
            <a:off x="16142515" y="27399286"/>
            <a:ext cx="2251545" cy="155427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3006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900" dirty="0">
                <a:solidFill>
                  <a:srgbClr val="000000"/>
                </a:solidFill>
              </a:rPr>
              <a:t>Wearable Masticatory Counter (</a:t>
            </a:r>
            <a:r>
              <a:rPr lang="en-US" sz="1900" dirty="0" err="1">
                <a:solidFill>
                  <a:srgbClr val="000000"/>
                </a:solidFill>
              </a:rPr>
              <a:t>Bitescan</a:t>
            </a:r>
            <a:r>
              <a:rPr lang="en-US" sz="1900" dirty="0">
                <a:solidFill>
                  <a:srgbClr val="000000"/>
                </a:solidFill>
              </a:rPr>
              <a:t>), (Yoshimura et al., 2022)</a:t>
            </a:r>
            <a:endParaRPr kumimoji="0" lang="en-US" sz="19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DE2AF956-C39E-F04D-A642-4FE8350CB7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644" y="24724920"/>
            <a:ext cx="4844109" cy="4493749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8BD1384-7A3A-D347-B30A-BF816CDBF18D}"/>
              </a:ext>
            </a:extLst>
          </p:cNvPr>
          <p:cNvSpPr txBox="1"/>
          <p:nvPr/>
        </p:nvSpPr>
        <p:spPr>
          <a:xfrm>
            <a:off x="32269058" y="27394723"/>
            <a:ext cx="2507225" cy="155427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3006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Unobstructive electromyography-based eating detection electrodes (</a:t>
            </a:r>
            <a:r>
              <a:rPr kumimoji="0" lang="en-US" sz="19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Blechert</a:t>
            </a:r>
            <a:r>
              <a:rPr kumimoji="0" lang="en-US" sz="19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 et al., 2017)</a:t>
            </a:r>
          </a:p>
        </p:txBody>
      </p:sp>
      <p:sp>
        <p:nvSpPr>
          <p:cNvPr id="13" name="Down Arrow 12">
            <a:extLst>
              <a:ext uri="{FF2B5EF4-FFF2-40B4-BE49-F238E27FC236}">
                <a16:creationId xmlns:a16="http://schemas.microsoft.com/office/drawing/2014/main" id="{5420ACDE-58FA-9846-B4BE-3507E7241F69}"/>
              </a:ext>
            </a:extLst>
          </p:cNvPr>
          <p:cNvSpPr/>
          <p:nvPr/>
        </p:nvSpPr>
        <p:spPr>
          <a:xfrm flipH="1">
            <a:off x="6239706" y="17247056"/>
            <a:ext cx="446651" cy="436269"/>
          </a:xfrm>
          <a:prstGeom prst="downArrow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3006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51" name="Down Arrow 50">
            <a:extLst>
              <a:ext uri="{FF2B5EF4-FFF2-40B4-BE49-F238E27FC236}">
                <a16:creationId xmlns:a16="http://schemas.microsoft.com/office/drawing/2014/main" id="{ABDD06EC-219E-9B41-8B6D-CF77E4D03345}"/>
              </a:ext>
            </a:extLst>
          </p:cNvPr>
          <p:cNvSpPr/>
          <p:nvPr/>
        </p:nvSpPr>
        <p:spPr>
          <a:xfrm rot="10800000" flipH="1">
            <a:off x="9381156" y="17201261"/>
            <a:ext cx="446651" cy="436269"/>
          </a:xfrm>
          <a:prstGeom prst="downArrow">
            <a:avLst/>
          </a:prstGeom>
          <a:solidFill>
            <a:schemeClr val="tx1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3006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8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00FF"/>
      </a:hlink>
      <a:folHlink>
        <a:srgbClr val="FF00FF"/>
      </a:folHlink>
    </a:clrScheme>
    <a:fontScheme name="Science Poster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cienc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300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00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00FF"/>
      </a:hlink>
      <a:folHlink>
        <a:srgbClr val="FF00FF"/>
      </a:folHlink>
    </a:clrScheme>
    <a:fontScheme name="Science Poster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cienc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300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00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14101</TotalTime>
  <Words>1348</Words>
  <Application>Microsoft Macintosh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Science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Tseng, Tung Sung</dc:creator>
  <cp:lastModifiedBy>Gonzalez, Gabrielle V.</cp:lastModifiedBy>
  <cp:revision>28</cp:revision>
  <dcterms:modified xsi:type="dcterms:W3CDTF">2023-03-23T21:24:44Z</dcterms:modified>
</cp:coreProperties>
</file>