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C0rpIp2rGQqDaU66HTrnMtDRf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525C8E-6DF7-41D1-A5CC-6D9EF4B9F7A9}" v="1520" dt="2023-01-27T04:34:18.731"/>
  </p1510:revLst>
</p1510:revInfo>
</file>

<file path=ppt/tableStyles.xml><?xml version="1.0" encoding="utf-8"?>
<a:tblStyleLst xmlns:a="http://schemas.openxmlformats.org/drawingml/2006/main" def="{9B9C05F4-D7A2-4F70-8AB2-E361C9F517B6}">
  <a:tblStyle styleId="{9B9C05F4-D7A2-4F70-8AB2-E361C9F517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16" d="100"/>
          <a:sy n="316" d="100"/>
        </p:scale>
        <p:origin x="-25404" y="-7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00" cy="3136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1502480" y="278100"/>
            <a:ext cx="20886300" cy="378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22193282" y="10968900"/>
            <a:ext cx="27896700" cy="94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2990852" y="1779150"/>
            <a:ext cx="27896700" cy="278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3291840" y="5387342"/>
            <a:ext cx="37307400" cy="11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/>
            </a:lvl1pPr>
            <a:lvl2pPr lvl="1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/>
            </a:lvl2pPr>
            <a:lvl3pPr lvl="2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3pPr>
            <a:lvl4pPr lvl="3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4pPr>
            <a:lvl5pPr lvl="4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5pPr>
            <a:lvl6pPr lvl="5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6pPr>
            <a:lvl7pPr lvl="6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7pPr>
            <a:lvl8pPr lvl="7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8pPr>
            <a:lvl9pPr lvl="8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994662" y="8206749"/>
            <a:ext cx="37856100" cy="13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994662" y="22029429"/>
            <a:ext cx="378561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8640"/>
              <a:buNone/>
              <a:defRPr sz="86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186537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2219920" y="8763000"/>
            <a:ext cx="186537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023237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023242" y="8069582"/>
            <a:ext cx="18567900" cy="39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023242" y="12024360"/>
            <a:ext cx="18567900" cy="17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22219922" y="8069582"/>
            <a:ext cx="18659400" cy="39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22219922" y="12024360"/>
            <a:ext cx="18659400" cy="17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1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8659477" y="4739647"/>
            <a:ext cx="2221980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20396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5360"/>
              <a:buChar char="•"/>
              <a:defRPr sz="15360"/>
            </a:lvl1pPr>
            <a:lvl2pPr marL="914400" lvl="1" indent="-108204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3440"/>
              <a:buChar char="•"/>
              <a:defRPr sz="13439"/>
            </a:lvl2pPr>
            <a:lvl3pPr marL="1371600" lvl="2" indent="-96012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3pPr>
            <a:lvl4pPr marL="1828800" lvl="3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4pPr>
            <a:lvl5pPr marL="2286000" lvl="4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5pPr>
            <a:lvl6pPr marL="2743200" lvl="5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3023237" y="9875520"/>
            <a:ext cx="14156100" cy="182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1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8659477" y="4739647"/>
            <a:ext cx="22219800" cy="233934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023237" y="9875520"/>
            <a:ext cx="14156100" cy="182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20"/>
              <a:buFont typeface="Calibri"/>
              <a:buNone/>
              <a:defRPr sz="21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082040" algn="l" rtl="0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Char char="•"/>
              <a:defRPr sz="13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6012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382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7724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599">
            <a:alpha val="64705"/>
          </a:srgbClr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29759150" y="4847050"/>
            <a:ext cx="14132100" cy="28040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"/>
          <p:cNvSpPr/>
          <p:nvPr/>
        </p:nvSpPr>
        <p:spPr>
          <a:xfrm>
            <a:off x="14950650" y="4878350"/>
            <a:ext cx="14538900" cy="28040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-50" y="13213547"/>
            <a:ext cx="14671964" cy="19704927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6941216" y="661034"/>
            <a:ext cx="36253298" cy="3039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7200"/>
            </a:pPr>
            <a:r>
              <a:rPr lang="en-US" sz="73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Gabapentin to Cyclobenzaprine: A Case of Acute Reversible Iatrogenic Anticholinergic Delirium Influenced by Schedule V Classifications</a:t>
            </a:r>
            <a:br>
              <a:rPr lang="en-US" sz="10700" b="1" dirty="0"/>
            </a:br>
            <a:r>
              <a:rPr lang="en-US" sz="4700" b="1" dirty="0"/>
              <a:t>Viet Le, BS, Sanjana Easwar, BS,  Jacob Cambre, BS, Michael </a:t>
            </a:r>
            <a:r>
              <a:rPr lang="en-US" sz="4700" b="1" dirty="0" err="1"/>
              <a:t>Dicharry</a:t>
            </a:r>
            <a:r>
              <a:rPr lang="en-US" sz="4700" b="1"/>
              <a:t>, </a:t>
            </a:r>
            <a:r>
              <a:rPr lang="en-US" sz="4700" b="1" dirty="0"/>
              <a:t>MD</a:t>
            </a:r>
            <a:endParaRPr sz="47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5000" b="1"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29753890" y="3411054"/>
            <a:ext cx="14137336" cy="14671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9600"/>
              <a:buFont typeface="Arial"/>
              <a:buNone/>
            </a:pPr>
            <a:r>
              <a:rPr lang="en-US" sz="9600" b="0" i="0" u="none" strike="noStrike" cap="none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29761700" y="16988131"/>
            <a:ext cx="14157468" cy="139574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9600"/>
              <a:buFont typeface="Arial"/>
              <a:buNone/>
            </a:pPr>
            <a:r>
              <a:rPr lang="en-US" sz="9600" b="0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dirty="0"/>
          </a:p>
        </p:txBody>
      </p:sp>
      <p:pic>
        <p:nvPicPr>
          <p:cNvPr id="95" name="Google Shape;95;p1" descr="Image result for lsu health new orleans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870725"/>
            <a:ext cx="8508248" cy="1648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29753890" y="22340207"/>
            <a:ext cx="14151319" cy="161741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25000" lnSpcReduction="20000"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Arial"/>
              <a:buNone/>
            </a:pPr>
            <a:r>
              <a:rPr lang="en-US" sz="38400" b="0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sz="38400" dirty="0"/>
          </a:p>
          <a:p>
            <a:pPr marL="0" marR="0" lvl="0" indent="0" algn="ctr" rtl="0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9600" b="0" i="0" u="none" strike="noStrike" cap="none" dirty="0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9489460" y="11094854"/>
            <a:ext cx="1107900" cy="14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4948100" y="3412750"/>
            <a:ext cx="14544000" cy="1465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9600"/>
              <a:buFont typeface="Arial"/>
              <a:buNone/>
            </a:pPr>
            <a:r>
              <a:rPr lang="en-US" sz="9600" b="0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Case Presentation</a:t>
            </a:r>
            <a:endParaRPr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14948100" y="4247975"/>
            <a:ext cx="14544000" cy="1771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82600">
              <a:spcBef>
                <a:spcPts val="1000"/>
              </a:spcBef>
              <a:buSzPts val="4000"/>
              <a:buChar char="●"/>
            </a:pPr>
            <a:r>
              <a:rPr lang="en-US" sz="4000" dirty="0"/>
              <a:t>L is a </a:t>
            </a:r>
            <a:r>
              <a:rPr lang="en-US" sz="4000" b="1" i="0" u="none" strike="noStrike" cap="none" dirty="0">
                <a:solidFill>
                  <a:srgbClr val="000000"/>
                </a:solidFill>
              </a:rPr>
              <a:t>23-year-old African</a:t>
            </a:r>
            <a:r>
              <a:rPr lang="en-US" sz="4000" b="1" dirty="0"/>
              <a:t>-</a:t>
            </a:r>
            <a:r>
              <a:rPr lang="en-US" sz="4000" b="1" i="0" u="none" strike="noStrike" cap="none" dirty="0">
                <a:solidFill>
                  <a:srgbClr val="000000"/>
                </a:solidFill>
              </a:rPr>
              <a:t>American male</a:t>
            </a:r>
            <a:r>
              <a:rPr 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a past medical history of a Grade II/IV astrocytoma and </a:t>
            </a:r>
            <a:r>
              <a:rPr lang="en-US" sz="4000" b="1" i="0" u="none" strike="noStrike" cap="none" dirty="0">
                <a:solidFill>
                  <a:srgbClr val="000000"/>
                </a:solidFill>
              </a:rPr>
              <a:t>severe thoracic kyphoscoliosis </a:t>
            </a:r>
            <a:r>
              <a:rPr lang="en-US" sz="4000" b="1" dirty="0"/>
              <a:t>(Figure 3)</a:t>
            </a:r>
            <a:r>
              <a:rPr lang="en-US" sz="4000" dirty="0"/>
              <a:t>, presenting in the ED in federal custody when his guards noted altered mental status. </a:t>
            </a:r>
            <a:endParaRPr sz="4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82600">
              <a:buSzPts val="4000"/>
              <a:buChar char="●"/>
            </a:pPr>
            <a:r>
              <a:rPr lang="en-US" sz="4000" dirty="0"/>
              <a:t>A week prior to admission, the prison removed gabapentin from the patient's regimen, and the patient's pain medication </a:t>
            </a:r>
            <a:r>
              <a:rPr lang="en-US" sz="4000" i="0" u="none" strike="noStrike" dirty="0">
                <a:solidFill>
                  <a:srgbClr val="000000"/>
                </a:solidFill>
              </a:rPr>
              <a:t>was changed to</a:t>
            </a:r>
            <a:r>
              <a:rPr lang="en-US" sz="4000" b="1" i="0" u="none" strike="noStrike" dirty="0">
                <a:solidFill>
                  <a:srgbClr val="000000"/>
                </a:solidFill>
              </a:rPr>
              <a:t> Flexeril 10 mg TID.</a:t>
            </a:r>
            <a:r>
              <a:rPr lang="en-US" sz="4000" b="1" dirty="0"/>
              <a:t> </a:t>
            </a:r>
            <a:endParaRPr sz="4000" b="1" dirty="0"/>
          </a:p>
          <a:p>
            <a:pPr marL="457200" indent="-482600"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On interview, the patient claimed he </a:t>
            </a:r>
            <a:r>
              <a:rPr lang="en-US" sz="4000" b="1" dirty="0">
                <a:solidFill>
                  <a:schemeClr val="dk1"/>
                </a:solidFill>
              </a:rPr>
              <a:t>saw someone chasing him</a:t>
            </a:r>
            <a:r>
              <a:rPr lang="en-US" sz="4000" dirty="0">
                <a:solidFill>
                  <a:schemeClr val="dk1"/>
                </a:solidFill>
              </a:rPr>
              <a:t> in his cell and was noted by staff to be </a:t>
            </a:r>
            <a:r>
              <a:rPr lang="en-US" sz="4000" b="1" dirty="0">
                <a:solidFill>
                  <a:schemeClr val="dk1"/>
                </a:solidFill>
              </a:rPr>
              <a:t>'acting crazy'</a:t>
            </a:r>
            <a:r>
              <a:rPr lang="en-US" sz="4000" dirty="0">
                <a:solidFill>
                  <a:schemeClr val="dk1"/>
                </a:solidFill>
              </a:rPr>
              <a:t> </a:t>
            </a:r>
            <a:r>
              <a:rPr lang="en-US" sz="4000" b="1" dirty="0">
                <a:solidFill>
                  <a:schemeClr val="dk1"/>
                </a:solidFill>
              </a:rPr>
              <a:t>a week prior. </a:t>
            </a:r>
            <a:r>
              <a:rPr lang="en-US" sz="4000" dirty="0">
                <a:solidFill>
                  <a:schemeClr val="dk1"/>
                </a:solidFill>
              </a:rPr>
              <a:t>Stated his mood was "good" and reported </a:t>
            </a:r>
            <a:r>
              <a:rPr lang="en-US" sz="4000" b="1" dirty="0">
                <a:solidFill>
                  <a:schemeClr val="dk1"/>
                </a:solidFill>
              </a:rPr>
              <a:t>talking to himself</a:t>
            </a:r>
            <a:r>
              <a:rPr lang="en-US" sz="4000" dirty="0">
                <a:solidFill>
                  <a:schemeClr val="dk1"/>
                </a:solidFill>
              </a:rPr>
              <a:t> often. </a:t>
            </a:r>
            <a:endParaRPr sz="4000" dirty="0">
              <a:solidFill>
                <a:schemeClr val="dk1"/>
              </a:solidFill>
            </a:endParaRPr>
          </a:p>
          <a:p>
            <a:pPr marL="457200" marR="0" lvl="0" indent="-482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He reported his </a:t>
            </a:r>
            <a:r>
              <a:rPr lang="en-US" sz="4000" b="1" dirty="0">
                <a:solidFill>
                  <a:schemeClr val="dk1"/>
                </a:solidFill>
              </a:rPr>
              <a:t>hallucinations occurred most often in the morning</a:t>
            </a:r>
            <a:r>
              <a:rPr lang="en-US" sz="4000" dirty="0">
                <a:solidFill>
                  <a:schemeClr val="dk1"/>
                </a:solidFill>
              </a:rPr>
              <a:t>, and he often thinks of himself as</a:t>
            </a:r>
            <a:r>
              <a:rPr lang="en-US" sz="4000" b="1" dirty="0">
                <a:solidFill>
                  <a:schemeClr val="dk1"/>
                </a:solidFill>
              </a:rPr>
              <a:t> if he was running in the forest of his home-town</a:t>
            </a:r>
            <a:r>
              <a:rPr lang="en-US" sz="4000" dirty="0">
                <a:solidFill>
                  <a:schemeClr val="dk1"/>
                </a:solidFill>
              </a:rPr>
              <a:t>.</a:t>
            </a:r>
            <a:endParaRPr sz="4000" dirty="0">
              <a:solidFill>
                <a:schemeClr val="dk1"/>
              </a:solidFill>
            </a:endParaRPr>
          </a:p>
          <a:p>
            <a:pPr marL="457200" marR="0" lvl="0" indent="-482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The psychiatric ED noted a </a:t>
            </a:r>
            <a:r>
              <a:rPr lang="en-US" sz="4000" b="1" dirty="0">
                <a:solidFill>
                  <a:schemeClr val="dk1"/>
                </a:solidFill>
              </a:rPr>
              <a:t>mildly increased rate of speech</a:t>
            </a:r>
            <a:r>
              <a:rPr lang="en-US" sz="4000" dirty="0">
                <a:solidFill>
                  <a:schemeClr val="dk1"/>
                </a:solidFill>
              </a:rPr>
              <a:t> and </a:t>
            </a:r>
            <a:r>
              <a:rPr lang="en-US" sz="4000" b="1" dirty="0">
                <a:solidFill>
                  <a:schemeClr val="dk1"/>
                </a:solidFill>
              </a:rPr>
              <a:t>tangential thought processes</a:t>
            </a:r>
            <a:r>
              <a:rPr lang="en-US" sz="4000" dirty="0">
                <a:solidFill>
                  <a:schemeClr val="dk1"/>
                </a:solidFill>
              </a:rPr>
              <a:t>. He also reported he had been </a:t>
            </a:r>
            <a:r>
              <a:rPr lang="en-US" sz="4000" b="1" dirty="0">
                <a:solidFill>
                  <a:schemeClr val="dk1"/>
                </a:solidFill>
              </a:rPr>
              <a:t>awake over the past few nights</a:t>
            </a:r>
            <a:r>
              <a:rPr lang="en-US" sz="4000" dirty="0">
                <a:solidFill>
                  <a:schemeClr val="dk1"/>
                </a:solidFill>
              </a:rPr>
              <a:t>.</a:t>
            </a:r>
            <a:endParaRPr sz="4000" dirty="0">
              <a:solidFill>
                <a:schemeClr val="dk1"/>
              </a:solidFill>
            </a:endParaRPr>
          </a:p>
          <a:p>
            <a:pPr marL="457200" marR="0" lvl="0" indent="-482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Char char="●"/>
            </a:pPr>
            <a:r>
              <a:rPr lang="en-US" sz="4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patient tested</a:t>
            </a:r>
            <a:r>
              <a:rPr lang="en-US" sz="4000" b="1" i="0" u="none" strike="noStrike" dirty="0">
                <a:solidFill>
                  <a:srgbClr val="000000"/>
                </a:solidFill>
              </a:rPr>
              <a:t> negative for illicit substances and medications.</a:t>
            </a:r>
            <a:endParaRPr sz="4000" dirty="0"/>
          </a:p>
          <a:p>
            <a:pPr marL="457200" indent="-482600">
              <a:buSzPts val="4000"/>
              <a:buChar char="●"/>
            </a:pPr>
            <a:r>
              <a:rPr lang="en-US" sz="4000" b="1" i="0" u="none" strike="noStrike" dirty="0">
                <a:solidFill>
                  <a:srgbClr val="000000"/>
                </a:solidFill>
              </a:rPr>
              <a:t>No past </a:t>
            </a:r>
            <a:r>
              <a:rPr lang="en-US" sz="4000" b="1" dirty="0"/>
              <a:t>mood or psychotic disorders</a:t>
            </a:r>
            <a:r>
              <a:rPr lang="en-US" sz="4000" b="1" i="0" u="none" strike="noStrike" dirty="0">
                <a:solidFill>
                  <a:srgbClr val="000000"/>
                </a:solidFill>
              </a:rPr>
              <a:t> or family psychiatric history was noted</a:t>
            </a:r>
            <a:r>
              <a:rPr lang="en-US" sz="4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the patient or </a:t>
            </a:r>
            <a:r>
              <a:rPr lang="en-US" sz="4000" dirty="0"/>
              <a:t>through extensive chart review</a:t>
            </a:r>
            <a:r>
              <a:rPr lang="en-US" sz="40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0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82600">
              <a:buSzPts val="4000"/>
              <a:buChar char="●"/>
            </a:pPr>
            <a:r>
              <a:rPr lang="en-US" sz="4000" dirty="0"/>
              <a:t>While in the ED, psychiatry recommended that the patient be taken off Flexeril 10 mg TID and monitored overnight. The following day, </a:t>
            </a:r>
            <a:r>
              <a:rPr lang="en-US" sz="4000" b="1" dirty="0"/>
              <a:t>no acute symptoms of psychosis were noted </a:t>
            </a:r>
            <a:r>
              <a:rPr lang="en-US" sz="4000" dirty="0"/>
              <a:t>in the patient after Flexeril was discontinued.</a:t>
            </a:r>
            <a:endParaRPr sz="4000" dirty="0"/>
          </a:p>
          <a:p>
            <a:pPr marL="0" marR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4000"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29745165" y="18430553"/>
            <a:ext cx="14097900" cy="3914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82600">
              <a:lnSpc>
                <a:spcPct val="115000"/>
              </a:lnSpc>
              <a:buClr>
                <a:schemeClr val="dk1"/>
              </a:buClr>
              <a:buSzPts val="40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Our case highlights the importance of careful monitoring after changing from gabapentin to cyclobenzaprine. In setting of Gabapentin's rescheduling as a Schedule V drug, we recommend extensive psychiatric history taking, monitoring of anticholinergic and antihistaminergic adverse events, and monitoring of acute psychiatric symptoms when changing to cyclobenzaprine. 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-50" y="13455800"/>
            <a:ext cx="14544000" cy="1264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82600">
              <a:buClr>
                <a:schemeClr val="dk1"/>
              </a:buClr>
              <a:buSzPts val="4000"/>
              <a:buChar char="●"/>
            </a:pPr>
            <a:r>
              <a:rPr lang="en-US" sz="4000" b="1" dirty="0">
                <a:solidFill>
                  <a:schemeClr val="dk1"/>
                </a:solidFill>
              </a:rPr>
              <a:t>Cyclobenzaprine</a:t>
            </a:r>
            <a:r>
              <a:rPr lang="en-US" sz="4000" dirty="0">
                <a:solidFill>
                  <a:schemeClr val="dk1"/>
                </a:solidFill>
              </a:rPr>
              <a:t>, like Gabapentin, is a commonly applied muscle relaxant in the setting of </a:t>
            </a:r>
            <a:r>
              <a:rPr lang="en-US" sz="4000" b="1" dirty="0">
                <a:solidFill>
                  <a:schemeClr val="dk1"/>
                </a:solidFill>
              </a:rPr>
              <a:t>neuropathic pain</a:t>
            </a:r>
            <a:r>
              <a:rPr lang="en-US" sz="4000" dirty="0">
                <a:solidFill>
                  <a:schemeClr val="dk1"/>
                </a:solidFill>
              </a:rPr>
              <a:t>. </a:t>
            </a:r>
            <a:endParaRPr sz="40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</a:endParaRPr>
          </a:p>
          <a:p>
            <a:pPr marL="457200" indent="-482600"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Psychosis and delirium secondary to cyclobenzaprine has been documented in the past (Cohen &amp; Guilbault 2018)</a:t>
            </a:r>
            <a:endParaRPr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dk1"/>
              </a:solidFill>
            </a:endParaRPr>
          </a:p>
          <a:p>
            <a:pPr marL="457200" indent="-482600">
              <a:buClr>
                <a:schemeClr val="dk1"/>
              </a:buClr>
              <a:buSzPts val="4000"/>
              <a:buChar char="●"/>
            </a:pPr>
            <a:r>
              <a:rPr lang="en-US" sz="4000" dirty="0"/>
              <a:t>Due to its perceived abuse potential, Gabapentin has been classified in a Schedule V drug in several states (Figure 2).</a:t>
            </a:r>
            <a:endParaRPr sz="4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>
                <a:latin typeface="Calibri"/>
                <a:ea typeface="Calibri"/>
                <a:cs typeface="Calibri"/>
              </a:rPr>
            </a:br>
            <a:br>
              <a:rPr lang="en-US" sz="3200" dirty="0">
                <a:latin typeface="Calibri"/>
                <a:ea typeface="Calibri"/>
                <a:cs typeface="Calibri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29790184" y="23941764"/>
            <a:ext cx="14035732" cy="6731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Cohen, J. Y., &amp; </a:t>
            </a:r>
            <a:r>
              <a:rPr lang="en-US" sz="2200" dirty="0" err="1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Guilbault</a:t>
            </a:r>
            <a:r>
              <a:rPr lang="en-US" sz="2200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A. (2018). Induction of Psychosis by Cyclobenzaprine. </a:t>
            </a:r>
            <a:r>
              <a:rPr lang="en-US" sz="2200" i="1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Psychopharmacology bulletin</a:t>
            </a:r>
            <a:r>
              <a:rPr lang="en-US" sz="22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200" i="1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48</a:t>
            </a:r>
            <a:r>
              <a:rPr lang="en-US" sz="22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(4), 15–19.</a:t>
            </a:r>
          </a:p>
          <a:p>
            <a:pPr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-US" sz="2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Douglass MA, Levine DP. Hallucinations in an Elderly Patient Taking Recommended Doses of Cyclobenzaprine. </a:t>
            </a:r>
            <a:r>
              <a:rPr lang="en-US" sz="22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 Intern Med.</a:t>
            </a:r>
            <a:r>
              <a:rPr lang="en-US" sz="22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2000;160(9):1373.</a:t>
            </a:r>
          </a:p>
          <a:p>
            <a:pPr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-US" sz="2200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GIBBS, J. J. (1987). Symptoms of Psychopathology among Jail Prisoners: The Effects of Exposure to the Jail Environment. Criminal Justice and Behavior, 14(3), 288–310. </a:t>
            </a:r>
            <a:endParaRPr sz="2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Premont, </a:t>
            </a:r>
            <a:r>
              <a:rPr lang="en-US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Makaela</a:t>
            </a: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PharmD. </a:t>
            </a:r>
            <a:r>
              <a:rPr lang="en-US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GoodRx</a:t>
            </a: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(n.d.). </a:t>
            </a:r>
            <a:r>
              <a:rPr lang="en-US" sz="2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gabapentin a controlled substance? in some states, yes</a:t>
            </a: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GoodRx</a:t>
            </a: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Published July 16,2022.  Retrieved January 23, 2023, from https://www.goodrx.com/gabapentin/is-gabapentin-a-controlled-substance </a:t>
            </a:r>
            <a:endParaRPr sz="2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Santucci, Karen. “Psychiatric disease and drug abuse.” </a:t>
            </a:r>
            <a:r>
              <a:rPr lang="en-US" sz="2200" i="1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 opinion in pediatrics</a:t>
            </a:r>
            <a:r>
              <a:rPr lang="en-US" sz="2200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vol. 24,2 (2012): 233-7. doi:10.1097/MOP.0b013e3283504fbf</a:t>
            </a:r>
            <a:endParaRPr sz="2200" dirty="0"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Trindade E, Menon D, </a:t>
            </a:r>
            <a:r>
              <a:rPr lang="en-US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Topfer</a:t>
            </a: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LA, et al. Adverse effects associated with selective serotonin reuptake inhibitors and tricyclic antidepressants: a meta-analysis. 1998. In: Database of Abstracts of Reviews of Effects (DARE): Quality-assessed Reviews [Internet]. York (UK): Centre for Reviews and Dissemination (UK); 1995</a:t>
            </a:r>
            <a:endParaRPr sz="2200" dirty="0"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5000"/>
              </a:lnSpc>
              <a:spcBef>
                <a:spcPts val="2000"/>
              </a:spcBef>
              <a:spcAft>
                <a:spcPts val="10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728016" y="4847266"/>
            <a:ext cx="14097900" cy="1292658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482600">
              <a:lnSpc>
                <a:spcPct val="115000"/>
              </a:lnSpc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Cyclobenzaprine's ability to cause delirium, psychotic and mood symptoms can be attributed the similarity of its biochemical structure to that of amitriptyline and other tricyclic antidepressants. </a:t>
            </a:r>
            <a:endParaRPr lang="en-US" dirty="0">
              <a:solidFill>
                <a:schemeClr val="dk1"/>
              </a:solidFill>
            </a:endParaRPr>
          </a:p>
          <a:p>
            <a:pPr marL="457200" indent="-482600">
              <a:lnSpc>
                <a:spcPct val="114999"/>
              </a:lnSpc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Past documentation of iatrogenic psychotic symptoms caused by cyclobenzaprine has often been recorded in the setting of prior psychiatric diagnoses, particularly bipolar disorder. </a:t>
            </a:r>
          </a:p>
          <a:p>
            <a:pPr marL="457200" indent="-482600">
              <a:lnSpc>
                <a:spcPct val="114999"/>
              </a:lnSpc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Given the temporal correlation of the patient's medication change, mental status change, and subsequent resolution of altered mental status with discontinuation, iatrogenic delirium is the most likely diagnosis.</a:t>
            </a:r>
          </a:p>
          <a:p>
            <a:pPr marL="457200" indent="-482600">
              <a:lnSpc>
                <a:spcPct val="115000"/>
              </a:lnSpc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Reclassification of gabapentin as a controlled substance/Schedule V drug may lead to higher rates of prescription of alternatives such as cyclobenzaprine in populations due to their perceived favorable side effect profile and perceived lack of abuse potential.</a:t>
            </a:r>
            <a:endParaRPr sz="40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4000"/>
            </a:pP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0" y="3411054"/>
            <a:ext cx="14678500" cy="1465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9600"/>
              <a:buNone/>
            </a:pPr>
            <a:r>
              <a:rPr lang="en-US" sz="9600" dirty="0">
                <a:solidFill>
                  <a:srgbClr val="FFD966"/>
                </a:solidFill>
              </a:rPr>
              <a:t>Purpose</a:t>
            </a:r>
            <a:endParaRPr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107975" y="5075950"/>
            <a:ext cx="14538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0" y="4878250"/>
            <a:ext cx="14671964" cy="807575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0" y="4878350"/>
            <a:ext cx="14674514" cy="7478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82600"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 With Gabapentin likely becoming a controlled substance, practitioners prescribing the drug may shift to alternative medications, such as cyclobenzaprine due to a perceived favorable safety profile. The effects of this change may not be fully understood and may lead to an increase in number of life-threatening side effects in certain populations.</a:t>
            </a:r>
            <a:endParaRPr sz="4000" dirty="0">
              <a:solidFill>
                <a:schemeClr val="dk1"/>
              </a:solidFill>
            </a:endParaRPr>
          </a:p>
          <a:p>
            <a:pPr marL="457200" indent="-482600">
              <a:buClr>
                <a:schemeClr val="dk1"/>
              </a:buClr>
              <a:buSzPts val="4000"/>
              <a:buChar char="●"/>
            </a:pPr>
            <a:endParaRPr lang="en-US" sz="4000" dirty="0">
              <a:solidFill>
                <a:schemeClr val="dk1"/>
              </a:solidFill>
            </a:endParaRPr>
          </a:p>
          <a:p>
            <a:pPr marL="457200" indent="-482600">
              <a:buClr>
                <a:schemeClr val="dk1"/>
              </a:buClr>
              <a:buSzPts val="4000"/>
              <a:buChar char="●"/>
            </a:pPr>
            <a:r>
              <a:rPr lang="en-US" sz="4000" dirty="0">
                <a:solidFill>
                  <a:schemeClr val="dk1"/>
                </a:solidFill>
              </a:rPr>
              <a:t>This case highlights a situation in which a patient in federal custody is prompted to take Cyclobenzaprine (Flexeril) in lieu of a consideration of controlled substance classification changes regarding Gabapentin and experiences significant adverse effects as a result.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5852100" y="31906575"/>
            <a:ext cx="11298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109" name="Google Shape;109;p1"/>
          <p:cNvSpPr txBox="1"/>
          <p:nvPr/>
        </p:nvSpPr>
        <p:spPr>
          <a:xfrm>
            <a:off x="16561500" y="30938575"/>
            <a:ext cx="117780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Figure 3. Significant kyphoscoliosis as seen on MRI prior to event. </a:t>
            </a:r>
            <a:endParaRPr sz="3600"/>
          </a:p>
        </p:txBody>
      </p:sp>
      <p:sp>
        <p:nvSpPr>
          <p:cNvPr id="110" name="Google Shape;110;p1"/>
          <p:cNvSpPr txBox="1">
            <a:spLocks noGrp="1"/>
          </p:cNvSpPr>
          <p:nvPr>
            <p:ph type="body" idx="1"/>
          </p:nvPr>
        </p:nvSpPr>
        <p:spPr>
          <a:xfrm>
            <a:off x="-1" y="12272394"/>
            <a:ext cx="14680333" cy="11857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9600"/>
              <a:buNone/>
            </a:pPr>
            <a:r>
              <a:rPr lang="en-US" sz="9600">
                <a:solidFill>
                  <a:srgbClr val="FFD966"/>
                </a:solidFill>
              </a:rPr>
              <a:t>Introduction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29790234" y="30132247"/>
            <a:ext cx="14101016" cy="137042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9600"/>
              <a:buFont typeface="Arial"/>
              <a:buNone/>
            </a:pPr>
            <a:r>
              <a:rPr lang="en-US" sz="900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sz="800"/>
          </a:p>
        </p:txBody>
      </p:sp>
      <p:sp>
        <p:nvSpPr>
          <p:cNvPr id="112" name="Google Shape;112;p1"/>
          <p:cNvSpPr txBox="1"/>
          <p:nvPr/>
        </p:nvSpPr>
        <p:spPr>
          <a:xfrm>
            <a:off x="30219950" y="31503425"/>
            <a:ext cx="133590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This project was supported by the LSUHSC New Orleans Department of Psychiatry. Special thanks to Dr. Brain McGee, Dr. Steven </a:t>
            </a:r>
            <a:r>
              <a:rPr lang="en-US" sz="2800" dirty="0" err="1"/>
              <a:t>Giepert</a:t>
            </a:r>
            <a:r>
              <a:rPr lang="en-US" sz="2800" dirty="0"/>
              <a:t>, and Ankur Khanna for collaboration.</a:t>
            </a:r>
            <a:endParaRPr sz="3600" dirty="0"/>
          </a:p>
        </p:txBody>
      </p:sp>
      <p:pic>
        <p:nvPicPr>
          <p:cNvPr id="113" name="Google Shape;11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208951" y="21992322"/>
            <a:ext cx="10056501" cy="879030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"/>
          <p:cNvSpPr/>
          <p:nvPr/>
        </p:nvSpPr>
        <p:spPr>
          <a:xfrm>
            <a:off x="328475" y="16654225"/>
            <a:ext cx="14097900" cy="5618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"/>
          <p:cNvSpPr txBox="1"/>
          <p:nvPr/>
        </p:nvSpPr>
        <p:spPr>
          <a:xfrm>
            <a:off x="1205375" y="20748625"/>
            <a:ext cx="57669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</a:rPr>
              <a:t>Figure 1. Chemical structure of cyclobenzaprine vs amitriptyline </a:t>
            </a:r>
            <a:endParaRPr sz="2900">
              <a:solidFill>
                <a:schemeClr val="dk1"/>
              </a:solidFill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7272100" y="20748625"/>
            <a:ext cx="6290100" cy="15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</a:rPr>
              <a:t>Table 1. Side effect profiles of Cyclobenzaprine vs. amitriptyline (Adapted from Trindade et. al, 1998)</a:t>
            </a:r>
            <a:endParaRPr sz="2900">
              <a:solidFill>
                <a:schemeClr val="dk1"/>
              </a:solidFill>
            </a:endParaRPr>
          </a:p>
        </p:txBody>
      </p:sp>
      <p:graphicFrame>
        <p:nvGraphicFramePr>
          <p:cNvPr id="117" name="Google Shape;117;p1"/>
          <p:cNvGraphicFramePr/>
          <p:nvPr/>
        </p:nvGraphicFramePr>
        <p:xfrm>
          <a:off x="7272100" y="16984088"/>
          <a:ext cx="6290100" cy="3703267"/>
        </p:xfrm>
        <a:graphic>
          <a:graphicData uri="http://schemas.openxmlformats.org/drawingml/2006/table">
            <a:tbl>
              <a:tblPr>
                <a:noFill/>
                <a:tableStyleId>{9B9C05F4-D7A2-4F70-8AB2-E361C9F517B6}</a:tableStyleId>
              </a:tblPr>
              <a:tblGrid>
                <a:gridCol w="29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19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dk1"/>
                          </a:solidFill>
                        </a:rPr>
                        <a:t>Tricyclic Antidepressants</a:t>
                      </a:r>
                      <a:endParaRPr sz="3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>
                          <a:solidFill>
                            <a:schemeClr val="dk1"/>
                          </a:solidFill>
                        </a:rPr>
                        <a:t>Cyclobenzaprine</a:t>
                      </a:r>
                      <a:endParaRPr sz="3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Dry mouth (27%)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Dry mouth (32%)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Fatigue (11%)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Fatigue (6%)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Dizziness (23%)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Dizziness (10%)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Insomnia (7%)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Drowsiness (38%)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Headache (14%)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Headache (5%)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Nausea (11%)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dk1"/>
                          </a:solidFill>
                        </a:rPr>
                        <a:t>Nausea (2%)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L="28575" marR="28575" marT="19050" marB="19050" anchor="b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8" name="Google Shape;11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5777" y="17234802"/>
            <a:ext cx="5509382" cy="361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>
            <a:off x="328475" y="24356275"/>
            <a:ext cx="14097900" cy="7839900"/>
          </a:xfrm>
          <a:prstGeom prst="rect">
            <a:avLst/>
          </a:prstGeom>
          <a:solidFill>
            <a:srgbClr val="42424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0" name="Google Shape;12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28275" y="24578359"/>
            <a:ext cx="11298302" cy="635527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"/>
          <p:cNvSpPr txBox="1"/>
          <p:nvPr/>
        </p:nvSpPr>
        <p:spPr>
          <a:xfrm>
            <a:off x="1358575" y="30922550"/>
            <a:ext cx="120909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lt1"/>
                </a:solidFill>
              </a:rPr>
              <a:t>Figure 2. Gabapentin Controlled Status within the USA. Louisiana is currently under consideration (Premont, 2022</a:t>
            </a:r>
            <a:r>
              <a:rPr lang="en-US" sz="3600" b="1">
                <a:solidFill>
                  <a:schemeClr val="lt1"/>
                </a:solidFill>
              </a:rPr>
              <a:t>)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995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Gabapentin to Cyclobenzaprine: A Case of Acute Reversible Iatrogenic Anticholinergic Delirium Influenced by Schedule V Classifications Viet Le, BS, Sanjana Easwar, BS,  Jacob Cambre, BS, Michael Dicharry, MD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Gabapentin to Cyclobenzaprine: A Case of Acute Reversible Iatrogenic Psychosis Influenced by Schedule V Classifications Viet Le, BS,1 Sanjana Easwar, BS,1  Jacob Cambre, BS1 1. LSU Health Sciences Center School of Medicine, New Orleans, LA, USA </dc:title>
  <dc:creator>Whatley, Kari L.</dc:creator>
  <cp:lastModifiedBy>Cambre, Jacob C.</cp:lastModifiedBy>
  <cp:revision>136</cp:revision>
  <dcterms:created xsi:type="dcterms:W3CDTF">2018-05-02T19:13:11Z</dcterms:created>
  <dcterms:modified xsi:type="dcterms:W3CDTF">2023-01-31T19:42:57Z</dcterms:modified>
</cp:coreProperties>
</file>