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1D7C"/>
    <a:srgbClr val="FDD023"/>
    <a:srgbClr val="2A0C5A"/>
    <a:srgbClr val="595959"/>
    <a:srgbClr val="B78B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7383A2-4624-4203-A96B-F238F50F0B5E}" v="22" dt="2023-03-26T21:14:31.576"/>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52" autoAdjust="0"/>
    <p:restoredTop sz="94660"/>
  </p:normalViewPr>
  <p:slideViewPr>
    <p:cSldViewPr snapToGrid="0">
      <p:cViewPr>
        <p:scale>
          <a:sx n="31" d="100"/>
          <a:sy n="31" d="100"/>
        </p:scale>
        <p:origin x="-84" y="-1302"/>
      </p:cViewPr>
      <p:guideLst>
        <p:guide orient="horz" pos="10368"/>
        <p:guide pos="13824"/>
      </p:guideLst>
    </p:cSldViewPr>
  </p:slid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5AB2E9-3568-4939-AD20-F42726F09D0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351CFC8-37EC-494B-A841-287649776134}" type="pres">
      <dgm:prSet presAssocID="{425AB2E9-3568-4939-AD20-F42726F09D02}" presName="Name0" presStyleCnt="0">
        <dgm:presLayoutVars>
          <dgm:dir/>
          <dgm:animLvl val="lvl"/>
          <dgm:resizeHandles val="exact"/>
        </dgm:presLayoutVars>
      </dgm:prSet>
      <dgm:spPr/>
    </dgm:pt>
  </dgm:ptLst>
  <dgm:cxnLst>
    <dgm:cxn modelId="{12E1A9E1-0E2B-4599-8D03-2A69A1547115}" type="presOf" srcId="{425AB2E9-3568-4939-AD20-F42726F09D02}" destId="{4351CFC8-37EC-494B-A841-287649776134}" srcOrd="0"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3/26/2023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3/26/2023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3895934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 The Epidemiology</a:t>
            </a:r>
            <a:r>
              <a:rPr lang="en-US" sz="6600" baseline="0" dirty="0">
                <a:solidFill>
                  <a:prstClr val="white">
                    <a:lumMod val="50000"/>
                  </a:prstClr>
                </a:solidFill>
                <a:latin typeface="Calibri Light" panose="020F0302020204030204" pitchFamily="34" charset="0"/>
                <a:cs typeface="Calibri" panose="020F0502020204030204" pitchFamily="34" charset="0"/>
              </a:rPr>
              <a:t> Data Center’s printer maximum width to print is 42”</a:t>
            </a:r>
            <a:endParaRPr lang="en-US" sz="6600" dirty="0">
              <a:solidFill>
                <a:prstClr val="white">
                  <a:lumMod val="50000"/>
                </a:prstClr>
              </a:solidFill>
              <a:latin typeface="Calibri Light" panose="020F0302020204030204" pitchFamily="34" charset="0"/>
              <a:cs typeface="Calibri" panose="020F0502020204030204" pitchFamily="34" charset="0"/>
            </a:endParaRP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Keep</a:t>
            </a:r>
            <a:r>
              <a:rPr lang="en-US" sz="6600" baseline="0" dirty="0">
                <a:solidFill>
                  <a:prstClr val="white">
                    <a:lumMod val="50000"/>
                  </a:prstClr>
                </a:solidFill>
                <a:latin typeface="Calibri Light" panose="020F0302020204030204" pitchFamily="34" charset="0"/>
                <a:cs typeface="Calibri" panose="020F0502020204030204" pitchFamily="34" charset="0"/>
              </a:rPr>
              <a:t> the aspect ratio for the School’s logo.</a:t>
            </a:r>
            <a:endParaRPr lang="en-US" sz="66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a:solidFill>
                  <a:prstClr val="white">
                    <a:lumMod val="50000"/>
                  </a:prstClr>
                </a:solidFill>
                <a:latin typeface="Calibri Light" panose="020F0302020204030204" pitchFamily="34" charset="0"/>
                <a:cs typeface="Calibri" panose="020F0502020204030204" pitchFamily="34" charset="0"/>
              </a:rPr>
              <a:t>poster </a:t>
            </a:r>
            <a:r>
              <a:rPr sz="66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600" dirty="0">
                <a:solidFill>
                  <a:prstClr val="white">
                    <a:lumMod val="50000"/>
                  </a:prstClr>
                </a:solidFill>
                <a:latin typeface="Calibri Light" panose="020F0302020204030204" pitchFamily="34" charset="0"/>
                <a:cs typeface="Calibri" panose="020F0502020204030204" pitchFamily="34" charset="0"/>
              </a:rPr>
              <a:t>Type</a:t>
            </a:r>
            <a:r>
              <a:rPr lang="en-US" sz="66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a:solidFill>
                  <a:prstClr val="white">
                    <a:lumMod val="50000"/>
                  </a:prstClr>
                </a:solidFill>
                <a:latin typeface="Calibri Light" panose="020F0302020204030204" pitchFamily="34" charset="0"/>
                <a:cs typeface="Calibri" panose="020F0502020204030204" pitchFamily="34" charset="0"/>
              </a:rPr>
              <a:t>T</a:t>
            </a:r>
            <a:r>
              <a:rPr sz="6600" dirty="0">
                <a:solidFill>
                  <a:prstClr val="white">
                    <a:lumMod val="50000"/>
                  </a:prstClr>
                </a:solidFill>
                <a:latin typeface="Calibri Light" panose="020F0302020204030204" pitchFamily="34" charset="0"/>
                <a:cs typeface="Calibri" panose="020F0502020204030204" pitchFamily="34" charset="0"/>
              </a:rPr>
              <a:t>o add or remove bullet points from text,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a:solidFill>
                  <a:prstClr val="white">
                    <a:lumMod val="50000"/>
                  </a:prstClr>
                </a:solidFill>
                <a:latin typeface="Calibri Light" panose="020F0302020204030204" pitchFamily="34" charset="0"/>
                <a:cs typeface="Calibri" panose="020F0502020204030204" pitchFamily="34" charset="0"/>
              </a:rPr>
              <a:t>content</a:t>
            </a:r>
            <a:r>
              <a:rPr sz="6600" dirty="0">
                <a:solidFill>
                  <a:prstClr val="white">
                    <a:lumMod val="50000"/>
                  </a:prstClr>
                </a:solidFill>
                <a:latin typeface="Calibri Light" panose="020F0302020204030204" pitchFamily="34" charset="0"/>
                <a:cs typeface="Calibri" panose="020F0502020204030204" pitchFamily="34" charset="0"/>
              </a:rPr>
              <a:t> or body text,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a:t>
            </a:r>
            <a:r>
              <a:rPr lang="en-US" sz="6600" dirty="0">
                <a:solidFill>
                  <a:prstClr val="white">
                    <a:lumMod val="50000"/>
                  </a:prstClr>
                </a:solidFill>
                <a:latin typeface="Calibri Light" panose="020F0302020204030204" pitchFamily="34" charset="0"/>
                <a:cs typeface="Calibri" panose="020F0502020204030204" pitchFamily="34" charset="0"/>
              </a:rPr>
              <a:t>s</a:t>
            </a:r>
            <a:r>
              <a:rPr sz="6600" dirty="0">
                <a:solidFill>
                  <a:prstClr val="white">
                    <a:lumMod val="50000"/>
                  </a:prstClr>
                </a:solidFill>
                <a:latin typeface="Calibri Light" panose="020F0302020204030204" pitchFamily="34" charset="0"/>
                <a:cs typeface="Calibri" panose="020F0502020204030204" pitchFamily="34" charset="0"/>
              </a:rPr>
              <a:t> instead of ours? No problem!</a:t>
            </a:r>
            <a:r>
              <a:rPr lang="en-US" sz="6600" dirty="0">
                <a:solidFill>
                  <a:prstClr val="white">
                    <a:lumMod val="50000"/>
                  </a:prstClr>
                </a:solidFill>
                <a:latin typeface="Calibri Light" panose="020F0302020204030204" pitchFamily="34" charset="0"/>
                <a:cs typeface="Calibri" panose="020F0502020204030204" pitchFamily="34" charset="0"/>
              </a:rPr>
              <a:t> Just click a picture, press the Delete key, then click the icon to add your picture.</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a:t>Type your question or a statement of the problem here</a:t>
            </a:r>
          </a:p>
        </p:txBody>
      </p:sp>
      <p:sp>
        <p:nvSpPr>
          <p:cNvPr id="36" name="Text Placeholder 6"/>
          <p:cNvSpPr>
            <a:spLocks noGrp="1"/>
          </p:cNvSpPr>
          <p:nvPr>
            <p:ph type="body" sz="quarter" idx="37" hasCustomPrompt="1"/>
          </p:nvPr>
        </p:nvSpPr>
        <p:spPr>
          <a:xfrm>
            <a:off x="1143000" y="10497312"/>
            <a:ext cx="12801600" cy="128016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288743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66928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5544800" y="14328648"/>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5544800" y="2288743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66928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9900880" y="19767596"/>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9900880" y="2572207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3/26/2023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3/26/2023</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rgbClr val="461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solidFill>
              <a:srgbClr val="FDD02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image" Target="../media/image4.png"/><Relationship Id="rId5" Type="http://schemas.openxmlformats.org/officeDocument/2006/relationships/diagramQuickStyle" Target="../diagrams/quickStyle1.xml"/><Relationship Id="rId10"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p:cNvSpPr>
            <a:spLocks noGrp="1"/>
          </p:cNvSpPr>
          <p:nvPr>
            <p:ph type="body" sz="quarter" idx="36"/>
          </p:nvPr>
        </p:nvSpPr>
        <p:spPr>
          <a:xfrm>
            <a:off x="36138042" y="4118775"/>
            <a:ext cx="6484620" cy="736038"/>
          </a:xfrm>
        </p:spPr>
        <p:txBody>
          <a:bodyPr/>
          <a:lstStyle/>
          <a:p>
            <a:pPr algn="r" defTabSz="4430713"/>
            <a:r>
              <a:rPr lang="en-US" i="1" dirty="0"/>
              <a:t>publichealth.lsuhsc.edu</a:t>
            </a:r>
          </a:p>
        </p:txBody>
      </p:sp>
      <p:sp>
        <p:nvSpPr>
          <p:cNvPr id="67" name="Text Placeholder 66"/>
          <p:cNvSpPr>
            <a:spLocks noGrp="1"/>
          </p:cNvSpPr>
          <p:nvPr>
            <p:ph type="body" sz="quarter" idx="13"/>
          </p:nvPr>
        </p:nvSpPr>
        <p:spPr/>
        <p:txBody>
          <a:bodyPr/>
          <a:lstStyle/>
          <a:p>
            <a:r>
              <a:rPr lang="en-US" dirty="0"/>
              <a:t>Background</a:t>
            </a:r>
          </a:p>
        </p:txBody>
      </p:sp>
      <p:sp>
        <p:nvSpPr>
          <p:cNvPr id="70" name="Text Placeholder 69"/>
          <p:cNvSpPr>
            <a:spLocks noGrp="1"/>
          </p:cNvSpPr>
          <p:nvPr>
            <p:ph type="body" sz="quarter" idx="39"/>
          </p:nvPr>
        </p:nvSpPr>
        <p:spPr>
          <a:xfrm>
            <a:off x="1142999" y="7114032"/>
            <a:ext cx="12700747" cy="6394614"/>
          </a:xfrm>
        </p:spPr>
        <p:txBody>
          <a:bodyPr/>
          <a:lstStyle/>
          <a:p>
            <a:pPr marL="571500" indent="-571500">
              <a:buFont typeface="Arial" panose="020B0604020202020204" pitchFamily="34" charset="0"/>
              <a:buChar char="•"/>
            </a:pPr>
            <a:r>
              <a:rPr lang="en-US" dirty="0"/>
              <a:t>Lynch Syndrome (LS) is an inherited disorder caused by deficiency in mismatch repair (</a:t>
            </a:r>
            <a:r>
              <a:rPr lang="en-US" dirty="0" err="1"/>
              <a:t>dMMR</a:t>
            </a:r>
            <a:r>
              <a:rPr lang="en-US" dirty="0"/>
              <a:t>) genes.</a:t>
            </a:r>
          </a:p>
          <a:p>
            <a:pPr marL="571500" indent="-571500">
              <a:buFont typeface="Arial" panose="020B0604020202020204" pitchFamily="34" charset="0"/>
              <a:buChar char="•"/>
            </a:pPr>
            <a:r>
              <a:rPr lang="en-US" dirty="0"/>
              <a:t>Individuals with LS have increased risk for several cancers, including colorectal (CRC)</a:t>
            </a:r>
          </a:p>
          <a:p>
            <a:pPr marL="571500" indent="-571500">
              <a:buFont typeface="Arial" panose="020B0604020202020204" pitchFamily="34" charset="0"/>
              <a:buChar char="•"/>
            </a:pPr>
            <a:r>
              <a:rPr lang="en-US" dirty="0"/>
              <a:t>NCCN guidelines (2018) recommend all newly diagnosed CRC cases receive molecular testing for LS.</a:t>
            </a:r>
          </a:p>
        </p:txBody>
      </p:sp>
      <p:sp>
        <p:nvSpPr>
          <p:cNvPr id="68" name="Text Placeholder 67"/>
          <p:cNvSpPr>
            <a:spLocks noGrp="1"/>
          </p:cNvSpPr>
          <p:nvPr>
            <p:ph type="body" sz="quarter" idx="37"/>
          </p:nvPr>
        </p:nvSpPr>
        <p:spPr>
          <a:xfrm>
            <a:off x="1092572" y="13326529"/>
            <a:ext cx="12801600" cy="1280160"/>
          </a:xfrm>
        </p:spPr>
        <p:txBody>
          <a:bodyPr/>
          <a:lstStyle/>
          <a:p>
            <a:r>
              <a:rPr lang="en-US" dirty="0"/>
              <a:t>Objectives</a:t>
            </a:r>
          </a:p>
        </p:txBody>
      </p:sp>
      <p:sp>
        <p:nvSpPr>
          <p:cNvPr id="11" name="Content Placeholder 10"/>
          <p:cNvSpPr>
            <a:spLocks noGrp="1"/>
          </p:cNvSpPr>
          <p:nvPr>
            <p:ph sz="quarter" idx="38"/>
          </p:nvPr>
        </p:nvSpPr>
        <p:spPr>
          <a:xfrm>
            <a:off x="1067358" y="14442139"/>
            <a:ext cx="12826813" cy="6017561"/>
          </a:xfrm>
        </p:spPr>
        <p:txBody>
          <a:bodyPr>
            <a:normAutofit fontScale="92500" lnSpcReduction="20000"/>
          </a:bodyPr>
          <a:lstStyle/>
          <a:p>
            <a:r>
              <a:rPr lang="en-US" sz="4800" dirty="0"/>
              <a:t>To provide an overview of the status of molecular testing in Louisiana for newly diagnosed CRC cases.</a:t>
            </a:r>
          </a:p>
          <a:p>
            <a:r>
              <a:rPr lang="en-US" sz="4800" dirty="0"/>
              <a:t>To evaluate and diminish disparities which lead to poor cancer outcomes.</a:t>
            </a:r>
          </a:p>
          <a:p>
            <a:r>
              <a:rPr lang="en-US" sz="4800" dirty="0"/>
              <a:t>To work with TACL to provide recommendations in closing gaps in cancer treatment and prevention in disadvantaged groups to ensure more equitable benefits from this testing in Louisiana.</a:t>
            </a:r>
          </a:p>
          <a:p>
            <a:endParaRPr lang="en-US" sz="4400" dirty="0"/>
          </a:p>
        </p:txBody>
      </p:sp>
      <p:sp>
        <p:nvSpPr>
          <p:cNvPr id="7" name="Text Placeholder 6"/>
          <p:cNvSpPr>
            <a:spLocks noGrp="1"/>
          </p:cNvSpPr>
          <p:nvPr>
            <p:ph type="body" sz="quarter" idx="17"/>
          </p:nvPr>
        </p:nvSpPr>
        <p:spPr>
          <a:xfrm>
            <a:off x="1079964" y="20072869"/>
            <a:ext cx="12801600" cy="1219200"/>
          </a:xfrm>
        </p:spPr>
        <p:txBody>
          <a:bodyPr/>
          <a:lstStyle/>
          <a:p>
            <a:r>
              <a:rPr lang="en-US" dirty="0"/>
              <a:t>Methods</a:t>
            </a:r>
          </a:p>
        </p:txBody>
      </p:sp>
      <p:sp>
        <p:nvSpPr>
          <p:cNvPr id="12" name="Content Placeholder 11"/>
          <p:cNvSpPr>
            <a:spLocks noGrp="1"/>
          </p:cNvSpPr>
          <p:nvPr>
            <p:ph sz="quarter" idx="25"/>
          </p:nvPr>
        </p:nvSpPr>
        <p:spPr>
          <a:xfrm>
            <a:off x="1042146" y="21208497"/>
            <a:ext cx="12801600" cy="4702174"/>
          </a:xfrm>
        </p:spPr>
        <p:txBody>
          <a:bodyPr/>
          <a:lstStyle/>
          <a:p>
            <a:r>
              <a:rPr lang="en-US" sz="4400" dirty="0">
                <a:solidFill>
                  <a:srgbClr val="000000"/>
                </a:solidFill>
              </a:rPr>
              <a:t>Molecular testing data was collected for the year 2021 from 3 health systems and 7 payer organizations.</a:t>
            </a:r>
          </a:p>
          <a:p>
            <a:r>
              <a:rPr lang="en-US" sz="4400" dirty="0">
                <a:solidFill>
                  <a:srgbClr val="000000"/>
                </a:solidFill>
              </a:rPr>
              <a:t>Overall testing rates were grouped by race/ethnicity,  health insurance, and urbanization.</a:t>
            </a:r>
          </a:p>
          <a:p>
            <a:endParaRPr lang="en-US" dirty="0"/>
          </a:p>
        </p:txBody>
      </p:sp>
      <p:sp>
        <p:nvSpPr>
          <p:cNvPr id="8" name="Text Placeholder 7"/>
          <p:cNvSpPr>
            <a:spLocks noGrp="1"/>
          </p:cNvSpPr>
          <p:nvPr>
            <p:ph type="body" sz="quarter" idx="19"/>
          </p:nvPr>
        </p:nvSpPr>
        <p:spPr>
          <a:xfrm>
            <a:off x="838006" y="25626807"/>
            <a:ext cx="12801600" cy="1219200"/>
          </a:xfrm>
        </p:spPr>
        <p:txBody>
          <a:bodyPr/>
          <a:lstStyle/>
          <a:p>
            <a:r>
              <a:rPr lang="en-US" dirty="0"/>
              <a:t>Results</a:t>
            </a:r>
          </a:p>
        </p:txBody>
      </p:sp>
      <p:graphicFrame>
        <p:nvGraphicFramePr>
          <p:cNvPr id="72" name="Content Placeholder 71" descr="Horizontal Bullet List" title="SmartArt"/>
          <p:cNvGraphicFramePr>
            <a:graphicFrameLocks noGrp="1"/>
          </p:cNvGraphicFramePr>
          <p:nvPr>
            <p:ph sz="quarter" idx="26"/>
            <p:extLst>
              <p:ext uri="{D42A27DB-BD31-4B8C-83A1-F6EECF244321}">
                <p14:modId xmlns:p14="http://schemas.microsoft.com/office/powerpoint/2010/main" val="4111455604"/>
              </p:ext>
            </p:extLst>
          </p:nvPr>
        </p:nvGraphicFramePr>
        <p:xfrm>
          <a:off x="1042146" y="26985933"/>
          <a:ext cx="12801600" cy="72977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Placeholder 8"/>
          <p:cNvSpPr>
            <a:spLocks noGrp="1"/>
          </p:cNvSpPr>
          <p:nvPr>
            <p:ph type="body" sz="quarter" idx="21"/>
          </p:nvPr>
        </p:nvSpPr>
        <p:spPr>
          <a:xfrm>
            <a:off x="15544800" y="5532509"/>
            <a:ext cx="12801600" cy="1219200"/>
          </a:xfrm>
        </p:spPr>
        <p:txBody>
          <a:bodyPr/>
          <a:lstStyle/>
          <a:p>
            <a:r>
              <a:rPr lang="en-US" dirty="0"/>
              <a:t>Molecular Testing Rates by Parish</a:t>
            </a:r>
          </a:p>
        </p:txBody>
      </p:sp>
      <p:sp>
        <p:nvSpPr>
          <p:cNvPr id="71" name="Text Placeholder 70"/>
          <p:cNvSpPr>
            <a:spLocks noGrp="1"/>
          </p:cNvSpPr>
          <p:nvPr>
            <p:ph type="body" sz="quarter" idx="40"/>
          </p:nvPr>
        </p:nvSpPr>
        <p:spPr>
          <a:xfrm>
            <a:off x="29800026" y="14812302"/>
            <a:ext cx="12801600" cy="1219200"/>
          </a:xfrm>
        </p:spPr>
        <p:txBody>
          <a:bodyPr/>
          <a:lstStyle/>
          <a:p>
            <a:r>
              <a:rPr lang="en-US" dirty="0"/>
              <a:t>Discussions</a:t>
            </a:r>
          </a:p>
        </p:txBody>
      </p:sp>
      <p:sp>
        <p:nvSpPr>
          <p:cNvPr id="16" name="Text Placeholder 15"/>
          <p:cNvSpPr>
            <a:spLocks noGrp="1"/>
          </p:cNvSpPr>
          <p:nvPr>
            <p:ph type="body" sz="quarter" idx="29"/>
          </p:nvPr>
        </p:nvSpPr>
        <p:spPr>
          <a:xfrm>
            <a:off x="15446300" y="20800274"/>
            <a:ext cx="12801600" cy="1219200"/>
          </a:xfrm>
        </p:spPr>
        <p:txBody>
          <a:bodyPr/>
          <a:lstStyle/>
          <a:p>
            <a:r>
              <a:rPr lang="en-US" dirty="0"/>
              <a:t>Testing Rates for Payer Organizations</a:t>
            </a:r>
          </a:p>
        </p:txBody>
      </p:sp>
      <p:sp>
        <p:nvSpPr>
          <p:cNvPr id="18" name="Text Placeholder 17"/>
          <p:cNvSpPr>
            <a:spLocks noGrp="1"/>
          </p:cNvSpPr>
          <p:nvPr>
            <p:ph type="body" sz="quarter" idx="31"/>
          </p:nvPr>
        </p:nvSpPr>
        <p:spPr/>
        <p:txBody>
          <a:bodyPr/>
          <a:lstStyle/>
          <a:p>
            <a:r>
              <a:rPr lang="en-US" dirty="0"/>
              <a:t>Testing Rates for Health Systems</a:t>
            </a:r>
          </a:p>
        </p:txBody>
      </p:sp>
      <p:sp>
        <p:nvSpPr>
          <p:cNvPr id="6" name="Content Placeholder 5"/>
          <p:cNvSpPr>
            <a:spLocks noGrp="1"/>
          </p:cNvSpPr>
          <p:nvPr>
            <p:ph sz="quarter" idx="33"/>
          </p:nvPr>
        </p:nvSpPr>
        <p:spPr>
          <a:xfrm>
            <a:off x="29737241" y="16045295"/>
            <a:ext cx="12801600" cy="4918954"/>
          </a:xfrm>
        </p:spPr>
        <p:txBody>
          <a:bodyPr>
            <a:noAutofit/>
          </a:bodyPr>
          <a:lstStyle/>
          <a:p>
            <a:r>
              <a:rPr lang="en-US" sz="4400" dirty="0"/>
              <a:t>While payer data seemed to show lower rates of testing, this may be due to issues with recording, collecting or reporting data. Standardization of these processes can serve to eliminate errors and give more accurate data.</a:t>
            </a:r>
          </a:p>
          <a:p>
            <a:r>
              <a:rPr lang="en-US" sz="4400" dirty="0"/>
              <a:t>Payers also serve populations more widespread than health systems.</a:t>
            </a:r>
          </a:p>
        </p:txBody>
      </p:sp>
      <p:sp>
        <p:nvSpPr>
          <p:cNvPr id="21" name="Text Placeholder 20"/>
          <p:cNvSpPr>
            <a:spLocks noGrp="1"/>
          </p:cNvSpPr>
          <p:nvPr>
            <p:ph type="body" sz="quarter" idx="34"/>
          </p:nvPr>
        </p:nvSpPr>
        <p:spPr>
          <a:xfrm>
            <a:off x="29912191" y="28137394"/>
            <a:ext cx="12801600" cy="1219200"/>
          </a:xfrm>
        </p:spPr>
        <p:txBody>
          <a:bodyPr/>
          <a:lstStyle/>
          <a:p>
            <a:r>
              <a:rPr lang="en-US" dirty="0"/>
              <a:t>Acknowledgement</a:t>
            </a:r>
          </a:p>
        </p:txBody>
      </p:sp>
      <p:sp>
        <p:nvSpPr>
          <p:cNvPr id="22" name="Content Placeholder 21"/>
          <p:cNvSpPr>
            <a:spLocks noGrp="1"/>
          </p:cNvSpPr>
          <p:nvPr>
            <p:ph sz="quarter" idx="35"/>
          </p:nvPr>
        </p:nvSpPr>
        <p:spPr>
          <a:xfrm>
            <a:off x="29800026" y="29590871"/>
            <a:ext cx="12801600" cy="4462272"/>
          </a:xfrm>
        </p:spPr>
        <p:txBody>
          <a:bodyPr/>
          <a:lstStyle/>
          <a:p>
            <a:r>
              <a:rPr lang="en-US" dirty="0"/>
              <a:t>I would like to thank all partnering organizations within TACL who shared their aggregate data for this project. </a:t>
            </a:r>
          </a:p>
          <a:p>
            <a:r>
              <a:rPr lang="en-US" dirty="0"/>
              <a:t>I would also like to thank Terry </a:t>
            </a:r>
            <a:r>
              <a:rPr lang="en-US" dirty="0" err="1"/>
              <a:t>Birkhoff</a:t>
            </a:r>
            <a:r>
              <a:rPr lang="en-US" dirty="0"/>
              <a:t>, Executive Director, for being my mentor in this project as well as Myriah Legaux, who served as this project’s direct supervisor.</a:t>
            </a:r>
          </a:p>
          <a:p>
            <a:endParaRPr lang="en-US" dirty="0"/>
          </a:p>
        </p:txBody>
      </p:sp>
      <p:pic>
        <p:nvPicPr>
          <p:cNvPr id="104" name="Picture 10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720122" y="161256"/>
            <a:ext cx="8810130" cy="3568103"/>
          </a:xfrm>
          <a:prstGeom prst="rect">
            <a:avLst/>
          </a:prstGeom>
        </p:spPr>
      </p:pic>
      <p:sp>
        <p:nvSpPr>
          <p:cNvPr id="106" name="TextBox 105"/>
          <p:cNvSpPr txBox="1"/>
          <p:nvPr/>
        </p:nvSpPr>
        <p:spPr>
          <a:xfrm>
            <a:off x="587828" y="602190"/>
            <a:ext cx="33587872" cy="3385542"/>
          </a:xfrm>
          <a:prstGeom prst="rect">
            <a:avLst/>
          </a:prstGeom>
          <a:noFill/>
        </p:spPr>
        <p:txBody>
          <a:bodyPr wrap="square" rtlCol="0">
            <a:spAutoFit/>
          </a:bodyPr>
          <a:lstStyle/>
          <a:p>
            <a:r>
              <a:rPr lang="en-US" sz="8000" dirty="0"/>
              <a:t>Molecular testing (MSI/IHC) rates in newly diagnosed CRC patients in Louisiana, with differences by race and level of urbanization</a:t>
            </a:r>
          </a:p>
          <a:p>
            <a:r>
              <a:rPr lang="en-US" sz="5400" dirty="0"/>
              <a:t>Bienvenue, Benjamin</a:t>
            </a:r>
          </a:p>
        </p:txBody>
      </p:sp>
      <p:sp>
        <p:nvSpPr>
          <p:cNvPr id="29" name="Text Placeholder 22"/>
          <p:cNvSpPr txBox="1">
            <a:spLocks/>
          </p:cNvSpPr>
          <p:nvPr/>
        </p:nvSpPr>
        <p:spPr bwMode="auto">
          <a:xfrm>
            <a:off x="1164772" y="4137797"/>
            <a:ext cx="30174412" cy="646331"/>
          </a:xfrm>
          <a:prstGeom prst="rect">
            <a:avLst/>
          </a:prstGeom>
        </p:spPr>
        <p:txBody>
          <a:bodyPr vert="horz" lIns="91440" tIns="45720" rIns="91440" bIns="45720" rtlCol="0" anchor="ctr">
            <a:noAutofit/>
          </a:bodyPr>
          <a:lstStyle>
            <a:lvl1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3600" kern="1200">
                <a:solidFill>
                  <a:schemeClr val="bg1">
                    <a:lumMod val="75000"/>
                  </a:schemeClr>
                </a:solidFill>
                <a:latin typeface="+mn-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9pPr>
          </a:lstStyle>
          <a:p>
            <a:pPr defTabSz="4430713"/>
            <a:r>
              <a:rPr lang="en-US" i="1" dirty="0"/>
              <a:t>Louisiana State University Health Sciences Center School of Public Health</a:t>
            </a:r>
          </a:p>
        </p:txBody>
      </p:sp>
      <p:graphicFrame>
        <p:nvGraphicFramePr>
          <p:cNvPr id="24" name="Table 6">
            <a:extLst>
              <a:ext uri="{FF2B5EF4-FFF2-40B4-BE49-F238E27FC236}">
                <a16:creationId xmlns:a16="http://schemas.microsoft.com/office/drawing/2014/main" id="{817BEDB7-0099-D675-F50B-7EA62D2A39F9}"/>
              </a:ext>
            </a:extLst>
          </p:cNvPr>
          <p:cNvGraphicFramePr>
            <a:graphicFrameLocks noGrp="1"/>
          </p:cNvGraphicFramePr>
          <p:nvPr>
            <p:extLst>
              <p:ext uri="{D42A27DB-BD31-4B8C-83A1-F6EECF244321}">
                <p14:modId xmlns:p14="http://schemas.microsoft.com/office/powerpoint/2010/main" val="4097234081"/>
              </p:ext>
            </p:extLst>
          </p:nvPr>
        </p:nvGraphicFramePr>
        <p:xfrm>
          <a:off x="30708490" y="7123839"/>
          <a:ext cx="10859103" cy="7453104"/>
        </p:xfrm>
        <a:graphic>
          <a:graphicData uri="http://schemas.openxmlformats.org/drawingml/2006/table">
            <a:tbl>
              <a:tblPr firstRow="1" bandRow="1"/>
              <a:tblGrid>
                <a:gridCol w="5557311">
                  <a:extLst>
                    <a:ext uri="{9D8B030D-6E8A-4147-A177-3AD203B41FA5}">
                      <a16:colId xmlns:a16="http://schemas.microsoft.com/office/drawing/2014/main" val="2534729583"/>
                    </a:ext>
                  </a:extLst>
                </a:gridCol>
                <a:gridCol w="5301792">
                  <a:extLst>
                    <a:ext uri="{9D8B030D-6E8A-4147-A177-3AD203B41FA5}">
                      <a16:colId xmlns:a16="http://schemas.microsoft.com/office/drawing/2014/main" val="2753465273"/>
                    </a:ext>
                  </a:extLst>
                </a:gridCol>
              </a:tblGrid>
              <a:tr h="578056">
                <a:tc>
                  <a:txBody>
                    <a:bodyPr/>
                    <a:lstStyle>
                      <a:lvl1pPr marL="0" algn="l" defTabSz="4389120" rtl="0" eaLnBrk="1" latinLnBrk="0" hangingPunct="1">
                        <a:defRPr sz="8640" b="1" kern="1200">
                          <a:solidFill>
                            <a:schemeClr val="dk1"/>
                          </a:solidFill>
                          <a:latin typeface="Calibri" panose="020F0502020204030204"/>
                        </a:defRPr>
                      </a:lvl1pPr>
                      <a:lvl2pPr marL="2194560" algn="l" defTabSz="4389120" rtl="0" eaLnBrk="1" latinLnBrk="0" hangingPunct="1">
                        <a:defRPr sz="8640" b="1" kern="1200">
                          <a:solidFill>
                            <a:schemeClr val="dk1"/>
                          </a:solidFill>
                          <a:latin typeface="Calibri" panose="020F0502020204030204"/>
                        </a:defRPr>
                      </a:lvl2pPr>
                      <a:lvl3pPr marL="4389120" algn="l" defTabSz="4389120" rtl="0" eaLnBrk="1" latinLnBrk="0" hangingPunct="1">
                        <a:defRPr sz="8640" b="1" kern="1200">
                          <a:solidFill>
                            <a:schemeClr val="dk1"/>
                          </a:solidFill>
                          <a:latin typeface="Calibri" panose="020F0502020204030204"/>
                        </a:defRPr>
                      </a:lvl3pPr>
                      <a:lvl4pPr marL="6583680" algn="l" defTabSz="4389120" rtl="0" eaLnBrk="1" latinLnBrk="0" hangingPunct="1">
                        <a:defRPr sz="8640" b="1" kern="1200">
                          <a:solidFill>
                            <a:schemeClr val="dk1"/>
                          </a:solidFill>
                          <a:latin typeface="Calibri" panose="020F0502020204030204"/>
                        </a:defRPr>
                      </a:lvl4pPr>
                      <a:lvl5pPr marL="8778240" algn="l" defTabSz="4389120" rtl="0" eaLnBrk="1" latinLnBrk="0" hangingPunct="1">
                        <a:defRPr sz="8640" b="1" kern="1200">
                          <a:solidFill>
                            <a:schemeClr val="dk1"/>
                          </a:solidFill>
                          <a:latin typeface="Calibri" panose="020F0502020204030204"/>
                        </a:defRPr>
                      </a:lvl5pPr>
                      <a:lvl6pPr marL="10972800" algn="l" defTabSz="4389120" rtl="0" eaLnBrk="1" latinLnBrk="0" hangingPunct="1">
                        <a:defRPr sz="8640" b="1" kern="1200">
                          <a:solidFill>
                            <a:schemeClr val="dk1"/>
                          </a:solidFill>
                          <a:latin typeface="Calibri" panose="020F0502020204030204"/>
                        </a:defRPr>
                      </a:lvl6pPr>
                      <a:lvl7pPr marL="13167360" algn="l" defTabSz="4389120" rtl="0" eaLnBrk="1" latinLnBrk="0" hangingPunct="1">
                        <a:defRPr sz="8640" b="1" kern="1200">
                          <a:solidFill>
                            <a:schemeClr val="dk1"/>
                          </a:solidFill>
                          <a:latin typeface="Calibri" panose="020F0502020204030204"/>
                        </a:defRPr>
                      </a:lvl7pPr>
                      <a:lvl8pPr marL="15361920" algn="l" defTabSz="4389120" rtl="0" eaLnBrk="1" latinLnBrk="0" hangingPunct="1">
                        <a:defRPr sz="8640" b="1" kern="1200">
                          <a:solidFill>
                            <a:schemeClr val="dk1"/>
                          </a:solidFill>
                          <a:latin typeface="Calibri" panose="020F0502020204030204"/>
                        </a:defRPr>
                      </a:lvl8pPr>
                      <a:lvl9pPr marL="17556480" algn="l" defTabSz="4389120" rtl="0" eaLnBrk="1" latinLnBrk="0" hangingPunct="1">
                        <a:defRPr sz="8640" b="1" kern="1200">
                          <a:solidFill>
                            <a:schemeClr val="dk1"/>
                          </a:solidFill>
                          <a:latin typeface="Calibri" panose="020F0502020204030204"/>
                        </a:defRPr>
                      </a:lvl9pPr>
                    </a:lstStyle>
                    <a:p>
                      <a:endParaRPr lang="en-US" sz="3600" dirty="0"/>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20000"/>
                      </a:srgbClr>
                    </a:solidFill>
                  </a:tcPr>
                </a:tc>
                <a:tc>
                  <a:txBody>
                    <a:bodyPr/>
                    <a:lstStyle>
                      <a:lvl1pPr marL="0" algn="l" defTabSz="4389120" rtl="0" eaLnBrk="1" latinLnBrk="0" hangingPunct="1">
                        <a:defRPr sz="8640" b="1" kern="1200">
                          <a:solidFill>
                            <a:schemeClr val="dk1"/>
                          </a:solidFill>
                          <a:latin typeface="Calibri" panose="020F0502020204030204"/>
                        </a:defRPr>
                      </a:lvl1pPr>
                      <a:lvl2pPr marL="2194560" algn="l" defTabSz="4389120" rtl="0" eaLnBrk="1" latinLnBrk="0" hangingPunct="1">
                        <a:defRPr sz="8640" b="1" kern="1200">
                          <a:solidFill>
                            <a:schemeClr val="dk1"/>
                          </a:solidFill>
                          <a:latin typeface="Calibri" panose="020F0502020204030204"/>
                        </a:defRPr>
                      </a:lvl2pPr>
                      <a:lvl3pPr marL="4389120" algn="l" defTabSz="4389120" rtl="0" eaLnBrk="1" latinLnBrk="0" hangingPunct="1">
                        <a:defRPr sz="8640" b="1" kern="1200">
                          <a:solidFill>
                            <a:schemeClr val="dk1"/>
                          </a:solidFill>
                          <a:latin typeface="Calibri" panose="020F0502020204030204"/>
                        </a:defRPr>
                      </a:lvl3pPr>
                      <a:lvl4pPr marL="6583680" algn="l" defTabSz="4389120" rtl="0" eaLnBrk="1" latinLnBrk="0" hangingPunct="1">
                        <a:defRPr sz="8640" b="1" kern="1200">
                          <a:solidFill>
                            <a:schemeClr val="dk1"/>
                          </a:solidFill>
                          <a:latin typeface="Calibri" panose="020F0502020204030204"/>
                        </a:defRPr>
                      </a:lvl4pPr>
                      <a:lvl5pPr marL="8778240" algn="l" defTabSz="4389120" rtl="0" eaLnBrk="1" latinLnBrk="0" hangingPunct="1">
                        <a:defRPr sz="8640" b="1" kern="1200">
                          <a:solidFill>
                            <a:schemeClr val="dk1"/>
                          </a:solidFill>
                          <a:latin typeface="Calibri" panose="020F0502020204030204"/>
                        </a:defRPr>
                      </a:lvl5pPr>
                      <a:lvl6pPr marL="10972800" algn="l" defTabSz="4389120" rtl="0" eaLnBrk="1" latinLnBrk="0" hangingPunct="1">
                        <a:defRPr sz="8640" b="1" kern="1200">
                          <a:solidFill>
                            <a:schemeClr val="dk1"/>
                          </a:solidFill>
                          <a:latin typeface="Calibri" panose="020F0502020204030204"/>
                        </a:defRPr>
                      </a:lvl6pPr>
                      <a:lvl7pPr marL="13167360" algn="l" defTabSz="4389120" rtl="0" eaLnBrk="1" latinLnBrk="0" hangingPunct="1">
                        <a:defRPr sz="8640" b="1" kern="1200">
                          <a:solidFill>
                            <a:schemeClr val="dk1"/>
                          </a:solidFill>
                          <a:latin typeface="Calibri" panose="020F0502020204030204"/>
                        </a:defRPr>
                      </a:lvl7pPr>
                      <a:lvl8pPr marL="15361920" algn="l" defTabSz="4389120" rtl="0" eaLnBrk="1" latinLnBrk="0" hangingPunct="1">
                        <a:defRPr sz="8640" b="1" kern="1200">
                          <a:solidFill>
                            <a:schemeClr val="dk1"/>
                          </a:solidFill>
                          <a:latin typeface="Calibri" panose="020F0502020204030204"/>
                        </a:defRPr>
                      </a:lvl8pPr>
                      <a:lvl9pPr marL="17556480" algn="l" defTabSz="4389120" rtl="0" eaLnBrk="1" latinLnBrk="0" hangingPunct="1">
                        <a:defRPr sz="8640" b="1" kern="1200">
                          <a:solidFill>
                            <a:schemeClr val="dk1"/>
                          </a:solidFill>
                          <a:latin typeface="Calibri" panose="020F0502020204030204"/>
                        </a:defRPr>
                      </a:lvl9pPr>
                    </a:lstStyle>
                    <a:p>
                      <a:r>
                        <a:rPr lang="en-US" sz="3600" dirty="0"/>
                        <a:t>Molecular Testing (%)</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595026998"/>
                  </a:ext>
                </a:extLst>
              </a:tr>
              <a:tr h="57805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3600" b="1" dirty="0"/>
                        <a:t>Race</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40000"/>
                      </a:srgb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endParaRPr lang="en-US" sz="3600"/>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1626607922"/>
                  </a:ext>
                </a:extLst>
              </a:tr>
              <a:tr h="57805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dirty="0"/>
                        <a:t>White</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20000"/>
                      </a:srgb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dirty="0"/>
                        <a:t>64.7</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811844339"/>
                  </a:ext>
                </a:extLst>
              </a:tr>
              <a:tr h="57805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dirty="0"/>
                        <a:t>Black</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40000"/>
                      </a:srgb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a:t>62.4</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939954174"/>
                  </a:ext>
                </a:extLst>
              </a:tr>
              <a:tr h="57805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3600" b="1" dirty="0"/>
                        <a:t>Health insurance</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20000"/>
                      </a:srgb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endParaRPr lang="en-US" sz="3600"/>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368437736"/>
                  </a:ext>
                </a:extLst>
              </a:tr>
              <a:tr h="57805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dirty="0"/>
                        <a:t>Private</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40000"/>
                      </a:srgb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a:t>65.7</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029309118"/>
                  </a:ext>
                </a:extLst>
              </a:tr>
              <a:tr h="57805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dirty="0"/>
                        <a:t>Medicare/ other public</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20000"/>
                      </a:srgb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a:t>63.5</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772471875"/>
                  </a:ext>
                </a:extLst>
              </a:tr>
              <a:tr h="57805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dirty="0"/>
                        <a:t>Medicaid</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40000"/>
                      </a:srgb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a:t>60.9</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2315475248"/>
                  </a:ext>
                </a:extLst>
              </a:tr>
              <a:tr h="57805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a:t>No insurance</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20000"/>
                      </a:srgb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a:t>53.3</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754303215"/>
                  </a:ext>
                </a:extLst>
              </a:tr>
              <a:tr h="57805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pPr algn="ctr"/>
                      <a:r>
                        <a:rPr lang="en-US" sz="3600" b="1" dirty="0"/>
                        <a:t>Urbanization</a:t>
                      </a:r>
                    </a:p>
                  </a:txBody>
                  <a:tcPr marL="72453" marR="72453" marT="36226" marB="36226">
                    <a:lnL w="12700" cmpd="sng">
                      <a:solidFill>
                        <a:srgbClr val="A5A5A5"/>
                      </a:solidFill>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mpd="sng">
                      <a:solidFill>
                        <a:srgbClr val="A5A5A5"/>
                      </a:solidFill>
                    </a:lnB>
                    <a:lnTlToBr w="12700" cmpd="sng">
                      <a:noFill/>
                      <a:prstDash val="solid"/>
                    </a:lnTlToBr>
                    <a:lnBlToTr w="12700" cmpd="sng">
                      <a:noFill/>
                      <a:prstDash val="solid"/>
                    </a:lnBlToTr>
                    <a:solidFill>
                      <a:srgbClr val="A5A5A5">
                        <a:tint val="20000"/>
                      </a:srgb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endParaRPr lang="en-US" sz="3600" dirty="0"/>
                    </a:p>
                  </a:txBody>
                  <a:tcPr marL="72453" marR="72453" marT="36226" marB="36226">
                    <a:lnL w="12700" cap="flat" cmpd="sng" algn="ctr">
                      <a:solidFill>
                        <a:srgbClr val="A5A5A5"/>
                      </a:solidFill>
                      <a:prstDash val="solid"/>
                      <a:round/>
                      <a:headEnd type="none" w="med" len="med"/>
                      <a:tailEnd type="none" w="med" len="med"/>
                    </a:lnL>
                    <a:lnR w="12700" cmpd="sng">
                      <a:solidFill>
                        <a:srgbClr val="A5A5A5"/>
                      </a:solidFill>
                    </a:lnR>
                    <a:lnT w="12700" cap="flat" cmpd="sng" algn="ctr">
                      <a:solidFill>
                        <a:srgbClr val="A5A5A5"/>
                      </a:solidFill>
                      <a:prstDash val="solid"/>
                      <a:round/>
                      <a:headEnd type="none" w="med" len="med"/>
                      <a:tailEnd type="none" w="med" len="med"/>
                    </a:lnT>
                    <a:lnB w="12700" cmpd="sng">
                      <a:solidFill>
                        <a:srgbClr val="A5A5A5"/>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462451461"/>
                  </a:ext>
                </a:extLst>
              </a:tr>
              <a:tr h="57805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a:t>Metro</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40000"/>
                      </a:srgb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dirty="0"/>
                        <a:t>61.5</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1779880138"/>
                  </a:ext>
                </a:extLst>
              </a:tr>
              <a:tr h="578056">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dirty="0"/>
                        <a:t>Non-metro</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20000"/>
                      </a:srgbClr>
                    </a:solidFill>
                  </a:tcPr>
                </a:tc>
                <a:tc>
                  <a:txBody>
                    <a:bodyPr/>
                    <a:lstStyle>
                      <a:lvl1pPr marL="0" algn="l" defTabSz="4389120" rtl="0" eaLnBrk="1" latinLnBrk="0" hangingPunct="1">
                        <a:defRPr sz="8640" kern="1200">
                          <a:solidFill>
                            <a:schemeClr val="dk1"/>
                          </a:solidFill>
                          <a:latin typeface="Calibri" panose="020F0502020204030204"/>
                        </a:defRPr>
                      </a:lvl1pPr>
                      <a:lvl2pPr marL="2194560" algn="l" defTabSz="4389120" rtl="0" eaLnBrk="1" latinLnBrk="0" hangingPunct="1">
                        <a:defRPr sz="8640" kern="1200">
                          <a:solidFill>
                            <a:schemeClr val="dk1"/>
                          </a:solidFill>
                          <a:latin typeface="Calibri" panose="020F0502020204030204"/>
                        </a:defRPr>
                      </a:lvl2pPr>
                      <a:lvl3pPr marL="4389120" algn="l" defTabSz="4389120" rtl="0" eaLnBrk="1" latinLnBrk="0" hangingPunct="1">
                        <a:defRPr sz="8640" kern="1200">
                          <a:solidFill>
                            <a:schemeClr val="dk1"/>
                          </a:solidFill>
                          <a:latin typeface="Calibri" panose="020F0502020204030204"/>
                        </a:defRPr>
                      </a:lvl3pPr>
                      <a:lvl4pPr marL="6583680" algn="l" defTabSz="4389120" rtl="0" eaLnBrk="1" latinLnBrk="0" hangingPunct="1">
                        <a:defRPr sz="8640" kern="1200">
                          <a:solidFill>
                            <a:schemeClr val="dk1"/>
                          </a:solidFill>
                          <a:latin typeface="Calibri" panose="020F0502020204030204"/>
                        </a:defRPr>
                      </a:lvl4pPr>
                      <a:lvl5pPr marL="8778240" algn="l" defTabSz="4389120" rtl="0" eaLnBrk="1" latinLnBrk="0" hangingPunct="1">
                        <a:defRPr sz="8640" kern="1200">
                          <a:solidFill>
                            <a:schemeClr val="dk1"/>
                          </a:solidFill>
                          <a:latin typeface="Calibri" panose="020F0502020204030204"/>
                        </a:defRPr>
                      </a:lvl5pPr>
                      <a:lvl6pPr marL="10972800" algn="l" defTabSz="4389120" rtl="0" eaLnBrk="1" latinLnBrk="0" hangingPunct="1">
                        <a:defRPr sz="8640" kern="1200">
                          <a:solidFill>
                            <a:schemeClr val="dk1"/>
                          </a:solidFill>
                          <a:latin typeface="Calibri" panose="020F0502020204030204"/>
                        </a:defRPr>
                      </a:lvl6pPr>
                      <a:lvl7pPr marL="13167360" algn="l" defTabSz="4389120" rtl="0" eaLnBrk="1" latinLnBrk="0" hangingPunct="1">
                        <a:defRPr sz="8640" kern="1200">
                          <a:solidFill>
                            <a:schemeClr val="dk1"/>
                          </a:solidFill>
                          <a:latin typeface="Calibri" panose="020F0502020204030204"/>
                        </a:defRPr>
                      </a:lvl7pPr>
                      <a:lvl8pPr marL="15361920" algn="l" defTabSz="4389120" rtl="0" eaLnBrk="1" latinLnBrk="0" hangingPunct="1">
                        <a:defRPr sz="8640" kern="1200">
                          <a:solidFill>
                            <a:schemeClr val="dk1"/>
                          </a:solidFill>
                          <a:latin typeface="Calibri" panose="020F0502020204030204"/>
                        </a:defRPr>
                      </a:lvl8pPr>
                      <a:lvl9pPr marL="17556480" algn="l" defTabSz="4389120" rtl="0" eaLnBrk="1" latinLnBrk="0" hangingPunct="1">
                        <a:defRPr sz="8640" kern="1200">
                          <a:solidFill>
                            <a:schemeClr val="dk1"/>
                          </a:solidFill>
                          <a:latin typeface="Calibri" panose="020F0502020204030204"/>
                        </a:defRPr>
                      </a:lvl9pPr>
                    </a:lstStyle>
                    <a:p>
                      <a:r>
                        <a:rPr lang="en-US" sz="3600" dirty="0"/>
                        <a:t>86.7</a:t>
                      </a:r>
                    </a:p>
                  </a:txBody>
                  <a:tcPr marL="72453" marR="72453" marT="36226" marB="36226">
                    <a:lnL w="12700" cmpd="sng">
                      <a:solidFill>
                        <a:srgbClr val="A5A5A5"/>
                      </a:solidFill>
                    </a:lnL>
                    <a:lnR w="12700" cmpd="sng">
                      <a:solidFill>
                        <a:srgbClr val="A5A5A5"/>
                      </a:solidFill>
                    </a:lnR>
                    <a:lnT w="12700" cmpd="sng">
                      <a:solidFill>
                        <a:srgbClr val="A5A5A5"/>
                      </a:solidFill>
                    </a:lnT>
                    <a:lnB w="12700" cmpd="sng">
                      <a:solidFill>
                        <a:srgbClr val="A5A5A5"/>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61042830"/>
                  </a:ext>
                </a:extLst>
              </a:tr>
            </a:tbl>
          </a:graphicData>
        </a:graphic>
      </p:graphicFrame>
      <p:pic>
        <p:nvPicPr>
          <p:cNvPr id="30" name="Picture 29">
            <a:extLst>
              <a:ext uri="{FF2B5EF4-FFF2-40B4-BE49-F238E27FC236}">
                <a16:creationId xmlns:a16="http://schemas.microsoft.com/office/drawing/2014/main" id="{559247B6-F4A8-A58C-CB53-A0B82749A2F1}"/>
              </a:ext>
            </a:extLst>
          </p:cNvPr>
          <p:cNvPicPr>
            <a:picLocks noChangeAspect="1"/>
          </p:cNvPicPr>
          <p:nvPr/>
        </p:nvPicPr>
        <p:blipFill>
          <a:blip r:embed="rId9"/>
          <a:stretch>
            <a:fillRect/>
          </a:stretch>
        </p:blipFill>
        <p:spPr>
          <a:xfrm>
            <a:off x="15194086" y="23454414"/>
            <a:ext cx="13152314" cy="4344786"/>
          </a:xfrm>
          <a:prstGeom prst="rect">
            <a:avLst/>
          </a:prstGeom>
        </p:spPr>
      </p:pic>
      <p:pic>
        <p:nvPicPr>
          <p:cNvPr id="31" name="Picture 30">
            <a:extLst>
              <a:ext uri="{FF2B5EF4-FFF2-40B4-BE49-F238E27FC236}">
                <a16:creationId xmlns:a16="http://schemas.microsoft.com/office/drawing/2014/main" id="{BF7D450E-C515-54E9-D6E3-856A6CA72525}"/>
              </a:ext>
            </a:extLst>
          </p:cNvPr>
          <p:cNvPicPr>
            <a:picLocks noChangeAspect="1"/>
          </p:cNvPicPr>
          <p:nvPr/>
        </p:nvPicPr>
        <p:blipFill>
          <a:blip r:embed="rId10"/>
          <a:stretch>
            <a:fillRect/>
          </a:stretch>
        </p:blipFill>
        <p:spPr>
          <a:xfrm>
            <a:off x="15724554" y="28746994"/>
            <a:ext cx="12091377" cy="2358632"/>
          </a:xfrm>
          <a:prstGeom prst="rect">
            <a:avLst/>
          </a:prstGeom>
        </p:spPr>
      </p:pic>
      <p:pic>
        <p:nvPicPr>
          <p:cNvPr id="26" name="Picture 25">
            <a:extLst>
              <a:ext uri="{FF2B5EF4-FFF2-40B4-BE49-F238E27FC236}">
                <a16:creationId xmlns:a16="http://schemas.microsoft.com/office/drawing/2014/main" id="{4020CF2B-E780-DCE8-5FF3-962AD9027429}"/>
              </a:ext>
            </a:extLst>
          </p:cNvPr>
          <p:cNvPicPr>
            <a:picLocks noChangeAspect="1"/>
          </p:cNvPicPr>
          <p:nvPr/>
        </p:nvPicPr>
        <p:blipFill rotWithShape="1">
          <a:blip r:embed="rId11"/>
          <a:srcRect t="1534"/>
          <a:stretch/>
        </p:blipFill>
        <p:spPr>
          <a:xfrm>
            <a:off x="14051660" y="6772567"/>
            <a:ext cx="15748366" cy="13410453"/>
          </a:xfrm>
          <a:prstGeom prst="rect">
            <a:avLst/>
          </a:prstGeom>
        </p:spPr>
      </p:pic>
      <p:pic>
        <p:nvPicPr>
          <p:cNvPr id="27" name="Picture 26">
            <a:extLst>
              <a:ext uri="{FF2B5EF4-FFF2-40B4-BE49-F238E27FC236}">
                <a16:creationId xmlns:a16="http://schemas.microsoft.com/office/drawing/2014/main" id="{1CA466CF-16C1-7A2B-C758-7233CFE2E42B}"/>
              </a:ext>
            </a:extLst>
          </p:cNvPr>
          <p:cNvPicPr>
            <a:picLocks noChangeAspect="1"/>
          </p:cNvPicPr>
          <p:nvPr/>
        </p:nvPicPr>
        <p:blipFill>
          <a:blip r:embed="rId12"/>
          <a:stretch>
            <a:fillRect/>
          </a:stretch>
        </p:blipFill>
        <p:spPr>
          <a:xfrm>
            <a:off x="25573700" y="7762239"/>
            <a:ext cx="2719131" cy="2814203"/>
          </a:xfrm>
          <a:prstGeom prst="rect">
            <a:avLst/>
          </a:prstGeom>
        </p:spPr>
      </p:pic>
      <p:sp>
        <p:nvSpPr>
          <p:cNvPr id="4" name="Content Placeholder 11">
            <a:extLst>
              <a:ext uri="{FF2B5EF4-FFF2-40B4-BE49-F238E27FC236}">
                <a16:creationId xmlns:a16="http://schemas.microsoft.com/office/drawing/2014/main" id="{193F41F4-0517-DFF3-B45B-BEED14C33784}"/>
              </a:ext>
            </a:extLst>
          </p:cNvPr>
          <p:cNvSpPr txBox="1">
            <a:spLocks/>
          </p:cNvSpPr>
          <p:nvPr/>
        </p:nvSpPr>
        <p:spPr>
          <a:xfrm>
            <a:off x="957305" y="26758249"/>
            <a:ext cx="13021706" cy="5826314"/>
          </a:xfrm>
          <a:prstGeom prst="rect">
            <a:avLst/>
          </a:prstGeom>
        </p:spPr>
        <p:txBody>
          <a:bodyPr vert="horz" lIns="91440" tIns="182880" rIns="91440" bIns="45720" rtlCol="0">
            <a:normAutofit lnSpcReduction="10000"/>
          </a:bodyP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32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9pPr>
          </a:lstStyle>
          <a:p>
            <a:r>
              <a:rPr lang="en-US" sz="4800" dirty="0">
                <a:solidFill>
                  <a:srgbClr val="000000"/>
                </a:solidFill>
              </a:rPr>
              <a:t>Payer system data shows lower rates of testing in Blacks, as well as rural and Medicaid patients.</a:t>
            </a:r>
          </a:p>
          <a:p>
            <a:r>
              <a:rPr lang="en-US" sz="4800" dirty="0">
                <a:solidFill>
                  <a:srgbClr val="000000"/>
                </a:solidFill>
              </a:rPr>
              <a:t>Health System data showed higher rates overall, with metropolitan patients and uninsured being tested at the lowest rates.</a:t>
            </a:r>
          </a:p>
          <a:p>
            <a:r>
              <a:rPr lang="en-US" sz="4800" dirty="0">
                <a:solidFill>
                  <a:srgbClr val="000000"/>
                </a:solidFill>
              </a:rPr>
              <a:t>3-year data showed improvement for all LDH regions except Regions 4 and 5.</a:t>
            </a:r>
          </a:p>
          <a:p>
            <a:endParaRPr lang="en-US" sz="3500" dirty="0"/>
          </a:p>
        </p:txBody>
      </p:sp>
      <p:sp>
        <p:nvSpPr>
          <p:cNvPr id="14" name="Text Placeholder 70">
            <a:extLst>
              <a:ext uri="{FF2B5EF4-FFF2-40B4-BE49-F238E27FC236}">
                <a16:creationId xmlns:a16="http://schemas.microsoft.com/office/drawing/2014/main" id="{73AD0152-A9BB-0500-6095-41EAC195B344}"/>
              </a:ext>
            </a:extLst>
          </p:cNvPr>
          <p:cNvSpPr txBox="1">
            <a:spLocks/>
          </p:cNvSpPr>
          <p:nvPr/>
        </p:nvSpPr>
        <p:spPr>
          <a:xfrm>
            <a:off x="29821062" y="21101222"/>
            <a:ext cx="12801600" cy="1219200"/>
          </a:xfrm>
          <a:prstGeom prst="rect">
            <a:avLst/>
          </a:prstGeom>
          <a:solidFill>
            <a:srgbClr val="461D7C"/>
          </a:soli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a:t>Recommendations</a:t>
            </a:r>
          </a:p>
        </p:txBody>
      </p:sp>
      <p:sp>
        <p:nvSpPr>
          <p:cNvPr id="17" name="Content Placeholder 21">
            <a:extLst>
              <a:ext uri="{FF2B5EF4-FFF2-40B4-BE49-F238E27FC236}">
                <a16:creationId xmlns:a16="http://schemas.microsoft.com/office/drawing/2014/main" id="{289BD2DF-A653-A563-5897-CA9A70935378}"/>
              </a:ext>
            </a:extLst>
          </p:cNvPr>
          <p:cNvSpPr txBox="1">
            <a:spLocks/>
          </p:cNvSpPr>
          <p:nvPr/>
        </p:nvSpPr>
        <p:spPr>
          <a:xfrm>
            <a:off x="29821062" y="22057716"/>
            <a:ext cx="12801600" cy="4462272"/>
          </a:xfrm>
          <a:prstGeom prst="rect">
            <a:avLst/>
          </a:prstGeom>
        </p:spPr>
        <p:txBody>
          <a:bodyPr vert="horz" lIns="91440" tIns="182880" rIns="91440" bIns="45720" rtlCol="0">
            <a:noAutofit/>
          </a:bodyP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32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9pPr>
          </a:lstStyle>
          <a:p>
            <a:r>
              <a:rPr lang="en-US" sz="4000" dirty="0"/>
              <a:t>Coordinate with partners serving lower-performing regions to assess the challenges in molecular testing in these communities.</a:t>
            </a:r>
          </a:p>
          <a:p>
            <a:r>
              <a:rPr lang="en-US" sz="4000" dirty="0"/>
              <a:t>Using this project as a foundation for comparison, continue tracking molecular testing for LS over time to see where there are improvements and use these to inform planning for future goals.</a:t>
            </a:r>
          </a:p>
          <a:p>
            <a:r>
              <a:rPr lang="en-US" sz="4000" dirty="0"/>
              <a:t>Using intra-organizational data collection so that TACL partners can have a role in their surveillance.</a:t>
            </a:r>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B7E175-EA31-4EB5-9BCC-A945A81036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TS104001343</Template>
  <TotalTime>0</TotalTime>
  <Words>458</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Science Poster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2014-03-11T18:19:54Z</dcterms:created>
  <dcterms:modified xsi:type="dcterms:W3CDTF">2023-03-26T21:24:47Z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ies>
</file>