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9.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0.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1.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57" r:id="rId3"/>
    <p:sldId id="275" r:id="rId4"/>
    <p:sldId id="258" r:id="rId5"/>
    <p:sldId id="259" r:id="rId6"/>
    <p:sldId id="269" r:id="rId7"/>
    <p:sldId id="273" r:id="rId8"/>
    <p:sldId id="261" r:id="rId9"/>
    <p:sldId id="274" r:id="rId10"/>
    <p:sldId id="276" r:id="rId11"/>
    <p:sldId id="278" r:id="rId12"/>
    <p:sldId id="277" r:id="rId13"/>
    <p:sldId id="262" r:id="rId14"/>
    <p:sldId id="264" r:id="rId15"/>
    <p:sldId id="265" r:id="rId16"/>
    <p:sldId id="270" r:id="rId17"/>
    <p:sldId id="271" r:id="rId18"/>
    <p:sldId id="279"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66"/>
    <a:srgbClr val="FDBBA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387F017-1627-4B38-899C-7F71D88E0942}" v="100" dt="2025-10-22T00:57:23.71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4485" autoAdjust="0"/>
  </p:normalViewPr>
  <p:slideViewPr>
    <p:cSldViewPr snapToGrid="0">
      <p:cViewPr varScale="1">
        <p:scale>
          <a:sx n="40" d="100"/>
          <a:sy n="40" d="100"/>
        </p:scale>
        <p:origin x="44" y="408"/>
      </p:cViewPr>
      <p:guideLst/>
    </p:cSldViewPr>
  </p:slideViewPr>
  <p:notesTextViewPr>
    <p:cViewPr>
      <p:scale>
        <a:sx n="1" d="1"/>
        <a:sy n="1" d="1"/>
      </p:scale>
      <p:origin x="0" y="0"/>
    </p:cViewPr>
  </p:notesTextViewPr>
  <p:notesViewPr>
    <p:cSldViewPr snapToGrid="0">
      <p:cViewPr varScale="1">
        <p:scale>
          <a:sx n="55" d="100"/>
          <a:sy n="55" d="100"/>
        </p:scale>
        <p:origin x="2548" y="5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elson, Katherine C." userId="fef326b7-ae0c-4734-b135-2d58c1de6e1b" providerId="ADAL" clId="{ED54D2E8-1093-4117-A5D4-BF9C6C17B3F7}"/>
    <pc:docChg chg="undo custSel addSld delSld modSld sldOrd">
      <pc:chgData name="Nelson, Katherine C." userId="fef326b7-ae0c-4734-b135-2d58c1de6e1b" providerId="ADAL" clId="{ED54D2E8-1093-4117-A5D4-BF9C6C17B3F7}" dt="2025-10-22T01:01:18.606" v="5387" actId="20577"/>
      <pc:docMkLst>
        <pc:docMk/>
      </pc:docMkLst>
      <pc:sldChg chg="delSp modSp mod modNotesTx">
        <pc:chgData name="Nelson, Katherine C." userId="fef326b7-ae0c-4734-b135-2d58c1de6e1b" providerId="ADAL" clId="{ED54D2E8-1093-4117-A5D4-BF9C6C17B3F7}" dt="2025-10-22T00:56:51.029" v="5366" actId="20577"/>
        <pc:sldMkLst>
          <pc:docMk/>
          <pc:sldMk cId="1027281839" sldId="257"/>
        </pc:sldMkLst>
        <pc:spChg chg="del mod">
          <ac:chgData name="Nelson, Katherine C." userId="fef326b7-ae0c-4734-b135-2d58c1de6e1b" providerId="ADAL" clId="{ED54D2E8-1093-4117-A5D4-BF9C6C17B3F7}" dt="2025-10-21T14:44:49.673" v="570" actId="478"/>
          <ac:spMkLst>
            <pc:docMk/>
            <pc:sldMk cId="1027281839" sldId="257"/>
            <ac:spMk id="3" creationId="{88C38E34-F027-A2D2-64D9-BA0E2469BCF1}"/>
          </ac:spMkLst>
        </pc:spChg>
        <pc:picChg chg="mod">
          <ac:chgData name="Nelson, Katherine C." userId="fef326b7-ae0c-4734-b135-2d58c1de6e1b" providerId="ADAL" clId="{ED54D2E8-1093-4117-A5D4-BF9C6C17B3F7}" dt="2025-10-21T15:06:56.688" v="1185" actId="1076"/>
          <ac:picMkLst>
            <pc:docMk/>
            <pc:sldMk cId="1027281839" sldId="257"/>
            <ac:picMk id="5" creationId="{1410A86F-B57C-1FAE-BC4B-9D94F6585817}"/>
          </ac:picMkLst>
        </pc:picChg>
      </pc:sldChg>
      <pc:sldChg chg="modSp mod modNotesTx">
        <pc:chgData name="Nelson, Katherine C." userId="fef326b7-ae0c-4734-b135-2d58c1de6e1b" providerId="ADAL" clId="{ED54D2E8-1093-4117-A5D4-BF9C6C17B3F7}" dt="2025-10-22T00:58:40.694" v="5385" actId="20577"/>
        <pc:sldMkLst>
          <pc:docMk/>
          <pc:sldMk cId="3090805902" sldId="259"/>
        </pc:sldMkLst>
        <pc:spChg chg="mod">
          <ac:chgData name="Nelson, Katherine C." userId="fef326b7-ae0c-4734-b135-2d58c1de6e1b" providerId="ADAL" clId="{ED54D2E8-1093-4117-A5D4-BF9C6C17B3F7}" dt="2025-10-22T00:58:40.694" v="5385" actId="20577"/>
          <ac:spMkLst>
            <pc:docMk/>
            <pc:sldMk cId="3090805902" sldId="259"/>
            <ac:spMk id="2" creationId="{3B4F28E1-17ED-2F31-34B6-858543831D7D}"/>
          </ac:spMkLst>
        </pc:spChg>
        <pc:spChg chg="mod">
          <ac:chgData name="Nelson, Katherine C." userId="fef326b7-ae0c-4734-b135-2d58c1de6e1b" providerId="ADAL" clId="{ED54D2E8-1093-4117-A5D4-BF9C6C17B3F7}" dt="2025-10-21T17:46:58.170" v="5353" actId="20577"/>
          <ac:spMkLst>
            <pc:docMk/>
            <pc:sldMk cId="3090805902" sldId="259"/>
            <ac:spMk id="4" creationId="{4DC88951-9126-2C96-6C80-53FA2D302A44}"/>
          </ac:spMkLst>
        </pc:spChg>
      </pc:sldChg>
      <pc:sldChg chg="addSp delSp modSp mod modAnim modNotesTx">
        <pc:chgData name="Nelson, Katherine C." userId="fef326b7-ae0c-4734-b135-2d58c1de6e1b" providerId="ADAL" clId="{ED54D2E8-1093-4117-A5D4-BF9C6C17B3F7}" dt="2025-10-21T17:50:17.718" v="5363" actId="20577"/>
        <pc:sldMkLst>
          <pc:docMk/>
          <pc:sldMk cId="3530728824" sldId="261"/>
        </pc:sldMkLst>
        <pc:spChg chg="mod">
          <ac:chgData name="Nelson, Katherine C." userId="fef326b7-ae0c-4734-b135-2d58c1de6e1b" providerId="ADAL" clId="{ED54D2E8-1093-4117-A5D4-BF9C6C17B3F7}" dt="2025-10-21T16:58:46.051" v="1961" actId="26606"/>
          <ac:spMkLst>
            <pc:docMk/>
            <pc:sldMk cId="3530728824" sldId="261"/>
            <ac:spMk id="2" creationId="{A29EB1EA-BE62-77EC-B38F-37C2AC9C5BB2}"/>
          </ac:spMkLst>
        </pc:spChg>
        <pc:spChg chg="del">
          <ac:chgData name="Nelson, Katherine C." userId="fef326b7-ae0c-4734-b135-2d58c1de6e1b" providerId="ADAL" clId="{ED54D2E8-1093-4117-A5D4-BF9C6C17B3F7}" dt="2025-10-21T15:20:06.411" v="1288" actId="478"/>
          <ac:spMkLst>
            <pc:docMk/>
            <pc:sldMk cId="3530728824" sldId="261"/>
            <ac:spMk id="3" creationId="{63A885E2-7F25-5900-06B4-A740397D871B}"/>
          </ac:spMkLst>
        </pc:spChg>
        <pc:spChg chg="del">
          <ac:chgData name="Nelson, Katherine C." userId="fef326b7-ae0c-4734-b135-2d58c1de6e1b" providerId="ADAL" clId="{ED54D2E8-1093-4117-A5D4-BF9C6C17B3F7}" dt="2025-10-21T15:20:13.383" v="1291" actId="478"/>
          <ac:spMkLst>
            <pc:docMk/>
            <pc:sldMk cId="3530728824" sldId="261"/>
            <ac:spMk id="5" creationId="{932ACACC-5251-E721-B290-17A1A0269D52}"/>
          </ac:spMkLst>
        </pc:spChg>
        <pc:spChg chg="add del mod">
          <ac:chgData name="Nelson, Katherine C." userId="fef326b7-ae0c-4734-b135-2d58c1de6e1b" providerId="ADAL" clId="{ED54D2E8-1093-4117-A5D4-BF9C6C17B3F7}" dt="2025-10-21T15:19:59.572" v="1286" actId="478"/>
          <ac:spMkLst>
            <pc:docMk/>
            <pc:sldMk cId="3530728824" sldId="261"/>
            <ac:spMk id="7" creationId="{91440F7E-B863-6A86-A9A8-6F0F626591B0}"/>
          </ac:spMkLst>
        </pc:spChg>
        <pc:spChg chg="del">
          <ac:chgData name="Nelson, Katherine C." userId="fef326b7-ae0c-4734-b135-2d58c1de6e1b" providerId="ADAL" clId="{ED54D2E8-1093-4117-A5D4-BF9C6C17B3F7}" dt="2025-10-21T16:58:46.051" v="1961" actId="26606"/>
          <ac:spMkLst>
            <pc:docMk/>
            <pc:sldMk cId="3530728824" sldId="261"/>
            <ac:spMk id="8" creationId="{70DFC902-7D23-471A-B557-B6B6917D7A0D}"/>
          </ac:spMkLst>
        </pc:spChg>
        <pc:spChg chg="del">
          <ac:chgData name="Nelson, Katherine C." userId="fef326b7-ae0c-4734-b135-2d58c1de6e1b" providerId="ADAL" clId="{ED54D2E8-1093-4117-A5D4-BF9C6C17B3F7}" dt="2025-10-21T16:58:46.051" v="1961" actId="26606"/>
          <ac:spMkLst>
            <pc:docMk/>
            <pc:sldMk cId="3530728824" sldId="261"/>
            <ac:spMk id="10" creationId="{A55D5633-D557-4DCA-982C-FF36EB7A1C00}"/>
          </ac:spMkLst>
        </pc:spChg>
        <pc:spChg chg="del">
          <ac:chgData name="Nelson, Katherine C." userId="fef326b7-ae0c-4734-b135-2d58c1de6e1b" providerId="ADAL" clId="{ED54D2E8-1093-4117-A5D4-BF9C6C17B3F7}" dt="2025-10-21T16:58:46.051" v="1961" actId="26606"/>
          <ac:spMkLst>
            <pc:docMk/>
            <pc:sldMk cId="3530728824" sldId="261"/>
            <ac:spMk id="12" creationId="{450D3AD2-FA80-415F-A9CE-54D884561CD7}"/>
          </ac:spMkLst>
        </pc:spChg>
        <pc:spChg chg="add mod">
          <ac:chgData name="Nelson, Katherine C." userId="fef326b7-ae0c-4734-b135-2d58c1de6e1b" providerId="ADAL" clId="{ED54D2E8-1093-4117-A5D4-BF9C6C17B3F7}" dt="2025-10-21T17:08:54.426" v="2832" actId="14100"/>
          <ac:spMkLst>
            <pc:docMk/>
            <pc:sldMk cId="3530728824" sldId="261"/>
            <ac:spMk id="14" creationId="{FEB7501C-EFF3-59ED-96C6-C3DB2FFB8914}"/>
          </ac:spMkLst>
        </pc:spChg>
        <pc:spChg chg="add mod">
          <ac:chgData name="Nelson, Katherine C." userId="fef326b7-ae0c-4734-b135-2d58c1de6e1b" providerId="ADAL" clId="{ED54D2E8-1093-4117-A5D4-BF9C6C17B3F7}" dt="2025-10-21T17:06:02.551" v="2541"/>
          <ac:spMkLst>
            <pc:docMk/>
            <pc:sldMk cId="3530728824" sldId="261"/>
            <ac:spMk id="15" creationId="{AAE1D0A1-58C3-3FFF-804A-10441F84E180}"/>
          </ac:spMkLst>
        </pc:spChg>
        <pc:spChg chg="add del mod">
          <ac:chgData name="Nelson, Katherine C." userId="fef326b7-ae0c-4734-b135-2d58c1de6e1b" providerId="ADAL" clId="{ED54D2E8-1093-4117-A5D4-BF9C6C17B3F7}" dt="2025-10-21T17:07:09.576" v="2551" actId="478"/>
          <ac:spMkLst>
            <pc:docMk/>
            <pc:sldMk cId="3530728824" sldId="261"/>
            <ac:spMk id="16" creationId="{CF0466DE-2142-B45B-2B04-DFE4D2D9A742}"/>
          </ac:spMkLst>
        </pc:spChg>
        <pc:spChg chg="add del mod">
          <ac:chgData name="Nelson, Katherine C." userId="fef326b7-ae0c-4734-b135-2d58c1de6e1b" providerId="ADAL" clId="{ED54D2E8-1093-4117-A5D4-BF9C6C17B3F7}" dt="2025-10-21T17:07:06.077" v="2550" actId="478"/>
          <ac:spMkLst>
            <pc:docMk/>
            <pc:sldMk cId="3530728824" sldId="261"/>
            <ac:spMk id="17" creationId="{E39511FF-BEDA-9EEF-C71E-CC62262C2A6A}"/>
          </ac:spMkLst>
        </pc:spChg>
        <pc:spChg chg="add">
          <ac:chgData name="Nelson, Katherine C." userId="fef326b7-ae0c-4734-b135-2d58c1de6e1b" providerId="ADAL" clId="{ED54D2E8-1093-4117-A5D4-BF9C6C17B3F7}" dt="2025-10-21T16:58:46.051" v="1961" actId="26606"/>
          <ac:spMkLst>
            <pc:docMk/>
            <pc:sldMk cId="3530728824" sldId="261"/>
            <ac:spMk id="18" creationId="{A4AC5506-6312-4701-8D3C-40187889A947}"/>
          </ac:spMkLst>
        </pc:spChg>
        <pc:spChg chg="add del mod">
          <ac:chgData name="Nelson, Katherine C." userId="fef326b7-ae0c-4734-b135-2d58c1de6e1b" providerId="ADAL" clId="{ED54D2E8-1093-4117-A5D4-BF9C6C17B3F7}" dt="2025-10-21T17:06:44.055" v="2548" actId="478"/>
          <ac:spMkLst>
            <pc:docMk/>
            <pc:sldMk cId="3530728824" sldId="261"/>
            <ac:spMk id="19" creationId="{78EDE204-F908-490B-9F3E-34B6CCD86314}"/>
          </ac:spMkLst>
        </pc:spChg>
        <pc:spChg chg="add mod">
          <ac:chgData name="Nelson, Katherine C." userId="fef326b7-ae0c-4734-b135-2d58c1de6e1b" providerId="ADAL" clId="{ED54D2E8-1093-4117-A5D4-BF9C6C17B3F7}" dt="2025-10-21T17:09:12.146" v="2834" actId="14100"/>
          <ac:spMkLst>
            <pc:docMk/>
            <pc:sldMk cId="3530728824" sldId="261"/>
            <ac:spMk id="20" creationId="{5854A96C-0A83-E85E-05F4-B9F976EF5E8D}"/>
          </ac:spMkLst>
        </pc:spChg>
        <pc:graphicFrameChg chg="add del mod modGraphic">
          <ac:chgData name="Nelson, Katherine C." userId="fef326b7-ae0c-4734-b135-2d58c1de6e1b" providerId="ADAL" clId="{ED54D2E8-1093-4117-A5D4-BF9C6C17B3F7}" dt="2025-10-21T15:25:32.722" v="1334" actId="1076"/>
          <ac:graphicFrameMkLst>
            <pc:docMk/>
            <pc:sldMk cId="3530728824" sldId="261"/>
            <ac:graphicFrameMk id="4" creationId="{4CFE1B97-B3A1-1AA0-73B0-35B479AFEABC}"/>
          </ac:graphicFrameMkLst>
        </pc:graphicFrameChg>
        <pc:graphicFrameChg chg="add mod">
          <ac:chgData name="Nelson, Katherine C." userId="fef326b7-ae0c-4734-b135-2d58c1de6e1b" providerId="ADAL" clId="{ED54D2E8-1093-4117-A5D4-BF9C6C17B3F7}" dt="2025-10-21T16:58:54.296" v="1964" actId="14100"/>
          <ac:graphicFrameMkLst>
            <pc:docMk/>
            <pc:sldMk cId="3530728824" sldId="261"/>
            <ac:graphicFrameMk id="13" creationId="{354B8C56-A5BA-443A-E0EA-19C829329331}"/>
          </ac:graphicFrameMkLst>
        </pc:graphicFrameChg>
        <pc:picChg chg="del">
          <ac:chgData name="Nelson, Katherine C." userId="fef326b7-ae0c-4734-b135-2d58c1de6e1b" providerId="ADAL" clId="{ED54D2E8-1093-4117-A5D4-BF9C6C17B3F7}" dt="2025-10-21T15:20:11.987" v="1290" actId="478"/>
          <ac:picMkLst>
            <pc:docMk/>
            <pc:sldMk cId="3530728824" sldId="261"/>
            <ac:picMk id="1026" creationId="{202CCD06-3A7A-D001-A187-F3949A4E8EE4}"/>
          </ac:picMkLst>
        </pc:picChg>
      </pc:sldChg>
      <pc:sldChg chg="modSp mod modNotesTx">
        <pc:chgData name="Nelson, Katherine C." userId="fef326b7-ae0c-4734-b135-2d58c1de6e1b" providerId="ADAL" clId="{ED54D2E8-1093-4117-A5D4-BF9C6C17B3F7}" dt="2025-10-22T01:01:18.606" v="5387" actId="20577"/>
        <pc:sldMkLst>
          <pc:docMk/>
          <pc:sldMk cId="1090654605" sldId="262"/>
        </pc:sldMkLst>
        <pc:spChg chg="mod">
          <ac:chgData name="Nelson, Katherine C." userId="fef326b7-ae0c-4734-b135-2d58c1de6e1b" providerId="ADAL" clId="{ED54D2E8-1093-4117-A5D4-BF9C6C17B3F7}" dt="2025-10-21T17:37:08.585" v="5169" actId="13926"/>
          <ac:spMkLst>
            <pc:docMk/>
            <pc:sldMk cId="1090654605" sldId="262"/>
            <ac:spMk id="3" creationId="{EB16662F-5929-F905-989B-D771F6A761A5}"/>
          </ac:spMkLst>
        </pc:spChg>
      </pc:sldChg>
      <pc:sldChg chg="modSp mod modNotesTx">
        <pc:chgData name="Nelson, Katherine C." userId="fef326b7-ae0c-4734-b135-2d58c1de6e1b" providerId="ADAL" clId="{ED54D2E8-1093-4117-A5D4-BF9C6C17B3F7}" dt="2025-10-21T16:52:32.783" v="1923" actId="20577"/>
        <pc:sldMkLst>
          <pc:docMk/>
          <pc:sldMk cId="1242618830" sldId="269"/>
        </pc:sldMkLst>
        <pc:spChg chg="mod">
          <ac:chgData name="Nelson, Katherine C." userId="fef326b7-ae0c-4734-b135-2d58c1de6e1b" providerId="ADAL" clId="{ED54D2E8-1093-4117-A5D4-BF9C6C17B3F7}" dt="2025-10-21T16:50:47.631" v="1764" actId="20577"/>
          <ac:spMkLst>
            <pc:docMk/>
            <pc:sldMk cId="1242618830" sldId="269"/>
            <ac:spMk id="2" creationId="{9F519B3B-4FD2-F8F8-0714-F1F5EFF373CD}"/>
          </ac:spMkLst>
        </pc:spChg>
        <pc:spChg chg="mod">
          <ac:chgData name="Nelson, Katherine C." userId="fef326b7-ae0c-4734-b135-2d58c1de6e1b" providerId="ADAL" clId="{ED54D2E8-1093-4117-A5D4-BF9C6C17B3F7}" dt="2025-10-21T16:51:46.123" v="1768" actId="20577"/>
          <ac:spMkLst>
            <pc:docMk/>
            <pc:sldMk cId="1242618830" sldId="269"/>
            <ac:spMk id="3" creationId="{7B5B6B90-12BE-64E8-6684-DEC6560D0E92}"/>
          </ac:spMkLst>
        </pc:spChg>
      </pc:sldChg>
      <pc:sldChg chg="del modNotesTx">
        <pc:chgData name="Nelson, Katherine C." userId="fef326b7-ae0c-4734-b135-2d58c1de6e1b" providerId="ADAL" clId="{ED54D2E8-1093-4117-A5D4-BF9C6C17B3F7}" dt="2025-10-21T17:26:16.851" v="4001" actId="47"/>
        <pc:sldMkLst>
          <pc:docMk/>
          <pc:sldMk cId="1656717440" sldId="272"/>
        </pc:sldMkLst>
      </pc:sldChg>
      <pc:sldChg chg="delSp modSp mod modNotesTx">
        <pc:chgData name="Nelson, Katherine C." userId="fef326b7-ae0c-4734-b135-2d58c1de6e1b" providerId="ADAL" clId="{ED54D2E8-1093-4117-A5D4-BF9C6C17B3F7}" dt="2025-10-21T17:00:57.372" v="2025" actId="1076"/>
        <pc:sldMkLst>
          <pc:docMk/>
          <pc:sldMk cId="4219575273" sldId="273"/>
        </pc:sldMkLst>
        <pc:spChg chg="mod">
          <ac:chgData name="Nelson, Katherine C." userId="fef326b7-ae0c-4734-b135-2d58c1de6e1b" providerId="ADAL" clId="{ED54D2E8-1093-4117-A5D4-BF9C6C17B3F7}" dt="2025-10-21T17:00:57.372" v="2025" actId="1076"/>
          <ac:spMkLst>
            <pc:docMk/>
            <pc:sldMk cId="4219575273" sldId="273"/>
            <ac:spMk id="2" creationId="{23D01D48-8967-1E8F-177D-C8C4A4776F32}"/>
          </ac:spMkLst>
        </pc:spChg>
        <pc:spChg chg="del">
          <ac:chgData name="Nelson, Katherine C." userId="fef326b7-ae0c-4734-b135-2d58c1de6e1b" providerId="ADAL" clId="{ED54D2E8-1093-4117-A5D4-BF9C6C17B3F7}" dt="2025-10-21T15:17:06.569" v="1190" actId="478"/>
          <ac:spMkLst>
            <pc:docMk/>
            <pc:sldMk cId="4219575273" sldId="273"/>
            <ac:spMk id="3" creationId="{F2B3364A-EC17-8CF4-FBF5-3EB45EDF2042}"/>
          </ac:spMkLst>
        </pc:spChg>
        <pc:graphicFrameChg chg="mod modGraphic">
          <ac:chgData name="Nelson, Katherine C." userId="fef326b7-ae0c-4734-b135-2d58c1de6e1b" providerId="ADAL" clId="{ED54D2E8-1093-4117-A5D4-BF9C6C17B3F7}" dt="2025-10-21T15:17:40.759" v="1245" actId="20577"/>
          <ac:graphicFrameMkLst>
            <pc:docMk/>
            <pc:sldMk cId="4219575273" sldId="273"/>
            <ac:graphicFrameMk id="6" creationId="{CC99B54F-E359-609D-B257-63330BEA3359}"/>
          </ac:graphicFrameMkLst>
        </pc:graphicFrameChg>
        <pc:graphicFrameChg chg="mod">
          <ac:chgData name="Nelson, Katherine C." userId="fef326b7-ae0c-4734-b135-2d58c1de6e1b" providerId="ADAL" clId="{ED54D2E8-1093-4117-A5D4-BF9C6C17B3F7}" dt="2025-10-21T15:19:36.356" v="1283" actId="20577"/>
          <ac:graphicFrameMkLst>
            <pc:docMk/>
            <pc:sldMk cId="4219575273" sldId="273"/>
            <ac:graphicFrameMk id="7" creationId="{A8C07844-33E3-D09C-322A-020EBA2112B5}"/>
          </ac:graphicFrameMkLst>
        </pc:graphicFrameChg>
      </pc:sldChg>
      <pc:sldChg chg="modSp mod modNotesTx">
        <pc:chgData name="Nelson, Katherine C." userId="fef326b7-ae0c-4734-b135-2d58c1de6e1b" providerId="ADAL" clId="{ED54D2E8-1093-4117-A5D4-BF9C6C17B3F7}" dt="2025-10-21T15:28:35.812" v="1376" actId="20577"/>
        <pc:sldMkLst>
          <pc:docMk/>
          <pc:sldMk cId="2112237755" sldId="274"/>
        </pc:sldMkLst>
        <pc:graphicFrameChg chg="mod">
          <ac:chgData name="Nelson, Katherine C." userId="fef326b7-ae0c-4734-b135-2d58c1de6e1b" providerId="ADAL" clId="{ED54D2E8-1093-4117-A5D4-BF9C6C17B3F7}" dt="2025-10-21T15:28:23.635" v="1375"/>
          <ac:graphicFrameMkLst>
            <pc:docMk/>
            <pc:sldMk cId="2112237755" sldId="274"/>
            <ac:graphicFrameMk id="24" creationId="{5D5FFB6B-FC68-1FC8-3AC2-DA11D1BFB808}"/>
          </ac:graphicFrameMkLst>
        </pc:graphicFrameChg>
        <pc:picChg chg="mod">
          <ac:chgData name="Nelson, Katherine C." userId="fef326b7-ae0c-4734-b135-2d58c1de6e1b" providerId="ADAL" clId="{ED54D2E8-1093-4117-A5D4-BF9C6C17B3F7}" dt="2025-10-21T15:27:20.174" v="1368" actId="1076"/>
          <ac:picMkLst>
            <pc:docMk/>
            <pc:sldMk cId="2112237755" sldId="274"/>
            <ac:picMk id="1026" creationId="{D63FED65-EBAA-2529-1803-EAA5B11692EF}"/>
          </ac:picMkLst>
        </pc:picChg>
      </pc:sldChg>
      <pc:sldChg chg="addSp delSp modSp add mod modNotesTx">
        <pc:chgData name="Nelson, Katherine C." userId="fef326b7-ae0c-4734-b135-2d58c1de6e1b" providerId="ADAL" clId="{ED54D2E8-1093-4117-A5D4-BF9C6C17B3F7}" dt="2025-10-21T17:13:38.997" v="3219" actId="20577"/>
        <pc:sldMkLst>
          <pc:docMk/>
          <pc:sldMk cId="3748954985" sldId="276"/>
        </pc:sldMkLst>
        <pc:spChg chg="mod">
          <ac:chgData name="Nelson, Katherine C." userId="fef326b7-ae0c-4734-b135-2d58c1de6e1b" providerId="ADAL" clId="{ED54D2E8-1093-4117-A5D4-BF9C6C17B3F7}" dt="2025-10-21T16:58:23.937" v="1960" actId="26606"/>
          <ac:spMkLst>
            <pc:docMk/>
            <pc:sldMk cId="3748954985" sldId="276"/>
            <ac:spMk id="2" creationId="{A0990C4F-0700-FC8A-8F33-24600EE61008}"/>
          </ac:spMkLst>
        </pc:spChg>
        <pc:spChg chg="del">
          <ac:chgData name="Nelson, Katherine C." userId="fef326b7-ae0c-4734-b135-2d58c1de6e1b" providerId="ADAL" clId="{ED54D2E8-1093-4117-A5D4-BF9C6C17B3F7}" dt="2025-10-21T16:58:23.937" v="1960" actId="26606"/>
          <ac:spMkLst>
            <pc:docMk/>
            <pc:sldMk cId="3748954985" sldId="276"/>
            <ac:spMk id="8" creationId="{3BEDC2B5-39DD-16EF-9430-E3D71ED4301B}"/>
          </ac:spMkLst>
        </pc:spChg>
        <pc:spChg chg="del">
          <ac:chgData name="Nelson, Katherine C." userId="fef326b7-ae0c-4734-b135-2d58c1de6e1b" providerId="ADAL" clId="{ED54D2E8-1093-4117-A5D4-BF9C6C17B3F7}" dt="2025-10-21T16:58:23.937" v="1960" actId="26606"/>
          <ac:spMkLst>
            <pc:docMk/>
            <pc:sldMk cId="3748954985" sldId="276"/>
            <ac:spMk id="10" creationId="{CE7C6FDD-9BDD-7238-56F8-7EB87F935D3E}"/>
          </ac:spMkLst>
        </pc:spChg>
        <pc:spChg chg="del">
          <ac:chgData name="Nelson, Katherine C." userId="fef326b7-ae0c-4734-b135-2d58c1de6e1b" providerId="ADAL" clId="{ED54D2E8-1093-4117-A5D4-BF9C6C17B3F7}" dt="2025-10-21T16:58:23.937" v="1960" actId="26606"/>
          <ac:spMkLst>
            <pc:docMk/>
            <pc:sldMk cId="3748954985" sldId="276"/>
            <ac:spMk id="12" creationId="{BAB27F75-CBEF-6D00-345B-F4945579902B}"/>
          </ac:spMkLst>
        </pc:spChg>
        <pc:spChg chg="add">
          <ac:chgData name="Nelson, Katherine C." userId="fef326b7-ae0c-4734-b135-2d58c1de6e1b" providerId="ADAL" clId="{ED54D2E8-1093-4117-A5D4-BF9C6C17B3F7}" dt="2025-10-21T16:58:23.937" v="1960" actId="26606"/>
          <ac:spMkLst>
            <pc:docMk/>
            <pc:sldMk cId="3748954985" sldId="276"/>
            <ac:spMk id="17" creationId="{A4AC5506-6312-4701-8D3C-40187889A947}"/>
          </ac:spMkLst>
        </pc:spChg>
        <pc:graphicFrameChg chg="add mod">
          <ac:chgData name="Nelson, Katherine C." userId="fef326b7-ae0c-4734-b135-2d58c1de6e1b" providerId="ADAL" clId="{ED54D2E8-1093-4117-A5D4-BF9C6C17B3F7}" dt="2025-10-21T17:00:04.432" v="1979" actId="255"/>
          <ac:graphicFrameMkLst>
            <pc:docMk/>
            <pc:sldMk cId="3748954985" sldId="276"/>
            <ac:graphicFrameMk id="5" creationId="{93552CD8-7F89-85CC-B745-AD2C70550847}"/>
          </ac:graphicFrameMkLst>
        </pc:graphicFrameChg>
        <pc:graphicFrameChg chg="add mod modGraphic">
          <ac:chgData name="Nelson, Katherine C." userId="fef326b7-ae0c-4734-b135-2d58c1de6e1b" providerId="ADAL" clId="{ED54D2E8-1093-4117-A5D4-BF9C6C17B3F7}" dt="2025-10-21T17:11:49.415" v="2855" actId="1076"/>
          <ac:graphicFrameMkLst>
            <pc:docMk/>
            <pc:sldMk cId="3748954985" sldId="276"/>
            <ac:graphicFrameMk id="6" creationId="{5DF24568-B8BF-9F10-417F-C9705090D2DD}"/>
          </ac:graphicFrameMkLst>
        </pc:graphicFrameChg>
        <pc:graphicFrameChg chg="del">
          <ac:chgData name="Nelson, Katherine C." userId="fef326b7-ae0c-4734-b135-2d58c1de6e1b" providerId="ADAL" clId="{ED54D2E8-1093-4117-A5D4-BF9C6C17B3F7}" dt="2025-10-21T16:53:43.055" v="1927" actId="478"/>
          <ac:graphicFrameMkLst>
            <pc:docMk/>
            <pc:sldMk cId="3748954985" sldId="276"/>
            <ac:graphicFrameMk id="24" creationId="{548FB174-5707-F0C2-C23C-BF9A97C75EE8}"/>
          </ac:graphicFrameMkLst>
        </pc:graphicFrameChg>
        <pc:picChg chg="del">
          <ac:chgData name="Nelson, Katherine C." userId="fef326b7-ae0c-4734-b135-2d58c1de6e1b" providerId="ADAL" clId="{ED54D2E8-1093-4117-A5D4-BF9C6C17B3F7}" dt="2025-10-21T16:53:40.752" v="1926" actId="478"/>
          <ac:picMkLst>
            <pc:docMk/>
            <pc:sldMk cId="3748954985" sldId="276"/>
            <ac:picMk id="1026" creationId="{63B9CF8D-424A-83D1-0F3C-2948B1C1664C}"/>
          </ac:picMkLst>
        </pc:picChg>
      </pc:sldChg>
      <pc:sldChg chg="addSp modSp add mod ord modNotesTx">
        <pc:chgData name="Nelson, Katherine C." userId="fef326b7-ae0c-4734-b135-2d58c1de6e1b" providerId="ADAL" clId="{ED54D2E8-1093-4117-A5D4-BF9C6C17B3F7}" dt="2025-10-21T17:30:22.347" v="4484" actId="27636"/>
        <pc:sldMkLst>
          <pc:docMk/>
          <pc:sldMk cId="4053292613" sldId="277"/>
        </pc:sldMkLst>
        <pc:spChg chg="mod">
          <ac:chgData name="Nelson, Katherine C." userId="fef326b7-ae0c-4734-b135-2d58c1de6e1b" providerId="ADAL" clId="{ED54D2E8-1093-4117-A5D4-BF9C6C17B3F7}" dt="2025-10-21T17:21:56.951" v="3790" actId="20577"/>
          <ac:spMkLst>
            <pc:docMk/>
            <pc:sldMk cId="4053292613" sldId="277"/>
            <ac:spMk id="2" creationId="{C38A7079-AA21-A2DF-E156-6BA42DB98261}"/>
          </ac:spMkLst>
        </pc:spChg>
        <pc:spChg chg="mod">
          <ac:chgData name="Nelson, Katherine C." userId="fef326b7-ae0c-4734-b135-2d58c1de6e1b" providerId="ADAL" clId="{ED54D2E8-1093-4117-A5D4-BF9C6C17B3F7}" dt="2025-10-21T17:30:22.347" v="4484" actId="27636"/>
          <ac:spMkLst>
            <pc:docMk/>
            <pc:sldMk cId="4053292613" sldId="277"/>
            <ac:spMk id="3" creationId="{FDA90C41-36CD-2A82-150F-D8827ACF5152}"/>
          </ac:spMkLst>
        </pc:spChg>
        <pc:graphicFrameChg chg="add mod">
          <ac:chgData name="Nelson, Katherine C." userId="fef326b7-ae0c-4734-b135-2d58c1de6e1b" providerId="ADAL" clId="{ED54D2E8-1093-4117-A5D4-BF9C6C17B3F7}" dt="2025-10-21T17:02:28.662" v="2135"/>
          <ac:graphicFrameMkLst>
            <pc:docMk/>
            <pc:sldMk cId="4053292613" sldId="277"/>
            <ac:graphicFrameMk id="4" creationId="{0CEC42DC-38C9-F87C-3CC6-3084DBFAC3ED}"/>
          </ac:graphicFrameMkLst>
        </pc:graphicFrameChg>
      </pc:sldChg>
      <pc:sldChg chg="addSp delSp modSp add mod modNotesTx">
        <pc:chgData name="Nelson, Katherine C." userId="fef326b7-ae0c-4734-b135-2d58c1de6e1b" providerId="ADAL" clId="{ED54D2E8-1093-4117-A5D4-BF9C6C17B3F7}" dt="2025-10-21T17:21:27.559" v="3767" actId="20577"/>
        <pc:sldMkLst>
          <pc:docMk/>
          <pc:sldMk cId="1960975311" sldId="278"/>
        </pc:sldMkLst>
        <pc:spChg chg="mod">
          <ac:chgData name="Nelson, Katherine C." userId="fef326b7-ae0c-4734-b135-2d58c1de6e1b" providerId="ADAL" clId="{ED54D2E8-1093-4117-A5D4-BF9C6C17B3F7}" dt="2025-10-21T17:14:03.162" v="3226" actId="20577"/>
          <ac:spMkLst>
            <pc:docMk/>
            <pc:sldMk cId="1960975311" sldId="278"/>
            <ac:spMk id="2" creationId="{ED9D7562-EA22-F3A5-7D91-E449C850EA74}"/>
          </ac:spMkLst>
        </pc:spChg>
        <pc:graphicFrameChg chg="del">
          <ac:chgData name="Nelson, Katherine C." userId="fef326b7-ae0c-4734-b135-2d58c1de6e1b" providerId="ADAL" clId="{ED54D2E8-1093-4117-A5D4-BF9C6C17B3F7}" dt="2025-10-21T17:14:15.360" v="3227" actId="478"/>
          <ac:graphicFrameMkLst>
            <pc:docMk/>
            <pc:sldMk cId="1960975311" sldId="278"/>
            <ac:graphicFrameMk id="5" creationId="{51BA8F86-7C2C-9F45-2C68-EE053BFF009B}"/>
          </ac:graphicFrameMkLst>
        </pc:graphicFrameChg>
        <pc:graphicFrameChg chg="mod modGraphic">
          <ac:chgData name="Nelson, Katherine C." userId="fef326b7-ae0c-4734-b135-2d58c1de6e1b" providerId="ADAL" clId="{ED54D2E8-1093-4117-A5D4-BF9C6C17B3F7}" dt="2025-10-21T17:17:33.666" v="3383" actId="2164"/>
          <ac:graphicFrameMkLst>
            <pc:docMk/>
            <pc:sldMk cId="1960975311" sldId="278"/>
            <ac:graphicFrameMk id="6" creationId="{958E3FB5-0417-4F4F-6A06-B65E98EFDB93}"/>
          </ac:graphicFrameMkLst>
        </pc:graphicFrameChg>
        <pc:graphicFrameChg chg="add mod">
          <ac:chgData name="Nelson, Katherine C." userId="fef326b7-ae0c-4734-b135-2d58c1de6e1b" providerId="ADAL" clId="{ED54D2E8-1093-4117-A5D4-BF9C6C17B3F7}" dt="2025-10-21T17:20:21.850" v="3580" actId="255"/>
          <ac:graphicFrameMkLst>
            <pc:docMk/>
            <pc:sldMk cId="1960975311" sldId="278"/>
            <ac:graphicFrameMk id="7" creationId="{7E06B33A-A115-3D5C-DF20-90205A652979}"/>
          </ac:graphicFrameMkLst>
        </pc:graphicFrameChg>
      </pc:sldChg>
      <pc:sldChg chg="addSp delSp modSp new mod setBg modShow">
        <pc:chgData name="Nelson, Katherine C." userId="fef326b7-ae0c-4734-b135-2d58c1de6e1b" providerId="ADAL" clId="{ED54D2E8-1093-4117-A5D4-BF9C6C17B3F7}" dt="2025-10-21T17:31:12.324" v="4490" actId="962"/>
        <pc:sldMkLst>
          <pc:docMk/>
          <pc:sldMk cId="1323463877" sldId="279"/>
        </pc:sldMkLst>
        <pc:spChg chg="del">
          <ac:chgData name="Nelson, Katherine C." userId="fef326b7-ae0c-4734-b135-2d58c1de6e1b" providerId="ADAL" clId="{ED54D2E8-1093-4117-A5D4-BF9C6C17B3F7}" dt="2025-10-21T17:26:39.091" v="4003" actId="478"/>
          <ac:spMkLst>
            <pc:docMk/>
            <pc:sldMk cId="1323463877" sldId="279"/>
            <ac:spMk id="2" creationId="{F4B6A886-13C2-1354-346C-F25CF50AC9DE}"/>
          </ac:spMkLst>
        </pc:spChg>
        <pc:spChg chg="del">
          <ac:chgData name="Nelson, Katherine C." userId="fef326b7-ae0c-4734-b135-2d58c1de6e1b" providerId="ADAL" clId="{ED54D2E8-1093-4117-A5D4-BF9C6C17B3F7}" dt="2025-10-21T17:26:41.042" v="4004" actId="478"/>
          <ac:spMkLst>
            <pc:docMk/>
            <pc:sldMk cId="1323463877" sldId="279"/>
            <ac:spMk id="3" creationId="{A180E62E-53D3-351F-C00E-AB84A983C24A}"/>
          </ac:spMkLst>
        </pc:spChg>
        <pc:picChg chg="add mod">
          <ac:chgData name="Nelson, Katherine C." userId="fef326b7-ae0c-4734-b135-2d58c1de6e1b" providerId="ADAL" clId="{ED54D2E8-1093-4117-A5D4-BF9C6C17B3F7}" dt="2025-10-21T17:31:10.434" v="4488" actId="26606"/>
          <ac:picMkLst>
            <pc:docMk/>
            <pc:sldMk cId="1323463877" sldId="279"/>
            <ac:picMk id="4" creationId="{F60A5B16-9BA8-8B53-628D-1D30F4AC8397}"/>
          </ac:picMkLst>
        </pc:picChg>
        <pc:picChg chg="add mod">
          <ac:chgData name="Nelson, Katherine C." userId="fef326b7-ae0c-4734-b135-2d58c1de6e1b" providerId="ADAL" clId="{ED54D2E8-1093-4117-A5D4-BF9C6C17B3F7}" dt="2025-10-21T17:31:12.324" v="4490" actId="962"/>
          <ac:picMkLst>
            <pc:docMk/>
            <pc:sldMk cId="1323463877" sldId="279"/>
            <ac:picMk id="5" creationId="{8EDE771F-DEF5-5A71-8BBF-914D858AD89A}"/>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all" spc="120" normalizeH="0" baseline="0">
                <a:solidFill>
                  <a:schemeClr val="tx1">
                    <a:lumMod val="65000"/>
                    <a:lumOff val="35000"/>
                  </a:schemeClr>
                </a:solidFill>
                <a:latin typeface="+mn-lt"/>
                <a:ea typeface="+mn-ea"/>
                <a:cs typeface="+mn-cs"/>
              </a:defRPr>
            </a:pPr>
            <a:r>
              <a:rPr lang="en-US" dirty="0"/>
              <a:t>OVERALL Compliance</a:t>
            </a:r>
          </a:p>
        </c:rich>
      </c:tx>
      <c:overlay val="0"/>
      <c:spPr>
        <a:noFill/>
        <a:ln>
          <a:noFill/>
        </a:ln>
        <a:effectLst/>
      </c:spPr>
      <c:txPr>
        <a:bodyPr rot="0" spcFirstLastPara="1" vertOverflow="ellipsis" vert="horz" wrap="square" anchor="ctr" anchorCtr="1"/>
        <a:lstStyle/>
        <a:p>
          <a:pPr>
            <a:defRPr sz="2128" b="1" i="0" u="none" strike="noStrike" kern="1200" cap="all" spc="120" normalizeH="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ACLA </c:v>
                </c:pt>
              </c:strCache>
            </c:strRef>
          </c:tx>
          <c:spPr>
            <a:ln w="44450" cap="rnd">
              <a:solidFill>
                <a:schemeClr val="accent1"/>
              </a:solidFill>
              <a:round/>
            </a:ln>
            <a:effectLst/>
          </c:spPr>
          <c:marker>
            <c:symbol val="diamond"/>
            <c:size val="6"/>
            <c:spPr>
              <a:solidFill>
                <a:schemeClr val="accent1"/>
              </a:solidFill>
              <a:ln w="44450">
                <a:solidFill>
                  <a:schemeClr val="accent1"/>
                </a:solidFill>
                <a:round/>
              </a:ln>
              <a:effectLst/>
            </c:spPr>
          </c:marker>
          <c:cat>
            <c:numRef>
              <c:f>Sheet1!$A$2:$A$3</c:f>
              <c:numCache>
                <c:formatCode>General</c:formatCode>
                <c:ptCount val="2"/>
                <c:pt idx="0">
                  <c:v>2023</c:v>
                </c:pt>
                <c:pt idx="1">
                  <c:v>2024</c:v>
                </c:pt>
              </c:numCache>
            </c:numRef>
          </c:cat>
          <c:val>
            <c:numRef>
              <c:f>Sheet1!$B$2:$B$3</c:f>
              <c:numCache>
                <c:formatCode>General</c:formatCode>
                <c:ptCount val="2"/>
                <c:pt idx="0">
                  <c:v>48.56</c:v>
                </c:pt>
                <c:pt idx="1">
                  <c:v>63.18</c:v>
                </c:pt>
              </c:numCache>
            </c:numRef>
          </c:val>
          <c:smooth val="0"/>
          <c:extLst>
            <c:ext xmlns:c16="http://schemas.microsoft.com/office/drawing/2014/chart" uri="{C3380CC4-5D6E-409C-BE32-E72D297353CC}">
              <c16:uniqueId val="{00000000-4D9E-47D5-9BD3-845970854BB2}"/>
            </c:ext>
          </c:extLst>
        </c:ser>
        <c:ser>
          <c:idx val="1"/>
          <c:order val="1"/>
          <c:tx>
            <c:strRef>
              <c:f>Sheet1!$C$1</c:f>
              <c:strCache>
                <c:ptCount val="1"/>
                <c:pt idx="0">
                  <c:v>NCQA</c:v>
                </c:pt>
              </c:strCache>
            </c:strRef>
          </c:tx>
          <c:spPr>
            <a:ln w="44450" cap="rnd">
              <a:solidFill>
                <a:schemeClr val="accent2"/>
              </a:solidFill>
              <a:round/>
            </a:ln>
            <a:effectLst/>
          </c:spPr>
          <c:marker>
            <c:symbol val="square"/>
            <c:size val="6"/>
            <c:spPr>
              <a:solidFill>
                <a:schemeClr val="accent2"/>
              </a:solidFill>
              <a:ln w="44450">
                <a:solidFill>
                  <a:schemeClr val="accent2"/>
                </a:solidFill>
                <a:round/>
              </a:ln>
              <a:effectLst/>
            </c:spPr>
          </c:marker>
          <c:cat>
            <c:numRef>
              <c:f>Sheet1!$A$2:$A$3</c:f>
              <c:numCache>
                <c:formatCode>General</c:formatCode>
                <c:ptCount val="2"/>
                <c:pt idx="0">
                  <c:v>2023</c:v>
                </c:pt>
                <c:pt idx="1">
                  <c:v>2024</c:v>
                </c:pt>
              </c:numCache>
            </c:numRef>
          </c:cat>
          <c:val>
            <c:numRef>
              <c:f>Sheet1!$C$2:$C$3</c:f>
              <c:numCache>
                <c:formatCode>General</c:formatCode>
                <c:ptCount val="2"/>
                <c:pt idx="0">
                  <c:v>61.09</c:v>
                </c:pt>
                <c:pt idx="1">
                  <c:v>64.91</c:v>
                </c:pt>
              </c:numCache>
            </c:numRef>
          </c:val>
          <c:smooth val="0"/>
          <c:extLst>
            <c:ext xmlns:c16="http://schemas.microsoft.com/office/drawing/2014/chart" uri="{C3380CC4-5D6E-409C-BE32-E72D297353CC}">
              <c16:uniqueId val="{00000001-4D9E-47D5-9BD3-845970854BB2}"/>
            </c:ext>
          </c:extLst>
        </c:ser>
        <c:dLbls>
          <c:showLegendKey val="0"/>
          <c:showVal val="0"/>
          <c:showCatName val="0"/>
          <c:showSerName val="0"/>
          <c:showPercent val="0"/>
          <c:showBubbleSize val="0"/>
        </c:dLbls>
        <c:marker val="1"/>
        <c:smooth val="0"/>
        <c:axId val="1158813567"/>
        <c:axId val="1158796287"/>
      </c:lineChart>
      <c:catAx>
        <c:axId val="1158813567"/>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0" i="0" u="none" strike="noStrike" kern="1200" cap="all" spc="120" normalizeH="0" baseline="0">
                <a:solidFill>
                  <a:schemeClr val="tx1">
                    <a:lumMod val="65000"/>
                    <a:lumOff val="35000"/>
                  </a:schemeClr>
                </a:solidFill>
                <a:latin typeface="+mn-lt"/>
                <a:ea typeface="+mn-ea"/>
                <a:cs typeface="+mn-cs"/>
              </a:defRPr>
            </a:pPr>
            <a:endParaRPr lang="en-US"/>
          </a:p>
        </c:txPr>
        <c:crossAx val="1158796287"/>
        <c:crosses val="autoZero"/>
        <c:auto val="1"/>
        <c:lblAlgn val="ctr"/>
        <c:lblOffset val="100"/>
        <c:noMultiLvlLbl val="0"/>
      </c:catAx>
      <c:valAx>
        <c:axId val="1158796287"/>
        <c:scaling>
          <c:orientation val="minMax"/>
        </c:scaling>
        <c:delete val="0"/>
        <c:axPos val="l"/>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58813567"/>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44450">
      <a:solidFill>
        <a:schemeClr val="accent3"/>
      </a:solid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2023</c:v>
                </c:pt>
              </c:strCache>
            </c:strRef>
          </c:tx>
          <c:spPr>
            <a:solidFill>
              <a:schemeClr val="accent1"/>
            </a:solidFill>
            <a:ln>
              <a:noFill/>
            </a:ln>
            <a:effectLst/>
          </c:spPr>
          <c:invertIfNegative val="0"/>
          <c:cat>
            <c:strRef>
              <c:f>Sheet1!$A$2:$A$10</c:f>
              <c:strCache>
                <c:ptCount val="9"/>
                <c:pt idx="0">
                  <c:v>Region 7</c:v>
                </c:pt>
                <c:pt idx="1">
                  <c:v>Region 8</c:v>
                </c:pt>
                <c:pt idx="2">
                  <c:v>Region 4</c:v>
                </c:pt>
                <c:pt idx="3">
                  <c:v>Region 1</c:v>
                </c:pt>
                <c:pt idx="4">
                  <c:v>Region 9</c:v>
                </c:pt>
                <c:pt idx="5">
                  <c:v>Region 5</c:v>
                </c:pt>
                <c:pt idx="6">
                  <c:v>Region 6</c:v>
                </c:pt>
                <c:pt idx="7">
                  <c:v>Region 3</c:v>
                </c:pt>
                <c:pt idx="8">
                  <c:v>Region 2</c:v>
                </c:pt>
              </c:strCache>
            </c:strRef>
          </c:cat>
          <c:val>
            <c:numRef>
              <c:f>Sheet1!$B$2:$B$10</c:f>
              <c:numCache>
                <c:formatCode>General</c:formatCode>
                <c:ptCount val="9"/>
                <c:pt idx="0">
                  <c:v>41.74</c:v>
                </c:pt>
                <c:pt idx="1">
                  <c:v>45.66</c:v>
                </c:pt>
                <c:pt idx="2">
                  <c:v>48.51</c:v>
                </c:pt>
                <c:pt idx="3">
                  <c:v>47.9</c:v>
                </c:pt>
                <c:pt idx="4">
                  <c:v>49.21</c:v>
                </c:pt>
                <c:pt idx="5">
                  <c:v>53.33</c:v>
                </c:pt>
                <c:pt idx="6">
                  <c:v>44.37</c:v>
                </c:pt>
                <c:pt idx="7">
                  <c:v>50.99</c:v>
                </c:pt>
                <c:pt idx="8">
                  <c:v>58.55</c:v>
                </c:pt>
              </c:numCache>
            </c:numRef>
          </c:val>
          <c:extLst>
            <c:ext xmlns:c16="http://schemas.microsoft.com/office/drawing/2014/chart" uri="{C3380CC4-5D6E-409C-BE32-E72D297353CC}">
              <c16:uniqueId val="{00000000-C1AB-4507-83EB-37237815013B}"/>
            </c:ext>
          </c:extLst>
        </c:ser>
        <c:ser>
          <c:idx val="1"/>
          <c:order val="1"/>
          <c:tx>
            <c:strRef>
              <c:f>Sheet1!$C$1</c:f>
              <c:strCache>
                <c:ptCount val="1"/>
                <c:pt idx="0">
                  <c:v>2024</c:v>
                </c:pt>
              </c:strCache>
            </c:strRef>
          </c:tx>
          <c:spPr>
            <a:solidFill>
              <a:schemeClr val="accent2"/>
            </a:solidFill>
            <a:ln>
              <a:noFill/>
            </a:ln>
            <a:effectLst/>
          </c:spPr>
          <c:invertIfNegative val="0"/>
          <c:cat>
            <c:strRef>
              <c:f>Sheet1!$A$2:$A$10</c:f>
              <c:strCache>
                <c:ptCount val="9"/>
                <c:pt idx="0">
                  <c:v>Region 7</c:v>
                </c:pt>
                <c:pt idx="1">
                  <c:v>Region 8</c:v>
                </c:pt>
                <c:pt idx="2">
                  <c:v>Region 4</c:v>
                </c:pt>
                <c:pt idx="3">
                  <c:v>Region 1</c:v>
                </c:pt>
                <c:pt idx="4">
                  <c:v>Region 9</c:v>
                </c:pt>
                <c:pt idx="5">
                  <c:v>Region 5</c:v>
                </c:pt>
                <c:pt idx="6">
                  <c:v>Region 6</c:v>
                </c:pt>
                <c:pt idx="7">
                  <c:v>Region 3</c:v>
                </c:pt>
                <c:pt idx="8">
                  <c:v>Region 2</c:v>
                </c:pt>
              </c:strCache>
            </c:strRef>
          </c:cat>
          <c:val>
            <c:numRef>
              <c:f>Sheet1!$C$2:$C$10</c:f>
              <c:numCache>
                <c:formatCode>General</c:formatCode>
                <c:ptCount val="9"/>
                <c:pt idx="0">
                  <c:v>54.38</c:v>
                </c:pt>
                <c:pt idx="1">
                  <c:v>54.82</c:v>
                </c:pt>
                <c:pt idx="2">
                  <c:v>61.14</c:v>
                </c:pt>
                <c:pt idx="3">
                  <c:v>64.260000000000005</c:v>
                </c:pt>
                <c:pt idx="4">
                  <c:v>64.66</c:v>
                </c:pt>
                <c:pt idx="5">
                  <c:v>65.88</c:v>
                </c:pt>
                <c:pt idx="6">
                  <c:v>66.069999999999993</c:v>
                </c:pt>
                <c:pt idx="7">
                  <c:v>71.2</c:v>
                </c:pt>
                <c:pt idx="8">
                  <c:v>71.430000000000007</c:v>
                </c:pt>
              </c:numCache>
            </c:numRef>
          </c:val>
          <c:extLst>
            <c:ext xmlns:c16="http://schemas.microsoft.com/office/drawing/2014/chart" uri="{C3380CC4-5D6E-409C-BE32-E72D297353CC}">
              <c16:uniqueId val="{00000001-C1AB-4507-83EB-37237815013B}"/>
            </c:ext>
          </c:extLst>
        </c:ser>
        <c:dLbls>
          <c:showLegendKey val="0"/>
          <c:showVal val="0"/>
          <c:showCatName val="0"/>
          <c:showSerName val="0"/>
          <c:showPercent val="0"/>
          <c:showBubbleSize val="0"/>
        </c:dLbls>
        <c:gapWidth val="219"/>
        <c:overlap val="-27"/>
        <c:axId val="1059618879"/>
        <c:axId val="1059616479"/>
      </c:barChart>
      <c:catAx>
        <c:axId val="105961887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1059616479"/>
        <c:crosses val="autoZero"/>
        <c:auto val="1"/>
        <c:lblAlgn val="ctr"/>
        <c:lblOffset val="100"/>
        <c:noMultiLvlLbl val="0"/>
      </c:catAx>
      <c:valAx>
        <c:axId val="105961647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1059618879"/>
        <c:crosses val="autoZero"/>
        <c:crossBetween val="between"/>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2400"/>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urban</c:v>
                </c:pt>
              </c:strCache>
            </c:strRef>
          </c:tx>
          <c:spPr>
            <a:solidFill>
              <a:schemeClr val="accent1"/>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2800"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Sheet1!$A$2:$A$3</c:f>
              <c:numCache>
                <c:formatCode>General</c:formatCode>
                <c:ptCount val="2"/>
                <c:pt idx="0">
                  <c:v>2023</c:v>
                </c:pt>
                <c:pt idx="1">
                  <c:v>2024</c:v>
                </c:pt>
              </c:numCache>
            </c:numRef>
          </c:cat>
          <c:val>
            <c:numRef>
              <c:f>Sheet1!$B$2:$B$3</c:f>
              <c:numCache>
                <c:formatCode>General</c:formatCode>
                <c:ptCount val="2"/>
                <c:pt idx="0">
                  <c:v>47.91</c:v>
                </c:pt>
                <c:pt idx="1">
                  <c:v>63.21</c:v>
                </c:pt>
              </c:numCache>
            </c:numRef>
          </c:val>
          <c:extLst>
            <c:ext xmlns:c16="http://schemas.microsoft.com/office/drawing/2014/chart" uri="{C3380CC4-5D6E-409C-BE32-E72D297353CC}">
              <c16:uniqueId val="{00000000-18F4-4091-9801-39283548CFEA}"/>
            </c:ext>
          </c:extLst>
        </c:ser>
        <c:ser>
          <c:idx val="1"/>
          <c:order val="1"/>
          <c:tx>
            <c:strRef>
              <c:f>Sheet1!$C$1</c:f>
              <c:strCache>
                <c:ptCount val="1"/>
                <c:pt idx="0">
                  <c:v>rural</c:v>
                </c:pt>
              </c:strCache>
            </c:strRef>
          </c:tx>
          <c:spPr>
            <a:solidFill>
              <a:schemeClr val="accent2"/>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2800"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Sheet1!$A$2:$A$3</c:f>
              <c:numCache>
                <c:formatCode>General</c:formatCode>
                <c:ptCount val="2"/>
                <c:pt idx="0">
                  <c:v>2023</c:v>
                </c:pt>
                <c:pt idx="1">
                  <c:v>2024</c:v>
                </c:pt>
              </c:numCache>
            </c:numRef>
          </c:cat>
          <c:val>
            <c:numRef>
              <c:f>Sheet1!$C$2:$C$3</c:f>
              <c:numCache>
                <c:formatCode>General</c:formatCode>
                <c:ptCount val="2"/>
                <c:pt idx="0">
                  <c:v>51.12</c:v>
                </c:pt>
                <c:pt idx="1">
                  <c:v>63.48</c:v>
                </c:pt>
              </c:numCache>
            </c:numRef>
          </c:val>
          <c:extLst>
            <c:ext xmlns:c16="http://schemas.microsoft.com/office/drawing/2014/chart" uri="{C3380CC4-5D6E-409C-BE32-E72D297353CC}">
              <c16:uniqueId val="{00000001-18F4-4091-9801-39283548CFEA}"/>
            </c:ext>
          </c:extLst>
        </c:ser>
        <c:dLbls>
          <c:dLblPos val="outEnd"/>
          <c:showLegendKey val="0"/>
          <c:showVal val="1"/>
          <c:showCatName val="0"/>
          <c:showSerName val="0"/>
          <c:showPercent val="0"/>
          <c:showBubbleSize val="0"/>
        </c:dLbls>
        <c:gapWidth val="444"/>
        <c:overlap val="-90"/>
        <c:axId val="1158789567"/>
        <c:axId val="1158810207"/>
      </c:barChart>
      <c:catAx>
        <c:axId val="1158789567"/>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800" b="0" i="0" u="none" strike="noStrike" kern="1200" cap="all" spc="120" normalizeH="0" baseline="0">
                <a:solidFill>
                  <a:schemeClr val="tx1">
                    <a:lumMod val="65000"/>
                    <a:lumOff val="35000"/>
                  </a:schemeClr>
                </a:solidFill>
                <a:latin typeface="+mn-lt"/>
                <a:ea typeface="+mn-ea"/>
                <a:cs typeface="+mn-cs"/>
              </a:defRPr>
            </a:pPr>
            <a:endParaRPr lang="en-US"/>
          </a:p>
        </c:txPr>
        <c:crossAx val="1158810207"/>
        <c:crosses val="autoZero"/>
        <c:auto val="1"/>
        <c:lblAlgn val="ctr"/>
        <c:lblOffset val="100"/>
        <c:noMultiLvlLbl val="0"/>
      </c:catAx>
      <c:valAx>
        <c:axId val="1158810207"/>
        <c:scaling>
          <c:orientation val="minMax"/>
        </c:scaling>
        <c:delete val="1"/>
        <c:axPos val="l"/>
        <c:numFmt formatCode="General" sourceLinked="1"/>
        <c:majorTickMark val="none"/>
        <c:minorTickMark val="none"/>
        <c:tickLblPos val="nextTo"/>
        <c:crossAx val="1158789567"/>
        <c:crosses val="autoZero"/>
        <c:crossBetween val="between"/>
      </c:valAx>
      <c:spPr>
        <a:noFill/>
        <a:ln>
          <a:noFill/>
        </a:ln>
        <a:effectLst/>
      </c:spPr>
    </c:plotArea>
    <c:legend>
      <c:legendPos val="t"/>
      <c:layout>
        <c:manualLayout>
          <c:xMode val="edge"/>
          <c:yMode val="edge"/>
          <c:x val="0.31201357403972452"/>
          <c:y val="6.3276822336929481E-2"/>
          <c:w val="0.37255983797507342"/>
          <c:h val="6.5605964234165912E-2"/>
        </c:manualLayout>
      </c:layout>
      <c:overlay val="0"/>
      <c:spPr>
        <a:noFill/>
        <a:ln>
          <a:noFill/>
        </a:ln>
        <a:effectLst/>
      </c:spPr>
      <c:txPr>
        <a:bodyPr rot="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2800"/>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2023</c:v>
                </c:pt>
              </c:strCache>
            </c:strRef>
          </c:tx>
          <c:spPr>
            <a:solidFill>
              <a:schemeClr val="accent1"/>
            </a:solidFill>
            <a:ln>
              <a:noFill/>
            </a:ln>
            <a:effectLst/>
          </c:spPr>
          <c:invertIfNegative val="0"/>
          <c:cat>
            <c:strRef>
              <c:f>Sheet1!$A$2:$A$6</c:f>
              <c:strCache>
                <c:ptCount val="5"/>
                <c:pt idx="0">
                  <c:v>18-24</c:v>
                </c:pt>
                <c:pt idx="1">
                  <c:v>25-34</c:v>
                </c:pt>
                <c:pt idx="2">
                  <c:v>35-44</c:v>
                </c:pt>
                <c:pt idx="3">
                  <c:v>45-54</c:v>
                </c:pt>
                <c:pt idx="4">
                  <c:v>55-64</c:v>
                </c:pt>
              </c:strCache>
            </c:strRef>
          </c:cat>
          <c:val>
            <c:numRef>
              <c:f>Sheet1!$B$2:$B$6</c:f>
              <c:numCache>
                <c:formatCode>0%</c:formatCode>
                <c:ptCount val="5"/>
                <c:pt idx="0" formatCode="0.00%">
                  <c:v>0.3851</c:v>
                </c:pt>
                <c:pt idx="1">
                  <c:v>0.45</c:v>
                </c:pt>
                <c:pt idx="2" formatCode="0.00%">
                  <c:v>0.4698</c:v>
                </c:pt>
                <c:pt idx="3" formatCode="0.00%">
                  <c:v>0.50460000000000005</c:v>
                </c:pt>
                <c:pt idx="4" formatCode="0.00%">
                  <c:v>0.60629999999999995</c:v>
                </c:pt>
              </c:numCache>
            </c:numRef>
          </c:val>
          <c:extLst>
            <c:ext xmlns:c16="http://schemas.microsoft.com/office/drawing/2014/chart" uri="{C3380CC4-5D6E-409C-BE32-E72D297353CC}">
              <c16:uniqueId val="{00000000-07D3-42C6-AB12-F50192158DF7}"/>
            </c:ext>
          </c:extLst>
        </c:ser>
        <c:ser>
          <c:idx val="1"/>
          <c:order val="1"/>
          <c:tx>
            <c:strRef>
              <c:f>Sheet1!$C$1</c:f>
              <c:strCache>
                <c:ptCount val="1"/>
                <c:pt idx="0">
                  <c:v>2024</c:v>
                </c:pt>
              </c:strCache>
            </c:strRef>
          </c:tx>
          <c:spPr>
            <a:solidFill>
              <a:schemeClr val="accent2"/>
            </a:solidFill>
            <a:ln>
              <a:noFill/>
            </a:ln>
            <a:effectLst/>
          </c:spPr>
          <c:invertIfNegative val="0"/>
          <c:cat>
            <c:strRef>
              <c:f>Sheet1!$A$2:$A$6</c:f>
              <c:strCache>
                <c:ptCount val="5"/>
                <c:pt idx="0">
                  <c:v>18-24</c:v>
                </c:pt>
                <c:pt idx="1">
                  <c:v>25-34</c:v>
                </c:pt>
                <c:pt idx="2">
                  <c:v>35-44</c:v>
                </c:pt>
                <c:pt idx="3">
                  <c:v>45-54</c:v>
                </c:pt>
                <c:pt idx="4">
                  <c:v>55-64</c:v>
                </c:pt>
              </c:strCache>
            </c:strRef>
          </c:cat>
          <c:val>
            <c:numRef>
              <c:f>Sheet1!$C$2:$C$6</c:f>
              <c:numCache>
                <c:formatCode>0.00%</c:formatCode>
                <c:ptCount val="5"/>
                <c:pt idx="0">
                  <c:v>0.5524</c:v>
                </c:pt>
                <c:pt idx="1">
                  <c:v>0.61809999999999998</c:v>
                </c:pt>
                <c:pt idx="2">
                  <c:v>0.59089999999999998</c:v>
                </c:pt>
                <c:pt idx="3">
                  <c:v>0.66990000000000005</c:v>
                </c:pt>
                <c:pt idx="4">
                  <c:v>0.7198</c:v>
                </c:pt>
              </c:numCache>
            </c:numRef>
          </c:val>
          <c:extLst>
            <c:ext xmlns:c16="http://schemas.microsoft.com/office/drawing/2014/chart" uri="{C3380CC4-5D6E-409C-BE32-E72D297353CC}">
              <c16:uniqueId val="{00000001-07D3-42C6-AB12-F50192158DF7}"/>
            </c:ext>
          </c:extLst>
        </c:ser>
        <c:dLbls>
          <c:showLegendKey val="0"/>
          <c:showVal val="0"/>
          <c:showCatName val="0"/>
          <c:showSerName val="0"/>
          <c:showPercent val="0"/>
          <c:showBubbleSize val="0"/>
        </c:dLbls>
        <c:gapWidth val="219"/>
        <c:overlap val="-27"/>
        <c:axId val="75835055"/>
        <c:axId val="75835535"/>
      </c:barChart>
      <c:catAx>
        <c:axId val="7583505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75835535"/>
        <c:crosses val="autoZero"/>
        <c:auto val="1"/>
        <c:lblAlgn val="ctr"/>
        <c:lblOffset val="100"/>
        <c:noMultiLvlLbl val="0"/>
      </c:catAx>
      <c:valAx>
        <c:axId val="75835535"/>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7583505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2400"/>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2023</c:v>
                </c:pt>
              </c:strCache>
            </c:strRef>
          </c:tx>
          <c:spPr>
            <a:solidFill>
              <a:schemeClr val="accent1"/>
            </a:solidFill>
            <a:ln>
              <a:noFill/>
            </a:ln>
            <a:effectLst/>
          </c:spPr>
          <c:invertIfNegative val="0"/>
          <c:cat>
            <c:strRef>
              <c:f>Sheet1!$A$2:$A$3</c:f>
              <c:strCache>
                <c:ptCount val="2"/>
                <c:pt idx="0">
                  <c:v>White</c:v>
                </c:pt>
                <c:pt idx="1">
                  <c:v>Black/ African American</c:v>
                </c:pt>
              </c:strCache>
            </c:strRef>
          </c:cat>
          <c:val>
            <c:numRef>
              <c:f>Sheet1!$B$2:$B$3</c:f>
              <c:numCache>
                <c:formatCode>0.00%</c:formatCode>
                <c:ptCount val="2"/>
                <c:pt idx="0">
                  <c:v>0.53469999999999995</c:v>
                </c:pt>
                <c:pt idx="1">
                  <c:v>0.46229999999999999</c:v>
                </c:pt>
              </c:numCache>
            </c:numRef>
          </c:val>
          <c:extLst>
            <c:ext xmlns:c16="http://schemas.microsoft.com/office/drawing/2014/chart" uri="{C3380CC4-5D6E-409C-BE32-E72D297353CC}">
              <c16:uniqueId val="{00000000-43C7-47F1-800D-3F7D599CC56B}"/>
            </c:ext>
          </c:extLst>
        </c:ser>
        <c:ser>
          <c:idx val="1"/>
          <c:order val="1"/>
          <c:tx>
            <c:strRef>
              <c:f>Sheet1!$C$1</c:f>
              <c:strCache>
                <c:ptCount val="1"/>
                <c:pt idx="0">
                  <c:v>2024</c:v>
                </c:pt>
              </c:strCache>
            </c:strRef>
          </c:tx>
          <c:spPr>
            <a:solidFill>
              <a:schemeClr val="accent2"/>
            </a:solidFill>
            <a:ln>
              <a:noFill/>
            </a:ln>
            <a:effectLst/>
          </c:spPr>
          <c:invertIfNegative val="0"/>
          <c:cat>
            <c:strRef>
              <c:f>Sheet1!$A$2:$A$3</c:f>
              <c:strCache>
                <c:ptCount val="2"/>
                <c:pt idx="0">
                  <c:v>White</c:v>
                </c:pt>
                <c:pt idx="1">
                  <c:v>Black/ African American</c:v>
                </c:pt>
              </c:strCache>
            </c:strRef>
          </c:cat>
          <c:val>
            <c:numRef>
              <c:f>Sheet1!$C$2:$C$3</c:f>
              <c:numCache>
                <c:formatCode>0.00%</c:formatCode>
                <c:ptCount val="2"/>
                <c:pt idx="0">
                  <c:v>0.5524</c:v>
                </c:pt>
                <c:pt idx="1">
                  <c:v>0.61809999999999998</c:v>
                </c:pt>
              </c:numCache>
            </c:numRef>
          </c:val>
          <c:extLst>
            <c:ext xmlns:c16="http://schemas.microsoft.com/office/drawing/2014/chart" uri="{C3380CC4-5D6E-409C-BE32-E72D297353CC}">
              <c16:uniqueId val="{00000001-43C7-47F1-800D-3F7D599CC56B}"/>
            </c:ext>
          </c:extLst>
        </c:ser>
        <c:dLbls>
          <c:showLegendKey val="0"/>
          <c:showVal val="0"/>
          <c:showCatName val="0"/>
          <c:showSerName val="0"/>
          <c:showPercent val="0"/>
          <c:showBubbleSize val="0"/>
        </c:dLbls>
        <c:gapWidth val="219"/>
        <c:overlap val="-27"/>
        <c:axId val="206489775"/>
        <c:axId val="206484495"/>
      </c:barChart>
      <c:catAx>
        <c:axId val="20648977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206484495"/>
        <c:crosses val="autoZero"/>
        <c:auto val="1"/>
        <c:lblAlgn val="ctr"/>
        <c:lblOffset val="100"/>
        <c:noMultiLvlLbl val="0"/>
      </c:catAx>
      <c:valAx>
        <c:axId val="206484495"/>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20648977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24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064"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BD0F7D-4F0C-4219-BD0F-600638434A3D}" type="datetimeFigureOut">
              <a:rPr lang="en-US" smtClean="0"/>
              <a:t>10/21/2025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84146F-E424-4FB5-ADB7-415ABB2D040E}" type="slidenum">
              <a:rPr lang="en-US" smtClean="0"/>
              <a:t>‹#›</a:t>
            </a:fld>
            <a:endParaRPr lang="en-US"/>
          </a:p>
        </p:txBody>
      </p:sp>
    </p:spTree>
    <p:extLst>
      <p:ext uri="{BB962C8B-B14F-4D97-AF65-F5344CB8AC3E}">
        <p14:creationId xmlns:p14="http://schemas.microsoft.com/office/powerpoint/2010/main" val="10696570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urldefense.com/v3/__https:/ldh.la.gov/assets/medicaid/MCPP/5_29_25/LouisianasMedicaidManagedCareQualityStrategy_5.29.2025.pdf__;!!E4aHFgIl6QUyrQ!_VvDf4f01w-hTeJizg-OVTtwr_SZYwsCCgx-h9KzwnXKJDwtqFuJhi0_phq7x8wIqkEBWPnR6rlfgJl79xvkP2NU$"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urldefense.com/v3/__https:/ldh.la.gov/assets/docs/BayouHealth/Dental/Louisiana_Rural_Parishes_Map.pdf__;!!E4aHFgIl6QUyrQ!9DkUt9dL9l3bmXXqVimQO2cp5Z8KuQfcIRdOpU8vC-UUYzVblWQb75k-e_d4f4XFFAXKGv5ZPQg_7zmGEHPyEBzP$"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984146F-E424-4FB5-ADB7-415ABB2D040E}" type="slidenum">
              <a:rPr lang="en-US" smtClean="0"/>
              <a:t>1</a:t>
            </a:fld>
            <a:endParaRPr lang="en-US"/>
          </a:p>
        </p:txBody>
      </p:sp>
    </p:spTree>
    <p:extLst>
      <p:ext uri="{BB962C8B-B14F-4D97-AF65-F5344CB8AC3E}">
        <p14:creationId xmlns:p14="http://schemas.microsoft.com/office/powerpoint/2010/main" val="27547525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C9EB7E-AD56-BCBF-2A21-576786B973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063DA13-9DAA-8E52-8F96-801F3BB0239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6F79A31-907C-52FA-BFA8-2AD14DE90B4A}"/>
              </a:ext>
            </a:extLst>
          </p:cNvPr>
          <p:cNvSpPr>
            <a:spLocks noGrp="1"/>
          </p:cNvSpPr>
          <p:nvPr>
            <p:ph type="body" idx="1"/>
          </p:nvPr>
        </p:nvSpPr>
        <p:spPr/>
        <p:txBody>
          <a:bodyPr/>
          <a:lstStyle/>
          <a:p>
            <a:r>
              <a:rPr lang="en-US" dirty="0"/>
              <a:t>Organized by compliance data in 2024</a:t>
            </a:r>
          </a:p>
          <a:p>
            <a:r>
              <a:rPr lang="en-US" dirty="0"/>
              <a:t>2023: lowest compliant group 18-24 at 38.51% followed by 25-34 at 45%; most compliant were 55-64</a:t>
            </a:r>
          </a:p>
          <a:p>
            <a:r>
              <a:rPr lang="en-US" dirty="0"/>
              <a:t>2024: all age groups surpassed goal of increasing by 2% or being greater than 50%</a:t>
            </a:r>
          </a:p>
          <a:p>
            <a:r>
              <a:rPr lang="en-US" dirty="0"/>
              <a:t>-least complaint remained 18-24 </a:t>
            </a:r>
            <a:r>
              <a:rPr lang="en-US" dirty="0" err="1"/>
              <a:t>yo</a:t>
            </a:r>
            <a:r>
              <a:rPr lang="en-US" dirty="0"/>
              <a:t> at 55.24%, most compliant remained 55-64 </a:t>
            </a:r>
            <a:r>
              <a:rPr lang="en-US" dirty="0" err="1"/>
              <a:t>yo</a:t>
            </a:r>
            <a:r>
              <a:rPr lang="en-US" dirty="0"/>
              <a:t> at 71.98%</a:t>
            </a:r>
          </a:p>
        </p:txBody>
      </p:sp>
      <p:sp>
        <p:nvSpPr>
          <p:cNvPr id="4" name="Slide Number Placeholder 3">
            <a:extLst>
              <a:ext uri="{FF2B5EF4-FFF2-40B4-BE49-F238E27FC236}">
                <a16:creationId xmlns:a16="http://schemas.microsoft.com/office/drawing/2014/main" id="{22BF9B0B-59D7-A520-0831-FFD61E3585FC}"/>
              </a:ext>
            </a:extLst>
          </p:cNvPr>
          <p:cNvSpPr>
            <a:spLocks noGrp="1"/>
          </p:cNvSpPr>
          <p:nvPr>
            <p:ph type="sldNum" sz="quarter" idx="5"/>
          </p:nvPr>
        </p:nvSpPr>
        <p:spPr/>
        <p:txBody>
          <a:bodyPr/>
          <a:lstStyle/>
          <a:p>
            <a:fld id="{6984146F-E424-4FB5-ADB7-415ABB2D040E}" type="slidenum">
              <a:rPr lang="en-US" smtClean="0"/>
              <a:t>10</a:t>
            </a:fld>
            <a:endParaRPr lang="en-US"/>
          </a:p>
        </p:txBody>
      </p:sp>
    </p:spTree>
    <p:extLst>
      <p:ext uri="{BB962C8B-B14F-4D97-AF65-F5344CB8AC3E}">
        <p14:creationId xmlns:p14="http://schemas.microsoft.com/office/powerpoint/2010/main" val="41999641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0B5F63-86C0-D1FD-CAF9-E433ADCD28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0B9D86-7F43-BA58-6351-D48461B5FEC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184F92-D6A0-2186-7FEB-5CCB5F9BD41F}"/>
              </a:ext>
            </a:extLst>
          </p:cNvPr>
          <p:cNvSpPr>
            <a:spLocks noGrp="1"/>
          </p:cNvSpPr>
          <p:nvPr>
            <p:ph type="body" idx="1"/>
          </p:nvPr>
        </p:nvSpPr>
        <p:spPr/>
        <p:txBody>
          <a:bodyPr/>
          <a:lstStyle/>
          <a:p>
            <a:r>
              <a:rPr lang="en-US" dirty="0"/>
              <a:t>Organized by compliance data in 2024</a:t>
            </a:r>
          </a:p>
          <a:p>
            <a:r>
              <a:rPr lang="en-US" dirty="0"/>
              <a:t>Not enough data on American Indian/ Alaska Native, Asian, Native Hawaiian, 2 or more races= did not reach minimum cutoff, data not included </a:t>
            </a:r>
          </a:p>
          <a:p>
            <a:r>
              <a:rPr lang="en-US" dirty="0"/>
              <a:t>In 2023: black/ African American below goal of 50</a:t>
            </a:r>
            <a:r>
              <a:rPr lang="en-US" baseline="30000" dirty="0"/>
              <a:t>th</a:t>
            </a:r>
            <a:r>
              <a:rPr lang="en-US" dirty="0"/>
              <a:t> percentile, but reached goal in 2024</a:t>
            </a:r>
          </a:p>
          <a:p>
            <a:r>
              <a:rPr lang="en-US" dirty="0"/>
              <a:t>In 2024: white did not reach goal of increasing by 2% (53.47%</a:t>
            </a:r>
            <a:r>
              <a:rPr lang="en-US" dirty="0">
                <a:sym typeface="Wingdings" panose="05000000000000000000" pitchFamily="2" charset="2"/>
              </a:rPr>
              <a:t> 55.24%) </a:t>
            </a:r>
            <a:endParaRPr lang="en-US" dirty="0"/>
          </a:p>
        </p:txBody>
      </p:sp>
      <p:sp>
        <p:nvSpPr>
          <p:cNvPr id="4" name="Slide Number Placeholder 3">
            <a:extLst>
              <a:ext uri="{FF2B5EF4-FFF2-40B4-BE49-F238E27FC236}">
                <a16:creationId xmlns:a16="http://schemas.microsoft.com/office/drawing/2014/main" id="{FDFE2D1D-5A8F-4377-9E04-50B2D8516E03}"/>
              </a:ext>
            </a:extLst>
          </p:cNvPr>
          <p:cNvSpPr>
            <a:spLocks noGrp="1"/>
          </p:cNvSpPr>
          <p:nvPr>
            <p:ph type="sldNum" sz="quarter" idx="5"/>
          </p:nvPr>
        </p:nvSpPr>
        <p:spPr/>
        <p:txBody>
          <a:bodyPr/>
          <a:lstStyle/>
          <a:p>
            <a:fld id="{6984146F-E424-4FB5-ADB7-415ABB2D040E}" type="slidenum">
              <a:rPr lang="en-US" smtClean="0"/>
              <a:t>11</a:t>
            </a:fld>
            <a:endParaRPr lang="en-US"/>
          </a:p>
        </p:txBody>
      </p:sp>
    </p:spTree>
    <p:extLst>
      <p:ext uri="{BB962C8B-B14F-4D97-AF65-F5344CB8AC3E}">
        <p14:creationId xmlns:p14="http://schemas.microsoft.com/office/powerpoint/2010/main" val="17132416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319909-3F81-2551-6B54-848A2913E1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459948-787A-950A-678D-76FD8F3CB1E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A161BD-C441-DE88-8B28-4B69CD48EA2F}"/>
              </a:ext>
            </a:extLst>
          </p:cNvPr>
          <p:cNvSpPr>
            <a:spLocks noGrp="1"/>
          </p:cNvSpPr>
          <p:nvPr>
            <p:ph type="body" idx="1"/>
          </p:nvPr>
        </p:nvSpPr>
        <p:spPr/>
        <p:txBody>
          <a:bodyPr/>
          <a:lstStyle/>
          <a:p>
            <a:r>
              <a:rPr lang="en-US" dirty="0"/>
              <a:t>AGE: 2023: lowest compliant group 18-24 at 38.51% followed by 25-34 at 45%; most compliant were 55-64</a:t>
            </a:r>
          </a:p>
          <a:p>
            <a:r>
              <a:rPr lang="en-US" dirty="0"/>
              <a:t>2024: all age groups surpassed goal of increasing by 2% or being greater than 50%</a:t>
            </a:r>
          </a:p>
          <a:p>
            <a:r>
              <a:rPr lang="en-US" dirty="0"/>
              <a:t>-least complaint remained 18-24 </a:t>
            </a:r>
            <a:r>
              <a:rPr lang="en-US" dirty="0" err="1"/>
              <a:t>yo</a:t>
            </a:r>
            <a:r>
              <a:rPr lang="en-US" dirty="0"/>
              <a:t> at 55.24%, most compliant remained 55-64 </a:t>
            </a:r>
            <a:r>
              <a:rPr lang="en-US" dirty="0" err="1"/>
              <a:t>yo</a:t>
            </a:r>
            <a:r>
              <a:rPr lang="en-US" dirty="0"/>
              <a:t> at 71.98%</a:t>
            </a:r>
          </a:p>
          <a:p>
            <a:endParaRPr lang="en-US" dirty="0"/>
          </a:p>
          <a:p>
            <a:r>
              <a:rPr lang="en-US" dirty="0"/>
              <a:t>RACE: In 2023: black/ African American below goal of 50</a:t>
            </a:r>
            <a:r>
              <a:rPr lang="en-US" baseline="30000" dirty="0"/>
              <a:t>th</a:t>
            </a:r>
            <a:r>
              <a:rPr lang="en-US" dirty="0"/>
              <a:t> percentile, but reached goal in 2024</a:t>
            </a:r>
          </a:p>
          <a:p>
            <a:r>
              <a:rPr lang="en-US" dirty="0"/>
              <a:t>In 2024: white did not reach goal of increasing by 2% (53.47%</a:t>
            </a:r>
            <a:r>
              <a:rPr lang="en-US" dirty="0">
                <a:sym typeface="Wingdings" panose="05000000000000000000" pitchFamily="2" charset="2"/>
              </a:rPr>
              <a:t> 55.24%) </a:t>
            </a: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Big improvements </a:t>
            </a:r>
            <a:r>
              <a:rPr lang="en-US" dirty="0" err="1"/>
              <a:t>bw</a:t>
            </a:r>
            <a:r>
              <a:rPr lang="en-US" dirty="0"/>
              <a:t> 23 24, highlight what stood out</a:t>
            </a:r>
          </a:p>
          <a:p>
            <a:r>
              <a:rPr lang="en-US" dirty="0"/>
              <a:t>Rural/urban not a big difference, if </a:t>
            </a:r>
            <a:r>
              <a:rPr lang="en-US" dirty="0" err="1"/>
              <a:t>theres</a:t>
            </a:r>
            <a:r>
              <a:rPr lang="en-US" dirty="0"/>
              <a:t> certain groups struggling</a:t>
            </a:r>
          </a:p>
          <a:p>
            <a:r>
              <a:rPr lang="en-US" dirty="0"/>
              <a:t>Point out groups doing well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F5029FF0-6A77-1494-067C-5ED98DD60F6E}"/>
              </a:ext>
            </a:extLst>
          </p:cNvPr>
          <p:cNvSpPr>
            <a:spLocks noGrp="1"/>
          </p:cNvSpPr>
          <p:nvPr>
            <p:ph type="sldNum" sz="quarter" idx="5"/>
          </p:nvPr>
        </p:nvSpPr>
        <p:spPr/>
        <p:txBody>
          <a:bodyPr/>
          <a:lstStyle/>
          <a:p>
            <a:fld id="{6984146F-E424-4FB5-ADB7-415ABB2D040E}" type="slidenum">
              <a:rPr lang="en-US" smtClean="0"/>
              <a:t>12</a:t>
            </a:fld>
            <a:endParaRPr lang="en-US"/>
          </a:p>
        </p:txBody>
      </p:sp>
    </p:spTree>
    <p:extLst>
      <p:ext uri="{BB962C8B-B14F-4D97-AF65-F5344CB8AC3E}">
        <p14:creationId xmlns:p14="http://schemas.microsoft.com/office/powerpoint/2010/main" val="22392874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“early, personalized interventions and sustained treatment adherence can improve outcomes. Changes in healthcare systems, such as access to psychiatric treatment, drug supply, and integration of rehabilitation services, play an important role. (trends)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Increase compliance in young adults: engage social/ family supports, encourage shared decision making about LAIs, address medication AEs and perceived lack of benefit, which are common reasons patients in this age group are nonadherent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text messaging campaigns are also beneficial, if pts have a cell phone and organization has </a:t>
            </a:r>
          </a:p>
          <a:p>
            <a:endParaRPr lang="en-US" dirty="0"/>
          </a:p>
          <a:p>
            <a:endParaRPr lang="en-US" dirty="0"/>
          </a:p>
        </p:txBody>
      </p:sp>
      <p:sp>
        <p:nvSpPr>
          <p:cNvPr id="4" name="Slide Number Placeholder 3"/>
          <p:cNvSpPr>
            <a:spLocks noGrp="1"/>
          </p:cNvSpPr>
          <p:nvPr>
            <p:ph type="sldNum" sz="quarter" idx="5"/>
          </p:nvPr>
        </p:nvSpPr>
        <p:spPr/>
        <p:txBody>
          <a:bodyPr/>
          <a:lstStyle/>
          <a:p>
            <a:fld id="{6984146F-E424-4FB5-ADB7-415ABB2D040E}" type="slidenum">
              <a:rPr lang="en-US" smtClean="0"/>
              <a:t>13</a:t>
            </a:fld>
            <a:endParaRPr lang="en-US"/>
          </a:p>
        </p:txBody>
      </p:sp>
    </p:spTree>
    <p:extLst>
      <p:ext uri="{BB962C8B-B14F-4D97-AF65-F5344CB8AC3E}">
        <p14:creationId xmlns:p14="http://schemas.microsoft.com/office/powerpoint/2010/main" val="11720974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84146F-E424-4FB5-ADB7-415ABB2D040E}" type="slidenum">
              <a:rPr lang="en-US" smtClean="0"/>
              <a:t>15</a:t>
            </a:fld>
            <a:endParaRPr lang="en-US"/>
          </a:p>
        </p:txBody>
      </p:sp>
    </p:spTree>
    <p:extLst>
      <p:ext uri="{BB962C8B-B14F-4D97-AF65-F5344CB8AC3E}">
        <p14:creationId xmlns:p14="http://schemas.microsoft.com/office/powerpoint/2010/main" val="20881123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CABD30-98BC-C3A6-A586-F1283FC2F5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67CBF1A-D0EC-38DC-E583-2A8AC99CB06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7D4C4F-0D5B-9B1D-7C92-F985D902C8F4}"/>
              </a:ext>
            </a:extLst>
          </p:cNvPr>
          <p:cNvSpPr>
            <a:spLocks noGrp="1"/>
          </p:cNvSpPr>
          <p:nvPr>
            <p:ph type="body" idx="1"/>
          </p:nvPr>
        </p:nvSpPr>
        <p:spPr/>
        <p:txBody>
          <a:bodyPr/>
          <a:lstStyle/>
          <a:p>
            <a:r>
              <a:rPr lang="en-US" dirty="0"/>
              <a:t>65+ only had 18 individuals, not enough data</a:t>
            </a:r>
          </a:p>
          <a:p>
            <a:endParaRPr lang="en-US" dirty="0"/>
          </a:p>
        </p:txBody>
      </p:sp>
      <p:sp>
        <p:nvSpPr>
          <p:cNvPr id="4" name="Slide Number Placeholder 3">
            <a:extLst>
              <a:ext uri="{FF2B5EF4-FFF2-40B4-BE49-F238E27FC236}">
                <a16:creationId xmlns:a16="http://schemas.microsoft.com/office/drawing/2014/main" id="{F00DBF05-7B8A-94C8-EECD-E44E3239231F}"/>
              </a:ext>
            </a:extLst>
          </p:cNvPr>
          <p:cNvSpPr>
            <a:spLocks noGrp="1"/>
          </p:cNvSpPr>
          <p:nvPr>
            <p:ph type="sldNum" sz="quarter" idx="5"/>
          </p:nvPr>
        </p:nvSpPr>
        <p:spPr/>
        <p:txBody>
          <a:bodyPr/>
          <a:lstStyle/>
          <a:p>
            <a:fld id="{6984146F-E424-4FB5-ADB7-415ABB2D040E}" type="slidenum">
              <a:rPr lang="en-US" smtClean="0"/>
              <a:t>16</a:t>
            </a:fld>
            <a:endParaRPr lang="en-US"/>
          </a:p>
        </p:txBody>
      </p:sp>
    </p:spTree>
    <p:extLst>
      <p:ext uri="{BB962C8B-B14F-4D97-AF65-F5344CB8AC3E}">
        <p14:creationId xmlns:p14="http://schemas.microsoft.com/office/powerpoint/2010/main" val="4444824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F8ABE8-B8EF-5211-ED88-9D142CB7AC2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FB8F20E-6CE1-43B7-FF46-B088E76923A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21D61D-3983-FE7C-5B17-234FE774B06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C77591E-1034-3813-8528-8CC4A6CACE66}"/>
              </a:ext>
            </a:extLst>
          </p:cNvPr>
          <p:cNvSpPr>
            <a:spLocks noGrp="1"/>
          </p:cNvSpPr>
          <p:nvPr>
            <p:ph type="sldNum" sz="quarter" idx="5"/>
          </p:nvPr>
        </p:nvSpPr>
        <p:spPr/>
        <p:txBody>
          <a:bodyPr/>
          <a:lstStyle/>
          <a:p>
            <a:fld id="{6984146F-E424-4FB5-ADB7-415ABB2D040E}" type="slidenum">
              <a:rPr lang="en-US" smtClean="0"/>
              <a:t>17</a:t>
            </a:fld>
            <a:endParaRPr lang="en-US"/>
          </a:p>
        </p:txBody>
      </p:sp>
    </p:spTree>
    <p:extLst>
      <p:ext uri="{BB962C8B-B14F-4D97-AF65-F5344CB8AC3E}">
        <p14:creationId xmlns:p14="http://schemas.microsoft.com/office/powerpoint/2010/main" val="42331654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84146F-E424-4FB5-ADB7-415ABB2D040E}" type="slidenum">
              <a:rPr lang="en-US" smtClean="0"/>
              <a:t>18</a:t>
            </a:fld>
            <a:endParaRPr lang="en-US"/>
          </a:p>
        </p:txBody>
      </p:sp>
    </p:spTree>
    <p:extLst>
      <p:ext uri="{BB962C8B-B14F-4D97-AF65-F5344CB8AC3E}">
        <p14:creationId xmlns:p14="http://schemas.microsoft.com/office/powerpoint/2010/main" val="32138929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84146F-E424-4FB5-ADB7-415ABB2D040E}" type="slidenum">
              <a:rPr lang="en-US" smtClean="0"/>
              <a:t>2</a:t>
            </a:fld>
            <a:endParaRPr lang="en-US"/>
          </a:p>
        </p:txBody>
      </p:sp>
    </p:spTree>
    <p:extLst>
      <p:ext uri="{BB962C8B-B14F-4D97-AF65-F5344CB8AC3E}">
        <p14:creationId xmlns:p14="http://schemas.microsoft.com/office/powerpoint/2010/main" val="7813402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9F364A-E6B4-A7E5-8E92-8F28C6B4AC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AFAC17-D41F-95F2-B5E9-A1DC8825E7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CEF35C0-129B-3DA2-1C05-1A6F1135FC78}"/>
              </a:ext>
            </a:extLst>
          </p:cNvPr>
          <p:cNvSpPr>
            <a:spLocks noGrp="1"/>
          </p:cNvSpPr>
          <p:nvPr>
            <p:ph type="body" idx="1"/>
          </p:nvPr>
        </p:nvSpPr>
        <p:spPr/>
        <p:txBody>
          <a:bodyPr/>
          <a:lstStyle/>
          <a:p>
            <a:endParaRPr lang="en-US" dirty="0"/>
          </a:p>
          <a:p>
            <a:r>
              <a:rPr lang="en-US" dirty="0"/>
              <a:t>--</a:t>
            </a:r>
          </a:p>
          <a:p>
            <a:r>
              <a:rPr lang="en-US" dirty="0"/>
              <a:t>Citation: DSM-V</a:t>
            </a:r>
          </a:p>
          <a:p>
            <a:r>
              <a:rPr lang="en-US" dirty="0"/>
              <a:t>Mehlman Medical HY Psych</a:t>
            </a:r>
          </a:p>
        </p:txBody>
      </p:sp>
      <p:sp>
        <p:nvSpPr>
          <p:cNvPr id="4" name="Slide Number Placeholder 3">
            <a:extLst>
              <a:ext uri="{FF2B5EF4-FFF2-40B4-BE49-F238E27FC236}">
                <a16:creationId xmlns:a16="http://schemas.microsoft.com/office/drawing/2014/main" id="{2DA4E0DF-B3CD-F530-0148-9415E4A8E431}"/>
              </a:ext>
            </a:extLst>
          </p:cNvPr>
          <p:cNvSpPr>
            <a:spLocks noGrp="1"/>
          </p:cNvSpPr>
          <p:nvPr>
            <p:ph type="sldNum" sz="quarter" idx="5"/>
          </p:nvPr>
        </p:nvSpPr>
        <p:spPr/>
        <p:txBody>
          <a:bodyPr/>
          <a:lstStyle/>
          <a:p>
            <a:fld id="{6984146F-E424-4FB5-ADB7-415ABB2D040E}" type="slidenum">
              <a:rPr lang="en-US" smtClean="0"/>
              <a:t>3</a:t>
            </a:fld>
            <a:endParaRPr lang="en-US"/>
          </a:p>
        </p:txBody>
      </p:sp>
    </p:spTree>
    <p:extLst>
      <p:ext uri="{BB962C8B-B14F-4D97-AF65-F5344CB8AC3E}">
        <p14:creationId xmlns:p14="http://schemas.microsoft.com/office/powerpoint/2010/main" val="6221047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Prevalence: highest risk age of onset 20-24, with greatest illness burden 35-39 (individuals with schizophrenia decompensate overtime with compounding episodes of acute psychosis, which actively damages the brain with each event)</a:t>
            </a:r>
          </a:p>
          <a:p>
            <a:r>
              <a:rPr lang="en-US" dirty="0"/>
              <a:t>-age of onset in males is earlier than females </a:t>
            </a:r>
          </a:p>
          <a:p>
            <a:r>
              <a:rPr lang="en-US" dirty="0"/>
              <a:t>(neighborhood)</a:t>
            </a:r>
          </a:p>
          <a:p>
            <a:r>
              <a:rPr lang="en-US" dirty="0"/>
              <a:t>-”US retrospective study by Kaiser of ~6million pts found black and American Indian/ Alaska native individuals had an almost 2fold higher incidence of nonaffective psychotic disorder diagnosis compared to white individuals. Asian and Hispanic individuals had a lower incidence. Black and multiracial individuals had higher odds of receiving a diagnosis of schizophrenia compared to non-Hispanic white individuals” (neighborhood) </a:t>
            </a:r>
          </a:p>
          <a:p>
            <a:r>
              <a:rPr lang="en-US" dirty="0"/>
              <a:t>-social drivers: education, employment, housing status/ configuration (vacant, owner-occupied) </a:t>
            </a:r>
          </a:p>
          <a:p>
            <a:pPr marL="171450" indent="-171450">
              <a:buFontTx/>
              <a:buChar char="-"/>
            </a:pPr>
            <a:r>
              <a:rPr lang="en-US" dirty="0"/>
              <a:t>Study adjusted for social vulnerabilities and found that ethno-racial differences in odds ratio for SSD and psychotic symptoms between black and white individuals, making them statistically nonsignificant= social drivers of health contribute to difference in psychosis diagnosis </a:t>
            </a:r>
            <a:r>
              <a:rPr lang="en-US" dirty="0" err="1"/>
              <a:t>bw</a:t>
            </a:r>
            <a:r>
              <a:rPr lang="en-US" dirty="0"/>
              <a:t> </a:t>
            </a:r>
            <a:r>
              <a:rPr lang="en-US" dirty="0" err="1"/>
              <a:t>ethnoracial</a:t>
            </a:r>
            <a:r>
              <a:rPr lang="en-US" dirty="0"/>
              <a:t> groups</a:t>
            </a:r>
          </a:p>
          <a:p>
            <a:pPr marL="171450" indent="-171450">
              <a:buFontTx/>
              <a:buChar char="-"/>
            </a:pPr>
            <a:r>
              <a:rPr lang="en-US" dirty="0"/>
              <a:t>Socially vulnerable neighborhoods: increased stress w/ </a:t>
            </a:r>
            <a:r>
              <a:rPr lang="en-US" dirty="0" err="1"/>
              <a:t>biopsycho</a:t>
            </a:r>
            <a:r>
              <a:rPr lang="en-US" dirty="0"/>
              <a:t> consequences and/or decreased opportunities to reduce daily stressors </a:t>
            </a:r>
          </a:p>
          <a:p>
            <a:pPr marL="171450" indent="-171450">
              <a:buFontTx/>
              <a:buChar char="-"/>
            </a:pPr>
            <a:r>
              <a:rPr lang="en-US" dirty="0"/>
              <a:t>For minority groups, especially black individuals, social vulnerability shaped by longstanding structural racism impacting access to housing and education, as well as influencing laws and policies, economic structures that disproportionately negatively impact these populations across generations. </a:t>
            </a:r>
          </a:p>
          <a:p>
            <a:pPr marL="171450" indent="-171450">
              <a:buFontTx/>
              <a:buChar char="-"/>
            </a:pPr>
            <a:r>
              <a:rPr lang="en-US" dirty="0"/>
              <a:t>Adjusted SVM scores attenuated the difference in SSD </a:t>
            </a:r>
            <a:r>
              <a:rPr lang="en-US" dirty="0" err="1"/>
              <a:t>bw</a:t>
            </a:r>
            <a:r>
              <a:rPr lang="en-US" dirty="0"/>
              <a:t> multiracial and white groups, but difference remained significant </a:t>
            </a:r>
          </a:p>
          <a:p>
            <a:pPr marL="0" indent="0">
              <a:buFontTx/>
              <a:buNone/>
            </a:pPr>
            <a:r>
              <a:rPr lang="en-US" dirty="0"/>
              <a:t>------</a:t>
            </a:r>
          </a:p>
          <a:p>
            <a:pPr marL="0" indent="0">
              <a:buFontTx/>
              <a:buNone/>
            </a:pPr>
            <a:r>
              <a:rPr lang="en-US" dirty="0"/>
              <a:t>Economic burden: </a:t>
            </a:r>
          </a:p>
          <a:p>
            <a:pPr marL="0" indent="0">
              <a:buFontTx/>
              <a:buNone/>
            </a:pPr>
            <a:r>
              <a:rPr lang="en-US" dirty="0"/>
              <a:t>-reduced QOL, increased risk of homelessness, unemployment, living in poverty, decreased life expectancy (15-20 years below avg)</a:t>
            </a:r>
          </a:p>
          <a:p>
            <a:pPr marL="0" indent="0">
              <a:buFontTx/>
              <a:buNone/>
            </a:pPr>
            <a:r>
              <a:rPr lang="en-US" dirty="0"/>
              <a:t>-direct healthcare cost= medication, </a:t>
            </a:r>
            <a:r>
              <a:rPr lang="en-US" dirty="0" err="1"/>
              <a:t>outpt</a:t>
            </a:r>
            <a:r>
              <a:rPr lang="en-US" dirty="0"/>
              <a:t> and </a:t>
            </a:r>
            <a:r>
              <a:rPr lang="en-US" dirty="0" err="1"/>
              <a:t>inpt</a:t>
            </a:r>
            <a:r>
              <a:rPr lang="en-US" dirty="0"/>
              <a:t> services (</a:t>
            </a:r>
            <a:r>
              <a:rPr lang="en-US" dirty="0" err="1"/>
              <a:t>inpt</a:t>
            </a:r>
            <a:r>
              <a:rPr lang="en-US" dirty="0"/>
              <a:t> and medications were largest contributors)  </a:t>
            </a:r>
          </a:p>
          <a:p>
            <a:pPr marL="0" indent="0">
              <a:buFontTx/>
              <a:buNone/>
            </a:pPr>
            <a:r>
              <a:rPr lang="en-US" dirty="0"/>
              <a:t>-indirect cost: high unemployment rates, caregiver burden were largest contributors (schizophrenia: opportunities to improve outcomes and reduce economic burden through managed care) </a:t>
            </a:r>
          </a:p>
          <a:p>
            <a:pPr marL="0" indent="0">
              <a:buFontTx/>
              <a:buNone/>
            </a:pPr>
            <a:r>
              <a:rPr lang="en-US" dirty="0"/>
              <a:t>--</a:t>
            </a:r>
          </a:p>
          <a:p>
            <a:pPr marL="0" indent="0">
              <a:buFontTx/>
              <a:buNone/>
            </a:pPr>
            <a:r>
              <a:rPr lang="en-US" dirty="0"/>
              <a:t>Louis Wane: artist with Schizophrenia; progression of disease thought to be correlated with changes in his artistic style </a:t>
            </a:r>
          </a:p>
          <a:p>
            <a:pPr marL="0" indent="0">
              <a:buFontTx/>
              <a:buNone/>
            </a:pPr>
            <a:r>
              <a:rPr lang="en-US" dirty="0"/>
              <a:t>https://urldefense.com/v3/__https:/psychiatryonline.org/doi/10.1176/appi.ajp.2017.17111235__;!!E4aHFgIl6QUyrQ!4OPeUoIztHgC-vUGpZT_hdsmKSTgKID0j1BR4GSEW2p2q11UAwob2ge-3gv9MkUZKS7fzmTVlQryTHd51aWQPdGv$</a:t>
            </a:r>
          </a:p>
          <a:p>
            <a:pPr marL="0" indent="0">
              <a:buFontTx/>
              <a:buNone/>
            </a:pPr>
            <a:endParaRPr lang="en-US" dirty="0"/>
          </a:p>
          <a:p>
            <a:pPr marL="0" indent="0">
              <a:buFontTx/>
              <a:buNone/>
            </a:pPr>
            <a:endParaRPr lang="en-US" dirty="0"/>
          </a:p>
          <a:p>
            <a:endParaRPr lang="en-US" dirty="0"/>
          </a:p>
        </p:txBody>
      </p:sp>
      <p:sp>
        <p:nvSpPr>
          <p:cNvPr id="4" name="Slide Number Placeholder 3"/>
          <p:cNvSpPr>
            <a:spLocks noGrp="1"/>
          </p:cNvSpPr>
          <p:nvPr>
            <p:ph type="sldNum" sz="quarter" idx="5"/>
          </p:nvPr>
        </p:nvSpPr>
        <p:spPr/>
        <p:txBody>
          <a:bodyPr/>
          <a:lstStyle/>
          <a:p>
            <a:fld id="{6984146F-E424-4FB5-ADB7-415ABB2D040E}" type="slidenum">
              <a:rPr lang="en-US" smtClean="0"/>
              <a:t>4</a:t>
            </a:fld>
            <a:endParaRPr lang="en-US"/>
          </a:p>
        </p:txBody>
      </p:sp>
    </p:spTree>
    <p:extLst>
      <p:ext uri="{BB962C8B-B14F-4D97-AF65-F5344CB8AC3E}">
        <p14:creationId xmlns:p14="http://schemas.microsoft.com/office/powerpoint/2010/main" val="15634617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kern="1200" dirty="0">
                <a:solidFill>
                  <a:schemeClr val="tx1"/>
                </a:solidFill>
                <a:effectLst/>
                <a:latin typeface="+mn-lt"/>
                <a:ea typeface="+mn-ea"/>
                <a:cs typeface="+mn-cs"/>
                <a:hlinkClick r:id="rId3"/>
              </a:rPr>
              <a:t>https://ldh.la.gov/assets/medicaid/MCPP/5_29_25/LouisianasMedicaidManagedCareQualityStrategy_5.29.2025.pdf [ldh.la.gov]</a:t>
            </a:r>
            <a:endParaRPr lang="en-US" sz="1200" u="sng"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6984146F-E424-4FB5-ADB7-415ABB2D040E}" type="slidenum">
              <a:rPr lang="en-US" smtClean="0"/>
              <a:t>5</a:t>
            </a:fld>
            <a:endParaRPr lang="en-US"/>
          </a:p>
        </p:txBody>
      </p:sp>
    </p:spTree>
    <p:extLst>
      <p:ext uri="{BB962C8B-B14F-4D97-AF65-F5344CB8AC3E}">
        <p14:creationId xmlns:p14="http://schemas.microsoft.com/office/powerpoint/2010/main" val="2181900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8F9FF0-19C3-F1DD-106C-0873166AAFA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A679125-5210-8715-AA18-9BB34506755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7E16415-B688-93D8-12FA-63BE68A82731}"/>
              </a:ext>
            </a:extLst>
          </p:cNvPr>
          <p:cNvSpPr>
            <a:spLocks noGrp="1"/>
          </p:cNvSpPr>
          <p:nvPr>
            <p:ph type="body" idx="1"/>
          </p:nvPr>
        </p:nvSpPr>
        <p:spPr/>
        <p:txBody>
          <a:bodyPr/>
          <a:lstStyle/>
          <a:p>
            <a:r>
              <a:rPr lang="en-US" dirty="0"/>
              <a:t>To be considered compliant, individual must be &gt;= 80% compliant with medications over measurement year</a:t>
            </a:r>
          </a:p>
        </p:txBody>
      </p:sp>
      <p:sp>
        <p:nvSpPr>
          <p:cNvPr id="4" name="Slide Number Placeholder 3">
            <a:extLst>
              <a:ext uri="{FF2B5EF4-FFF2-40B4-BE49-F238E27FC236}">
                <a16:creationId xmlns:a16="http://schemas.microsoft.com/office/drawing/2014/main" id="{B667E11F-281A-331E-AAE7-258CC77F7585}"/>
              </a:ext>
            </a:extLst>
          </p:cNvPr>
          <p:cNvSpPr>
            <a:spLocks noGrp="1"/>
          </p:cNvSpPr>
          <p:nvPr>
            <p:ph type="sldNum" sz="quarter" idx="5"/>
          </p:nvPr>
        </p:nvSpPr>
        <p:spPr/>
        <p:txBody>
          <a:bodyPr/>
          <a:lstStyle/>
          <a:p>
            <a:fld id="{6984146F-E424-4FB5-ADB7-415ABB2D040E}" type="slidenum">
              <a:rPr lang="en-US" smtClean="0"/>
              <a:t>6</a:t>
            </a:fld>
            <a:endParaRPr lang="en-US"/>
          </a:p>
        </p:txBody>
      </p:sp>
    </p:spTree>
    <p:extLst>
      <p:ext uri="{BB962C8B-B14F-4D97-AF65-F5344CB8AC3E}">
        <p14:creationId xmlns:p14="http://schemas.microsoft.com/office/powerpoint/2010/main" val="11014245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7ED788-9027-5C98-5820-B21CB94E5E8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91449BF-645B-C45C-831F-8F8EFA58545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9F108D8-3E76-DFC4-F7C2-960B3D5FD81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Since SAA measures compliance over time within the measurement year, the rate will naturally start off low (typically at 0.00) and then build month to month. </a:t>
            </a:r>
          </a:p>
          <a:p>
            <a:r>
              <a:rPr lang="en-US" sz="1200" kern="1200" dirty="0">
                <a:solidFill>
                  <a:schemeClr val="tx1"/>
                </a:solidFill>
                <a:effectLst/>
                <a:latin typeface="+mn-lt"/>
                <a:ea typeface="+mn-ea"/>
                <a:cs typeface="+mn-cs"/>
              </a:rPr>
              <a:t>We are trending </a:t>
            </a:r>
            <a:r>
              <a:rPr lang="en-US" sz="1200" i="1" kern="1200" dirty="0">
                <a:solidFill>
                  <a:schemeClr val="tx1"/>
                </a:solidFill>
                <a:effectLst/>
                <a:latin typeface="+mn-lt"/>
                <a:ea typeface="+mn-ea"/>
                <a:cs typeface="+mn-cs"/>
              </a:rPr>
              <a:t>lower</a:t>
            </a:r>
            <a:r>
              <a:rPr lang="en-US" sz="1200" kern="1200" dirty="0">
                <a:solidFill>
                  <a:schemeClr val="tx1"/>
                </a:solidFill>
                <a:effectLst/>
                <a:latin typeface="+mn-lt"/>
                <a:ea typeface="+mn-ea"/>
                <a:cs typeface="+mn-cs"/>
              </a:rPr>
              <a:t> than last year for August (waiting for September’s data to come in).  As we end the year we will have a better measurement of who was able to adhere for 80% or more of their treatment period! </a:t>
            </a:r>
            <a:endParaRPr lang="en-US" dirty="0"/>
          </a:p>
          <a:p>
            <a:r>
              <a:rPr lang="en-US" dirty="0"/>
              <a:t>Increase in &gt;2% from 2023</a:t>
            </a:r>
            <a:r>
              <a:rPr lang="en-US" dirty="0">
                <a:sym typeface="Wingdings" panose="05000000000000000000" pitchFamily="2" charset="2"/>
              </a:rPr>
              <a:t> 2024; in 2024, also saw &gt;50</a:t>
            </a:r>
            <a:r>
              <a:rPr lang="en-US" baseline="30000" dirty="0">
                <a:sym typeface="Wingdings" panose="05000000000000000000" pitchFamily="2" charset="2"/>
              </a:rPr>
              <a:t>th</a:t>
            </a:r>
            <a:r>
              <a:rPr lang="en-US" dirty="0">
                <a:sym typeface="Wingdings" panose="05000000000000000000" pitchFamily="2" charset="2"/>
              </a:rPr>
              <a:t> percentile compliant </a:t>
            </a:r>
          </a:p>
          <a:p>
            <a:r>
              <a:rPr lang="en-US" dirty="0">
                <a:sym typeface="Wingdings" panose="05000000000000000000" pitchFamily="2" charset="2"/>
              </a:rPr>
              <a:t>Current 2025 data incomplete, hard to judge compliancy data without full year data set</a:t>
            </a:r>
          </a:p>
          <a:p>
            <a:r>
              <a:rPr lang="en-US" dirty="0">
                <a:sym typeface="Wingdings" panose="05000000000000000000" pitchFamily="2" charset="2"/>
              </a:rPr>
              <a:t>2025 LA to date: 19.29%</a:t>
            </a:r>
          </a:p>
          <a:p>
            <a:endParaRPr lang="en-US" dirty="0">
              <a:sym typeface="Wingdings" panose="05000000000000000000" pitchFamily="2" charset="2"/>
            </a:endParaRPr>
          </a:p>
          <a:p>
            <a:r>
              <a:rPr lang="en-US" sz="1200" kern="1200" dirty="0">
                <a:solidFill>
                  <a:schemeClr val="tx1"/>
                </a:solidFill>
                <a:effectLst/>
                <a:latin typeface="+mn-lt"/>
                <a:ea typeface="+mn-ea"/>
                <a:cs typeface="+mn-cs"/>
              </a:rPr>
              <a:t>For Measurement year 2024 the average rate was 64.91</a:t>
            </a:r>
          </a:p>
          <a:p>
            <a:r>
              <a:rPr lang="en-US" sz="1200" kern="1200" dirty="0">
                <a:solidFill>
                  <a:schemeClr val="tx1"/>
                </a:solidFill>
                <a:effectLst/>
                <a:latin typeface="+mn-lt"/>
                <a:ea typeface="+mn-ea"/>
                <a:cs typeface="+mn-cs"/>
              </a:rPr>
              <a:t>For Measurement year 2023 the average rate was 61.09</a:t>
            </a:r>
          </a:p>
          <a:p>
            <a:r>
              <a:rPr lang="en-US" sz="1200" kern="1200" dirty="0">
                <a:solidFill>
                  <a:schemeClr val="tx1"/>
                </a:solidFill>
                <a:effectLst/>
                <a:latin typeface="+mn-lt"/>
                <a:ea typeface="+mn-ea"/>
                <a:cs typeface="+mn-cs"/>
              </a:rPr>
              <a:t>For Measurement year 2022 the average rate was 59.93</a:t>
            </a:r>
          </a:p>
          <a:p>
            <a:r>
              <a:rPr lang="en-US" dirty="0"/>
              <a:t>--</a:t>
            </a:r>
          </a:p>
          <a:p>
            <a:r>
              <a:rPr lang="en-US" dirty="0"/>
              <a:t>citation: NCQA</a:t>
            </a:r>
          </a:p>
          <a:p>
            <a:endParaRPr lang="en-US" dirty="0"/>
          </a:p>
          <a:p>
            <a:r>
              <a:rPr lang="en-US" dirty="0"/>
              <a:t>**change LA to ACLA overall compliance </a:t>
            </a:r>
          </a:p>
          <a:p>
            <a:r>
              <a:rPr lang="en-US" dirty="0"/>
              <a:t>National ACLA overall compliance </a:t>
            </a:r>
          </a:p>
          <a:p>
            <a:r>
              <a:rPr lang="en-US" dirty="0"/>
              <a:t>Remove goal line – draw a goal line in with red dashed line + insert text box with “goal”</a:t>
            </a:r>
          </a:p>
          <a:p>
            <a:r>
              <a:rPr lang="en-US" dirty="0"/>
              <a:t>Can remove table </a:t>
            </a:r>
          </a:p>
          <a:p>
            <a:r>
              <a:rPr lang="en-US" dirty="0"/>
              <a:t>“overall compliance” </a:t>
            </a:r>
          </a:p>
        </p:txBody>
      </p:sp>
      <p:sp>
        <p:nvSpPr>
          <p:cNvPr id="4" name="Slide Number Placeholder 3">
            <a:extLst>
              <a:ext uri="{FF2B5EF4-FFF2-40B4-BE49-F238E27FC236}">
                <a16:creationId xmlns:a16="http://schemas.microsoft.com/office/drawing/2014/main" id="{61F163C6-10E5-0E4B-159A-8390AC894554}"/>
              </a:ext>
            </a:extLst>
          </p:cNvPr>
          <p:cNvSpPr>
            <a:spLocks noGrp="1"/>
          </p:cNvSpPr>
          <p:nvPr>
            <p:ph type="sldNum" sz="quarter" idx="5"/>
          </p:nvPr>
        </p:nvSpPr>
        <p:spPr/>
        <p:txBody>
          <a:bodyPr/>
          <a:lstStyle/>
          <a:p>
            <a:fld id="{6984146F-E424-4FB5-ADB7-415ABB2D040E}" type="slidenum">
              <a:rPr lang="en-US" smtClean="0"/>
              <a:t>7</a:t>
            </a:fld>
            <a:endParaRPr lang="en-US"/>
          </a:p>
        </p:txBody>
      </p:sp>
    </p:spTree>
    <p:extLst>
      <p:ext uri="{BB962C8B-B14F-4D97-AF65-F5344CB8AC3E}">
        <p14:creationId xmlns:p14="http://schemas.microsoft.com/office/powerpoint/2010/main" val="27887983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Chart sorted from lowest to highest compliance rates in 2024 within regions</a:t>
            </a:r>
          </a:p>
          <a:p>
            <a:r>
              <a:rPr lang="en-US" dirty="0"/>
              <a:t>In 2023: lowest compliance in regions 6 &amp; 7</a:t>
            </a:r>
          </a:p>
          <a:p>
            <a:r>
              <a:rPr lang="en-US" dirty="0"/>
              <a:t>In 2024: lowest compliance in regions 7 &amp; 8, although all met program goals at 54%</a:t>
            </a:r>
          </a:p>
          <a:p>
            <a:endParaRPr lang="en-US" dirty="0"/>
          </a:p>
          <a:p>
            <a:endParaRPr lang="en-US" dirty="0"/>
          </a:p>
        </p:txBody>
      </p:sp>
      <p:sp>
        <p:nvSpPr>
          <p:cNvPr id="4" name="Slide Number Placeholder 3"/>
          <p:cNvSpPr>
            <a:spLocks noGrp="1"/>
          </p:cNvSpPr>
          <p:nvPr>
            <p:ph type="sldNum" sz="quarter" idx="5"/>
          </p:nvPr>
        </p:nvSpPr>
        <p:spPr/>
        <p:txBody>
          <a:bodyPr/>
          <a:lstStyle/>
          <a:p>
            <a:fld id="{6984146F-E424-4FB5-ADB7-415ABB2D040E}" type="slidenum">
              <a:rPr lang="en-US" smtClean="0"/>
              <a:t>8</a:t>
            </a:fld>
            <a:endParaRPr lang="en-US"/>
          </a:p>
        </p:txBody>
      </p:sp>
    </p:spTree>
    <p:extLst>
      <p:ext uri="{BB962C8B-B14F-4D97-AF65-F5344CB8AC3E}">
        <p14:creationId xmlns:p14="http://schemas.microsoft.com/office/powerpoint/2010/main" val="40526881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A85DF7-E831-A3A1-CEC5-D4017B756C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E9E091-4A74-55AD-8E7F-F026DD360F8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6F0E8BC-DA7B-E73B-368B-C11E451A8E9A}"/>
              </a:ext>
            </a:extLst>
          </p:cNvPr>
          <p:cNvSpPr>
            <a:spLocks noGrp="1"/>
          </p:cNvSpPr>
          <p:nvPr>
            <p:ph type="body" idx="1"/>
          </p:nvPr>
        </p:nvSpPr>
        <p:spPr/>
        <p:txBody>
          <a:bodyPr/>
          <a:lstStyle/>
          <a:p>
            <a:r>
              <a:rPr lang="en-US" dirty="0"/>
              <a:t>Rural&gt; urban compliance </a:t>
            </a:r>
          </a:p>
          <a:p>
            <a:r>
              <a:rPr lang="en-US" dirty="0"/>
              <a:t>2023:  rural compliance 51.12%, urban compliance 47.91% </a:t>
            </a:r>
          </a:p>
          <a:p>
            <a:r>
              <a:rPr lang="en-US" dirty="0"/>
              <a:t>2024: rural compliance 63.48%, urban 63.21%</a:t>
            </a:r>
          </a:p>
          <a:p>
            <a:r>
              <a:rPr lang="en-US" dirty="0"/>
              <a:t>--</a:t>
            </a:r>
          </a:p>
          <a:p>
            <a:r>
              <a:rPr lang="en-US" dirty="0"/>
              <a:t>Map: </a:t>
            </a:r>
            <a:r>
              <a:rPr lang="en-US" sz="1200" u="sng" kern="1200" dirty="0">
                <a:solidFill>
                  <a:schemeClr val="tx1"/>
                </a:solidFill>
                <a:effectLst/>
                <a:latin typeface="+mn-lt"/>
                <a:ea typeface="+mn-ea"/>
                <a:cs typeface="+mn-cs"/>
                <a:hlinkClick r:id="rId3"/>
              </a:rPr>
              <a:t>https://ldh.la.gov/assets/docs/BayouHealth/Dental/Louisiana_Rural_Parishes_Map.pdf [ldh.la.gov]</a:t>
            </a:r>
            <a:endParaRPr lang="en-US" sz="1200" u="sng" kern="1200" dirty="0">
              <a:solidFill>
                <a:schemeClr val="tx1"/>
              </a:solidFill>
              <a:effectLst/>
              <a:latin typeface="+mn-lt"/>
              <a:ea typeface="+mn-ea"/>
              <a:cs typeface="+mn-cs"/>
            </a:endParaRPr>
          </a:p>
          <a:p>
            <a:endParaRPr lang="en-US" dirty="0"/>
          </a:p>
        </p:txBody>
      </p:sp>
      <p:sp>
        <p:nvSpPr>
          <p:cNvPr id="4" name="Slide Number Placeholder 3">
            <a:extLst>
              <a:ext uri="{FF2B5EF4-FFF2-40B4-BE49-F238E27FC236}">
                <a16:creationId xmlns:a16="http://schemas.microsoft.com/office/drawing/2014/main" id="{9C5A0152-7AE0-B660-6E5B-B81F7B2937D7}"/>
              </a:ext>
            </a:extLst>
          </p:cNvPr>
          <p:cNvSpPr>
            <a:spLocks noGrp="1"/>
          </p:cNvSpPr>
          <p:nvPr>
            <p:ph type="sldNum" sz="quarter" idx="5"/>
          </p:nvPr>
        </p:nvSpPr>
        <p:spPr/>
        <p:txBody>
          <a:bodyPr/>
          <a:lstStyle/>
          <a:p>
            <a:fld id="{6984146F-E424-4FB5-ADB7-415ABB2D040E}" type="slidenum">
              <a:rPr lang="en-US" smtClean="0"/>
              <a:t>9</a:t>
            </a:fld>
            <a:endParaRPr lang="en-US"/>
          </a:p>
        </p:txBody>
      </p:sp>
    </p:spTree>
    <p:extLst>
      <p:ext uri="{BB962C8B-B14F-4D97-AF65-F5344CB8AC3E}">
        <p14:creationId xmlns:p14="http://schemas.microsoft.com/office/powerpoint/2010/main" val="19402987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5EA109-2714-B056-EF48-31E46C61BB2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194FFCA-39D4-CAB9-5B79-417195645F5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A9B6396-ACEC-A34F-2728-6EE0E5766149}"/>
              </a:ext>
            </a:extLst>
          </p:cNvPr>
          <p:cNvSpPr>
            <a:spLocks noGrp="1"/>
          </p:cNvSpPr>
          <p:nvPr>
            <p:ph type="dt" sz="half" idx="10"/>
          </p:nvPr>
        </p:nvSpPr>
        <p:spPr/>
        <p:txBody>
          <a:bodyPr/>
          <a:lstStyle/>
          <a:p>
            <a:fld id="{3415EC7C-EC45-4822-9FB2-FB7694FD2382}" type="datetimeFigureOut">
              <a:rPr lang="en-US" smtClean="0"/>
              <a:t>10/21/2025</a:t>
            </a:fld>
            <a:endParaRPr lang="en-US"/>
          </a:p>
        </p:txBody>
      </p:sp>
      <p:sp>
        <p:nvSpPr>
          <p:cNvPr id="5" name="Footer Placeholder 4">
            <a:extLst>
              <a:ext uri="{FF2B5EF4-FFF2-40B4-BE49-F238E27FC236}">
                <a16:creationId xmlns:a16="http://schemas.microsoft.com/office/drawing/2014/main" id="{16332DC8-7016-81CB-97BA-89C46B96A9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D8DF60-BE26-1938-BD09-A2E10A11D494}"/>
              </a:ext>
            </a:extLst>
          </p:cNvPr>
          <p:cNvSpPr>
            <a:spLocks noGrp="1"/>
          </p:cNvSpPr>
          <p:nvPr>
            <p:ph type="sldNum" sz="quarter" idx="12"/>
          </p:nvPr>
        </p:nvSpPr>
        <p:spPr/>
        <p:txBody>
          <a:bodyPr/>
          <a:lstStyle/>
          <a:p>
            <a:fld id="{E59A6A4F-0969-4376-8A66-4C4B654CE2EE}" type="slidenum">
              <a:rPr lang="en-US" smtClean="0"/>
              <a:t>‹#›</a:t>
            </a:fld>
            <a:endParaRPr lang="en-US"/>
          </a:p>
        </p:txBody>
      </p:sp>
    </p:spTree>
    <p:extLst>
      <p:ext uri="{BB962C8B-B14F-4D97-AF65-F5344CB8AC3E}">
        <p14:creationId xmlns:p14="http://schemas.microsoft.com/office/powerpoint/2010/main" val="16961916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3157F-38FD-C35F-7D81-4823433F5D1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70F0D2F-7A89-EE3F-6BB9-DE112C82575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8348B2-C56F-CDDE-21D9-4E15FA6EE7BC}"/>
              </a:ext>
            </a:extLst>
          </p:cNvPr>
          <p:cNvSpPr>
            <a:spLocks noGrp="1"/>
          </p:cNvSpPr>
          <p:nvPr>
            <p:ph type="dt" sz="half" idx="10"/>
          </p:nvPr>
        </p:nvSpPr>
        <p:spPr/>
        <p:txBody>
          <a:bodyPr/>
          <a:lstStyle/>
          <a:p>
            <a:fld id="{3415EC7C-EC45-4822-9FB2-FB7694FD2382}" type="datetimeFigureOut">
              <a:rPr lang="en-US" smtClean="0"/>
              <a:t>10/21/2025</a:t>
            </a:fld>
            <a:endParaRPr lang="en-US"/>
          </a:p>
        </p:txBody>
      </p:sp>
      <p:sp>
        <p:nvSpPr>
          <p:cNvPr id="5" name="Footer Placeholder 4">
            <a:extLst>
              <a:ext uri="{FF2B5EF4-FFF2-40B4-BE49-F238E27FC236}">
                <a16:creationId xmlns:a16="http://schemas.microsoft.com/office/drawing/2014/main" id="{FBC14916-5FCA-A51B-21AC-A9E22543D1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592750-0536-CECD-54C9-8127C3B42A04}"/>
              </a:ext>
            </a:extLst>
          </p:cNvPr>
          <p:cNvSpPr>
            <a:spLocks noGrp="1"/>
          </p:cNvSpPr>
          <p:nvPr>
            <p:ph type="sldNum" sz="quarter" idx="12"/>
          </p:nvPr>
        </p:nvSpPr>
        <p:spPr/>
        <p:txBody>
          <a:bodyPr/>
          <a:lstStyle/>
          <a:p>
            <a:fld id="{E59A6A4F-0969-4376-8A66-4C4B654CE2EE}" type="slidenum">
              <a:rPr lang="en-US" smtClean="0"/>
              <a:t>‹#›</a:t>
            </a:fld>
            <a:endParaRPr lang="en-US"/>
          </a:p>
        </p:txBody>
      </p:sp>
    </p:spTree>
    <p:extLst>
      <p:ext uri="{BB962C8B-B14F-4D97-AF65-F5344CB8AC3E}">
        <p14:creationId xmlns:p14="http://schemas.microsoft.com/office/powerpoint/2010/main" val="39346249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ABD767B-EEBB-BAC9-C336-CCBEFBB5911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103811F-0F00-F3A2-9548-2C7CA5C0624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282CC4-DB4C-4F20-3DB0-50121D643EA8}"/>
              </a:ext>
            </a:extLst>
          </p:cNvPr>
          <p:cNvSpPr>
            <a:spLocks noGrp="1"/>
          </p:cNvSpPr>
          <p:nvPr>
            <p:ph type="dt" sz="half" idx="10"/>
          </p:nvPr>
        </p:nvSpPr>
        <p:spPr/>
        <p:txBody>
          <a:bodyPr/>
          <a:lstStyle/>
          <a:p>
            <a:fld id="{3415EC7C-EC45-4822-9FB2-FB7694FD2382}" type="datetimeFigureOut">
              <a:rPr lang="en-US" smtClean="0"/>
              <a:t>10/21/2025</a:t>
            </a:fld>
            <a:endParaRPr lang="en-US"/>
          </a:p>
        </p:txBody>
      </p:sp>
      <p:sp>
        <p:nvSpPr>
          <p:cNvPr id="5" name="Footer Placeholder 4">
            <a:extLst>
              <a:ext uri="{FF2B5EF4-FFF2-40B4-BE49-F238E27FC236}">
                <a16:creationId xmlns:a16="http://schemas.microsoft.com/office/drawing/2014/main" id="{554E33E2-DDF7-9185-AEFC-CE963E314D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09535F-B773-B3B8-8DD9-5AF237097EDE}"/>
              </a:ext>
            </a:extLst>
          </p:cNvPr>
          <p:cNvSpPr>
            <a:spLocks noGrp="1"/>
          </p:cNvSpPr>
          <p:nvPr>
            <p:ph type="sldNum" sz="quarter" idx="12"/>
          </p:nvPr>
        </p:nvSpPr>
        <p:spPr/>
        <p:txBody>
          <a:bodyPr/>
          <a:lstStyle/>
          <a:p>
            <a:fld id="{E59A6A4F-0969-4376-8A66-4C4B654CE2EE}" type="slidenum">
              <a:rPr lang="en-US" smtClean="0"/>
              <a:t>‹#›</a:t>
            </a:fld>
            <a:endParaRPr lang="en-US"/>
          </a:p>
        </p:txBody>
      </p:sp>
    </p:spTree>
    <p:extLst>
      <p:ext uri="{BB962C8B-B14F-4D97-AF65-F5344CB8AC3E}">
        <p14:creationId xmlns:p14="http://schemas.microsoft.com/office/powerpoint/2010/main" val="25261598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2CD3B5-A248-0D93-9902-9A979521947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1B50D0E-FDB0-981F-227D-5434811A402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C232A2-FE7D-DEB1-78B9-87CF5F08810E}"/>
              </a:ext>
            </a:extLst>
          </p:cNvPr>
          <p:cNvSpPr>
            <a:spLocks noGrp="1"/>
          </p:cNvSpPr>
          <p:nvPr>
            <p:ph type="dt" sz="half" idx="10"/>
          </p:nvPr>
        </p:nvSpPr>
        <p:spPr/>
        <p:txBody>
          <a:bodyPr/>
          <a:lstStyle/>
          <a:p>
            <a:fld id="{3415EC7C-EC45-4822-9FB2-FB7694FD2382}" type="datetimeFigureOut">
              <a:rPr lang="en-US" smtClean="0"/>
              <a:t>10/21/2025</a:t>
            </a:fld>
            <a:endParaRPr lang="en-US"/>
          </a:p>
        </p:txBody>
      </p:sp>
      <p:sp>
        <p:nvSpPr>
          <p:cNvPr id="5" name="Footer Placeholder 4">
            <a:extLst>
              <a:ext uri="{FF2B5EF4-FFF2-40B4-BE49-F238E27FC236}">
                <a16:creationId xmlns:a16="http://schemas.microsoft.com/office/drawing/2014/main" id="{6D2B532A-BE6D-5C62-C9F5-409BFCD5D0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161E76-76C6-0032-04BD-CA91F71E101E}"/>
              </a:ext>
            </a:extLst>
          </p:cNvPr>
          <p:cNvSpPr>
            <a:spLocks noGrp="1"/>
          </p:cNvSpPr>
          <p:nvPr>
            <p:ph type="sldNum" sz="quarter" idx="12"/>
          </p:nvPr>
        </p:nvSpPr>
        <p:spPr/>
        <p:txBody>
          <a:bodyPr/>
          <a:lstStyle/>
          <a:p>
            <a:fld id="{E59A6A4F-0969-4376-8A66-4C4B654CE2EE}" type="slidenum">
              <a:rPr lang="en-US" smtClean="0"/>
              <a:t>‹#›</a:t>
            </a:fld>
            <a:endParaRPr lang="en-US"/>
          </a:p>
        </p:txBody>
      </p:sp>
    </p:spTree>
    <p:extLst>
      <p:ext uri="{BB962C8B-B14F-4D97-AF65-F5344CB8AC3E}">
        <p14:creationId xmlns:p14="http://schemas.microsoft.com/office/powerpoint/2010/main" val="2474804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63801A-DCA9-94D1-EEDA-34563949434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D675146-B6D9-FB39-2BD6-5EAA8A39E2A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9DE57FF-2B43-F680-34C0-2509458D5257}"/>
              </a:ext>
            </a:extLst>
          </p:cNvPr>
          <p:cNvSpPr>
            <a:spLocks noGrp="1"/>
          </p:cNvSpPr>
          <p:nvPr>
            <p:ph type="dt" sz="half" idx="10"/>
          </p:nvPr>
        </p:nvSpPr>
        <p:spPr/>
        <p:txBody>
          <a:bodyPr/>
          <a:lstStyle/>
          <a:p>
            <a:fld id="{3415EC7C-EC45-4822-9FB2-FB7694FD2382}" type="datetimeFigureOut">
              <a:rPr lang="en-US" smtClean="0"/>
              <a:t>10/21/2025</a:t>
            </a:fld>
            <a:endParaRPr lang="en-US"/>
          </a:p>
        </p:txBody>
      </p:sp>
      <p:sp>
        <p:nvSpPr>
          <p:cNvPr id="5" name="Footer Placeholder 4">
            <a:extLst>
              <a:ext uri="{FF2B5EF4-FFF2-40B4-BE49-F238E27FC236}">
                <a16:creationId xmlns:a16="http://schemas.microsoft.com/office/drawing/2014/main" id="{BD9E86AE-D173-1707-C152-124A150271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989ABB-477E-6E8F-73C7-459241DBE07C}"/>
              </a:ext>
            </a:extLst>
          </p:cNvPr>
          <p:cNvSpPr>
            <a:spLocks noGrp="1"/>
          </p:cNvSpPr>
          <p:nvPr>
            <p:ph type="sldNum" sz="quarter" idx="12"/>
          </p:nvPr>
        </p:nvSpPr>
        <p:spPr/>
        <p:txBody>
          <a:bodyPr/>
          <a:lstStyle/>
          <a:p>
            <a:fld id="{E59A6A4F-0969-4376-8A66-4C4B654CE2EE}" type="slidenum">
              <a:rPr lang="en-US" smtClean="0"/>
              <a:t>‹#›</a:t>
            </a:fld>
            <a:endParaRPr lang="en-US"/>
          </a:p>
        </p:txBody>
      </p:sp>
    </p:spTree>
    <p:extLst>
      <p:ext uri="{BB962C8B-B14F-4D97-AF65-F5344CB8AC3E}">
        <p14:creationId xmlns:p14="http://schemas.microsoft.com/office/powerpoint/2010/main" val="6920120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BF0A0-95EE-F75C-5038-208559D747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6D5BE9D-D0EE-B9AE-726B-262C33B50E4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301CB7F-63AE-4AC4-5797-9002B2AE78E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E0D4A40-C3BC-29EC-E07C-917B32D493C7}"/>
              </a:ext>
            </a:extLst>
          </p:cNvPr>
          <p:cNvSpPr>
            <a:spLocks noGrp="1"/>
          </p:cNvSpPr>
          <p:nvPr>
            <p:ph type="dt" sz="half" idx="10"/>
          </p:nvPr>
        </p:nvSpPr>
        <p:spPr/>
        <p:txBody>
          <a:bodyPr/>
          <a:lstStyle/>
          <a:p>
            <a:fld id="{3415EC7C-EC45-4822-9FB2-FB7694FD2382}" type="datetimeFigureOut">
              <a:rPr lang="en-US" smtClean="0"/>
              <a:t>10/21/2025</a:t>
            </a:fld>
            <a:endParaRPr lang="en-US"/>
          </a:p>
        </p:txBody>
      </p:sp>
      <p:sp>
        <p:nvSpPr>
          <p:cNvPr id="6" name="Footer Placeholder 5">
            <a:extLst>
              <a:ext uri="{FF2B5EF4-FFF2-40B4-BE49-F238E27FC236}">
                <a16:creationId xmlns:a16="http://schemas.microsoft.com/office/drawing/2014/main" id="{81FA3CAD-5ECF-F93D-9D4C-599C57C6EAF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4262646-EC69-F1E3-312E-8C79AE3957B9}"/>
              </a:ext>
            </a:extLst>
          </p:cNvPr>
          <p:cNvSpPr>
            <a:spLocks noGrp="1"/>
          </p:cNvSpPr>
          <p:nvPr>
            <p:ph type="sldNum" sz="quarter" idx="12"/>
          </p:nvPr>
        </p:nvSpPr>
        <p:spPr/>
        <p:txBody>
          <a:bodyPr/>
          <a:lstStyle/>
          <a:p>
            <a:fld id="{E59A6A4F-0969-4376-8A66-4C4B654CE2EE}" type="slidenum">
              <a:rPr lang="en-US" smtClean="0"/>
              <a:t>‹#›</a:t>
            </a:fld>
            <a:endParaRPr lang="en-US"/>
          </a:p>
        </p:txBody>
      </p:sp>
    </p:spTree>
    <p:extLst>
      <p:ext uri="{BB962C8B-B14F-4D97-AF65-F5344CB8AC3E}">
        <p14:creationId xmlns:p14="http://schemas.microsoft.com/office/powerpoint/2010/main" val="14139896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F0A6F-56F0-249E-2875-2A6FDCCACEC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44CAA2E-D1C9-45A4-A530-4FDA578DB70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F68B864-7488-06FE-C59B-2B14977B999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95B4131-7E8D-FE33-12EB-77141B254C7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1CAD6C8-76A4-85EC-0766-AAC31E869F8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A462CF4-DC8E-9CA2-CC3E-01DB7D0827A7}"/>
              </a:ext>
            </a:extLst>
          </p:cNvPr>
          <p:cNvSpPr>
            <a:spLocks noGrp="1"/>
          </p:cNvSpPr>
          <p:nvPr>
            <p:ph type="dt" sz="half" idx="10"/>
          </p:nvPr>
        </p:nvSpPr>
        <p:spPr/>
        <p:txBody>
          <a:bodyPr/>
          <a:lstStyle/>
          <a:p>
            <a:fld id="{3415EC7C-EC45-4822-9FB2-FB7694FD2382}" type="datetimeFigureOut">
              <a:rPr lang="en-US" smtClean="0"/>
              <a:t>10/21/2025</a:t>
            </a:fld>
            <a:endParaRPr lang="en-US"/>
          </a:p>
        </p:txBody>
      </p:sp>
      <p:sp>
        <p:nvSpPr>
          <p:cNvPr id="8" name="Footer Placeholder 7">
            <a:extLst>
              <a:ext uri="{FF2B5EF4-FFF2-40B4-BE49-F238E27FC236}">
                <a16:creationId xmlns:a16="http://schemas.microsoft.com/office/drawing/2014/main" id="{051595D9-BEB9-4092-6855-E7643DF7011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077095F-E45C-D2C1-7229-68469B3233C9}"/>
              </a:ext>
            </a:extLst>
          </p:cNvPr>
          <p:cNvSpPr>
            <a:spLocks noGrp="1"/>
          </p:cNvSpPr>
          <p:nvPr>
            <p:ph type="sldNum" sz="quarter" idx="12"/>
          </p:nvPr>
        </p:nvSpPr>
        <p:spPr/>
        <p:txBody>
          <a:bodyPr/>
          <a:lstStyle/>
          <a:p>
            <a:fld id="{E59A6A4F-0969-4376-8A66-4C4B654CE2EE}" type="slidenum">
              <a:rPr lang="en-US" smtClean="0"/>
              <a:t>‹#›</a:t>
            </a:fld>
            <a:endParaRPr lang="en-US"/>
          </a:p>
        </p:txBody>
      </p:sp>
    </p:spTree>
    <p:extLst>
      <p:ext uri="{BB962C8B-B14F-4D97-AF65-F5344CB8AC3E}">
        <p14:creationId xmlns:p14="http://schemas.microsoft.com/office/powerpoint/2010/main" val="10809509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826800-7CA0-F506-A1D7-FEFEF49A4B4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1ABC73A-2799-2CB6-BEEF-81DEC5A9A45D}"/>
              </a:ext>
            </a:extLst>
          </p:cNvPr>
          <p:cNvSpPr>
            <a:spLocks noGrp="1"/>
          </p:cNvSpPr>
          <p:nvPr>
            <p:ph type="dt" sz="half" idx="10"/>
          </p:nvPr>
        </p:nvSpPr>
        <p:spPr/>
        <p:txBody>
          <a:bodyPr/>
          <a:lstStyle/>
          <a:p>
            <a:fld id="{3415EC7C-EC45-4822-9FB2-FB7694FD2382}" type="datetimeFigureOut">
              <a:rPr lang="en-US" smtClean="0"/>
              <a:t>10/21/2025</a:t>
            </a:fld>
            <a:endParaRPr lang="en-US"/>
          </a:p>
        </p:txBody>
      </p:sp>
      <p:sp>
        <p:nvSpPr>
          <p:cNvPr id="4" name="Footer Placeholder 3">
            <a:extLst>
              <a:ext uri="{FF2B5EF4-FFF2-40B4-BE49-F238E27FC236}">
                <a16:creationId xmlns:a16="http://schemas.microsoft.com/office/drawing/2014/main" id="{AB9E6079-09BC-DA2B-5042-DFD0EC97DAE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73BE9CF-2149-86E4-AEC1-3A1979BBDD3F}"/>
              </a:ext>
            </a:extLst>
          </p:cNvPr>
          <p:cNvSpPr>
            <a:spLocks noGrp="1"/>
          </p:cNvSpPr>
          <p:nvPr>
            <p:ph type="sldNum" sz="quarter" idx="12"/>
          </p:nvPr>
        </p:nvSpPr>
        <p:spPr/>
        <p:txBody>
          <a:bodyPr/>
          <a:lstStyle/>
          <a:p>
            <a:fld id="{E59A6A4F-0969-4376-8A66-4C4B654CE2EE}" type="slidenum">
              <a:rPr lang="en-US" smtClean="0"/>
              <a:t>‹#›</a:t>
            </a:fld>
            <a:endParaRPr lang="en-US"/>
          </a:p>
        </p:txBody>
      </p:sp>
    </p:spTree>
    <p:extLst>
      <p:ext uri="{BB962C8B-B14F-4D97-AF65-F5344CB8AC3E}">
        <p14:creationId xmlns:p14="http://schemas.microsoft.com/office/powerpoint/2010/main" val="29043415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2227F3B-DD92-CF3C-9CD5-88618727E3F4}"/>
              </a:ext>
            </a:extLst>
          </p:cNvPr>
          <p:cNvSpPr>
            <a:spLocks noGrp="1"/>
          </p:cNvSpPr>
          <p:nvPr>
            <p:ph type="dt" sz="half" idx="10"/>
          </p:nvPr>
        </p:nvSpPr>
        <p:spPr/>
        <p:txBody>
          <a:bodyPr/>
          <a:lstStyle/>
          <a:p>
            <a:fld id="{3415EC7C-EC45-4822-9FB2-FB7694FD2382}" type="datetimeFigureOut">
              <a:rPr lang="en-US" smtClean="0"/>
              <a:t>10/21/2025</a:t>
            </a:fld>
            <a:endParaRPr lang="en-US"/>
          </a:p>
        </p:txBody>
      </p:sp>
      <p:sp>
        <p:nvSpPr>
          <p:cNvPr id="3" name="Footer Placeholder 2">
            <a:extLst>
              <a:ext uri="{FF2B5EF4-FFF2-40B4-BE49-F238E27FC236}">
                <a16:creationId xmlns:a16="http://schemas.microsoft.com/office/drawing/2014/main" id="{62F4AE9A-0224-E1C7-F4D8-AE0DA1B2864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EE178BB-60AB-7AD4-BFEA-0CBF939AA53B}"/>
              </a:ext>
            </a:extLst>
          </p:cNvPr>
          <p:cNvSpPr>
            <a:spLocks noGrp="1"/>
          </p:cNvSpPr>
          <p:nvPr>
            <p:ph type="sldNum" sz="quarter" idx="12"/>
          </p:nvPr>
        </p:nvSpPr>
        <p:spPr/>
        <p:txBody>
          <a:bodyPr/>
          <a:lstStyle/>
          <a:p>
            <a:fld id="{E59A6A4F-0969-4376-8A66-4C4B654CE2EE}" type="slidenum">
              <a:rPr lang="en-US" smtClean="0"/>
              <a:t>‹#›</a:t>
            </a:fld>
            <a:endParaRPr lang="en-US"/>
          </a:p>
        </p:txBody>
      </p:sp>
    </p:spTree>
    <p:extLst>
      <p:ext uri="{BB962C8B-B14F-4D97-AF65-F5344CB8AC3E}">
        <p14:creationId xmlns:p14="http://schemas.microsoft.com/office/powerpoint/2010/main" val="19156303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298D2-0D13-2DEB-7DBC-A8B962FBE7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F3528C2-B929-76F1-3D06-C7E8E235825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3A7FAD5-E5A6-632D-6128-9C734C55E2A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9776069-43E8-55C4-3E35-9FAB9786EFFA}"/>
              </a:ext>
            </a:extLst>
          </p:cNvPr>
          <p:cNvSpPr>
            <a:spLocks noGrp="1"/>
          </p:cNvSpPr>
          <p:nvPr>
            <p:ph type="dt" sz="half" idx="10"/>
          </p:nvPr>
        </p:nvSpPr>
        <p:spPr/>
        <p:txBody>
          <a:bodyPr/>
          <a:lstStyle/>
          <a:p>
            <a:fld id="{3415EC7C-EC45-4822-9FB2-FB7694FD2382}" type="datetimeFigureOut">
              <a:rPr lang="en-US" smtClean="0"/>
              <a:t>10/21/2025</a:t>
            </a:fld>
            <a:endParaRPr lang="en-US"/>
          </a:p>
        </p:txBody>
      </p:sp>
      <p:sp>
        <p:nvSpPr>
          <p:cNvPr id="6" name="Footer Placeholder 5">
            <a:extLst>
              <a:ext uri="{FF2B5EF4-FFF2-40B4-BE49-F238E27FC236}">
                <a16:creationId xmlns:a16="http://schemas.microsoft.com/office/drawing/2014/main" id="{8D982CF3-8737-75B4-629C-FD540AE1AB3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4FB377-5768-7271-FE44-B7B5BE17AFA9}"/>
              </a:ext>
            </a:extLst>
          </p:cNvPr>
          <p:cNvSpPr>
            <a:spLocks noGrp="1"/>
          </p:cNvSpPr>
          <p:nvPr>
            <p:ph type="sldNum" sz="quarter" idx="12"/>
          </p:nvPr>
        </p:nvSpPr>
        <p:spPr/>
        <p:txBody>
          <a:bodyPr/>
          <a:lstStyle/>
          <a:p>
            <a:fld id="{E59A6A4F-0969-4376-8A66-4C4B654CE2EE}" type="slidenum">
              <a:rPr lang="en-US" smtClean="0"/>
              <a:t>‹#›</a:t>
            </a:fld>
            <a:endParaRPr lang="en-US"/>
          </a:p>
        </p:txBody>
      </p:sp>
    </p:spTree>
    <p:extLst>
      <p:ext uri="{BB962C8B-B14F-4D97-AF65-F5344CB8AC3E}">
        <p14:creationId xmlns:p14="http://schemas.microsoft.com/office/powerpoint/2010/main" val="1746709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13CAC-1C64-C63F-C32A-971E0E1E52D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12D676C-A3B5-6BCF-3C28-495E494FD8E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9655AAE-86ED-169A-3F56-09B286B2FC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69A9A31-1274-3EBE-11E3-09EFE9F90D64}"/>
              </a:ext>
            </a:extLst>
          </p:cNvPr>
          <p:cNvSpPr>
            <a:spLocks noGrp="1"/>
          </p:cNvSpPr>
          <p:nvPr>
            <p:ph type="dt" sz="half" idx="10"/>
          </p:nvPr>
        </p:nvSpPr>
        <p:spPr/>
        <p:txBody>
          <a:bodyPr/>
          <a:lstStyle/>
          <a:p>
            <a:fld id="{3415EC7C-EC45-4822-9FB2-FB7694FD2382}" type="datetimeFigureOut">
              <a:rPr lang="en-US" smtClean="0"/>
              <a:t>10/21/2025</a:t>
            </a:fld>
            <a:endParaRPr lang="en-US"/>
          </a:p>
        </p:txBody>
      </p:sp>
      <p:sp>
        <p:nvSpPr>
          <p:cNvPr id="6" name="Footer Placeholder 5">
            <a:extLst>
              <a:ext uri="{FF2B5EF4-FFF2-40B4-BE49-F238E27FC236}">
                <a16:creationId xmlns:a16="http://schemas.microsoft.com/office/drawing/2014/main" id="{A893D146-AD60-2E32-E0BA-721CE3429E5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B50BFAA-E396-5EEC-F7E6-A794BECA5874}"/>
              </a:ext>
            </a:extLst>
          </p:cNvPr>
          <p:cNvSpPr>
            <a:spLocks noGrp="1"/>
          </p:cNvSpPr>
          <p:nvPr>
            <p:ph type="sldNum" sz="quarter" idx="12"/>
          </p:nvPr>
        </p:nvSpPr>
        <p:spPr/>
        <p:txBody>
          <a:bodyPr/>
          <a:lstStyle/>
          <a:p>
            <a:fld id="{E59A6A4F-0969-4376-8A66-4C4B654CE2EE}" type="slidenum">
              <a:rPr lang="en-US" smtClean="0"/>
              <a:t>‹#›</a:t>
            </a:fld>
            <a:endParaRPr lang="en-US"/>
          </a:p>
        </p:txBody>
      </p:sp>
    </p:spTree>
    <p:extLst>
      <p:ext uri="{BB962C8B-B14F-4D97-AF65-F5344CB8AC3E}">
        <p14:creationId xmlns:p14="http://schemas.microsoft.com/office/powerpoint/2010/main" val="39989027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8063DBC-0331-2B62-8F57-FDAF67D1D6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3D3519B-46CE-EB8D-2B4E-B77A393848C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3A7891-A50F-5627-4E12-B3DE7515308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415EC7C-EC45-4822-9FB2-FB7694FD2382}" type="datetimeFigureOut">
              <a:rPr lang="en-US" smtClean="0"/>
              <a:t>10/21/2025</a:t>
            </a:fld>
            <a:endParaRPr lang="en-US"/>
          </a:p>
        </p:txBody>
      </p:sp>
      <p:sp>
        <p:nvSpPr>
          <p:cNvPr id="5" name="Footer Placeholder 4">
            <a:extLst>
              <a:ext uri="{FF2B5EF4-FFF2-40B4-BE49-F238E27FC236}">
                <a16:creationId xmlns:a16="http://schemas.microsoft.com/office/drawing/2014/main" id="{747EA9C6-F65C-F55E-B4CB-1DD20B9426B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F34B68CA-4B53-40F5-AFCF-931BDB1FB7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59A6A4F-0969-4376-8A66-4C4B654CE2EE}" type="slidenum">
              <a:rPr lang="en-US" smtClean="0"/>
              <a:t>‹#›</a:t>
            </a:fld>
            <a:endParaRPr lang="en-US"/>
          </a:p>
        </p:txBody>
      </p:sp>
    </p:spTree>
    <p:extLst>
      <p:ext uri="{BB962C8B-B14F-4D97-AF65-F5344CB8AC3E}">
        <p14:creationId xmlns:p14="http://schemas.microsoft.com/office/powerpoint/2010/main" val="3492804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urldefense.com/v3/__https:/www.ncqa.org/report-cards/health-plans/state-of-health-care-quality-report/adherence-to-antipsychotic-medications-for-individuals-with-schizophrenia-saa/__;!!E4aHFgIl6QUyrQ!_ZiiJE_9MtrQkzSXzg84M24RzHzb84eNQSJ9JjKJnq9g_mCRW6UudPM2c1ffEFO_lQJa4pctBsvDGT0NUpxGCpro$"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s://urldefense.com/v3/__https:/ldh.la.gov/assets/docs/BayouHealth/Dental/Louisiana_Rural_Parishes_Map.pdf__;!!E4aHFgIl6QUyrQ!_ZiiJE_9MtrQkzSXzg84M24RzHzb84eNQSJ9JjKJnq9g_mCRW6UudPM2c1ffEFO_lQJa4pctBsvDGT0NUv3uwSSw$" TargetMode="External"/><Relationship Id="rId5" Type="http://schemas.openxmlformats.org/officeDocument/2006/relationships/hyperlink" Target="https://urldefense.com/v3/__https:/mehlmanmedical.com/hy-psych/__;!!E4aHFgIl6QUyrQ!_ZiiJE_9MtrQkzSXzg84M24RzHzb84eNQSJ9JjKJnq9g_mCRW6UudPM2c1ffEFO_lQJa4pctBsvDGT0NUk8Z3hNl$" TargetMode="External"/><Relationship Id="rId4" Type="http://schemas.openxmlformats.org/officeDocument/2006/relationships/hyperlink" Target="https://urldefense.com/v3/__https:/psychiatryonline.org/doi/10.1176/appi.ajp.2017.17111235__;!!E4aHFgIl6QUyrQ!_ZiiJE_9MtrQkzSXzg84M24RzHzb84eNQSJ9JjKJnq9g_mCRW6UudPM2c1ffEFO_lQJa4pctBsvDGT0NUvRyH8Bb$"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a:extLst>
              <a:ext uri="{FF2B5EF4-FFF2-40B4-BE49-F238E27FC236}">
                <a16:creationId xmlns:a16="http://schemas.microsoft.com/office/drawing/2014/main" id="{1697619A-ED78-2C4A-EC92-D4E6280EE643}"/>
              </a:ext>
            </a:extLst>
          </p:cNvPr>
          <p:cNvSpPr>
            <a:spLocks noGrp="1"/>
          </p:cNvSpPr>
          <p:nvPr>
            <p:ph type="ctrTitle"/>
          </p:nvPr>
        </p:nvSpPr>
        <p:spPr>
          <a:xfrm>
            <a:off x="922635" y="1250575"/>
            <a:ext cx="4604274" cy="4163210"/>
          </a:xfrm>
        </p:spPr>
        <p:txBody>
          <a:bodyPr vert="horz" lIns="91440" tIns="45720" rIns="91440" bIns="45720" rtlCol="0" anchor="ctr">
            <a:normAutofit/>
          </a:bodyPr>
          <a:lstStyle/>
          <a:p>
            <a:pPr algn="l"/>
            <a:r>
              <a:rPr lang="en-US" sz="5000" kern="1200">
                <a:solidFill>
                  <a:schemeClr val="bg1"/>
                </a:solidFill>
                <a:latin typeface="+mj-lt"/>
                <a:ea typeface="+mj-ea"/>
                <a:cs typeface="+mj-cs"/>
              </a:rPr>
              <a:t>Adherence to Antipsychotic Medications for Individuals with Schizophrenia </a:t>
            </a:r>
          </a:p>
        </p:txBody>
      </p:sp>
      <p:sp>
        <p:nvSpPr>
          <p:cNvPr id="23" name="Rectangle 22">
            <a:extLst>
              <a:ext uri="{FF2B5EF4-FFF2-40B4-BE49-F238E27FC236}">
                <a16:creationId xmlns:a16="http://schemas.microsoft.com/office/drawing/2014/main" id="{C2C57604-0CFD-4023-B9BD-107166A253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6476" y="1100949"/>
            <a:ext cx="4996593" cy="4462463"/>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BDEC0934-3777-49A1-04DF-1EE559A222FE}"/>
              </a:ext>
            </a:extLst>
          </p:cNvPr>
          <p:cNvSpPr>
            <a:spLocks noGrp="1"/>
          </p:cNvSpPr>
          <p:nvPr>
            <p:ph type="subTitle" idx="1"/>
          </p:nvPr>
        </p:nvSpPr>
        <p:spPr>
          <a:xfrm>
            <a:off x="6293224" y="860612"/>
            <a:ext cx="4797909" cy="5023821"/>
          </a:xfrm>
        </p:spPr>
        <p:txBody>
          <a:bodyPr vert="horz" lIns="91440" tIns="45720" rIns="91440" bIns="45720" rtlCol="0" anchor="ctr">
            <a:normAutofit/>
          </a:bodyPr>
          <a:lstStyle/>
          <a:p>
            <a:pPr algn="l"/>
            <a:r>
              <a:rPr lang="en-US" sz="2000" b="1" dirty="0">
                <a:solidFill>
                  <a:schemeClr val="bg1"/>
                </a:solidFill>
              </a:rPr>
              <a:t>Katherine Nelson</a:t>
            </a:r>
          </a:p>
          <a:p>
            <a:pPr algn="l"/>
            <a:r>
              <a:rPr lang="en-US" sz="2000" dirty="0">
                <a:solidFill>
                  <a:schemeClr val="bg1"/>
                </a:solidFill>
              </a:rPr>
              <a:t>LSUHSC New Orleans</a:t>
            </a:r>
          </a:p>
          <a:p>
            <a:pPr algn="l"/>
            <a:r>
              <a:rPr lang="en-US" sz="2000" dirty="0">
                <a:solidFill>
                  <a:schemeClr val="bg1"/>
                </a:solidFill>
              </a:rPr>
              <a:t>School of Medicine, Class of 2026</a:t>
            </a:r>
          </a:p>
          <a:p>
            <a:pPr algn="l"/>
            <a:r>
              <a:rPr lang="en-US" sz="2000" dirty="0">
                <a:solidFill>
                  <a:schemeClr val="bg1"/>
                </a:solidFill>
              </a:rPr>
              <a:t>AmeriHealth Caritas Intern</a:t>
            </a:r>
          </a:p>
          <a:p>
            <a:pPr algn="l"/>
            <a:r>
              <a:rPr lang="en-US" sz="2000" dirty="0">
                <a:solidFill>
                  <a:schemeClr val="bg1"/>
                </a:solidFill>
              </a:rPr>
              <a:t>October 24, 2025</a:t>
            </a:r>
          </a:p>
        </p:txBody>
      </p:sp>
    </p:spTree>
    <p:extLst>
      <p:ext uri="{BB962C8B-B14F-4D97-AF65-F5344CB8AC3E}">
        <p14:creationId xmlns:p14="http://schemas.microsoft.com/office/powerpoint/2010/main" val="31534359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A4AFB3A-3568-818C-7910-FE16A52304D8}"/>
            </a:ext>
          </a:extLst>
        </p:cNvPr>
        <p:cNvGrpSpPr/>
        <p:nvPr/>
      </p:nvGrpSpPr>
      <p:grpSpPr>
        <a:xfrm>
          <a:off x="0" y="0"/>
          <a:ext cx="0" cy="0"/>
          <a:chOff x="0" y="0"/>
          <a:chExt cx="0" cy="0"/>
        </a:xfrm>
      </p:grpSpPr>
      <p:sp>
        <p:nvSpPr>
          <p:cNvPr id="17" name="Rectangle 16">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0990C4F-0700-FC8A-8F33-24600EE61008}"/>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kern="1200">
                <a:solidFill>
                  <a:schemeClr val="bg1"/>
                </a:solidFill>
                <a:latin typeface="+mj-lt"/>
                <a:ea typeface="+mj-ea"/>
                <a:cs typeface="+mj-cs"/>
              </a:rPr>
              <a:t>Compliance by Age</a:t>
            </a:r>
          </a:p>
        </p:txBody>
      </p:sp>
      <p:graphicFrame>
        <p:nvGraphicFramePr>
          <p:cNvPr id="5" name="Chart 4">
            <a:extLst>
              <a:ext uri="{FF2B5EF4-FFF2-40B4-BE49-F238E27FC236}">
                <a16:creationId xmlns:a16="http://schemas.microsoft.com/office/drawing/2014/main" id="{93552CD8-7F89-85CC-B745-AD2C70550847}"/>
              </a:ext>
            </a:extLst>
          </p:cNvPr>
          <p:cNvGraphicFramePr/>
          <p:nvPr>
            <p:extLst>
              <p:ext uri="{D42A27DB-BD31-4B8C-83A1-F6EECF244321}">
                <p14:modId xmlns:p14="http://schemas.microsoft.com/office/powerpoint/2010/main" val="3218174726"/>
              </p:ext>
            </p:extLst>
          </p:nvPr>
        </p:nvGraphicFramePr>
        <p:xfrm>
          <a:off x="263471" y="1675227"/>
          <a:ext cx="11794210" cy="506653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Table 5">
            <a:extLst>
              <a:ext uri="{FF2B5EF4-FFF2-40B4-BE49-F238E27FC236}">
                <a16:creationId xmlns:a16="http://schemas.microsoft.com/office/drawing/2014/main" id="{5DF24568-B8BF-9F10-417F-C9705090D2DD}"/>
              </a:ext>
            </a:extLst>
          </p:cNvPr>
          <p:cNvGraphicFramePr>
            <a:graphicFrameLocks noGrp="1"/>
          </p:cNvGraphicFramePr>
          <p:nvPr>
            <p:extLst>
              <p:ext uri="{D42A27DB-BD31-4B8C-83A1-F6EECF244321}">
                <p14:modId xmlns:p14="http://schemas.microsoft.com/office/powerpoint/2010/main" val="140048723"/>
              </p:ext>
            </p:extLst>
          </p:nvPr>
        </p:nvGraphicFramePr>
        <p:xfrm>
          <a:off x="12349041" y="1675227"/>
          <a:ext cx="4699428" cy="2232660"/>
        </p:xfrm>
        <a:graphic>
          <a:graphicData uri="http://schemas.openxmlformats.org/drawingml/2006/table">
            <a:tbl>
              <a:tblPr firstRow="1" bandRow="1">
                <a:tableStyleId>{5C22544A-7EE6-4342-B048-85BDC9FD1C3A}</a:tableStyleId>
              </a:tblPr>
              <a:tblGrid>
                <a:gridCol w="1066334">
                  <a:extLst>
                    <a:ext uri="{9D8B030D-6E8A-4147-A177-3AD203B41FA5}">
                      <a16:colId xmlns:a16="http://schemas.microsoft.com/office/drawing/2014/main" val="2406019782"/>
                    </a:ext>
                  </a:extLst>
                </a:gridCol>
                <a:gridCol w="1440493">
                  <a:extLst>
                    <a:ext uri="{9D8B030D-6E8A-4147-A177-3AD203B41FA5}">
                      <a16:colId xmlns:a16="http://schemas.microsoft.com/office/drawing/2014/main" val="4280062097"/>
                    </a:ext>
                  </a:extLst>
                </a:gridCol>
                <a:gridCol w="2192601">
                  <a:extLst>
                    <a:ext uri="{9D8B030D-6E8A-4147-A177-3AD203B41FA5}">
                      <a16:colId xmlns:a16="http://schemas.microsoft.com/office/drawing/2014/main" val="1977923749"/>
                    </a:ext>
                  </a:extLst>
                </a:gridCol>
              </a:tblGrid>
              <a:tr h="370840">
                <a:tc>
                  <a:txBody>
                    <a:bodyPr/>
                    <a:lstStyle/>
                    <a:p>
                      <a:pPr algn="l" fontAlgn="b">
                        <a:buNone/>
                      </a:pPr>
                      <a:r>
                        <a:rPr lang="en-US" sz="2400" b="0" i="0" u="none" strike="noStrike" dirty="0">
                          <a:solidFill>
                            <a:srgbClr val="000000"/>
                          </a:solidFill>
                          <a:effectLst/>
                          <a:latin typeface="Aptos Narrow" panose="020B0004020202020204" pitchFamily="34" charset="0"/>
                        </a:rPr>
                        <a:t> Age</a:t>
                      </a:r>
                    </a:p>
                  </a:txBody>
                  <a:tcPr marL="6350" marR="6350" marT="6350" marB="0" anchor="b"/>
                </a:tc>
                <a:tc>
                  <a:txBody>
                    <a:bodyPr/>
                    <a:lstStyle/>
                    <a:p>
                      <a:pPr algn="l" fontAlgn="b">
                        <a:buNone/>
                      </a:pPr>
                      <a:r>
                        <a:rPr lang="en-US" sz="2400" b="0" i="0" u="none" strike="noStrike">
                          <a:solidFill>
                            <a:srgbClr val="000000"/>
                          </a:solidFill>
                          <a:effectLst/>
                          <a:latin typeface="Aptos Narrow" panose="020B0004020202020204" pitchFamily="34" charset="0"/>
                        </a:rPr>
                        <a:t>2023</a:t>
                      </a:r>
                    </a:p>
                  </a:txBody>
                  <a:tcPr marL="6350" marR="6350" marT="6350" marB="0" anchor="b"/>
                </a:tc>
                <a:tc>
                  <a:txBody>
                    <a:bodyPr/>
                    <a:lstStyle/>
                    <a:p>
                      <a:pPr algn="l" fontAlgn="b">
                        <a:buNone/>
                      </a:pPr>
                      <a:r>
                        <a:rPr lang="en-US" sz="2400" b="0" i="0" u="none" strike="noStrike">
                          <a:solidFill>
                            <a:srgbClr val="000000"/>
                          </a:solidFill>
                          <a:effectLst/>
                          <a:latin typeface="Aptos Narrow" panose="020B0004020202020204" pitchFamily="34" charset="0"/>
                        </a:rPr>
                        <a:t>2024</a:t>
                      </a:r>
                    </a:p>
                  </a:txBody>
                  <a:tcPr marL="6350" marR="6350" marT="6350" marB="0" anchor="b"/>
                </a:tc>
                <a:extLst>
                  <a:ext uri="{0D108BD9-81ED-4DB2-BD59-A6C34878D82A}">
                    <a16:rowId xmlns:a16="http://schemas.microsoft.com/office/drawing/2014/main" val="1411557634"/>
                  </a:ext>
                </a:extLst>
              </a:tr>
              <a:tr h="370840">
                <a:tc>
                  <a:txBody>
                    <a:bodyPr/>
                    <a:lstStyle/>
                    <a:p>
                      <a:pPr algn="l" fontAlgn="b">
                        <a:buNone/>
                      </a:pPr>
                      <a:r>
                        <a:rPr lang="en-US" sz="2400" b="0" i="0" u="none" strike="noStrike">
                          <a:solidFill>
                            <a:srgbClr val="000000"/>
                          </a:solidFill>
                          <a:effectLst/>
                          <a:latin typeface="Aptos Narrow" panose="020B0004020202020204" pitchFamily="34" charset="0"/>
                        </a:rPr>
                        <a:t>18-24</a:t>
                      </a:r>
                    </a:p>
                  </a:txBody>
                  <a:tcPr marL="6350" marR="6350" marT="6350" marB="0" anchor="b"/>
                </a:tc>
                <a:tc>
                  <a:txBody>
                    <a:bodyPr/>
                    <a:lstStyle/>
                    <a:p>
                      <a:pPr algn="r" fontAlgn="b">
                        <a:buNone/>
                      </a:pPr>
                      <a:r>
                        <a:rPr lang="en-US" sz="2400" b="0" i="0" u="none" strike="noStrike">
                          <a:solidFill>
                            <a:srgbClr val="000000"/>
                          </a:solidFill>
                          <a:effectLst/>
                          <a:latin typeface="Aptos Narrow" panose="020B0004020202020204" pitchFamily="34" charset="0"/>
                        </a:rPr>
                        <a:t>38.51%</a:t>
                      </a:r>
                    </a:p>
                  </a:txBody>
                  <a:tcPr marL="6350" marR="6350" marT="6350" marB="0" anchor="b"/>
                </a:tc>
                <a:tc>
                  <a:txBody>
                    <a:bodyPr/>
                    <a:lstStyle/>
                    <a:p>
                      <a:pPr algn="r" fontAlgn="b">
                        <a:buNone/>
                      </a:pPr>
                      <a:r>
                        <a:rPr lang="en-US" sz="2400" b="0" i="0" u="none" strike="noStrike">
                          <a:solidFill>
                            <a:srgbClr val="000000"/>
                          </a:solidFill>
                          <a:effectLst/>
                          <a:latin typeface="Aptos Narrow" panose="020B0004020202020204" pitchFamily="34" charset="0"/>
                        </a:rPr>
                        <a:t>55.24%</a:t>
                      </a:r>
                    </a:p>
                  </a:txBody>
                  <a:tcPr marL="6350" marR="6350" marT="6350" marB="0" anchor="b"/>
                </a:tc>
                <a:extLst>
                  <a:ext uri="{0D108BD9-81ED-4DB2-BD59-A6C34878D82A}">
                    <a16:rowId xmlns:a16="http://schemas.microsoft.com/office/drawing/2014/main" val="2037569851"/>
                  </a:ext>
                </a:extLst>
              </a:tr>
              <a:tr h="370840">
                <a:tc>
                  <a:txBody>
                    <a:bodyPr/>
                    <a:lstStyle/>
                    <a:p>
                      <a:pPr algn="l" fontAlgn="b">
                        <a:buNone/>
                      </a:pPr>
                      <a:r>
                        <a:rPr lang="en-US" sz="2400" b="0" i="0" u="none" strike="noStrike" dirty="0">
                          <a:solidFill>
                            <a:srgbClr val="000000"/>
                          </a:solidFill>
                          <a:effectLst/>
                          <a:latin typeface="Aptos Narrow" panose="020B0004020202020204" pitchFamily="34" charset="0"/>
                        </a:rPr>
                        <a:t>25-34</a:t>
                      </a:r>
                    </a:p>
                  </a:txBody>
                  <a:tcPr marL="6350" marR="6350" marT="6350" marB="0" anchor="b"/>
                </a:tc>
                <a:tc>
                  <a:txBody>
                    <a:bodyPr/>
                    <a:lstStyle/>
                    <a:p>
                      <a:pPr algn="r" fontAlgn="b">
                        <a:buNone/>
                      </a:pPr>
                      <a:r>
                        <a:rPr lang="en-US" sz="2400" b="0" i="0" u="none" strike="noStrike">
                          <a:solidFill>
                            <a:srgbClr val="000000"/>
                          </a:solidFill>
                          <a:effectLst/>
                          <a:latin typeface="Aptos Narrow" panose="020B0004020202020204" pitchFamily="34" charset="0"/>
                        </a:rPr>
                        <a:t>45%</a:t>
                      </a:r>
                    </a:p>
                  </a:txBody>
                  <a:tcPr marL="6350" marR="6350" marT="6350" marB="0" anchor="b"/>
                </a:tc>
                <a:tc>
                  <a:txBody>
                    <a:bodyPr/>
                    <a:lstStyle/>
                    <a:p>
                      <a:pPr algn="r" fontAlgn="b">
                        <a:buNone/>
                      </a:pPr>
                      <a:r>
                        <a:rPr lang="en-US" sz="2400" b="0" i="0" u="none" strike="noStrike">
                          <a:solidFill>
                            <a:srgbClr val="000000"/>
                          </a:solidFill>
                          <a:effectLst/>
                          <a:latin typeface="Aptos Narrow" panose="020B0004020202020204" pitchFamily="34" charset="0"/>
                        </a:rPr>
                        <a:t>61.81%</a:t>
                      </a:r>
                    </a:p>
                  </a:txBody>
                  <a:tcPr marL="6350" marR="6350" marT="6350" marB="0" anchor="b"/>
                </a:tc>
                <a:extLst>
                  <a:ext uri="{0D108BD9-81ED-4DB2-BD59-A6C34878D82A}">
                    <a16:rowId xmlns:a16="http://schemas.microsoft.com/office/drawing/2014/main" val="723852609"/>
                  </a:ext>
                </a:extLst>
              </a:tr>
              <a:tr h="370840">
                <a:tc>
                  <a:txBody>
                    <a:bodyPr/>
                    <a:lstStyle/>
                    <a:p>
                      <a:pPr algn="l" fontAlgn="b">
                        <a:buNone/>
                      </a:pPr>
                      <a:r>
                        <a:rPr lang="en-US" sz="2400" b="0" i="0" u="none" strike="noStrike">
                          <a:solidFill>
                            <a:srgbClr val="000000"/>
                          </a:solidFill>
                          <a:effectLst/>
                          <a:latin typeface="Aptos Narrow" panose="020B0004020202020204" pitchFamily="34" charset="0"/>
                        </a:rPr>
                        <a:t>35-44</a:t>
                      </a:r>
                    </a:p>
                  </a:txBody>
                  <a:tcPr marL="6350" marR="6350" marT="6350" marB="0" anchor="b"/>
                </a:tc>
                <a:tc>
                  <a:txBody>
                    <a:bodyPr/>
                    <a:lstStyle/>
                    <a:p>
                      <a:pPr algn="r" fontAlgn="b">
                        <a:buNone/>
                      </a:pPr>
                      <a:r>
                        <a:rPr lang="en-US" sz="2400" b="0" i="0" u="none" strike="noStrike" dirty="0">
                          <a:solidFill>
                            <a:srgbClr val="000000"/>
                          </a:solidFill>
                          <a:effectLst/>
                          <a:latin typeface="Aptos Narrow" panose="020B0004020202020204" pitchFamily="34" charset="0"/>
                        </a:rPr>
                        <a:t>46.98%</a:t>
                      </a:r>
                    </a:p>
                  </a:txBody>
                  <a:tcPr marL="6350" marR="6350" marT="6350" marB="0" anchor="b"/>
                </a:tc>
                <a:tc>
                  <a:txBody>
                    <a:bodyPr/>
                    <a:lstStyle/>
                    <a:p>
                      <a:pPr algn="r" fontAlgn="b">
                        <a:buNone/>
                      </a:pPr>
                      <a:r>
                        <a:rPr lang="en-US" sz="2400" b="0" i="0" u="none" strike="noStrike">
                          <a:solidFill>
                            <a:srgbClr val="000000"/>
                          </a:solidFill>
                          <a:effectLst/>
                          <a:latin typeface="Aptos Narrow" panose="020B0004020202020204" pitchFamily="34" charset="0"/>
                        </a:rPr>
                        <a:t>59.09%</a:t>
                      </a:r>
                    </a:p>
                  </a:txBody>
                  <a:tcPr marL="6350" marR="6350" marT="6350" marB="0" anchor="b"/>
                </a:tc>
                <a:extLst>
                  <a:ext uri="{0D108BD9-81ED-4DB2-BD59-A6C34878D82A}">
                    <a16:rowId xmlns:a16="http://schemas.microsoft.com/office/drawing/2014/main" val="2931460055"/>
                  </a:ext>
                </a:extLst>
              </a:tr>
              <a:tr h="370840">
                <a:tc>
                  <a:txBody>
                    <a:bodyPr/>
                    <a:lstStyle/>
                    <a:p>
                      <a:pPr algn="l" fontAlgn="b">
                        <a:buNone/>
                      </a:pPr>
                      <a:r>
                        <a:rPr lang="en-US" sz="2400" b="0" i="0" u="none" strike="noStrike">
                          <a:solidFill>
                            <a:srgbClr val="000000"/>
                          </a:solidFill>
                          <a:effectLst/>
                          <a:latin typeface="Aptos Narrow" panose="020B0004020202020204" pitchFamily="34" charset="0"/>
                        </a:rPr>
                        <a:t>45-54</a:t>
                      </a:r>
                    </a:p>
                  </a:txBody>
                  <a:tcPr marL="6350" marR="6350" marT="6350" marB="0" anchor="b"/>
                </a:tc>
                <a:tc>
                  <a:txBody>
                    <a:bodyPr/>
                    <a:lstStyle/>
                    <a:p>
                      <a:pPr algn="r" fontAlgn="b">
                        <a:buNone/>
                      </a:pPr>
                      <a:r>
                        <a:rPr lang="en-US" sz="2400" b="0" i="0" u="none" strike="noStrike">
                          <a:solidFill>
                            <a:srgbClr val="000000"/>
                          </a:solidFill>
                          <a:effectLst/>
                          <a:latin typeface="Aptos Narrow" panose="020B0004020202020204" pitchFamily="34" charset="0"/>
                        </a:rPr>
                        <a:t>50.46%</a:t>
                      </a:r>
                    </a:p>
                  </a:txBody>
                  <a:tcPr marL="6350" marR="6350" marT="6350" marB="0" anchor="b"/>
                </a:tc>
                <a:tc>
                  <a:txBody>
                    <a:bodyPr/>
                    <a:lstStyle/>
                    <a:p>
                      <a:pPr algn="r" fontAlgn="b">
                        <a:buNone/>
                      </a:pPr>
                      <a:r>
                        <a:rPr lang="en-US" sz="2400" b="0" i="0" u="none" strike="noStrike">
                          <a:solidFill>
                            <a:srgbClr val="000000"/>
                          </a:solidFill>
                          <a:effectLst/>
                          <a:latin typeface="Aptos Narrow" panose="020B0004020202020204" pitchFamily="34" charset="0"/>
                        </a:rPr>
                        <a:t>66.99%</a:t>
                      </a:r>
                    </a:p>
                  </a:txBody>
                  <a:tcPr marL="6350" marR="6350" marT="6350" marB="0" anchor="b"/>
                </a:tc>
                <a:extLst>
                  <a:ext uri="{0D108BD9-81ED-4DB2-BD59-A6C34878D82A}">
                    <a16:rowId xmlns:a16="http://schemas.microsoft.com/office/drawing/2014/main" val="580397935"/>
                  </a:ext>
                </a:extLst>
              </a:tr>
              <a:tr h="370840">
                <a:tc>
                  <a:txBody>
                    <a:bodyPr/>
                    <a:lstStyle/>
                    <a:p>
                      <a:pPr algn="l" fontAlgn="b">
                        <a:buNone/>
                      </a:pPr>
                      <a:r>
                        <a:rPr lang="en-US" sz="2400" b="0" i="0" u="none" strike="noStrike">
                          <a:solidFill>
                            <a:srgbClr val="000000"/>
                          </a:solidFill>
                          <a:effectLst/>
                          <a:latin typeface="Aptos Narrow" panose="020B0004020202020204" pitchFamily="34" charset="0"/>
                        </a:rPr>
                        <a:t>55-64</a:t>
                      </a:r>
                    </a:p>
                  </a:txBody>
                  <a:tcPr marL="6350" marR="6350" marT="6350" marB="0" anchor="b"/>
                </a:tc>
                <a:tc>
                  <a:txBody>
                    <a:bodyPr/>
                    <a:lstStyle/>
                    <a:p>
                      <a:pPr algn="r" fontAlgn="b">
                        <a:buNone/>
                      </a:pPr>
                      <a:r>
                        <a:rPr lang="en-US" sz="2400" b="0" i="0" u="none" strike="noStrike">
                          <a:solidFill>
                            <a:srgbClr val="000000"/>
                          </a:solidFill>
                          <a:effectLst/>
                          <a:latin typeface="Aptos Narrow" panose="020B0004020202020204" pitchFamily="34" charset="0"/>
                        </a:rPr>
                        <a:t>60.63%</a:t>
                      </a:r>
                    </a:p>
                  </a:txBody>
                  <a:tcPr marL="6350" marR="6350" marT="6350" marB="0" anchor="b"/>
                </a:tc>
                <a:tc>
                  <a:txBody>
                    <a:bodyPr/>
                    <a:lstStyle/>
                    <a:p>
                      <a:pPr algn="r" fontAlgn="b">
                        <a:buNone/>
                      </a:pPr>
                      <a:r>
                        <a:rPr lang="en-US" sz="2400" b="0" i="0" u="none" strike="noStrike" dirty="0">
                          <a:solidFill>
                            <a:srgbClr val="000000"/>
                          </a:solidFill>
                          <a:effectLst/>
                          <a:latin typeface="Aptos Narrow" panose="020B0004020202020204" pitchFamily="34" charset="0"/>
                        </a:rPr>
                        <a:t>71.98%</a:t>
                      </a:r>
                    </a:p>
                  </a:txBody>
                  <a:tcPr marL="6350" marR="6350" marT="6350" marB="0" anchor="b"/>
                </a:tc>
                <a:extLst>
                  <a:ext uri="{0D108BD9-81ED-4DB2-BD59-A6C34878D82A}">
                    <a16:rowId xmlns:a16="http://schemas.microsoft.com/office/drawing/2014/main" val="1833866631"/>
                  </a:ext>
                </a:extLst>
              </a:tr>
            </a:tbl>
          </a:graphicData>
        </a:graphic>
      </p:graphicFrame>
    </p:spTree>
    <p:extLst>
      <p:ext uri="{BB962C8B-B14F-4D97-AF65-F5344CB8AC3E}">
        <p14:creationId xmlns:p14="http://schemas.microsoft.com/office/powerpoint/2010/main" val="37489549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DB367E3-779A-6A88-0D73-50E43CDF1AE2}"/>
            </a:ext>
          </a:extLst>
        </p:cNvPr>
        <p:cNvGrpSpPr/>
        <p:nvPr/>
      </p:nvGrpSpPr>
      <p:grpSpPr>
        <a:xfrm>
          <a:off x="0" y="0"/>
          <a:ext cx="0" cy="0"/>
          <a:chOff x="0" y="0"/>
          <a:chExt cx="0" cy="0"/>
        </a:xfrm>
      </p:grpSpPr>
      <p:sp>
        <p:nvSpPr>
          <p:cNvPr id="17" name="Rectangle 16">
            <a:extLst>
              <a:ext uri="{FF2B5EF4-FFF2-40B4-BE49-F238E27FC236}">
                <a16:creationId xmlns:a16="http://schemas.microsoft.com/office/drawing/2014/main" id="{B24DE346-09AE-2260-471B-3E04F33608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D9D7562-EA22-F3A5-7D91-E449C850EA74}"/>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kern="1200" dirty="0">
                <a:solidFill>
                  <a:schemeClr val="bg1"/>
                </a:solidFill>
                <a:latin typeface="+mj-lt"/>
                <a:ea typeface="+mj-ea"/>
                <a:cs typeface="+mj-cs"/>
              </a:rPr>
              <a:t>Compliance by Race</a:t>
            </a:r>
          </a:p>
        </p:txBody>
      </p:sp>
      <p:graphicFrame>
        <p:nvGraphicFramePr>
          <p:cNvPr id="6" name="Table 5">
            <a:extLst>
              <a:ext uri="{FF2B5EF4-FFF2-40B4-BE49-F238E27FC236}">
                <a16:creationId xmlns:a16="http://schemas.microsoft.com/office/drawing/2014/main" id="{958E3FB5-0417-4F4F-6A06-B65E98EFDB93}"/>
              </a:ext>
            </a:extLst>
          </p:cNvPr>
          <p:cNvGraphicFramePr>
            <a:graphicFrameLocks noGrp="1"/>
          </p:cNvGraphicFramePr>
          <p:nvPr>
            <p:extLst>
              <p:ext uri="{D42A27DB-BD31-4B8C-83A1-F6EECF244321}">
                <p14:modId xmlns:p14="http://schemas.microsoft.com/office/powerpoint/2010/main" val="231039896"/>
              </p:ext>
            </p:extLst>
          </p:nvPr>
        </p:nvGraphicFramePr>
        <p:xfrm>
          <a:off x="12349041" y="1675227"/>
          <a:ext cx="4699428" cy="1847850"/>
        </p:xfrm>
        <a:graphic>
          <a:graphicData uri="http://schemas.openxmlformats.org/drawingml/2006/table">
            <a:tbl>
              <a:tblPr firstRow="1" bandRow="1">
                <a:tableStyleId>{5C22544A-7EE6-4342-B048-85BDC9FD1C3A}</a:tableStyleId>
              </a:tblPr>
              <a:tblGrid>
                <a:gridCol w="1316855">
                  <a:extLst>
                    <a:ext uri="{9D8B030D-6E8A-4147-A177-3AD203B41FA5}">
                      <a16:colId xmlns:a16="http://schemas.microsoft.com/office/drawing/2014/main" val="2406019782"/>
                    </a:ext>
                  </a:extLst>
                </a:gridCol>
                <a:gridCol w="1189972">
                  <a:extLst>
                    <a:ext uri="{9D8B030D-6E8A-4147-A177-3AD203B41FA5}">
                      <a16:colId xmlns:a16="http://schemas.microsoft.com/office/drawing/2014/main" val="4280062097"/>
                    </a:ext>
                  </a:extLst>
                </a:gridCol>
                <a:gridCol w="2192601">
                  <a:extLst>
                    <a:ext uri="{9D8B030D-6E8A-4147-A177-3AD203B41FA5}">
                      <a16:colId xmlns:a16="http://schemas.microsoft.com/office/drawing/2014/main" val="1977923749"/>
                    </a:ext>
                  </a:extLst>
                </a:gridCol>
              </a:tblGrid>
              <a:tr h="370840">
                <a:tc>
                  <a:txBody>
                    <a:bodyPr/>
                    <a:lstStyle/>
                    <a:p>
                      <a:pPr algn="l" fontAlgn="b">
                        <a:buNone/>
                      </a:pPr>
                      <a:r>
                        <a:rPr lang="en-US" sz="2400" b="0" i="0" u="none" strike="noStrike" dirty="0">
                          <a:solidFill>
                            <a:srgbClr val="000000"/>
                          </a:solidFill>
                          <a:effectLst/>
                          <a:latin typeface="Aptos Narrow" panose="020B0004020202020204" pitchFamily="34" charset="0"/>
                        </a:rPr>
                        <a:t> Race</a:t>
                      </a:r>
                    </a:p>
                  </a:txBody>
                  <a:tcPr marL="6350" marR="6350" marT="6350" marB="0" anchor="b"/>
                </a:tc>
                <a:tc>
                  <a:txBody>
                    <a:bodyPr/>
                    <a:lstStyle/>
                    <a:p>
                      <a:pPr algn="l" fontAlgn="b">
                        <a:buNone/>
                      </a:pPr>
                      <a:r>
                        <a:rPr lang="en-US" sz="2400" b="0" i="0" u="none" strike="noStrike">
                          <a:solidFill>
                            <a:srgbClr val="000000"/>
                          </a:solidFill>
                          <a:effectLst/>
                          <a:latin typeface="Aptos Narrow" panose="020B0004020202020204" pitchFamily="34" charset="0"/>
                        </a:rPr>
                        <a:t>2023</a:t>
                      </a:r>
                    </a:p>
                  </a:txBody>
                  <a:tcPr marL="6350" marR="6350" marT="6350" marB="0" anchor="b"/>
                </a:tc>
                <a:tc>
                  <a:txBody>
                    <a:bodyPr/>
                    <a:lstStyle/>
                    <a:p>
                      <a:pPr algn="l" fontAlgn="b">
                        <a:buNone/>
                      </a:pPr>
                      <a:r>
                        <a:rPr lang="en-US" sz="2400" b="0" i="0" u="none" strike="noStrike">
                          <a:solidFill>
                            <a:srgbClr val="000000"/>
                          </a:solidFill>
                          <a:effectLst/>
                          <a:latin typeface="Aptos Narrow" panose="020B0004020202020204" pitchFamily="34" charset="0"/>
                        </a:rPr>
                        <a:t>2024</a:t>
                      </a:r>
                    </a:p>
                  </a:txBody>
                  <a:tcPr marL="6350" marR="6350" marT="6350" marB="0" anchor="b"/>
                </a:tc>
                <a:extLst>
                  <a:ext uri="{0D108BD9-81ED-4DB2-BD59-A6C34878D82A}">
                    <a16:rowId xmlns:a16="http://schemas.microsoft.com/office/drawing/2014/main" val="1411557634"/>
                  </a:ext>
                </a:extLst>
              </a:tr>
              <a:tr h="370840">
                <a:tc>
                  <a:txBody>
                    <a:bodyPr/>
                    <a:lstStyle/>
                    <a:p>
                      <a:pPr algn="l" fontAlgn="b">
                        <a:buNone/>
                      </a:pPr>
                      <a:r>
                        <a:rPr lang="en-US" sz="2400" b="0" i="0" u="none" strike="noStrike" dirty="0">
                          <a:solidFill>
                            <a:srgbClr val="000000"/>
                          </a:solidFill>
                          <a:effectLst/>
                          <a:latin typeface="Aptos Narrow" panose="020B0004020202020204" pitchFamily="34" charset="0"/>
                        </a:rPr>
                        <a:t>White</a:t>
                      </a:r>
                    </a:p>
                  </a:txBody>
                  <a:tcPr marL="6350" marR="6350" marT="6350" marB="0" anchor="b"/>
                </a:tc>
                <a:tc>
                  <a:txBody>
                    <a:bodyPr/>
                    <a:lstStyle/>
                    <a:p>
                      <a:pPr algn="r" fontAlgn="b">
                        <a:buNone/>
                      </a:pPr>
                      <a:r>
                        <a:rPr lang="en-US" sz="2400" b="0" i="0" u="none" strike="noStrike" dirty="0">
                          <a:solidFill>
                            <a:srgbClr val="000000"/>
                          </a:solidFill>
                          <a:effectLst/>
                          <a:latin typeface="Aptos Narrow" panose="020B0004020202020204" pitchFamily="34" charset="0"/>
                        </a:rPr>
                        <a:t>53.47%</a:t>
                      </a:r>
                    </a:p>
                  </a:txBody>
                  <a:tcPr marL="6350" marR="6350" marT="6350" marB="0" anchor="b"/>
                </a:tc>
                <a:tc>
                  <a:txBody>
                    <a:bodyPr/>
                    <a:lstStyle/>
                    <a:p>
                      <a:pPr algn="r" fontAlgn="b">
                        <a:buNone/>
                      </a:pPr>
                      <a:r>
                        <a:rPr lang="en-US" sz="2400" b="0" i="0" u="none" strike="noStrike">
                          <a:solidFill>
                            <a:srgbClr val="000000"/>
                          </a:solidFill>
                          <a:effectLst/>
                          <a:latin typeface="Aptos Narrow" panose="020B0004020202020204" pitchFamily="34" charset="0"/>
                        </a:rPr>
                        <a:t>55.24%</a:t>
                      </a:r>
                    </a:p>
                  </a:txBody>
                  <a:tcPr marL="6350" marR="6350" marT="6350" marB="0" anchor="b"/>
                </a:tc>
                <a:extLst>
                  <a:ext uri="{0D108BD9-81ED-4DB2-BD59-A6C34878D82A}">
                    <a16:rowId xmlns:a16="http://schemas.microsoft.com/office/drawing/2014/main" val="2037569851"/>
                  </a:ext>
                </a:extLst>
              </a:tr>
              <a:tr h="370840">
                <a:tc>
                  <a:txBody>
                    <a:bodyPr/>
                    <a:lstStyle/>
                    <a:p>
                      <a:pPr algn="l" fontAlgn="b">
                        <a:buNone/>
                      </a:pPr>
                      <a:r>
                        <a:rPr lang="en-US" sz="2400" b="0" i="0" u="none" strike="noStrike" dirty="0">
                          <a:solidFill>
                            <a:srgbClr val="000000"/>
                          </a:solidFill>
                          <a:effectLst/>
                          <a:latin typeface="Aptos Narrow" panose="020B0004020202020204" pitchFamily="34" charset="0"/>
                        </a:rPr>
                        <a:t>Black/ African American</a:t>
                      </a:r>
                    </a:p>
                  </a:txBody>
                  <a:tcPr marL="6350" marR="6350" marT="6350" marB="0" anchor="b"/>
                </a:tc>
                <a:tc>
                  <a:txBody>
                    <a:bodyPr/>
                    <a:lstStyle/>
                    <a:p>
                      <a:pPr algn="r" fontAlgn="b">
                        <a:buNone/>
                      </a:pPr>
                      <a:r>
                        <a:rPr lang="en-US" sz="2400" b="0" i="0" u="none" strike="noStrike" dirty="0">
                          <a:solidFill>
                            <a:srgbClr val="000000"/>
                          </a:solidFill>
                          <a:effectLst/>
                          <a:latin typeface="Aptos Narrow" panose="020B0004020202020204" pitchFamily="34" charset="0"/>
                        </a:rPr>
                        <a:t>46.23%</a:t>
                      </a:r>
                    </a:p>
                  </a:txBody>
                  <a:tcPr marL="6350" marR="6350" marT="6350" marB="0" anchor="b"/>
                </a:tc>
                <a:tc>
                  <a:txBody>
                    <a:bodyPr/>
                    <a:lstStyle/>
                    <a:p>
                      <a:pPr algn="r" fontAlgn="b">
                        <a:buNone/>
                      </a:pPr>
                      <a:r>
                        <a:rPr lang="en-US" sz="2400" b="0" i="0" u="none" strike="noStrike" dirty="0">
                          <a:solidFill>
                            <a:srgbClr val="000000"/>
                          </a:solidFill>
                          <a:effectLst/>
                          <a:latin typeface="Aptos Narrow" panose="020B0004020202020204" pitchFamily="34" charset="0"/>
                        </a:rPr>
                        <a:t>61.81%</a:t>
                      </a:r>
                    </a:p>
                  </a:txBody>
                  <a:tcPr marL="6350" marR="6350" marT="6350" marB="0" anchor="b"/>
                </a:tc>
                <a:extLst>
                  <a:ext uri="{0D108BD9-81ED-4DB2-BD59-A6C34878D82A}">
                    <a16:rowId xmlns:a16="http://schemas.microsoft.com/office/drawing/2014/main" val="723852609"/>
                  </a:ext>
                </a:extLst>
              </a:tr>
            </a:tbl>
          </a:graphicData>
        </a:graphic>
      </p:graphicFrame>
      <p:graphicFrame>
        <p:nvGraphicFramePr>
          <p:cNvPr id="7" name="Chart 6">
            <a:extLst>
              <a:ext uri="{FF2B5EF4-FFF2-40B4-BE49-F238E27FC236}">
                <a16:creationId xmlns:a16="http://schemas.microsoft.com/office/drawing/2014/main" id="{7E06B33A-A115-3D5C-DF20-90205A652979}"/>
              </a:ext>
            </a:extLst>
          </p:cNvPr>
          <p:cNvGraphicFramePr/>
          <p:nvPr>
            <p:extLst>
              <p:ext uri="{D42A27DB-BD31-4B8C-83A1-F6EECF244321}">
                <p14:modId xmlns:p14="http://schemas.microsoft.com/office/powerpoint/2010/main" val="1383949241"/>
              </p:ext>
            </p:extLst>
          </p:nvPr>
        </p:nvGraphicFramePr>
        <p:xfrm>
          <a:off x="200416" y="1515649"/>
          <a:ext cx="11661732" cy="512314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609753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7FA95A1-6A62-BB19-0001-6EB87FB4D507}"/>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6B828C4F-14DB-2021-C987-361BBDD050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5705"/>
            <a:ext cx="12191990" cy="169434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38A7079-AA21-A2DF-E156-6BA42DB98261}"/>
              </a:ext>
            </a:extLst>
          </p:cNvPr>
          <p:cNvSpPr>
            <a:spLocks noGrp="1"/>
          </p:cNvSpPr>
          <p:nvPr>
            <p:ph type="title"/>
          </p:nvPr>
        </p:nvSpPr>
        <p:spPr>
          <a:xfrm>
            <a:off x="1156851" y="637762"/>
            <a:ext cx="9888496" cy="900131"/>
          </a:xfrm>
        </p:spPr>
        <p:txBody>
          <a:bodyPr anchor="t">
            <a:normAutofit/>
          </a:bodyPr>
          <a:lstStyle/>
          <a:p>
            <a:r>
              <a:rPr lang="en-US" sz="4000" dirty="0">
                <a:solidFill>
                  <a:schemeClr val="bg1"/>
                </a:solidFill>
              </a:rPr>
              <a:t>Review of Trends</a:t>
            </a:r>
          </a:p>
        </p:txBody>
      </p:sp>
      <p:sp>
        <p:nvSpPr>
          <p:cNvPr id="10" name="Rectangle 9">
            <a:extLst>
              <a:ext uri="{FF2B5EF4-FFF2-40B4-BE49-F238E27FC236}">
                <a16:creationId xmlns:a16="http://schemas.microsoft.com/office/drawing/2014/main" id="{5BC40B48-A50F-B8B8-BA39-48502A843C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88641"/>
            <a:ext cx="12191990" cy="51693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641D220-9D23-3D33-572A-530A13D850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6851" y="2010758"/>
            <a:ext cx="45719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DA90C41-36CD-2A82-150F-D8827ACF5152}"/>
              </a:ext>
            </a:extLst>
          </p:cNvPr>
          <p:cNvSpPr>
            <a:spLocks noGrp="1"/>
          </p:cNvSpPr>
          <p:nvPr>
            <p:ph idx="1"/>
          </p:nvPr>
        </p:nvSpPr>
        <p:spPr>
          <a:xfrm>
            <a:off x="626301" y="2217342"/>
            <a:ext cx="10860065" cy="4446505"/>
          </a:xfrm>
        </p:spPr>
        <p:txBody>
          <a:bodyPr>
            <a:normAutofit fontScale="92500" lnSpcReduction="20000"/>
          </a:bodyPr>
          <a:lstStyle/>
          <a:p>
            <a:r>
              <a:rPr lang="en-US" sz="2400" dirty="0"/>
              <a:t>Overall ACLA compliance increased from 48.56% (2023) to 63.18% (2024) </a:t>
            </a:r>
          </a:p>
          <a:p>
            <a:r>
              <a:rPr lang="en-US" sz="2400" dirty="0"/>
              <a:t>Regional Trends: </a:t>
            </a:r>
          </a:p>
          <a:p>
            <a:pPr lvl="1"/>
            <a:r>
              <a:rPr lang="en-US" sz="2000" dirty="0"/>
              <a:t>In 2023, the following regions were below the goal of 50</a:t>
            </a:r>
            <a:r>
              <a:rPr lang="en-US" sz="2000" baseline="30000" dirty="0"/>
              <a:t>th</a:t>
            </a:r>
            <a:r>
              <a:rPr lang="en-US" sz="2000" dirty="0"/>
              <a:t> percentile: 1, 4, 6-9</a:t>
            </a:r>
          </a:p>
          <a:p>
            <a:pPr lvl="1"/>
            <a:r>
              <a:rPr lang="en-US" sz="2000" dirty="0"/>
              <a:t>In 2024, all regions were above the goal of 50</a:t>
            </a:r>
            <a:r>
              <a:rPr lang="en-US" sz="2000" baseline="30000" dirty="0"/>
              <a:t>th</a:t>
            </a:r>
            <a:r>
              <a:rPr lang="en-US" sz="2000" dirty="0"/>
              <a:t> percentile AND all regions had increased compliance by &gt;2% from previous year</a:t>
            </a:r>
          </a:p>
          <a:p>
            <a:pPr lvl="2"/>
            <a:r>
              <a:rPr lang="en-US" sz="1600" dirty="0"/>
              <a:t>Lowest compliance in 2024: regions 7 &amp; 8 at 54.38% and 54.82%, respectively </a:t>
            </a:r>
          </a:p>
          <a:p>
            <a:pPr lvl="2"/>
            <a:r>
              <a:rPr lang="en-US" sz="1600" dirty="0"/>
              <a:t>Greatest compliance in 2024: regions 2 &amp; 3 at 71.43% and 71.20%, respectively </a:t>
            </a:r>
          </a:p>
          <a:p>
            <a:r>
              <a:rPr lang="en-US" sz="2400" dirty="0"/>
              <a:t>Setting Trends: urban and rural compliance rates similar</a:t>
            </a:r>
          </a:p>
          <a:p>
            <a:r>
              <a:rPr lang="en-US" sz="2400" dirty="0"/>
              <a:t>Age Trends: </a:t>
            </a:r>
          </a:p>
          <a:p>
            <a:pPr lvl="1"/>
            <a:r>
              <a:rPr lang="en-US" sz="2000" dirty="0"/>
              <a:t>18-24 least compliant</a:t>
            </a:r>
          </a:p>
          <a:p>
            <a:pPr lvl="1"/>
            <a:r>
              <a:rPr lang="en-US" sz="2000" dirty="0"/>
              <a:t>55-64 most compliant</a:t>
            </a:r>
          </a:p>
          <a:p>
            <a:r>
              <a:rPr lang="en-US" sz="2400" dirty="0"/>
              <a:t>Race trends: </a:t>
            </a:r>
          </a:p>
          <a:p>
            <a:pPr lvl="1"/>
            <a:r>
              <a:rPr lang="en-US" sz="2000" dirty="0"/>
              <a:t>2023: Black/ African American below 50</a:t>
            </a:r>
            <a:r>
              <a:rPr lang="en-US" sz="2000" baseline="30000" dirty="0"/>
              <a:t>th</a:t>
            </a:r>
            <a:r>
              <a:rPr lang="en-US" sz="2000" dirty="0"/>
              <a:t> percentile goal</a:t>
            </a:r>
          </a:p>
          <a:p>
            <a:pPr lvl="1"/>
            <a:r>
              <a:rPr lang="en-US" sz="2000" dirty="0"/>
              <a:t>2024: Black/ African American increased by &gt;2% and surpassed 50</a:t>
            </a:r>
            <a:r>
              <a:rPr lang="en-US" sz="2000" baseline="30000" dirty="0"/>
              <a:t>th</a:t>
            </a:r>
            <a:r>
              <a:rPr lang="en-US" sz="2000" dirty="0"/>
              <a:t> percentile goal</a:t>
            </a:r>
          </a:p>
          <a:p>
            <a:pPr lvl="2"/>
            <a:r>
              <a:rPr lang="en-US" sz="1600" dirty="0"/>
              <a:t>White did not meet goal of increasing by 2% from previous year</a:t>
            </a:r>
          </a:p>
        </p:txBody>
      </p:sp>
      <p:graphicFrame>
        <p:nvGraphicFramePr>
          <p:cNvPr id="4" name="Content Placeholder 3">
            <a:extLst>
              <a:ext uri="{FF2B5EF4-FFF2-40B4-BE49-F238E27FC236}">
                <a16:creationId xmlns:a16="http://schemas.microsoft.com/office/drawing/2014/main" id="{0CEC42DC-38C9-F87C-3CC6-3084DBFAC3ED}"/>
              </a:ext>
            </a:extLst>
          </p:cNvPr>
          <p:cNvGraphicFramePr>
            <a:graphicFrameLocks/>
          </p:cNvGraphicFramePr>
          <p:nvPr>
            <p:extLst>
              <p:ext uri="{D42A27DB-BD31-4B8C-83A1-F6EECF244321}">
                <p14:modId xmlns:p14="http://schemas.microsoft.com/office/powerpoint/2010/main" val="3128039237"/>
              </p:ext>
            </p:extLst>
          </p:nvPr>
        </p:nvGraphicFramePr>
        <p:xfrm>
          <a:off x="12336954" y="2051679"/>
          <a:ext cx="4431092" cy="3985716"/>
        </p:xfrm>
        <a:graphic>
          <a:graphicData uri="http://schemas.openxmlformats.org/drawingml/2006/table">
            <a:tbl>
              <a:tblPr firstRow="1" bandRow="1">
                <a:tableStyleId>{5C22544A-7EE6-4342-B048-85BDC9FD1C3A}</a:tableStyleId>
              </a:tblPr>
              <a:tblGrid>
                <a:gridCol w="1318839">
                  <a:extLst>
                    <a:ext uri="{9D8B030D-6E8A-4147-A177-3AD203B41FA5}">
                      <a16:colId xmlns:a16="http://schemas.microsoft.com/office/drawing/2014/main" val="2468533563"/>
                    </a:ext>
                  </a:extLst>
                </a:gridCol>
                <a:gridCol w="1564630">
                  <a:extLst>
                    <a:ext uri="{9D8B030D-6E8A-4147-A177-3AD203B41FA5}">
                      <a16:colId xmlns:a16="http://schemas.microsoft.com/office/drawing/2014/main" val="1566377438"/>
                    </a:ext>
                  </a:extLst>
                </a:gridCol>
                <a:gridCol w="1547623">
                  <a:extLst>
                    <a:ext uri="{9D8B030D-6E8A-4147-A177-3AD203B41FA5}">
                      <a16:colId xmlns:a16="http://schemas.microsoft.com/office/drawing/2014/main" val="4259322866"/>
                    </a:ext>
                  </a:extLst>
                </a:gridCol>
              </a:tblGrid>
              <a:tr h="548045">
                <a:tc>
                  <a:txBody>
                    <a:bodyPr/>
                    <a:lstStyle/>
                    <a:p>
                      <a:r>
                        <a:rPr lang="en-US" dirty="0"/>
                        <a:t>Region</a:t>
                      </a:r>
                    </a:p>
                  </a:txBody>
                  <a:tcPr/>
                </a:tc>
                <a:tc>
                  <a:txBody>
                    <a:bodyPr/>
                    <a:lstStyle/>
                    <a:p>
                      <a:r>
                        <a:rPr lang="en-US" dirty="0"/>
                        <a:t>2023</a:t>
                      </a:r>
                    </a:p>
                  </a:txBody>
                  <a:tcPr/>
                </a:tc>
                <a:tc>
                  <a:txBody>
                    <a:bodyPr/>
                    <a:lstStyle/>
                    <a:p>
                      <a:r>
                        <a:rPr lang="en-US" dirty="0"/>
                        <a:t>2024</a:t>
                      </a:r>
                    </a:p>
                  </a:txBody>
                  <a:tcPr/>
                </a:tc>
                <a:extLst>
                  <a:ext uri="{0D108BD9-81ED-4DB2-BD59-A6C34878D82A}">
                    <a16:rowId xmlns:a16="http://schemas.microsoft.com/office/drawing/2014/main" val="3569728670"/>
                  </a:ext>
                </a:extLst>
              </a:tr>
              <a:tr h="318605">
                <a:tc>
                  <a:txBody>
                    <a:bodyPr/>
                    <a:lstStyle/>
                    <a:p>
                      <a:r>
                        <a:rPr lang="en-US" dirty="0"/>
                        <a:t>1</a:t>
                      </a:r>
                    </a:p>
                  </a:txBody>
                  <a:tcPr/>
                </a:tc>
                <a:tc>
                  <a:txBody>
                    <a:bodyPr/>
                    <a:lstStyle/>
                    <a:p>
                      <a:pPr algn="r" fontAlgn="b"/>
                      <a:r>
                        <a:rPr lang="en-US" sz="2400" b="0" i="0" u="none" strike="noStrike" dirty="0">
                          <a:solidFill>
                            <a:srgbClr val="000000"/>
                          </a:solidFill>
                          <a:effectLst/>
                          <a:latin typeface="Aptos Narrow" panose="020B0004020202020204" pitchFamily="34" charset="0"/>
                        </a:rPr>
                        <a:t>47.90%</a:t>
                      </a:r>
                    </a:p>
                  </a:txBody>
                  <a:tcPr marL="6350" marR="6350" marT="6350" marB="0" anchor="b">
                    <a:solidFill>
                      <a:srgbClr val="FDBBA7"/>
                    </a:solidFill>
                  </a:tcPr>
                </a:tc>
                <a:tc>
                  <a:txBody>
                    <a:bodyPr/>
                    <a:lstStyle/>
                    <a:p>
                      <a:pPr algn="r" fontAlgn="b"/>
                      <a:r>
                        <a:rPr lang="en-US" sz="2400" b="0" i="0" u="none" strike="noStrike">
                          <a:solidFill>
                            <a:srgbClr val="000000"/>
                          </a:solidFill>
                          <a:effectLst/>
                          <a:latin typeface="Aptos Narrow" panose="020B0004020202020204" pitchFamily="34" charset="0"/>
                        </a:rPr>
                        <a:t>64.26%</a:t>
                      </a:r>
                    </a:p>
                  </a:txBody>
                  <a:tcPr marL="6350" marR="6350" marT="6350" marB="0" anchor="b"/>
                </a:tc>
                <a:extLst>
                  <a:ext uri="{0D108BD9-81ED-4DB2-BD59-A6C34878D82A}">
                    <a16:rowId xmlns:a16="http://schemas.microsoft.com/office/drawing/2014/main" val="3326581829"/>
                  </a:ext>
                </a:extLst>
              </a:tr>
              <a:tr h="318605">
                <a:tc>
                  <a:txBody>
                    <a:bodyPr/>
                    <a:lstStyle/>
                    <a:p>
                      <a:r>
                        <a:rPr lang="en-US" dirty="0"/>
                        <a:t>2</a:t>
                      </a:r>
                    </a:p>
                  </a:txBody>
                  <a:tcPr/>
                </a:tc>
                <a:tc>
                  <a:txBody>
                    <a:bodyPr/>
                    <a:lstStyle/>
                    <a:p>
                      <a:pPr algn="r" fontAlgn="b"/>
                      <a:r>
                        <a:rPr lang="en-US" sz="2400" b="0" i="0" u="none" strike="noStrike">
                          <a:solidFill>
                            <a:srgbClr val="000000"/>
                          </a:solidFill>
                          <a:effectLst/>
                          <a:latin typeface="Aptos Narrow" panose="020B0004020202020204" pitchFamily="34" charset="0"/>
                        </a:rPr>
                        <a:t>58.55%</a:t>
                      </a:r>
                    </a:p>
                  </a:txBody>
                  <a:tcPr marL="6350" marR="6350" marT="6350" marB="0" anchor="b"/>
                </a:tc>
                <a:tc>
                  <a:txBody>
                    <a:bodyPr/>
                    <a:lstStyle/>
                    <a:p>
                      <a:pPr algn="r" fontAlgn="b"/>
                      <a:r>
                        <a:rPr lang="en-US" sz="2400" b="0" i="0" u="none" strike="noStrike">
                          <a:solidFill>
                            <a:srgbClr val="000000"/>
                          </a:solidFill>
                          <a:effectLst/>
                          <a:latin typeface="Aptos Narrow" panose="020B0004020202020204" pitchFamily="34" charset="0"/>
                        </a:rPr>
                        <a:t>71.43%</a:t>
                      </a:r>
                    </a:p>
                  </a:txBody>
                  <a:tcPr marL="6350" marR="6350" marT="6350" marB="0" anchor="b"/>
                </a:tc>
                <a:extLst>
                  <a:ext uri="{0D108BD9-81ED-4DB2-BD59-A6C34878D82A}">
                    <a16:rowId xmlns:a16="http://schemas.microsoft.com/office/drawing/2014/main" val="3334231925"/>
                  </a:ext>
                </a:extLst>
              </a:tr>
              <a:tr h="318605">
                <a:tc>
                  <a:txBody>
                    <a:bodyPr/>
                    <a:lstStyle/>
                    <a:p>
                      <a:r>
                        <a:rPr lang="en-US" dirty="0"/>
                        <a:t>3</a:t>
                      </a:r>
                    </a:p>
                  </a:txBody>
                  <a:tcPr/>
                </a:tc>
                <a:tc>
                  <a:txBody>
                    <a:bodyPr/>
                    <a:lstStyle/>
                    <a:p>
                      <a:pPr algn="r" fontAlgn="b"/>
                      <a:r>
                        <a:rPr lang="en-US" sz="2400" b="0" i="0" u="none" strike="noStrike">
                          <a:solidFill>
                            <a:srgbClr val="000000"/>
                          </a:solidFill>
                          <a:effectLst/>
                          <a:latin typeface="Aptos Narrow" panose="020B0004020202020204" pitchFamily="34" charset="0"/>
                        </a:rPr>
                        <a:t>50.99%</a:t>
                      </a:r>
                    </a:p>
                  </a:txBody>
                  <a:tcPr marL="6350" marR="6350" marT="6350" marB="0" anchor="b"/>
                </a:tc>
                <a:tc>
                  <a:txBody>
                    <a:bodyPr/>
                    <a:lstStyle/>
                    <a:p>
                      <a:pPr algn="r" fontAlgn="b"/>
                      <a:r>
                        <a:rPr lang="en-US" sz="2400" b="0" i="0" u="none" strike="noStrike">
                          <a:solidFill>
                            <a:srgbClr val="000000"/>
                          </a:solidFill>
                          <a:effectLst/>
                          <a:latin typeface="Aptos Narrow" panose="020B0004020202020204" pitchFamily="34" charset="0"/>
                        </a:rPr>
                        <a:t>71.20%</a:t>
                      </a:r>
                    </a:p>
                  </a:txBody>
                  <a:tcPr marL="6350" marR="6350" marT="6350" marB="0" anchor="b"/>
                </a:tc>
                <a:extLst>
                  <a:ext uri="{0D108BD9-81ED-4DB2-BD59-A6C34878D82A}">
                    <a16:rowId xmlns:a16="http://schemas.microsoft.com/office/drawing/2014/main" val="2055197592"/>
                  </a:ext>
                </a:extLst>
              </a:tr>
              <a:tr h="318605">
                <a:tc>
                  <a:txBody>
                    <a:bodyPr/>
                    <a:lstStyle/>
                    <a:p>
                      <a:r>
                        <a:rPr lang="en-US" dirty="0"/>
                        <a:t>4</a:t>
                      </a:r>
                    </a:p>
                  </a:txBody>
                  <a:tcPr/>
                </a:tc>
                <a:tc>
                  <a:txBody>
                    <a:bodyPr/>
                    <a:lstStyle/>
                    <a:p>
                      <a:pPr algn="r" fontAlgn="b"/>
                      <a:r>
                        <a:rPr lang="en-US" sz="2400" b="0" i="0" u="none" strike="noStrike" dirty="0">
                          <a:solidFill>
                            <a:srgbClr val="000000"/>
                          </a:solidFill>
                          <a:effectLst/>
                          <a:latin typeface="Aptos Narrow" panose="020B0004020202020204" pitchFamily="34" charset="0"/>
                        </a:rPr>
                        <a:t>48.51%</a:t>
                      </a:r>
                    </a:p>
                  </a:txBody>
                  <a:tcPr marL="6350" marR="6350" marT="6350" marB="0" anchor="b">
                    <a:solidFill>
                      <a:srgbClr val="FDBBA7"/>
                    </a:solidFill>
                  </a:tcPr>
                </a:tc>
                <a:tc>
                  <a:txBody>
                    <a:bodyPr/>
                    <a:lstStyle/>
                    <a:p>
                      <a:pPr algn="r" fontAlgn="b"/>
                      <a:r>
                        <a:rPr lang="en-US" sz="2400" b="0" i="0" u="none" strike="noStrike" dirty="0">
                          <a:solidFill>
                            <a:srgbClr val="000000"/>
                          </a:solidFill>
                          <a:effectLst/>
                          <a:latin typeface="Aptos Narrow" panose="020B0004020202020204" pitchFamily="34" charset="0"/>
                        </a:rPr>
                        <a:t>61.14%</a:t>
                      </a:r>
                    </a:p>
                  </a:txBody>
                  <a:tcPr marL="6350" marR="6350" marT="6350" marB="0" anchor="b"/>
                </a:tc>
                <a:extLst>
                  <a:ext uri="{0D108BD9-81ED-4DB2-BD59-A6C34878D82A}">
                    <a16:rowId xmlns:a16="http://schemas.microsoft.com/office/drawing/2014/main" val="516959931"/>
                  </a:ext>
                </a:extLst>
              </a:tr>
              <a:tr h="318605">
                <a:tc>
                  <a:txBody>
                    <a:bodyPr/>
                    <a:lstStyle/>
                    <a:p>
                      <a:r>
                        <a:rPr lang="en-US" dirty="0"/>
                        <a:t>5</a:t>
                      </a:r>
                    </a:p>
                  </a:txBody>
                  <a:tcPr/>
                </a:tc>
                <a:tc>
                  <a:txBody>
                    <a:bodyPr/>
                    <a:lstStyle/>
                    <a:p>
                      <a:pPr algn="r" fontAlgn="b"/>
                      <a:r>
                        <a:rPr lang="en-US" sz="2400" b="0" i="0" u="none" strike="noStrike">
                          <a:solidFill>
                            <a:srgbClr val="000000"/>
                          </a:solidFill>
                          <a:effectLst/>
                          <a:latin typeface="Aptos Narrow" panose="020B0004020202020204" pitchFamily="34" charset="0"/>
                        </a:rPr>
                        <a:t>53.33%</a:t>
                      </a:r>
                    </a:p>
                  </a:txBody>
                  <a:tcPr marL="6350" marR="6350" marT="6350" marB="0" anchor="b"/>
                </a:tc>
                <a:tc>
                  <a:txBody>
                    <a:bodyPr/>
                    <a:lstStyle/>
                    <a:p>
                      <a:pPr algn="r" fontAlgn="b"/>
                      <a:r>
                        <a:rPr lang="en-US" sz="2400" b="0" i="0" u="none" strike="noStrike">
                          <a:solidFill>
                            <a:srgbClr val="000000"/>
                          </a:solidFill>
                          <a:effectLst/>
                          <a:latin typeface="Aptos Narrow" panose="020B0004020202020204" pitchFamily="34" charset="0"/>
                        </a:rPr>
                        <a:t>65.88%</a:t>
                      </a:r>
                    </a:p>
                  </a:txBody>
                  <a:tcPr marL="6350" marR="6350" marT="6350" marB="0" anchor="b"/>
                </a:tc>
                <a:extLst>
                  <a:ext uri="{0D108BD9-81ED-4DB2-BD59-A6C34878D82A}">
                    <a16:rowId xmlns:a16="http://schemas.microsoft.com/office/drawing/2014/main" val="557434129"/>
                  </a:ext>
                </a:extLst>
              </a:tr>
              <a:tr h="460791">
                <a:tc>
                  <a:txBody>
                    <a:bodyPr/>
                    <a:lstStyle/>
                    <a:p>
                      <a:r>
                        <a:rPr lang="en-US" dirty="0"/>
                        <a:t>6</a:t>
                      </a:r>
                    </a:p>
                  </a:txBody>
                  <a:tcPr/>
                </a:tc>
                <a:tc>
                  <a:txBody>
                    <a:bodyPr/>
                    <a:lstStyle/>
                    <a:p>
                      <a:pPr algn="r" fontAlgn="b"/>
                      <a:r>
                        <a:rPr lang="en-US" sz="2400" b="0" i="0" u="none" strike="noStrike" dirty="0">
                          <a:solidFill>
                            <a:srgbClr val="000000"/>
                          </a:solidFill>
                          <a:effectLst/>
                          <a:latin typeface="Aptos Narrow" panose="020B0004020202020204" pitchFamily="34" charset="0"/>
                        </a:rPr>
                        <a:t>44.37%</a:t>
                      </a:r>
                    </a:p>
                  </a:txBody>
                  <a:tcPr marL="6350" marR="6350" marT="6350" marB="0" anchor="b">
                    <a:solidFill>
                      <a:srgbClr val="FDBBA7"/>
                    </a:solidFill>
                  </a:tcPr>
                </a:tc>
                <a:tc>
                  <a:txBody>
                    <a:bodyPr/>
                    <a:lstStyle/>
                    <a:p>
                      <a:pPr algn="r" fontAlgn="b"/>
                      <a:r>
                        <a:rPr lang="en-US" sz="2400" b="0" i="0" u="none" strike="noStrike" dirty="0">
                          <a:solidFill>
                            <a:srgbClr val="000000"/>
                          </a:solidFill>
                          <a:effectLst/>
                          <a:latin typeface="Aptos Narrow" panose="020B0004020202020204" pitchFamily="34" charset="0"/>
                        </a:rPr>
                        <a:t>66.07%</a:t>
                      </a:r>
                    </a:p>
                  </a:txBody>
                  <a:tcPr marL="6350" marR="6350" marT="6350" marB="0" anchor="b"/>
                </a:tc>
                <a:extLst>
                  <a:ext uri="{0D108BD9-81ED-4DB2-BD59-A6C34878D82A}">
                    <a16:rowId xmlns:a16="http://schemas.microsoft.com/office/drawing/2014/main" val="3280913460"/>
                  </a:ext>
                </a:extLst>
              </a:tr>
              <a:tr h="318605">
                <a:tc>
                  <a:txBody>
                    <a:bodyPr/>
                    <a:lstStyle/>
                    <a:p>
                      <a:r>
                        <a:rPr lang="en-US" dirty="0"/>
                        <a:t>7</a:t>
                      </a:r>
                    </a:p>
                  </a:txBody>
                  <a:tcPr/>
                </a:tc>
                <a:tc>
                  <a:txBody>
                    <a:bodyPr/>
                    <a:lstStyle/>
                    <a:p>
                      <a:pPr algn="r" fontAlgn="b"/>
                      <a:r>
                        <a:rPr lang="en-US" sz="2400" b="0" i="0" u="none" strike="noStrike" dirty="0">
                          <a:solidFill>
                            <a:srgbClr val="000000"/>
                          </a:solidFill>
                          <a:effectLst/>
                          <a:latin typeface="Aptos Narrow" panose="020B0004020202020204" pitchFamily="34" charset="0"/>
                        </a:rPr>
                        <a:t>41.74%</a:t>
                      </a:r>
                    </a:p>
                  </a:txBody>
                  <a:tcPr marL="6350" marR="6350" marT="6350" marB="0" anchor="b">
                    <a:solidFill>
                      <a:srgbClr val="FDBBA7"/>
                    </a:solidFill>
                  </a:tcPr>
                </a:tc>
                <a:tc>
                  <a:txBody>
                    <a:bodyPr/>
                    <a:lstStyle/>
                    <a:p>
                      <a:pPr algn="r" fontAlgn="b"/>
                      <a:r>
                        <a:rPr lang="en-US" sz="2400" b="0" i="0" u="none" strike="noStrike" dirty="0">
                          <a:solidFill>
                            <a:srgbClr val="000000"/>
                          </a:solidFill>
                          <a:effectLst/>
                          <a:latin typeface="Aptos Narrow" panose="020B0004020202020204" pitchFamily="34" charset="0"/>
                        </a:rPr>
                        <a:t>54.38%</a:t>
                      </a:r>
                    </a:p>
                  </a:txBody>
                  <a:tcPr marL="6350" marR="6350" marT="6350" marB="0" anchor="b">
                    <a:solidFill>
                      <a:srgbClr val="FFCC66"/>
                    </a:solidFill>
                  </a:tcPr>
                </a:tc>
                <a:extLst>
                  <a:ext uri="{0D108BD9-81ED-4DB2-BD59-A6C34878D82A}">
                    <a16:rowId xmlns:a16="http://schemas.microsoft.com/office/drawing/2014/main" val="10461710"/>
                  </a:ext>
                </a:extLst>
              </a:tr>
              <a:tr h="318605">
                <a:tc>
                  <a:txBody>
                    <a:bodyPr/>
                    <a:lstStyle/>
                    <a:p>
                      <a:r>
                        <a:rPr lang="en-US" dirty="0"/>
                        <a:t>8</a:t>
                      </a:r>
                    </a:p>
                  </a:txBody>
                  <a:tcPr/>
                </a:tc>
                <a:tc>
                  <a:txBody>
                    <a:bodyPr/>
                    <a:lstStyle/>
                    <a:p>
                      <a:pPr algn="r" fontAlgn="b"/>
                      <a:r>
                        <a:rPr lang="en-US" sz="2400" b="0" i="0" u="none" strike="noStrike" dirty="0">
                          <a:solidFill>
                            <a:srgbClr val="000000"/>
                          </a:solidFill>
                          <a:effectLst/>
                          <a:latin typeface="Aptos Narrow" panose="020B0004020202020204" pitchFamily="34" charset="0"/>
                        </a:rPr>
                        <a:t>45.66%</a:t>
                      </a:r>
                    </a:p>
                  </a:txBody>
                  <a:tcPr marL="6350" marR="6350" marT="6350" marB="0" anchor="b">
                    <a:solidFill>
                      <a:srgbClr val="FDBBA7"/>
                    </a:solidFill>
                  </a:tcPr>
                </a:tc>
                <a:tc>
                  <a:txBody>
                    <a:bodyPr/>
                    <a:lstStyle/>
                    <a:p>
                      <a:pPr algn="r" fontAlgn="b"/>
                      <a:r>
                        <a:rPr lang="en-US" sz="2400" b="0" i="0" u="none" strike="noStrike" dirty="0">
                          <a:solidFill>
                            <a:srgbClr val="000000"/>
                          </a:solidFill>
                          <a:effectLst/>
                          <a:latin typeface="Aptos Narrow" panose="020B0004020202020204" pitchFamily="34" charset="0"/>
                        </a:rPr>
                        <a:t>54.82%</a:t>
                      </a:r>
                    </a:p>
                  </a:txBody>
                  <a:tcPr marL="6350" marR="6350" marT="6350" marB="0" anchor="b">
                    <a:solidFill>
                      <a:srgbClr val="FFCC66"/>
                    </a:solidFill>
                  </a:tcPr>
                </a:tc>
                <a:extLst>
                  <a:ext uri="{0D108BD9-81ED-4DB2-BD59-A6C34878D82A}">
                    <a16:rowId xmlns:a16="http://schemas.microsoft.com/office/drawing/2014/main" val="3318214044"/>
                  </a:ext>
                </a:extLst>
              </a:tr>
              <a:tr h="318605">
                <a:tc>
                  <a:txBody>
                    <a:bodyPr/>
                    <a:lstStyle/>
                    <a:p>
                      <a:r>
                        <a:rPr lang="en-US" dirty="0"/>
                        <a:t>9</a:t>
                      </a:r>
                    </a:p>
                  </a:txBody>
                  <a:tcPr/>
                </a:tc>
                <a:tc>
                  <a:txBody>
                    <a:bodyPr/>
                    <a:lstStyle/>
                    <a:p>
                      <a:pPr algn="r" fontAlgn="b"/>
                      <a:r>
                        <a:rPr lang="en-US" sz="2400" b="0" i="0" u="none" strike="noStrike" dirty="0">
                          <a:solidFill>
                            <a:srgbClr val="000000"/>
                          </a:solidFill>
                          <a:effectLst/>
                          <a:latin typeface="Aptos Narrow" panose="020B0004020202020204" pitchFamily="34" charset="0"/>
                        </a:rPr>
                        <a:t>49.21%</a:t>
                      </a:r>
                    </a:p>
                  </a:txBody>
                  <a:tcPr marL="6350" marR="6350" marT="6350" marB="0" anchor="b">
                    <a:solidFill>
                      <a:srgbClr val="FDBBA7"/>
                    </a:solidFill>
                  </a:tcPr>
                </a:tc>
                <a:tc>
                  <a:txBody>
                    <a:bodyPr/>
                    <a:lstStyle/>
                    <a:p>
                      <a:pPr algn="r" fontAlgn="b"/>
                      <a:r>
                        <a:rPr lang="en-US" sz="2400" b="0" i="0" u="none" strike="noStrike" dirty="0">
                          <a:solidFill>
                            <a:srgbClr val="000000"/>
                          </a:solidFill>
                          <a:effectLst/>
                          <a:latin typeface="Aptos Narrow" panose="020B0004020202020204" pitchFamily="34" charset="0"/>
                        </a:rPr>
                        <a:t>64.66%</a:t>
                      </a:r>
                    </a:p>
                  </a:txBody>
                  <a:tcPr marL="6350" marR="6350" marT="6350" marB="0" anchor="b"/>
                </a:tc>
                <a:extLst>
                  <a:ext uri="{0D108BD9-81ED-4DB2-BD59-A6C34878D82A}">
                    <a16:rowId xmlns:a16="http://schemas.microsoft.com/office/drawing/2014/main" val="1209584948"/>
                  </a:ext>
                </a:extLst>
              </a:tr>
            </a:tbl>
          </a:graphicData>
        </a:graphic>
      </p:graphicFrame>
    </p:spTree>
    <p:extLst>
      <p:ext uri="{BB962C8B-B14F-4D97-AF65-F5344CB8AC3E}">
        <p14:creationId xmlns:p14="http://schemas.microsoft.com/office/powerpoint/2010/main" val="40532926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05731E6-CC37-8F8D-DFBD-5F78F9AD9793}"/>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95E9049C-8B96-35BA-C046-5D9734C758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5705"/>
            <a:ext cx="12191990" cy="169434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EA85CA7-9B9C-E4F3-CC4C-B66FC263C1D5}"/>
              </a:ext>
            </a:extLst>
          </p:cNvPr>
          <p:cNvSpPr>
            <a:spLocks noGrp="1"/>
          </p:cNvSpPr>
          <p:nvPr>
            <p:ph type="title"/>
          </p:nvPr>
        </p:nvSpPr>
        <p:spPr>
          <a:xfrm>
            <a:off x="1156851" y="637762"/>
            <a:ext cx="9888496" cy="900131"/>
          </a:xfrm>
        </p:spPr>
        <p:txBody>
          <a:bodyPr anchor="t">
            <a:normAutofit/>
          </a:bodyPr>
          <a:lstStyle/>
          <a:p>
            <a:r>
              <a:rPr lang="en-US" sz="4000" dirty="0">
                <a:solidFill>
                  <a:schemeClr val="bg1"/>
                </a:solidFill>
              </a:rPr>
              <a:t>Recommendations</a:t>
            </a:r>
          </a:p>
        </p:txBody>
      </p:sp>
      <p:sp>
        <p:nvSpPr>
          <p:cNvPr id="10" name="Rectangle 9">
            <a:extLst>
              <a:ext uri="{FF2B5EF4-FFF2-40B4-BE49-F238E27FC236}">
                <a16:creationId xmlns:a16="http://schemas.microsoft.com/office/drawing/2014/main" id="{37BF5514-7D2A-EA65-400E-E28DB03F36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88641"/>
            <a:ext cx="12191990" cy="51693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2E7A67E-376F-891F-FC7D-1F8DCC790C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6851" y="2010758"/>
            <a:ext cx="45719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B16662F-5929-F905-989B-D771F6A761A5}"/>
              </a:ext>
            </a:extLst>
          </p:cNvPr>
          <p:cNvSpPr>
            <a:spLocks noGrp="1"/>
          </p:cNvSpPr>
          <p:nvPr>
            <p:ph idx="1"/>
          </p:nvPr>
        </p:nvSpPr>
        <p:spPr>
          <a:xfrm>
            <a:off x="563672" y="2217343"/>
            <a:ext cx="11098060" cy="4250472"/>
          </a:xfrm>
        </p:spPr>
        <p:txBody>
          <a:bodyPr>
            <a:normAutofit fontScale="92500" lnSpcReduction="20000"/>
          </a:bodyPr>
          <a:lstStyle/>
          <a:p>
            <a:r>
              <a:rPr lang="en-US" sz="2400" dirty="0"/>
              <a:t>Early intervention vital in decreasing morbidity of this disease </a:t>
            </a:r>
          </a:p>
          <a:p>
            <a:pPr lvl="1"/>
            <a:r>
              <a:rPr lang="en-US" sz="2000" dirty="0"/>
              <a:t>Age group 18-24 least compliant </a:t>
            </a:r>
          </a:p>
          <a:p>
            <a:pPr lvl="1"/>
            <a:r>
              <a:rPr lang="en-US" sz="2000" b="1" dirty="0">
                <a:highlight>
                  <a:srgbClr val="FFFF00"/>
                </a:highlight>
              </a:rPr>
              <a:t>How to increase compliance in this group? </a:t>
            </a:r>
          </a:p>
          <a:p>
            <a:r>
              <a:rPr lang="en-US" sz="2400" dirty="0"/>
              <a:t>Allowing transportation to pharmacy as discrete trip</a:t>
            </a:r>
          </a:p>
          <a:p>
            <a:pPr lvl="1"/>
            <a:r>
              <a:rPr lang="en-US" sz="2000" dirty="0"/>
              <a:t>Currently, pharmacy trips are “add </a:t>
            </a:r>
            <a:r>
              <a:rPr lang="en-US" sz="2000" dirty="0" err="1"/>
              <a:t>ons</a:t>
            </a:r>
            <a:r>
              <a:rPr lang="en-US" sz="2000" dirty="0"/>
              <a:t>” to scheduled appointments </a:t>
            </a:r>
          </a:p>
          <a:p>
            <a:r>
              <a:rPr lang="en-US" sz="2400" dirty="0"/>
              <a:t>Consider incentives</a:t>
            </a:r>
          </a:p>
          <a:p>
            <a:pPr lvl="1"/>
            <a:r>
              <a:rPr lang="en-US" sz="2000" dirty="0"/>
              <a:t>Including community outreach care teams</a:t>
            </a:r>
          </a:p>
          <a:p>
            <a:r>
              <a:rPr lang="en-US" sz="2400" dirty="0"/>
              <a:t>Future ACLA studies:</a:t>
            </a:r>
          </a:p>
          <a:p>
            <a:pPr lvl="1"/>
            <a:r>
              <a:rPr lang="en-US" sz="2000" dirty="0"/>
              <a:t>compliance differences in PO vs LAI medication </a:t>
            </a:r>
          </a:p>
          <a:p>
            <a:pPr lvl="1"/>
            <a:r>
              <a:rPr lang="en-US" sz="2000" dirty="0"/>
              <a:t>Utilization of services (inpatient psychiatric unit/ ER) associated with compliant vs noncompliant patients </a:t>
            </a:r>
          </a:p>
          <a:p>
            <a:pPr lvl="1"/>
            <a:r>
              <a:rPr lang="en-US" sz="2000" b="1" dirty="0"/>
              <a:t>What interventions worked in regions 2 &amp; 3 that allowed for such high compliance rates? </a:t>
            </a:r>
          </a:p>
          <a:p>
            <a:r>
              <a:rPr lang="en-US" sz="2400" dirty="0"/>
              <a:t>Consider renaming “compliance data”</a:t>
            </a:r>
            <a:r>
              <a:rPr lang="en-US" sz="2400" dirty="0">
                <a:sym typeface="Wingdings" panose="05000000000000000000" pitchFamily="2" charset="2"/>
              </a:rPr>
              <a:t> adherence data</a:t>
            </a:r>
          </a:p>
          <a:p>
            <a:pPr lvl="1"/>
            <a:r>
              <a:rPr lang="en-US" sz="2000" dirty="0"/>
              <a:t>Clinical language in transition</a:t>
            </a:r>
          </a:p>
          <a:p>
            <a:pPr marL="457200" lvl="1" indent="0">
              <a:buNone/>
            </a:pPr>
            <a:endParaRPr lang="en-US" sz="2000" dirty="0"/>
          </a:p>
          <a:p>
            <a:endParaRPr lang="en-US" sz="2400" dirty="0"/>
          </a:p>
        </p:txBody>
      </p:sp>
    </p:spTree>
    <p:extLst>
      <p:ext uri="{BB962C8B-B14F-4D97-AF65-F5344CB8AC3E}">
        <p14:creationId xmlns:p14="http://schemas.microsoft.com/office/powerpoint/2010/main" val="10906546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77F8938-9BD4-010F-D555-E81DD5830002}"/>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142BFE91-6081-80E3-A4F5-4E5C08CEC4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5705"/>
            <a:ext cx="12191990" cy="169434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7EB5F9D-D042-48B0-9C1D-F740E47062B5}"/>
              </a:ext>
            </a:extLst>
          </p:cNvPr>
          <p:cNvSpPr>
            <a:spLocks noGrp="1"/>
          </p:cNvSpPr>
          <p:nvPr>
            <p:ph type="title"/>
          </p:nvPr>
        </p:nvSpPr>
        <p:spPr>
          <a:xfrm>
            <a:off x="1156851" y="637762"/>
            <a:ext cx="9888496" cy="900131"/>
          </a:xfrm>
        </p:spPr>
        <p:txBody>
          <a:bodyPr anchor="t">
            <a:normAutofit/>
          </a:bodyPr>
          <a:lstStyle/>
          <a:p>
            <a:pPr algn="ctr"/>
            <a:r>
              <a:rPr lang="en-US" sz="4000" dirty="0">
                <a:solidFill>
                  <a:schemeClr val="bg1"/>
                </a:solidFill>
              </a:rPr>
              <a:t>Acknowledgements</a:t>
            </a:r>
          </a:p>
        </p:txBody>
      </p:sp>
      <p:sp>
        <p:nvSpPr>
          <p:cNvPr id="10" name="Rectangle 9">
            <a:extLst>
              <a:ext uri="{FF2B5EF4-FFF2-40B4-BE49-F238E27FC236}">
                <a16:creationId xmlns:a16="http://schemas.microsoft.com/office/drawing/2014/main" id="{E2F3C2AF-06AE-5675-74BE-9DF9FAC4C6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88641"/>
            <a:ext cx="12191990" cy="51693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0EFDB4D-287F-EDB8-C5B1-04197FCC3C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6851" y="2010758"/>
            <a:ext cx="45719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B84629D-6E63-4AF1-A56A-9D20699F0682}"/>
              </a:ext>
            </a:extLst>
          </p:cNvPr>
          <p:cNvSpPr>
            <a:spLocks noGrp="1"/>
          </p:cNvSpPr>
          <p:nvPr>
            <p:ph idx="1"/>
          </p:nvPr>
        </p:nvSpPr>
        <p:spPr>
          <a:xfrm>
            <a:off x="2779805" y="2220803"/>
            <a:ext cx="3576418" cy="2416394"/>
          </a:xfrm>
        </p:spPr>
        <p:txBody>
          <a:bodyPr>
            <a:normAutofit/>
          </a:bodyPr>
          <a:lstStyle/>
          <a:p>
            <a:r>
              <a:rPr lang="en-US" sz="2400" dirty="0"/>
              <a:t>Renee Wells</a:t>
            </a:r>
          </a:p>
          <a:p>
            <a:r>
              <a:rPr lang="en-US" sz="2400" dirty="0"/>
              <a:t>Marlon Boutin</a:t>
            </a:r>
          </a:p>
          <a:p>
            <a:r>
              <a:rPr lang="en-US" sz="2400" dirty="0"/>
              <a:t>Dr. Gregory Randolph</a:t>
            </a:r>
          </a:p>
          <a:p>
            <a:r>
              <a:rPr lang="en-US" sz="2400" dirty="0"/>
              <a:t>Dana Smith</a:t>
            </a:r>
          </a:p>
          <a:p>
            <a:pPr marL="0" indent="0">
              <a:buNone/>
            </a:pPr>
            <a:endParaRPr lang="en-US" sz="2400" dirty="0"/>
          </a:p>
        </p:txBody>
      </p:sp>
      <p:sp>
        <p:nvSpPr>
          <p:cNvPr id="4" name="Content Placeholder 2">
            <a:extLst>
              <a:ext uri="{FF2B5EF4-FFF2-40B4-BE49-F238E27FC236}">
                <a16:creationId xmlns:a16="http://schemas.microsoft.com/office/drawing/2014/main" id="{253C7DC5-2492-2ECE-6685-D83BA46F6E2A}"/>
              </a:ext>
            </a:extLst>
          </p:cNvPr>
          <p:cNvSpPr txBox="1">
            <a:spLocks/>
          </p:cNvSpPr>
          <p:nvPr/>
        </p:nvSpPr>
        <p:spPr>
          <a:xfrm>
            <a:off x="4399398" y="5009422"/>
            <a:ext cx="3745889" cy="184857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800" b="1" dirty="0"/>
              <a:t>Thank you! </a:t>
            </a:r>
          </a:p>
          <a:p>
            <a:pPr marL="0" indent="0">
              <a:buNone/>
            </a:pPr>
            <a:r>
              <a:rPr lang="en-US" sz="4800" b="1" dirty="0"/>
              <a:t>Questions? </a:t>
            </a:r>
          </a:p>
        </p:txBody>
      </p:sp>
      <p:pic>
        <p:nvPicPr>
          <p:cNvPr id="3074" name="Picture 2" descr="Institutional Logos">
            <a:extLst>
              <a:ext uri="{FF2B5EF4-FFF2-40B4-BE49-F238E27FC236}">
                <a16:creationId xmlns:a16="http://schemas.microsoft.com/office/drawing/2014/main" id="{196A1547-A2D1-1497-7BDF-D349815EC7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6927" y="5247235"/>
            <a:ext cx="3501957" cy="1419934"/>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a:extLst>
              <a:ext uri="{FF2B5EF4-FFF2-40B4-BE49-F238E27FC236}">
                <a16:creationId xmlns:a16="http://schemas.microsoft.com/office/drawing/2014/main" id="{23F3894B-5DEF-90CF-E174-48E9B198C32A}"/>
              </a:ext>
            </a:extLst>
          </p:cNvPr>
          <p:cNvSpPr txBox="1">
            <a:spLocks/>
          </p:cNvSpPr>
          <p:nvPr/>
        </p:nvSpPr>
        <p:spPr>
          <a:xfrm>
            <a:off x="6095995" y="2220803"/>
            <a:ext cx="2452616" cy="241639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Shea Good</a:t>
            </a:r>
          </a:p>
          <a:p>
            <a:r>
              <a:rPr lang="en-US" sz="2400" dirty="0"/>
              <a:t>Carrie Blades</a:t>
            </a:r>
          </a:p>
          <a:p>
            <a:r>
              <a:rPr lang="en-US" sz="2400" dirty="0"/>
              <a:t>Jana Baylock</a:t>
            </a:r>
          </a:p>
          <a:p>
            <a:r>
              <a:rPr lang="en-US" sz="2400" dirty="0"/>
              <a:t>Rhonda Baird</a:t>
            </a:r>
            <a:endParaRPr lang="en-US" sz="2400" b="1" dirty="0"/>
          </a:p>
          <a:p>
            <a:pPr marL="0" indent="0">
              <a:buFont typeface="Arial" panose="020B0604020202020204" pitchFamily="34" charset="0"/>
              <a:buNone/>
            </a:pPr>
            <a:endParaRPr lang="en-US" sz="2400" dirty="0"/>
          </a:p>
        </p:txBody>
      </p:sp>
      <p:pic>
        <p:nvPicPr>
          <p:cNvPr id="3076" name="Picture 4" descr="AmeriHealth Caritas Louisiana and Nest Health Value-Based Program Reduces  Emergency Room Visits and Improves Outcomes for Families">
            <a:extLst>
              <a:ext uri="{FF2B5EF4-FFF2-40B4-BE49-F238E27FC236}">
                <a16:creationId xmlns:a16="http://schemas.microsoft.com/office/drawing/2014/main" id="{05823366-D822-1096-A5DD-C8045D7321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23118" y="4895417"/>
            <a:ext cx="3501956" cy="18362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016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0819B6A-8966-AE9A-604E-2571A3788721}"/>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41E19424-9F4C-B258-851F-B841AF6FBF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5705"/>
            <a:ext cx="12191990" cy="169434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EDDC974-9E81-6991-E844-E68418623D83}"/>
              </a:ext>
            </a:extLst>
          </p:cNvPr>
          <p:cNvSpPr>
            <a:spLocks noGrp="1"/>
          </p:cNvSpPr>
          <p:nvPr>
            <p:ph type="title"/>
          </p:nvPr>
        </p:nvSpPr>
        <p:spPr>
          <a:xfrm>
            <a:off x="1156851" y="637762"/>
            <a:ext cx="9888496" cy="900131"/>
          </a:xfrm>
        </p:spPr>
        <p:txBody>
          <a:bodyPr anchor="t">
            <a:normAutofit/>
          </a:bodyPr>
          <a:lstStyle/>
          <a:p>
            <a:r>
              <a:rPr lang="en-US" sz="4000" dirty="0">
                <a:solidFill>
                  <a:schemeClr val="bg1"/>
                </a:solidFill>
              </a:rPr>
              <a:t>References</a:t>
            </a:r>
          </a:p>
        </p:txBody>
      </p:sp>
      <p:sp>
        <p:nvSpPr>
          <p:cNvPr id="10" name="Rectangle 9">
            <a:extLst>
              <a:ext uri="{FF2B5EF4-FFF2-40B4-BE49-F238E27FC236}">
                <a16:creationId xmlns:a16="http://schemas.microsoft.com/office/drawing/2014/main" id="{A7A7A2E0-F22B-4273-5342-513CB51538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88641"/>
            <a:ext cx="12191990" cy="51693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BE9B4A2-2670-6EAE-7084-BBDF6682CC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6851" y="2010758"/>
            <a:ext cx="45719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7021E0F-ED6C-EA7E-782E-8809A016E23E}"/>
              </a:ext>
            </a:extLst>
          </p:cNvPr>
          <p:cNvSpPr>
            <a:spLocks noGrp="1"/>
          </p:cNvSpPr>
          <p:nvPr>
            <p:ph idx="1"/>
          </p:nvPr>
        </p:nvSpPr>
        <p:spPr>
          <a:xfrm>
            <a:off x="177422" y="2217343"/>
            <a:ext cx="11750722" cy="4538299"/>
          </a:xfrm>
        </p:spPr>
        <p:txBody>
          <a:bodyPr>
            <a:normAutofit fontScale="55000" lnSpcReduction="20000"/>
          </a:bodyPr>
          <a:lstStyle/>
          <a:p>
            <a:pPr marL="0" indent="0">
              <a:buNone/>
            </a:pPr>
            <a:r>
              <a:rPr lang="en-US" i="1" dirty="0"/>
              <a:t>Adherence to antipsychotic medications for individuals with schizophrenia (SAA)</a:t>
            </a:r>
            <a:r>
              <a:rPr lang="en-US" dirty="0"/>
              <a:t>. NCQA. (2025, August 1). </a:t>
            </a:r>
            <a:r>
              <a:rPr lang="en-US" u="sng" dirty="0">
                <a:hlinkClick r:id="rId3"/>
              </a:rPr>
              <a:t>https://www.ncqa.org/report-cards/health-plans/state-of-health-care-quality-report/adherence-to-antipsychotic-medications-for-individuals-with-schizophrenia-saa/ [ncqa.org]</a:t>
            </a:r>
            <a:endParaRPr lang="en-US" dirty="0"/>
          </a:p>
          <a:p>
            <a:pPr marL="0" indent="0">
              <a:buNone/>
            </a:pPr>
            <a:r>
              <a:rPr lang="en-US" dirty="0"/>
              <a:t>The cats of Louis Wain: A thousand ways to draw one’s mind | American Journal of Psychiatry. (n.d.-b). </a:t>
            </a:r>
            <a:r>
              <a:rPr lang="en-US" u="sng" dirty="0">
                <a:hlinkClick r:id="rId4"/>
              </a:rPr>
              <a:t>https://psychiatryonline.org/doi/10.1176/appi.ajp.2017.17111235 [psychiatryonline.org]</a:t>
            </a:r>
            <a:endParaRPr lang="en-US" dirty="0"/>
          </a:p>
          <a:p>
            <a:pPr marL="0" indent="0">
              <a:buNone/>
            </a:pPr>
            <a:r>
              <a:rPr lang="en-US" i="1" dirty="0"/>
              <a:t>DSM-V Diagnostic and statistical manual of mental disorders</a:t>
            </a:r>
            <a:r>
              <a:rPr lang="en-US" dirty="0"/>
              <a:t>. (2013). . American Psychiatric Association.</a:t>
            </a:r>
          </a:p>
          <a:p>
            <a:pPr marL="0" indent="0">
              <a:buNone/>
            </a:pPr>
            <a:r>
              <a:rPr lang="en-US" dirty="0" err="1"/>
              <a:t>Mehlmanmedical</a:t>
            </a:r>
            <a:r>
              <a:rPr lang="en-US" dirty="0"/>
              <a:t>. (2025, October 19). </a:t>
            </a:r>
            <a:r>
              <a:rPr lang="en-US" i="1" dirty="0"/>
              <a:t>Hy psych</a:t>
            </a:r>
            <a:r>
              <a:rPr lang="en-US" dirty="0"/>
              <a:t>. MEHLMANMEDICAL. </a:t>
            </a:r>
            <a:r>
              <a:rPr lang="en-US" u="sng" dirty="0">
                <a:hlinkClick r:id="rId5"/>
              </a:rPr>
              <a:t>https://mehlmanmedical.com/hy-psych/ [mehlmanmedical.com]</a:t>
            </a:r>
            <a:endParaRPr lang="en-US" dirty="0"/>
          </a:p>
          <a:p>
            <a:pPr marL="0" indent="0">
              <a:buNone/>
            </a:pPr>
            <a:r>
              <a:rPr lang="en-US" dirty="0"/>
              <a:t>Rural and urban Louisiana parishes. (n.d.-a). </a:t>
            </a:r>
            <a:r>
              <a:rPr lang="en-US" u="sng" dirty="0">
                <a:hlinkClick r:id="rId6"/>
              </a:rPr>
              <a:t>https://ldh.la.gov/assets/docs/BayouHealth/Dental/Louisiana_Rural_Parishes_Map.pdf [ldh.la.gov]</a:t>
            </a:r>
            <a:endParaRPr lang="en-US" dirty="0"/>
          </a:p>
          <a:p>
            <a:pPr marL="0" indent="0">
              <a:buNone/>
            </a:pPr>
            <a:r>
              <a:rPr lang="en-US" dirty="0"/>
              <a:t>Luo W, Gao J, Guo Z, Han X, Song J, Su X, Da X, Liu X. Trends and cross-country inequalities in schizophrenia from 1990 to 2021, with prediction to 2035: a systematic analysis of the global burden of disease study 2021. BMC Psychiatry. 2025 Oct 2;25(1):928. </a:t>
            </a:r>
            <a:r>
              <a:rPr lang="en-US" dirty="0" err="1"/>
              <a:t>doi</a:t>
            </a:r>
            <a:r>
              <a:rPr lang="en-US" dirty="0"/>
              <a:t>: 10.1186/s12888-025-07273-6. PMID: 41039404; PMCID: PMC12492733.</a:t>
            </a:r>
          </a:p>
          <a:p>
            <a:pPr marL="0" indent="0">
              <a:buNone/>
            </a:pPr>
            <a:r>
              <a:rPr lang="en-US" dirty="0"/>
              <a:t>Anglin DM, </a:t>
            </a:r>
            <a:r>
              <a:rPr lang="en-US" dirty="0" err="1"/>
              <a:t>Olfson</a:t>
            </a:r>
            <a:r>
              <a:rPr lang="en-US" dirty="0"/>
              <a:t> M, van der Ven E, Oh H, Lewis-Fernández R, </a:t>
            </a:r>
            <a:r>
              <a:rPr lang="en-US" dirty="0" err="1"/>
              <a:t>DeVylder</a:t>
            </a:r>
            <a:r>
              <a:rPr lang="en-US" dirty="0"/>
              <a:t> J, </a:t>
            </a:r>
            <a:r>
              <a:rPr lang="en-US" dirty="0" err="1"/>
              <a:t>Oluwoye</a:t>
            </a:r>
            <a:r>
              <a:rPr lang="en-US" dirty="0"/>
              <a:t> O, Dixon L, Stroup TS, Guyer H, Bareis N. Neighborhood Social Vulnerability and Racial Disparities in Schizophrenia Spectrum Disorder Prevalence. Am J Psychiatry. 2025 Sep 1;182(9):850-860. </a:t>
            </a:r>
            <a:r>
              <a:rPr lang="en-US" dirty="0" err="1"/>
              <a:t>doi</a:t>
            </a:r>
            <a:r>
              <a:rPr lang="en-US" dirty="0"/>
              <a:t>: 10.1176/appi.ajp.20240906. PMID: 40887946; PMCID: PMC12404665.</a:t>
            </a:r>
          </a:p>
          <a:p>
            <a:pPr marL="0" indent="0">
              <a:buNone/>
            </a:pPr>
            <a:r>
              <a:rPr lang="en-US" dirty="0"/>
              <a:t>Lin C, Zhang X, Jin H. The Societal Cost of Schizophrenia: An Updated Systematic Review of Cost-of-Illness Studies. Pharmacoeconomics. 2023 Feb;41(2):139-153. </a:t>
            </a:r>
            <a:r>
              <a:rPr lang="en-US" dirty="0" err="1"/>
              <a:t>doi</a:t>
            </a:r>
            <a:r>
              <a:rPr lang="en-US" dirty="0"/>
              <a:t>: 10.1007/s40273-022-01217-8. </a:t>
            </a:r>
            <a:r>
              <a:rPr lang="en-US" dirty="0" err="1"/>
              <a:t>Epub</a:t>
            </a:r>
            <a:r>
              <a:rPr lang="en-US" dirty="0"/>
              <a:t> 2022 Nov 21. PMID: 36404364.</a:t>
            </a:r>
          </a:p>
          <a:p>
            <a:pPr marL="0" indent="0">
              <a:buNone/>
            </a:pPr>
            <a:r>
              <a:rPr lang="en-US" dirty="0"/>
              <a:t>Wander C. Schizophrenia: opportunities to improve outcomes and reduce economic burden through managed care. Am J Manag Care. 2020 Mar;26(3 Suppl):S62-S68. </a:t>
            </a:r>
            <a:r>
              <a:rPr lang="en-US" dirty="0" err="1"/>
              <a:t>doi</a:t>
            </a:r>
            <a:r>
              <a:rPr lang="en-US" dirty="0"/>
              <a:t>: 10.37765/ajmc.2020.43013. PMID: 32282176.</a:t>
            </a:r>
          </a:p>
          <a:p>
            <a:pPr marL="0" indent="0">
              <a:buNone/>
            </a:pPr>
            <a:endParaRPr lang="en-US" sz="2400" dirty="0"/>
          </a:p>
        </p:txBody>
      </p:sp>
    </p:spTree>
    <p:extLst>
      <p:ext uri="{BB962C8B-B14F-4D97-AF65-F5344CB8AC3E}">
        <p14:creationId xmlns:p14="http://schemas.microsoft.com/office/powerpoint/2010/main" val="38978274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a:extLst>
            <a:ext uri="{FF2B5EF4-FFF2-40B4-BE49-F238E27FC236}">
              <a16:creationId xmlns:a16="http://schemas.microsoft.com/office/drawing/2014/main" id="{14662855-A3C6-7FC8-FAB8-F91D1C7900D3}"/>
            </a:ext>
          </a:extLst>
        </p:cNvPr>
        <p:cNvGrpSpPr/>
        <p:nvPr/>
      </p:nvGrpSpPr>
      <p:grpSpPr>
        <a:xfrm>
          <a:off x="0" y="0"/>
          <a:ext cx="0" cy="0"/>
          <a:chOff x="0" y="0"/>
          <a:chExt cx="0" cy="0"/>
        </a:xfrm>
      </p:grpSpPr>
      <p:sp>
        <p:nvSpPr>
          <p:cNvPr id="28" name="Rectangle 27">
            <a:extLst>
              <a:ext uri="{FF2B5EF4-FFF2-40B4-BE49-F238E27FC236}">
                <a16:creationId xmlns:a16="http://schemas.microsoft.com/office/drawing/2014/main" id="{0E144E1C-94D5-4E1C-842F-EBAF31DC1B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9756FC8-AA24-271E-4139-97C7BB3B5001}"/>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kern="1200">
                <a:solidFill>
                  <a:schemeClr val="bg1"/>
                </a:solidFill>
                <a:latin typeface="+mj-lt"/>
                <a:ea typeface="+mj-ea"/>
                <a:cs typeface="+mj-cs"/>
              </a:rPr>
              <a:t>Demographic Characteristics</a:t>
            </a:r>
          </a:p>
        </p:txBody>
      </p:sp>
      <p:graphicFrame>
        <p:nvGraphicFramePr>
          <p:cNvPr id="11" name="Table 10">
            <a:extLst>
              <a:ext uri="{FF2B5EF4-FFF2-40B4-BE49-F238E27FC236}">
                <a16:creationId xmlns:a16="http://schemas.microsoft.com/office/drawing/2014/main" id="{BF4E2F85-4FEF-EE9E-EC6C-D6BDB8424BA4}"/>
              </a:ext>
            </a:extLst>
          </p:cNvPr>
          <p:cNvGraphicFramePr>
            <a:graphicFrameLocks noGrp="1"/>
          </p:cNvGraphicFramePr>
          <p:nvPr/>
        </p:nvGraphicFramePr>
        <p:xfrm>
          <a:off x="1408733" y="2037213"/>
          <a:ext cx="9374533" cy="3700711"/>
        </p:xfrm>
        <a:graphic>
          <a:graphicData uri="http://schemas.openxmlformats.org/drawingml/2006/table">
            <a:tbl>
              <a:tblPr firstRow="1" bandRow="1">
                <a:tableStyleId>{5C22544A-7EE6-4342-B048-85BDC9FD1C3A}</a:tableStyleId>
              </a:tblPr>
              <a:tblGrid>
                <a:gridCol w="1530536">
                  <a:extLst>
                    <a:ext uri="{9D8B030D-6E8A-4147-A177-3AD203B41FA5}">
                      <a16:colId xmlns:a16="http://schemas.microsoft.com/office/drawing/2014/main" val="1573067101"/>
                    </a:ext>
                  </a:extLst>
                </a:gridCol>
                <a:gridCol w="1530536">
                  <a:extLst>
                    <a:ext uri="{9D8B030D-6E8A-4147-A177-3AD203B41FA5}">
                      <a16:colId xmlns:a16="http://schemas.microsoft.com/office/drawing/2014/main" val="2184050017"/>
                    </a:ext>
                  </a:extLst>
                </a:gridCol>
                <a:gridCol w="1530536">
                  <a:extLst>
                    <a:ext uri="{9D8B030D-6E8A-4147-A177-3AD203B41FA5}">
                      <a16:colId xmlns:a16="http://schemas.microsoft.com/office/drawing/2014/main" val="747107132"/>
                    </a:ext>
                  </a:extLst>
                </a:gridCol>
                <a:gridCol w="1530536">
                  <a:extLst>
                    <a:ext uri="{9D8B030D-6E8A-4147-A177-3AD203B41FA5}">
                      <a16:colId xmlns:a16="http://schemas.microsoft.com/office/drawing/2014/main" val="3809719276"/>
                    </a:ext>
                  </a:extLst>
                </a:gridCol>
                <a:gridCol w="3252389">
                  <a:extLst>
                    <a:ext uri="{9D8B030D-6E8A-4147-A177-3AD203B41FA5}">
                      <a16:colId xmlns:a16="http://schemas.microsoft.com/office/drawing/2014/main" val="1539060068"/>
                    </a:ext>
                  </a:extLst>
                </a:gridCol>
              </a:tblGrid>
              <a:tr h="528673">
                <a:tc>
                  <a:txBody>
                    <a:bodyPr/>
                    <a:lstStyle/>
                    <a:p>
                      <a:pPr algn="l" fontAlgn="b"/>
                      <a:r>
                        <a:rPr lang="en-US" sz="2800" u="none" strike="noStrike" dirty="0">
                          <a:effectLst/>
                        </a:rPr>
                        <a:t>age</a:t>
                      </a:r>
                      <a:endParaRPr lang="en-US" sz="2800" b="1" i="0" u="none" strike="noStrike" dirty="0">
                        <a:solidFill>
                          <a:srgbClr val="FFFFFF"/>
                        </a:solidFill>
                        <a:effectLst/>
                        <a:latin typeface="Aptos Narrow" panose="020B0004020202020204" pitchFamily="34" charset="0"/>
                      </a:endParaRPr>
                    </a:p>
                  </a:txBody>
                  <a:tcPr marL="15943" marR="15943" marT="15943" marB="0" anchor="b"/>
                </a:tc>
                <a:tc>
                  <a:txBody>
                    <a:bodyPr/>
                    <a:lstStyle/>
                    <a:p>
                      <a:pPr algn="l" fontAlgn="b"/>
                      <a:r>
                        <a:rPr lang="en-US" sz="2800" u="none" strike="noStrike">
                          <a:effectLst/>
                        </a:rPr>
                        <a:t>2023</a:t>
                      </a:r>
                      <a:endParaRPr lang="en-US" sz="2800" b="1" i="0" u="none" strike="noStrike">
                        <a:solidFill>
                          <a:srgbClr val="FFFFFF"/>
                        </a:solidFill>
                        <a:effectLst/>
                        <a:latin typeface="Aptos Narrow" panose="020B0004020202020204" pitchFamily="34" charset="0"/>
                      </a:endParaRPr>
                    </a:p>
                  </a:txBody>
                  <a:tcPr marL="15943" marR="15943" marT="15943" marB="0" anchor="b"/>
                </a:tc>
                <a:tc>
                  <a:txBody>
                    <a:bodyPr/>
                    <a:lstStyle/>
                    <a:p>
                      <a:pPr algn="l" fontAlgn="b"/>
                      <a:r>
                        <a:rPr lang="en-US" sz="2800" u="none" strike="noStrike">
                          <a:effectLst/>
                        </a:rPr>
                        <a:t>2024</a:t>
                      </a:r>
                      <a:endParaRPr lang="en-US" sz="2800" b="1" i="0" u="none" strike="noStrike">
                        <a:solidFill>
                          <a:srgbClr val="FFFFFF"/>
                        </a:solidFill>
                        <a:effectLst/>
                        <a:latin typeface="Aptos Narrow" panose="020B0004020202020204" pitchFamily="34" charset="0"/>
                      </a:endParaRPr>
                    </a:p>
                  </a:txBody>
                  <a:tcPr marL="15943" marR="15943" marT="15943" marB="0" anchor="b"/>
                </a:tc>
                <a:tc>
                  <a:txBody>
                    <a:bodyPr/>
                    <a:lstStyle/>
                    <a:p>
                      <a:pPr algn="l" fontAlgn="b"/>
                      <a:r>
                        <a:rPr lang="en-US" sz="2800" u="none" strike="noStrike">
                          <a:effectLst/>
                        </a:rPr>
                        <a:t>2025</a:t>
                      </a:r>
                      <a:endParaRPr lang="en-US" sz="2800" b="1" i="0" u="none" strike="noStrike">
                        <a:solidFill>
                          <a:srgbClr val="FFFFFF"/>
                        </a:solidFill>
                        <a:effectLst/>
                        <a:latin typeface="Aptos Narrow" panose="020B0004020202020204" pitchFamily="34" charset="0"/>
                      </a:endParaRPr>
                    </a:p>
                  </a:txBody>
                  <a:tcPr marL="15943" marR="15943" marT="15943" marB="0" anchor="b"/>
                </a:tc>
                <a:tc>
                  <a:txBody>
                    <a:bodyPr/>
                    <a:lstStyle/>
                    <a:p>
                      <a:pPr algn="l" fontAlgn="b"/>
                      <a:r>
                        <a:rPr lang="en-US" sz="2800" u="none" strike="noStrike" dirty="0">
                          <a:effectLst/>
                        </a:rPr>
                        <a:t>pooled compliance</a:t>
                      </a:r>
                      <a:endParaRPr lang="en-US" sz="2800" b="1" i="0" u="none" strike="noStrike" dirty="0">
                        <a:solidFill>
                          <a:srgbClr val="FFFFFF"/>
                        </a:solidFill>
                        <a:effectLst/>
                        <a:latin typeface="Aptos Narrow" panose="020B0004020202020204" pitchFamily="34" charset="0"/>
                      </a:endParaRPr>
                    </a:p>
                  </a:txBody>
                  <a:tcPr marL="15943" marR="15943" marT="15943" marB="0" anchor="b"/>
                </a:tc>
                <a:extLst>
                  <a:ext uri="{0D108BD9-81ED-4DB2-BD59-A6C34878D82A}">
                    <a16:rowId xmlns:a16="http://schemas.microsoft.com/office/drawing/2014/main" val="3603386855"/>
                  </a:ext>
                </a:extLst>
              </a:tr>
              <a:tr h="528673">
                <a:tc>
                  <a:txBody>
                    <a:bodyPr/>
                    <a:lstStyle/>
                    <a:p>
                      <a:pPr algn="l" fontAlgn="b"/>
                      <a:r>
                        <a:rPr lang="en-US" sz="2800" u="none" strike="noStrike">
                          <a:effectLst/>
                        </a:rPr>
                        <a:t>18-24</a:t>
                      </a:r>
                      <a:endParaRPr lang="en-US" sz="2800" b="0" i="0" u="none" strike="noStrike">
                        <a:solidFill>
                          <a:srgbClr val="000000"/>
                        </a:solidFill>
                        <a:effectLst/>
                        <a:latin typeface="Aptos Narrow" panose="020B0004020202020204" pitchFamily="34" charset="0"/>
                      </a:endParaRPr>
                    </a:p>
                  </a:txBody>
                  <a:tcPr marL="15943" marR="15943" marT="15943" marB="0" anchor="b"/>
                </a:tc>
                <a:tc>
                  <a:txBody>
                    <a:bodyPr/>
                    <a:lstStyle/>
                    <a:p>
                      <a:pPr algn="r" fontAlgn="b"/>
                      <a:r>
                        <a:rPr lang="en-US" sz="2800" u="none" strike="noStrike" dirty="0">
                          <a:effectLst/>
                        </a:rPr>
                        <a:t>38.51%</a:t>
                      </a:r>
                      <a:endParaRPr lang="en-US" sz="2800" b="0" i="0" u="none" strike="noStrike" dirty="0">
                        <a:solidFill>
                          <a:srgbClr val="000000"/>
                        </a:solidFill>
                        <a:effectLst/>
                        <a:latin typeface="Aptos Narrow" panose="020B0004020202020204" pitchFamily="34" charset="0"/>
                      </a:endParaRPr>
                    </a:p>
                  </a:txBody>
                  <a:tcPr marL="15943" marR="15943" marT="15943" marB="0" anchor="b"/>
                </a:tc>
                <a:tc>
                  <a:txBody>
                    <a:bodyPr/>
                    <a:lstStyle/>
                    <a:p>
                      <a:pPr algn="r" fontAlgn="b"/>
                      <a:r>
                        <a:rPr lang="en-US" sz="2800" u="none" strike="noStrike" dirty="0">
                          <a:effectLst/>
                        </a:rPr>
                        <a:t>55.24%</a:t>
                      </a:r>
                      <a:endParaRPr lang="en-US" sz="2800" b="0" i="0" u="none" strike="noStrike" dirty="0">
                        <a:solidFill>
                          <a:srgbClr val="000000"/>
                        </a:solidFill>
                        <a:effectLst/>
                        <a:latin typeface="Aptos Narrow" panose="020B0004020202020204" pitchFamily="34" charset="0"/>
                      </a:endParaRPr>
                    </a:p>
                  </a:txBody>
                  <a:tcPr marL="15943" marR="15943" marT="15943" marB="0" anchor="b"/>
                </a:tc>
                <a:tc>
                  <a:txBody>
                    <a:bodyPr/>
                    <a:lstStyle/>
                    <a:p>
                      <a:pPr algn="r" fontAlgn="b"/>
                      <a:r>
                        <a:rPr lang="en-US" sz="2800" u="none" strike="noStrike">
                          <a:effectLst/>
                        </a:rPr>
                        <a:t>14.15%</a:t>
                      </a:r>
                      <a:endParaRPr lang="en-US" sz="2800" b="0" i="0" u="none" strike="noStrike">
                        <a:solidFill>
                          <a:srgbClr val="000000"/>
                        </a:solidFill>
                        <a:effectLst/>
                        <a:latin typeface="Aptos Narrow" panose="020B0004020202020204" pitchFamily="34" charset="0"/>
                      </a:endParaRPr>
                    </a:p>
                  </a:txBody>
                  <a:tcPr marL="15943" marR="15943" marT="15943" marB="0" anchor="b"/>
                </a:tc>
                <a:tc>
                  <a:txBody>
                    <a:bodyPr/>
                    <a:lstStyle/>
                    <a:p>
                      <a:pPr algn="r" fontAlgn="b"/>
                      <a:r>
                        <a:rPr lang="en-US" sz="2800" u="none" strike="noStrike">
                          <a:effectLst/>
                        </a:rPr>
                        <a:t>35.97%</a:t>
                      </a:r>
                      <a:endParaRPr lang="en-US" sz="2800" b="0" i="0" u="none" strike="noStrike">
                        <a:solidFill>
                          <a:srgbClr val="000000"/>
                        </a:solidFill>
                        <a:effectLst/>
                        <a:latin typeface="Aptos Narrow" panose="020B0004020202020204" pitchFamily="34" charset="0"/>
                      </a:endParaRPr>
                    </a:p>
                  </a:txBody>
                  <a:tcPr marL="15943" marR="15943" marT="15943" marB="0" anchor="b"/>
                </a:tc>
                <a:extLst>
                  <a:ext uri="{0D108BD9-81ED-4DB2-BD59-A6C34878D82A}">
                    <a16:rowId xmlns:a16="http://schemas.microsoft.com/office/drawing/2014/main" val="3466292814"/>
                  </a:ext>
                </a:extLst>
              </a:tr>
              <a:tr h="528673">
                <a:tc>
                  <a:txBody>
                    <a:bodyPr/>
                    <a:lstStyle/>
                    <a:p>
                      <a:pPr algn="l" fontAlgn="b"/>
                      <a:r>
                        <a:rPr lang="en-US" sz="2800" u="none" strike="noStrike">
                          <a:effectLst/>
                        </a:rPr>
                        <a:t>25-34</a:t>
                      </a:r>
                      <a:endParaRPr lang="en-US" sz="2800" b="0" i="0" u="none" strike="noStrike">
                        <a:solidFill>
                          <a:srgbClr val="000000"/>
                        </a:solidFill>
                        <a:effectLst/>
                        <a:latin typeface="Aptos Narrow" panose="020B0004020202020204" pitchFamily="34" charset="0"/>
                      </a:endParaRPr>
                    </a:p>
                  </a:txBody>
                  <a:tcPr marL="15943" marR="15943" marT="15943" marB="0" anchor="b"/>
                </a:tc>
                <a:tc>
                  <a:txBody>
                    <a:bodyPr/>
                    <a:lstStyle/>
                    <a:p>
                      <a:pPr algn="r" fontAlgn="b"/>
                      <a:r>
                        <a:rPr lang="en-US" sz="2800" u="none" strike="noStrike">
                          <a:effectLst/>
                        </a:rPr>
                        <a:t>45.00%</a:t>
                      </a:r>
                      <a:endParaRPr lang="en-US" sz="2800" b="0" i="0" u="none" strike="noStrike">
                        <a:solidFill>
                          <a:srgbClr val="000000"/>
                        </a:solidFill>
                        <a:effectLst/>
                        <a:latin typeface="Aptos Narrow" panose="020B0004020202020204" pitchFamily="34" charset="0"/>
                      </a:endParaRPr>
                    </a:p>
                  </a:txBody>
                  <a:tcPr marL="15943" marR="15943" marT="15943" marB="0" anchor="b"/>
                </a:tc>
                <a:tc>
                  <a:txBody>
                    <a:bodyPr/>
                    <a:lstStyle/>
                    <a:p>
                      <a:pPr algn="r" fontAlgn="b"/>
                      <a:r>
                        <a:rPr lang="en-US" sz="2800" u="none" strike="noStrike" dirty="0">
                          <a:effectLst/>
                        </a:rPr>
                        <a:t>61.81%</a:t>
                      </a:r>
                      <a:endParaRPr lang="en-US" sz="2800" b="0" i="0" u="none" strike="noStrike" dirty="0">
                        <a:solidFill>
                          <a:srgbClr val="000000"/>
                        </a:solidFill>
                        <a:effectLst/>
                        <a:latin typeface="Aptos Narrow" panose="020B0004020202020204" pitchFamily="34" charset="0"/>
                      </a:endParaRPr>
                    </a:p>
                  </a:txBody>
                  <a:tcPr marL="15943" marR="15943" marT="15943" marB="0" anchor="b"/>
                </a:tc>
                <a:tc>
                  <a:txBody>
                    <a:bodyPr/>
                    <a:lstStyle/>
                    <a:p>
                      <a:pPr algn="r" fontAlgn="b"/>
                      <a:r>
                        <a:rPr lang="en-US" sz="2800" u="none" strike="noStrike" dirty="0">
                          <a:effectLst/>
                        </a:rPr>
                        <a:t>22.02%</a:t>
                      </a:r>
                      <a:endParaRPr lang="en-US" sz="2800" b="0" i="0" u="none" strike="noStrike" dirty="0">
                        <a:solidFill>
                          <a:srgbClr val="000000"/>
                        </a:solidFill>
                        <a:effectLst/>
                        <a:latin typeface="Aptos Narrow" panose="020B0004020202020204" pitchFamily="34" charset="0"/>
                      </a:endParaRPr>
                    </a:p>
                  </a:txBody>
                  <a:tcPr marL="15943" marR="15943" marT="15943" marB="0" anchor="b"/>
                </a:tc>
                <a:tc>
                  <a:txBody>
                    <a:bodyPr/>
                    <a:lstStyle/>
                    <a:p>
                      <a:pPr algn="r" fontAlgn="b"/>
                      <a:r>
                        <a:rPr lang="en-US" sz="2800" u="none" strike="noStrike">
                          <a:effectLst/>
                        </a:rPr>
                        <a:t>42.94%</a:t>
                      </a:r>
                      <a:endParaRPr lang="en-US" sz="2800" b="0" i="0" u="none" strike="noStrike">
                        <a:solidFill>
                          <a:srgbClr val="000000"/>
                        </a:solidFill>
                        <a:effectLst/>
                        <a:latin typeface="Aptos Narrow" panose="020B0004020202020204" pitchFamily="34" charset="0"/>
                      </a:endParaRPr>
                    </a:p>
                  </a:txBody>
                  <a:tcPr marL="15943" marR="15943" marT="15943" marB="0" anchor="b"/>
                </a:tc>
                <a:extLst>
                  <a:ext uri="{0D108BD9-81ED-4DB2-BD59-A6C34878D82A}">
                    <a16:rowId xmlns:a16="http://schemas.microsoft.com/office/drawing/2014/main" val="1064682556"/>
                  </a:ext>
                </a:extLst>
              </a:tr>
              <a:tr h="528673">
                <a:tc>
                  <a:txBody>
                    <a:bodyPr/>
                    <a:lstStyle/>
                    <a:p>
                      <a:pPr algn="l" fontAlgn="b"/>
                      <a:r>
                        <a:rPr lang="en-US" sz="2800" u="none" strike="noStrike">
                          <a:effectLst/>
                        </a:rPr>
                        <a:t>35-44</a:t>
                      </a:r>
                      <a:endParaRPr lang="en-US" sz="2800" b="0" i="0" u="none" strike="noStrike">
                        <a:solidFill>
                          <a:srgbClr val="000000"/>
                        </a:solidFill>
                        <a:effectLst/>
                        <a:latin typeface="Aptos Narrow" panose="020B0004020202020204" pitchFamily="34" charset="0"/>
                      </a:endParaRPr>
                    </a:p>
                  </a:txBody>
                  <a:tcPr marL="15943" marR="15943" marT="15943" marB="0" anchor="b"/>
                </a:tc>
                <a:tc>
                  <a:txBody>
                    <a:bodyPr/>
                    <a:lstStyle/>
                    <a:p>
                      <a:pPr algn="r" fontAlgn="b"/>
                      <a:r>
                        <a:rPr lang="en-US" sz="2800" u="none" strike="noStrike">
                          <a:effectLst/>
                        </a:rPr>
                        <a:t>46.98%</a:t>
                      </a:r>
                      <a:endParaRPr lang="en-US" sz="2800" b="0" i="0" u="none" strike="noStrike">
                        <a:solidFill>
                          <a:srgbClr val="000000"/>
                        </a:solidFill>
                        <a:effectLst/>
                        <a:latin typeface="Aptos Narrow" panose="020B0004020202020204" pitchFamily="34" charset="0"/>
                      </a:endParaRPr>
                    </a:p>
                  </a:txBody>
                  <a:tcPr marL="15943" marR="15943" marT="15943" marB="0" anchor="b"/>
                </a:tc>
                <a:tc>
                  <a:txBody>
                    <a:bodyPr/>
                    <a:lstStyle/>
                    <a:p>
                      <a:pPr algn="r" fontAlgn="b"/>
                      <a:r>
                        <a:rPr lang="en-US" sz="2800" u="none" strike="noStrike">
                          <a:effectLst/>
                        </a:rPr>
                        <a:t>59.09%</a:t>
                      </a:r>
                      <a:endParaRPr lang="en-US" sz="2800" b="0" i="0" u="none" strike="noStrike">
                        <a:solidFill>
                          <a:srgbClr val="000000"/>
                        </a:solidFill>
                        <a:effectLst/>
                        <a:latin typeface="Aptos Narrow" panose="020B0004020202020204" pitchFamily="34" charset="0"/>
                      </a:endParaRPr>
                    </a:p>
                  </a:txBody>
                  <a:tcPr marL="15943" marR="15943" marT="15943" marB="0" anchor="b"/>
                </a:tc>
                <a:tc>
                  <a:txBody>
                    <a:bodyPr/>
                    <a:lstStyle/>
                    <a:p>
                      <a:pPr algn="r" fontAlgn="b"/>
                      <a:r>
                        <a:rPr lang="en-US" sz="2800" u="none" strike="noStrike" dirty="0">
                          <a:effectLst/>
                        </a:rPr>
                        <a:t>19.82%</a:t>
                      </a:r>
                      <a:endParaRPr lang="en-US" sz="2800" b="0" i="0" u="none" strike="noStrike" dirty="0">
                        <a:solidFill>
                          <a:srgbClr val="000000"/>
                        </a:solidFill>
                        <a:effectLst/>
                        <a:latin typeface="Aptos Narrow" panose="020B0004020202020204" pitchFamily="34" charset="0"/>
                      </a:endParaRPr>
                    </a:p>
                  </a:txBody>
                  <a:tcPr marL="15943" marR="15943" marT="15943" marB="0" anchor="b"/>
                </a:tc>
                <a:tc>
                  <a:txBody>
                    <a:bodyPr/>
                    <a:lstStyle/>
                    <a:p>
                      <a:pPr algn="r" fontAlgn="b"/>
                      <a:r>
                        <a:rPr lang="en-US" sz="2800" u="none" strike="noStrike" dirty="0">
                          <a:effectLst/>
                        </a:rPr>
                        <a:t>41.96%</a:t>
                      </a:r>
                      <a:endParaRPr lang="en-US" sz="2800" b="0" i="0" u="none" strike="noStrike" dirty="0">
                        <a:solidFill>
                          <a:srgbClr val="000000"/>
                        </a:solidFill>
                        <a:effectLst/>
                        <a:latin typeface="Aptos Narrow" panose="020B0004020202020204" pitchFamily="34" charset="0"/>
                      </a:endParaRPr>
                    </a:p>
                  </a:txBody>
                  <a:tcPr marL="15943" marR="15943" marT="15943" marB="0" anchor="b"/>
                </a:tc>
                <a:extLst>
                  <a:ext uri="{0D108BD9-81ED-4DB2-BD59-A6C34878D82A}">
                    <a16:rowId xmlns:a16="http://schemas.microsoft.com/office/drawing/2014/main" val="4095540322"/>
                  </a:ext>
                </a:extLst>
              </a:tr>
              <a:tr h="528673">
                <a:tc>
                  <a:txBody>
                    <a:bodyPr/>
                    <a:lstStyle/>
                    <a:p>
                      <a:pPr algn="l" fontAlgn="b"/>
                      <a:r>
                        <a:rPr lang="en-US" sz="2800" u="none" strike="noStrike">
                          <a:effectLst/>
                        </a:rPr>
                        <a:t>45-54</a:t>
                      </a:r>
                      <a:endParaRPr lang="en-US" sz="2800" b="0" i="0" u="none" strike="noStrike">
                        <a:solidFill>
                          <a:srgbClr val="000000"/>
                        </a:solidFill>
                        <a:effectLst/>
                        <a:latin typeface="Aptos Narrow" panose="020B0004020202020204" pitchFamily="34" charset="0"/>
                      </a:endParaRPr>
                    </a:p>
                  </a:txBody>
                  <a:tcPr marL="15943" marR="15943" marT="15943" marB="0" anchor="b"/>
                </a:tc>
                <a:tc>
                  <a:txBody>
                    <a:bodyPr/>
                    <a:lstStyle/>
                    <a:p>
                      <a:pPr algn="r" fontAlgn="b"/>
                      <a:r>
                        <a:rPr lang="en-US" sz="2800" u="none" strike="noStrike">
                          <a:effectLst/>
                        </a:rPr>
                        <a:t>50.46%</a:t>
                      </a:r>
                      <a:endParaRPr lang="en-US" sz="2800" b="0" i="0" u="none" strike="noStrike">
                        <a:solidFill>
                          <a:srgbClr val="000000"/>
                        </a:solidFill>
                        <a:effectLst/>
                        <a:latin typeface="Aptos Narrow" panose="020B0004020202020204" pitchFamily="34" charset="0"/>
                      </a:endParaRPr>
                    </a:p>
                  </a:txBody>
                  <a:tcPr marL="15943" marR="15943" marT="15943" marB="0" anchor="b"/>
                </a:tc>
                <a:tc>
                  <a:txBody>
                    <a:bodyPr/>
                    <a:lstStyle/>
                    <a:p>
                      <a:pPr algn="r" fontAlgn="b"/>
                      <a:r>
                        <a:rPr lang="en-US" sz="2800" u="none" strike="noStrike">
                          <a:effectLst/>
                        </a:rPr>
                        <a:t>66.99%</a:t>
                      </a:r>
                      <a:endParaRPr lang="en-US" sz="2800" b="0" i="0" u="none" strike="noStrike">
                        <a:solidFill>
                          <a:srgbClr val="000000"/>
                        </a:solidFill>
                        <a:effectLst/>
                        <a:latin typeface="Aptos Narrow" panose="020B0004020202020204" pitchFamily="34" charset="0"/>
                      </a:endParaRPr>
                    </a:p>
                  </a:txBody>
                  <a:tcPr marL="15943" marR="15943" marT="15943" marB="0" anchor="b"/>
                </a:tc>
                <a:tc>
                  <a:txBody>
                    <a:bodyPr/>
                    <a:lstStyle/>
                    <a:p>
                      <a:pPr algn="r" fontAlgn="b"/>
                      <a:r>
                        <a:rPr lang="en-US" sz="2800" u="none" strike="noStrike" dirty="0">
                          <a:effectLst/>
                        </a:rPr>
                        <a:t>16.60%</a:t>
                      </a:r>
                      <a:endParaRPr lang="en-US" sz="2800" b="0" i="0" u="none" strike="noStrike" dirty="0">
                        <a:solidFill>
                          <a:srgbClr val="000000"/>
                        </a:solidFill>
                        <a:effectLst/>
                        <a:latin typeface="Aptos Narrow" panose="020B0004020202020204" pitchFamily="34" charset="0"/>
                      </a:endParaRPr>
                    </a:p>
                  </a:txBody>
                  <a:tcPr marL="15943" marR="15943" marT="15943" marB="0" anchor="b"/>
                </a:tc>
                <a:tc>
                  <a:txBody>
                    <a:bodyPr/>
                    <a:lstStyle/>
                    <a:p>
                      <a:pPr algn="r" fontAlgn="b"/>
                      <a:r>
                        <a:rPr lang="en-US" sz="2800" u="none" strike="noStrike">
                          <a:effectLst/>
                        </a:rPr>
                        <a:t>44.69%</a:t>
                      </a:r>
                      <a:endParaRPr lang="en-US" sz="2800" b="0" i="0" u="none" strike="noStrike">
                        <a:solidFill>
                          <a:srgbClr val="000000"/>
                        </a:solidFill>
                        <a:effectLst/>
                        <a:latin typeface="Aptos Narrow" panose="020B0004020202020204" pitchFamily="34" charset="0"/>
                      </a:endParaRPr>
                    </a:p>
                  </a:txBody>
                  <a:tcPr marL="15943" marR="15943" marT="15943" marB="0" anchor="b"/>
                </a:tc>
                <a:extLst>
                  <a:ext uri="{0D108BD9-81ED-4DB2-BD59-A6C34878D82A}">
                    <a16:rowId xmlns:a16="http://schemas.microsoft.com/office/drawing/2014/main" val="260441043"/>
                  </a:ext>
                </a:extLst>
              </a:tr>
              <a:tr h="528673">
                <a:tc>
                  <a:txBody>
                    <a:bodyPr/>
                    <a:lstStyle/>
                    <a:p>
                      <a:pPr algn="l" fontAlgn="b"/>
                      <a:r>
                        <a:rPr lang="en-US" sz="2800" u="none" strike="noStrike">
                          <a:effectLst/>
                        </a:rPr>
                        <a:t>55-64</a:t>
                      </a:r>
                      <a:endParaRPr lang="en-US" sz="2800" b="0" i="0" u="none" strike="noStrike">
                        <a:solidFill>
                          <a:srgbClr val="000000"/>
                        </a:solidFill>
                        <a:effectLst/>
                        <a:latin typeface="Aptos Narrow" panose="020B0004020202020204" pitchFamily="34" charset="0"/>
                      </a:endParaRPr>
                    </a:p>
                  </a:txBody>
                  <a:tcPr marL="15943" marR="15943" marT="15943" marB="0" anchor="b"/>
                </a:tc>
                <a:tc>
                  <a:txBody>
                    <a:bodyPr/>
                    <a:lstStyle/>
                    <a:p>
                      <a:pPr algn="r" fontAlgn="b"/>
                      <a:r>
                        <a:rPr lang="en-US" sz="2800" u="none" strike="noStrike">
                          <a:effectLst/>
                        </a:rPr>
                        <a:t>60.63%</a:t>
                      </a:r>
                      <a:endParaRPr lang="en-US" sz="2800" b="0" i="0" u="none" strike="noStrike">
                        <a:solidFill>
                          <a:srgbClr val="000000"/>
                        </a:solidFill>
                        <a:effectLst/>
                        <a:latin typeface="Aptos Narrow" panose="020B0004020202020204" pitchFamily="34" charset="0"/>
                      </a:endParaRPr>
                    </a:p>
                  </a:txBody>
                  <a:tcPr marL="15943" marR="15943" marT="15943" marB="0" anchor="b"/>
                </a:tc>
                <a:tc>
                  <a:txBody>
                    <a:bodyPr/>
                    <a:lstStyle/>
                    <a:p>
                      <a:pPr algn="r" fontAlgn="b"/>
                      <a:r>
                        <a:rPr lang="en-US" sz="2800" u="none" strike="noStrike">
                          <a:effectLst/>
                        </a:rPr>
                        <a:t>71.98%</a:t>
                      </a:r>
                      <a:endParaRPr lang="en-US" sz="2800" b="0" i="0" u="none" strike="noStrike">
                        <a:solidFill>
                          <a:srgbClr val="000000"/>
                        </a:solidFill>
                        <a:effectLst/>
                        <a:latin typeface="Aptos Narrow" panose="020B0004020202020204" pitchFamily="34" charset="0"/>
                      </a:endParaRPr>
                    </a:p>
                  </a:txBody>
                  <a:tcPr marL="15943" marR="15943" marT="15943" marB="0" anchor="b"/>
                </a:tc>
                <a:tc>
                  <a:txBody>
                    <a:bodyPr/>
                    <a:lstStyle/>
                    <a:p>
                      <a:pPr algn="r" fontAlgn="b"/>
                      <a:r>
                        <a:rPr lang="en-US" sz="2800" u="none" strike="noStrike" dirty="0">
                          <a:effectLst/>
                        </a:rPr>
                        <a:t>20.90%</a:t>
                      </a:r>
                      <a:endParaRPr lang="en-US" sz="2800" b="0" i="0" u="none" strike="noStrike" dirty="0">
                        <a:solidFill>
                          <a:srgbClr val="000000"/>
                        </a:solidFill>
                        <a:effectLst/>
                        <a:latin typeface="Aptos Narrow" panose="020B0004020202020204" pitchFamily="34" charset="0"/>
                      </a:endParaRPr>
                    </a:p>
                  </a:txBody>
                  <a:tcPr marL="15943" marR="15943" marT="15943" marB="0" anchor="b"/>
                </a:tc>
                <a:tc>
                  <a:txBody>
                    <a:bodyPr/>
                    <a:lstStyle/>
                    <a:p>
                      <a:pPr algn="r" fontAlgn="b"/>
                      <a:r>
                        <a:rPr lang="en-US" sz="2800" u="none" strike="noStrike">
                          <a:effectLst/>
                        </a:rPr>
                        <a:t>51.17%</a:t>
                      </a:r>
                      <a:endParaRPr lang="en-US" sz="2800" b="0" i="0" u="none" strike="noStrike">
                        <a:solidFill>
                          <a:srgbClr val="000000"/>
                        </a:solidFill>
                        <a:effectLst/>
                        <a:latin typeface="Aptos Narrow" panose="020B0004020202020204" pitchFamily="34" charset="0"/>
                      </a:endParaRPr>
                    </a:p>
                  </a:txBody>
                  <a:tcPr marL="15943" marR="15943" marT="15943" marB="0" anchor="b"/>
                </a:tc>
                <a:extLst>
                  <a:ext uri="{0D108BD9-81ED-4DB2-BD59-A6C34878D82A}">
                    <a16:rowId xmlns:a16="http://schemas.microsoft.com/office/drawing/2014/main" val="527613026"/>
                  </a:ext>
                </a:extLst>
              </a:tr>
              <a:tr h="528673">
                <a:tc>
                  <a:txBody>
                    <a:bodyPr/>
                    <a:lstStyle/>
                    <a:p>
                      <a:pPr algn="l" fontAlgn="b"/>
                      <a:r>
                        <a:rPr lang="en-US" sz="2800" u="none" strike="noStrike">
                          <a:effectLst/>
                        </a:rPr>
                        <a:t>65+</a:t>
                      </a:r>
                      <a:endParaRPr lang="en-US" sz="2800" b="0" i="0" u="none" strike="noStrike">
                        <a:solidFill>
                          <a:srgbClr val="000000"/>
                        </a:solidFill>
                        <a:effectLst/>
                        <a:latin typeface="Aptos Narrow" panose="020B0004020202020204" pitchFamily="34" charset="0"/>
                      </a:endParaRPr>
                    </a:p>
                  </a:txBody>
                  <a:tcPr marL="15943" marR="15943" marT="15943" marB="0" anchor="b"/>
                </a:tc>
                <a:tc>
                  <a:txBody>
                    <a:bodyPr/>
                    <a:lstStyle/>
                    <a:p>
                      <a:pPr algn="r" fontAlgn="b"/>
                      <a:endParaRPr lang="en-US" sz="2800" b="0" i="0" u="none" strike="noStrike" dirty="0">
                        <a:solidFill>
                          <a:srgbClr val="000000"/>
                        </a:solidFill>
                        <a:effectLst/>
                        <a:latin typeface="Aptos Narrow" panose="020B0004020202020204" pitchFamily="34" charset="0"/>
                      </a:endParaRPr>
                    </a:p>
                  </a:txBody>
                  <a:tcPr marL="15943" marR="15943" marT="15943" marB="0" anchor="b"/>
                </a:tc>
                <a:tc>
                  <a:txBody>
                    <a:bodyPr/>
                    <a:lstStyle/>
                    <a:p>
                      <a:pPr algn="r" fontAlgn="b"/>
                      <a:endParaRPr lang="en-US" sz="2800" b="0" i="0" u="none" strike="noStrike" dirty="0">
                        <a:solidFill>
                          <a:srgbClr val="000000"/>
                        </a:solidFill>
                        <a:effectLst/>
                        <a:latin typeface="Aptos Narrow" panose="020B0004020202020204" pitchFamily="34" charset="0"/>
                      </a:endParaRPr>
                    </a:p>
                  </a:txBody>
                  <a:tcPr marL="15943" marR="15943" marT="15943" marB="0" anchor="b"/>
                </a:tc>
                <a:tc>
                  <a:txBody>
                    <a:bodyPr/>
                    <a:lstStyle/>
                    <a:p>
                      <a:pPr algn="r" fontAlgn="b"/>
                      <a:endParaRPr lang="en-US" sz="2800" b="0" i="0" u="none" strike="noStrike" dirty="0">
                        <a:solidFill>
                          <a:srgbClr val="000000"/>
                        </a:solidFill>
                        <a:effectLst/>
                        <a:latin typeface="Aptos Narrow" panose="020B0004020202020204" pitchFamily="34" charset="0"/>
                      </a:endParaRPr>
                    </a:p>
                  </a:txBody>
                  <a:tcPr marL="15943" marR="15943" marT="15943" marB="0" anchor="b"/>
                </a:tc>
                <a:tc>
                  <a:txBody>
                    <a:bodyPr/>
                    <a:lstStyle/>
                    <a:p>
                      <a:pPr algn="r" fontAlgn="b"/>
                      <a:endParaRPr lang="en-US" sz="2800" b="0" i="0" u="none" strike="noStrike" dirty="0">
                        <a:solidFill>
                          <a:srgbClr val="000000"/>
                        </a:solidFill>
                        <a:effectLst/>
                        <a:latin typeface="Aptos Narrow" panose="020B0004020202020204" pitchFamily="34" charset="0"/>
                      </a:endParaRPr>
                    </a:p>
                  </a:txBody>
                  <a:tcPr marL="15943" marR="15943" marT="15943" marB="0" anchor="b"/>
                </a:tc>
                <a:extLst>
                  <a:ext uri="{0D108BD9-81ED-4DB2-BD59-A6C34878D82A}">
                    <a16:rowId xmlns:a16="http://schemas.microsoft.com/office/drawing/2014/main" val="434933361"/>
                  </a:ext>
                </a:extLst>
              </a:tr>
            </a:tbl>
          </a:graphicData>
        </a:graphic>
      </p:graphicFrame>
    </p:spTree>
    <p:extLst>
      <p:ext uri="{BB962C8B-B14F-4D97-AF65-F5344CB8AC3E}">
        <p14:creationId xmlns:p14="http://schemas.microsoft.com/office/powerpoint/2010/main" val="26605042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a:extLst>
            <a:ext uri="{FF2B5EF4-FFF2-40B4-BE49-F238E27FC236}">
              <a16:creationId xmlns:a16="http://schemas.microsoft.com/office/drawing/2014/main" id="{C58786A6-4A99-26CF-4AE0-E4D1D3103008}"/>
            </a:ext>
          </a:extLst>
        </p:cNvPr>
        <p:cNvGrpSpPr/>
        <p:nvPr/>
      </p:nvGrpSpPr>
      <p:grpSpPr>
        <a:xfrm>
          <a:off x="0" y="0"/>
          <a:ext cx="0" cy="0"/>
          <a:chOff x="0" y="0"/>
          <a:chExt cx="0" cy="0"/>
        </a:xfrm>
      </p:grpSpPr>
      <p:sp>
        <p:nvSpPr>
          <p:cNvPr id="33" name="Rectangle 32">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AB7A6CC-ABDE-DFE6-118C-BAF2EE573502}"/>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kern="1200">
                <a:solidFill>
                  <a:schemeClr val="bg1"/>
                </a:solidFill>
                <a:latin typeface="+mj-lt"/>
                <a:ea typeface="+mj-ea"/>
                <a:cs typeface="+mj-cs"/>
              </a:rPr>
              <a:t>Demographic Characteristics</a:t>
            </a:r>
          </a:p>
        </p:txBody>
      </p:sp>
      <p:graphicFrame>
        <p:nvGraphicFramePr>
          <p:cNvPr id="3" name="Table 2">
            <a:extLst>
              <a:ext uri="{FF2B5EF4-FFF2-40B4-BE49-F238E27FC236}">
                <a16:creationId xmlns:a16="http://schemas.microsoft.com/office/drawing/2014/main" id="{1843A47D-422B-5F2E-E98D-CDB18E7263D1}"/>
              </a:ext>
            </a:extLst>
          </p:cNvPr>
          <p:cNvGraphicFramePr>
            <a:graphicFrameLocks noGrp="1"/>
          </p:cNvGraphicFramePr>
          <p:nvPr>
            <p:extLst>
              <p:ext uri="{D42A27DB-BD31-4B8C-83A1-F6EECF244321}">
                <p14:modId xmlns:p14="http://schemas.microsoft.com/office/powerpoint/2010/main" val="2190838992"/>
              </p:ext>
            </p:extLst>
          </p:nvPr>
        </p:nvGraphicFramePr>
        <p:xfrm>
          <a:off x="643467" y="1840759"/>
          <a:ext cx="10905069" cy="4063141"/>
        </p:xfrm>
        <a:graphic>
          <a:graphicData uri="http://schemas.openxmlformats.org/drawingml/2006/table">
            <a:tbl>
              <a:tblPr/>
              <a:tblGrid>
                <a:gridCol w="1752022">
                  <a:extLst>
                    <a:ext uri="{9D8B030D-6E8A-4147-A177-3AD203B41FA5}">
                      <a16:colId xmlns:a16="http://schemas.microsoft.com/office/drawing/2014/main" val="2506136427"/>
                    </a:ext>
                  </a:extLst>
                </a:gridCol>
                <a:gridCol w="2743181">
                  <a:extLst>
                    <a:ext uri="{9D8B030D-6E8A-4147-A177-3AD203B41FA5}">
                      <a16:colId xmlns:a16="http://schemas.microsoft.com/office/drawing/2014/main" val="2464334147"/>
                    </a:ext>
                  </a:extLst>
                </a:gridCol>
                <a:gridCol w="1276736">
                  <a:extLst>
                    <a:ext uri="{9D8B030D-6E8A-4147-A177-3AD203B41FA5}">
                      <a16:colId xmlns:a16="http://schemas.microsoft.com/office/drawing/2014/main" val="380335000"/>
                    </a:ext>
                  </a:extLst>
                </a:gridCol>
                <a:gridCol w="1276736">
                  <a:extLst>
                    <a:ext uri="{9D8B030D-6E8A-4147-A177-3AD203B41FA5}">
                      <a16:colId xmlns:a16="http://schemas.microsoft.com/office/drawing/2014/main" val="1960300881"/>
                    </a:ext>
                  </a:extLst>
                </a:gridCol>
                <a:gridCol w="1276736">
                  <a:extLst>
                    <a:ext uri="{9D8B030D-6E8A-4147-A177-3AD203B41FA5}">
                      <a16:colId xmlns:a16="http://schemas.microsoft.com/office/drawing/2014/main" val="3283031849"/>
                    </a:ext>
                  </a:extLst>
                </a:gridCol>
                <a:gridCol w="1276736">
                  <a:extLst>
                    <a:ext uri="{9D8B030D-6E8A-4147-A177-3AD203B41FA5}">
                      <a16:colId xmlns:a16="http://schemas.microsoft.com/office/drawing/2014/main" val="1844789001"/>
                    </a:ext>
                  </a:extLst>
                </a:gridCol>
                <a:gridCol w="1302922">
                  <a:extLst>
                    <a:ext uri="{9D8B030D-6E8A-4147-A177-3AD203B41FA5}">
                      <a16:colId xmlns:a16="http://schemas.microsoft.com/office/drawing/2014/main" val="3261287510"/>
                    </a:ext>
                  </a:extLst>
                </a:gridCol>
              </a:tblGrid>
              <a:tr h="327979">
                <a:tc>
                  <a:txBody>
                    <a:bodyPr/>
                    <a:lstStyle/>
                    <a:p>
                      <a:pPr algn="l" fontAlgn="b">
                        <a:buNone/>
                      </a:pPr>
                      <a:r>
                        <a:rPr lang="en-US" sz="1700" b="1" i="0" u="none" strike="noStrike">
                          <a:solidFill>
                            <a:srgbClr val="FFFFFF"/>
                          </a:solidFill>
                          <a:effectLst/>
                          <a:latin typeface="Aptos Narrow" panose="020B0004020202020204" pitchFamily="34" charset="0"/>
                        </a:rPr>
                        <a:t>race key</a:t>
                      </a:r>
                      <a:endParaRPr lang="en-US" sz="2800" b="0" i="0" u="none" strike="noStrike">
                        <a:effectLst/>
                        <a:latin typeface="Arial" panose="020B0604020202020204" pitchFamily="34" charset="0"/>
                      </a:endParaRPr>
                    </a:p>
                  </a:txBody>
                  <a:tcPr marL="9891" marR="9891" marT="9891" marB="0" anchor="b">
                    <a:lnL w="6350" cap="flat" cmpd="sng" algn="ctr">
                      <a:solidFill>
                        <a:srgbClr val="44B3E1"/>
                      </a:solidFill>
                      <a:prstDash val="solid"/>
                      <a:round/>
                      <a:headEnd type="none" w="med" len="med"/>
                      <a:tailEnd type="none" w="med" len="med"/>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156082"/>
                    </a:solidFill>
                  </a:tcPr>
                </a:tc>
                <a:tc>
                  <a:txBody>
                    <a:bodyPr/>
                    <a:lstStyle/>
                    <a:p>
                      <a:pPr algn="l" fontAlgn="b">
                        <a:buNone/>
                      </a:pPr>
                      <a:r>
                        <a:rPr lang="en-US" sz="1700" b="1" i="0" u="none" strike="noStrike">
                          <a:solidFill>
                            <a:srgbClr val="FFFFFF"/>
                          </a:solidFill>
                          <a:effectLst/>
                          <a:latin typeface="Aptos Narrow" panose="020B0004020202020204" pitchFamily="34" charset="0"/>
                        </a:rPr>
                        <a:t>compliance by race</a:t>
                      </a:r>
                      <a:endParaRPr lang="en-US" sz="2800" b="0" i="0" u="none" strike="noStrike">
                        <a:effectLst/>
                        <a:latin typeface="Arial" panose="020B0604020202020204" pitchFamily="34" charset="0"/>
                      </a:endParaRPr>
                    </a:p>
                  </a:txBody>
                  <a:tcPr marL="9891" marR="9891" marT="9891" marB="0" anchor="b">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156082"/>
                    </a:solidFill>
                  </a:tcPr>
                </a:tc>
                <a:tc>
                  <a:txBody>
                    <a:bodyPr/>
                    <a:lstStyle/>
                    <a:p>
                      <a:pPr algn="l" fontAlgn="b">
                        <a:buNone/>
                      </a:pPr>
                      <a:r>
                        <a:rPr lang="en-US" sz="1700" b="1" i="0" u="none" strike="noStrike">
                          <a:solidFill>
                            <a:srgbClr val="FFFFFF"/>
                          </a:solidFill>
                          <a:effectLst/>
                          <a:latin typeface="Aptos Narrow" panose="020B0004020202020204" pitchFamily="34" charset="0"/>
                        </a:rPr>
                        <a:t>2023</a:t>
                      </a:r>
                      <a:endParaRPr lang="en-US" sz="2800" b="0" i="0" u="none" strike="noStrike">
                        <a:effectLst/>
                        <a:latin typeface="Arial" panose="020B0604020202020204" pitchFamily="34" charset="0"/>
                      </a:endParaRPr>
                    </a:p>
                  </a:txBody>
                  <a:tcPr marL="9891" marR="9891" marT="9891" marB="0" anchor="b">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156082"/>
                    </a:solidFill>
                  </a:tcPr>
                </a:tc>
                <a:tc>
                  <a:txBody>
                    <a:bodyPr/>
                    <a:lstStyle/>
                    <a:p>
                      <a:pPr algn="l" fontAlgn="b">
                        <a:buNone/>
                      </a:pPr>
                      <a:r>
                        <a:rPr lang="en-US" sz="1700" b="1" i="0" u="none" strike="noStrike">
                          <a:solidFill>
                            <a:srgbClr val="FFFFFF"/>
                          </a:solidFill>
                          <a:effectLst/>
                          <a:latin typeface="Aptos Narrow" panose="020B0004020202020204" pitchFamily="34" charset="0"/>
                        </a:rPr>
                        <a:t>2024</a:t>
                      </a:r>
                      <a:endParaRPr lang="en-US" sz="2800" b="0" i="0" u="none" strike="noStrike">
                        <a:effectLst/>
                        <a:latin typeface="Arial" panose="020B0604020202020204" pitchFamily="34" charset="0"/>
                      </a:endParaRPr>
                    </a:p>
                  </a:txBody>
                  <a:tcPr marL="9891" marR="9891" marT="9891" marB="0" anchor="b">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156082"/>
                    </a:solidFill>
                  </a:tcPr>
                </a:tc>
                <a:tc>
                  <a:txBody>
                    <a:bodyPr/>
                    <a:lstStyle/>
                    <a:p>
                      <a:pPr algn="l" fontAlgn="b">
                        <a:buNone/>
                      </a:pPr>
                      <a:r>
                        <a:rPr lang="en-US" sz="1700" b="1" i="0" u="none" strike="noStrike">
                          <a:solidFill>
                            <a:srgbClr val="FFFFFF"/>
                          </a:solidFill>
                          <a:effectLst/>
                          <a:latin typeface="Aptos Narrow" panose="020B0004020202020204" pitchFamily="34" charset="0"/>
                        </a:rPr>
                        <a:t>2025</a:t>
                      </a:r>
                      <a:endParaRPr lang="en-US" sz="2800" b="0" i="0" u="none" strike="noStrike">
                        <a:effectLst/>
                        <a:latin typeface="Arial" panose="020B0604020202020204" pitchFamily="34" charset="0"/>
                      </a:endParaRPr>
                    </a:p>
                  </a:txBody>
                  <a:tcPr marL="9891" marR="9891" marT="9891" marB="0" anchor="b">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156082"/>
                    </a:solidFill>
                  </a:tcPr>
                </a:tc>
                <a:tc>
                  <a:txBody>
                    <a:bodyPr/>
                    <a:lstStyle/>
                    <a:p>
                      <a:pPr algn="l" fontAlgn="b">
                        <a:buNone/>
                      </a:pPr>
                      <a:r>
                        <a:rPr lang="en-US" sz="1700" b="1" i="0" u="none" strike="noStrike">
                          <a:solidFill>
                            <a:srgbClr val="FFFFFF"/>
                          </a:solidFill>
                          <a:effectLst/>
                          <a:latin typeface="Aptos Narrow" panose="020B0004020202020204" pitchFamily="34" charset="0"/>
                        </a:rPr>
                        <a:t>pooled</a:t>
                      </a:r>
                      <a:endParaRPr lang="en-US" sz="2800" b="0" i="0" u="none" strike="noStrike">
                        <a:effectLst/>
                        <a:latin typeface="Arial" panose="020B0604020202020204" pitchFamily="34" charset="0"/>
                      </a:endParaRPr>
                    </a:p>
                  </a:txBody>
                  <a:tcPr marL="9891" marR="9891" marT="9891" marB="0" anchor="b">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156082"/>
                    </a:solidFill>
                  </a:tcPr>
                </a:tc>
                <a:tc>
                  <a:txBody>
                    <a:bodyPr/>
                    <a:lstStyle/>
                    <a:p>
                      <a:pPr algn="l" fontAlgn="b">
                        <a:buNone/>
                      </a:pPr>
                      <a:r>
                        <a:rPr lang="en-US" sz="1700" b="1" i="0" u="none" strike="noStrike">
                          <a:solidFill>
                            <a:srgbClr val="FFFFFF"/>
                          </a:solidFill>
                          <a:effectLst/>
                          <a:latin typeface="Aptos Narrow" panose="020B0004020202020204" pitchFamily="34" charset="0"/>
                        </a:rPr>
                        <a:t>total n</a:t>
                      </a:r>
                      <a:endParaRPr lang="en-US" sz="2800" b="0" i="0" u="none" strike="noStrike">
                        <a:effectLst/>
                        <a:latin typeface="Arial" panose="020B0604020202020204" pitchFamily="34" charset="0"/>
                      </a:endParaRPr>
                    </a:p>
                  </a:txBody>
                  <a:tcPr marL="9891" marR="9891" marT="9891" marB="0" anchor="b">
                    <a:lnL>
                      <a:noFill/>
                    </a:lnL>
                    <a:lnR w="6350" cap="flat" cmpd="sng" algn="ctr">
                      <a:solidFill>
                        <a:srgbClr val="44B3E1"/>
                      </a:solidFill>
                      <a:prstDash val="solid"/>
                      <a:round/>
                      <a:headEnd type="none" w="med" len="med"/>
                      <a:tailEnd type="none" w="med" len="med"/>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156082"/>
                    </a:solidFill>
                  </a:tcPr>
                </a:tc>
                <a:extLst>
                  <a:ext uri="{0D108BD9-81ED-4DB2-BD59-A6C34878D82A}">
                    <a16:rowId xmlns:a16="http://schemas.microsoft.com/office/drawing/2014/main" val="1099589266"/>
                  </a:ext>
                </a:extLst>
              </a:tr>
              <a:tr h="327979">
                <a:tc>
                  <a:txBody>
                    <a:bodyPr/>
                    <a:lstStyle/>
                    <a:p>
                      <a:pPr algn="l" fontAlgn="b">
                        <a:buNone/>
                      </a:pPr>
                      <a:r>
                        <a:rPr lang="en-US" sz="1700" b="0" i="0" u="none" strike="noStrike">
                          <a:solidFill>
                            <a:srgbClr val="000000"/>
                          </a:solidFill>
                          <a:effectLst/>
                          <a:latin typeface="Aptos Narrow" panose="020B0004020202020204" pitchFamily="34" charset="0"/>
                        </a:rPr>
                        <a:t>white</a:t>
                      </a:r>
                      <a:endParaRPr lang="en-US" sz="2800" b="0" i="0" u="none" strike="noStrike">
                        <a:effectLst/>
                        <a:latin typeface="Arial" panose="020B0604020202020204" pitchFamily="34" charset="0"/>
                      </a:endParaRPr>
                    </a:p>
                  </a:txBody>
                  <a:tcPr marL="9891" marR="9891" marT="9891" marB="0" anchor="b">
                    <a:lnL w="6350" cap="flat" cmpd="sng" algn="ctr">
                      <a:solidFill>
                        <a:srgbClr val="44B3E1"/>
                      </a:solidFill>
                      <a:prstDash val="solid"/>
                      <a:round/>
                      <a:headEnd type="none" w="med" len="med"/>
                      <a:tailEnd type="none" w="med" len="med"/>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C0E6F5"/>
                    </a:solidFill>
                  </a:tcPr>
                </a:tc>
                <a:tc>
                  <a:txBody>
                    <a:bodyPr/>
                    <a:lstStyle/>
                    <a:p>
                      <a:pPr algn="r" fontAlgn="b">
                        <a:buNone/>
                      </a:pPr>
                      <a:r>
                        <a:rPr lang="en-US" sz="1700" b="0" i="0" u="none" strike="noStrike">
                          <a:solidFill>
                            <a:srgbClr val="000000"/>
                          </a:solidFill>
                          <a:effectLst/>
                          <a:latin typeface="Aptos Narrow" panose="020B0004020202020204" pitchFamily="34" charset="0"/>
                        </a:rPr>
                        <a:t>1</a:t>
                      </a:r>
                      <a:endParaRPr lang="en-US" sz="2800" b="0" i="0" u="none" strike="noStrike">
                        <a:effectLst/>
                        <a:latin typeface="Arial" panose="020B0604020202020204" pitchFamily="34" charset="0"/>
                      </a:endParaRPr>
                    </a:p>
                  </a:txBody>
                  <a:tcPr marL="9891" marR="9891" marT="9891" marB="0" anchor="b">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C0E6F5"/>
                    </a:solidFill>
                  </a:tcPr>
                </a:tc>
                <a:tc>
                  <a:txBody>
                    <a:bodyPr/>
                    <a:lstStyle/>
                    <a:p>
                      <a:pPr algn="r" fontAlgn="b">
                        <a:buNone/>
                      </a:pPr>
                      <a:r>
                        <a:rPr lang="en-US" sz="1700" b="0" i="0" u="none" strike="noStrike">
                          <a:solidFill>
                            <a:srgbClr val="000000"/>
                          </a:solidFill>
                          <a:effectLst/>
                          <a:latin typeface="Aptos Narrow" panose="020B0004020202020204" pitchFamily="34" charset="0"/>
                        </a:rPr>
                        <a:t>53.47%</a:t>
                      </a:r>
                      <a:endParaRPr lang="en-US" sz="2800" b="0" i="0" u="none" strike="noStrike">
                        <a:effectLst/>
                        <a:latin typeface="Arial" panose="020B0604020202020204" pitchFamily="34" charset="0"/>
                      </a:endParaRPr>
                    </a:p>
                  </a:txBody>
                  <a:tcPr marL="9891" marR="9891" marT="9891" marB="0" anchor="b">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C0E6F5"/>
                    </a:solidFill>
                  </a:tcPr>
                </a:tc>
                <a:tc>
                  <a:txBody>
                    <a:bodyPr/>
                    <a:lstStyle/>
                    <a:p>
                      <a:pPr algn="r" fontAlgn="b">
                        <a:buNone/>
                      </a:pPr>
                      <a:r>
                        <a:rPr lang="en-US" sz="1700" b="0" i="0" u="none" strike="noStrike">
                          <a:solidFill>
                            <a:srgbClr val="000000"/>
                          </a:solidFill>
                          <a:effectLst/>
                          <a:latin typeface="Aptos Narrow" panose="020B0004020202020204" pitchFamily="34" charset="0"/>
                        </a:rPr>
                        <a:t>66.07%</a:t>
                      </a:r>
                      <a:endParaRPr lang="en-US" sz="2800" b="0" i="0" u="none" strike="noStrike">
                        <a:effectLst/>
                        <a:latin typeface="Arial" panose="020B0604020202020204" pitchFamily="34" charset="0"/>
                      </a:endParaRPr>
                    </a:p>
                  </a:txBody>
                  <a:tcPr marL="9891" marR="9891" marT="9891" marB="0" anchor="b">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C0E6F5"/>
                    </a:solidFill>
                  </a:tcPr>
                </a:tc>
                <a:tc>
                  <a:txBody>
                    <a:bodyPr/>
                    <a:lstStyle/>
                    <a:p>
                      <a:pPr algn="r" fontAlgn="b">
                        <a:buNone/>
                      </a:pPr>
                      <a:r>
                        <a:rPr lang="en-US" sz="1700" b="0" i="0" u="none" strike="noStrike">
                          <a:solidFill>
                            <a:srgbClr val="000000"/>
                          </a:solidFill>
                          <a:effectLst/>
                          <a:latin typeface="Aptos Narrow" panose="020B0004020202020204" pitchFamily="34" charset="0"/>
                        </a:rPr>
                        <a:t>24.25%</a:t>
                      </a:r>
                      <a:endParaRPr lang="en-US" sz="2800" b="0" i="0" u="none" strike="noStrike">
                        <a:effectLst/>
                        <a:latin typeface="Arial" panose="020B0604020202020204" pitchFamily="34" charset="0"/>
                      </a:endParaRPr>
                    </a:p>
                  </a:txBody>
                  <a:tcPr marL="9891" marR="9891" marT="9891" marB="0" anchor="b">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C0E6F5"/>
                    </a:solidFill>
                  </a:tcPr>
                </a:tc>
                <a:tc>
                  <a:txBody>
                    <a:bodyPr/>
                    <a:lstStyle/>
                    <a:p>
                      <a:pPr algn="r" fontAlgn="b">
                        <a:buNone/>
                      </a:pPr>
                      <a:r>
                        <a:rPr lang="en-US" sz="1700" b="0" i="0" u="none" strike="noStrike">
                          <a:solidFill>
                            <a:srgbClr val="000000"/>
                          </a:solidFill>
                          <a:effectLst/>
                          <a:latin typeface="Aptos Narrow" panose="020B0004020202020204" pitchFamily="34" charset="0"/>
                        </a:rPr>
                        <a:t>47.93%</a:t>
                      </a:r>
                      <a:endParaRPr lang="en-US" sz="2800" b="0" i="0" u="none" strike="noStrike">
                        <a:effectLst/>
                        <a:latin typeface="Arial" panose="020B0604020202020204" pitchFamily="34" charset="0"/>
                      </a:endParaRPr>
                    </a:p>
                  </a:txBody>
                  <a:tcPr marL="9891" marR="9891" marT="9891" marB="0" anchor="b">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C0E6F5"/>
                    </a:solidFill>
                  </a:tcPr>
                </a:tc>
                <a:tc>
                  <a:txBody>
                    <a:bodyPr/>
                    <a:lstStyle/>
                    <a:p>
                      <a:pPr algn="r" fontAlgn="b">
                        <a:buNone/>
                      </a:pPr>
                      <a:r>
                        <a:rPr lang="en-US" sz="1700" b="0" i="0" u="none" strike="noStrike">
                          <a:solidFill>
                            <a:srgbClr val="000000"/>
                          </a:solidFill>
                          <a:effectLst/>
                          <a:latin typeface="Aptos Narrow" panose="020B0004020202020204" pitchFamily="34" charset="0"/>
                        </a:rPr>
                        <a:t>1615</a:t>
                      </a:r>
                      <a:endParaRPr lang="en-US" sz="2800" b="0" i="0" u="none" strike="noStrike">
                        <a:effectLst/>
                        <a:latin typeface="Arial" panose="020B0604020202020204" pitchFamily="34" charset="0"/>
                      </a:endParaRPr>
                    </a:p>
                  </a:txBody>
                  <a:tcPr marL="9891" marR="9891" marT="9891" marB="0" anchor="b">
                    <a:lnL>
                      <a:noFill/>
                    </a:lnL>
                    <a:lnR w="6350" cap="flat" cmpd="sng" algn="ctr">
                      <a:solidFill>
                        <a:srgbClr val="44B3E1"/>
                      </a:solidFill>
                      <a:prstDash val="solid"/>
                      <a:round/>
                      <a:headEnd type="none" w="med" len="med"/>
                      <a:tailEnd type="none" w="med" len="med"/>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C0E6F5"/>
                    </a:solidFill>
                  </a:tcPr>
                </a:tc>
                <a:extLst>
                  <a:ext uri="{0D108BD9-81ED-4DB2-BD59-A6C34878D82A}">
                    <a16:rowId xmlns:a16="http://schemas.microsoft.com/office/drawing/2014/main" val="1746545680"/>
                  </a:ext>
                </a:extLst>
              </a:tr>
              <a:tr h="589096">
                <a:tc>
                  <a:txBody>
                    <a:bodyPr/>
                    <a:lstStyle/>
                    <a:p>
                      <a:pPr algn="l" fontAlgn="b">
                        <a:buNone/>
                      </a:pPr>
                      <a:r>
                        <a:rPr lang="en-US" sz="1700" b="0" i="0" u="none" strike="noStrike">
                          <a:solidFill>
                            <a:srgbClr val="000000"/>
                          </a:solidFill>
                          <a:effectLst/>
                          <a:latin typeface="Aptos Narrow" panose="020B0004020202020204" pitchFamily="34" charset="0"/>
                        </a:rPr>
                        <a:t>black/african american</a:t>
                      </a:r>
                      <a:endParaRPr lang="en-US" sz="2800" b="0" i="0" u="none" strike="noStrike">
                        <a:effectLst/>
                        <a:latin typeface="Arial" panose="020B0604020202020204" pitchFamily="34" charset="0"/>
                      </a:endParaRPr>
                    </a:p>
                  </a:txBody>
                  <a:tcPr marL="9891" marR="9891" marT="9891" marB="0" anchor="b">
                    <a:lnL w="6350" cap="flat" cmpd="sng" algn="ctr">
                      <a:solidFill>
                        <a:srgbClr val="44B3E1"/>
                      </a:solidFill>
                      <a:prstDash val="solid"/>
                      <a:round/>
                      <a:headEnd type="none" w="med" len="med"/>
                      <a:tailEnd type="none" w="med" len="med"/>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r" fontAlgn="b">
                        <a:buNone/>
                      </a:pPr>
                      <a:r>
                        <a:rPr lang="en-US" sz="1700" b="0" i="0" u="none" strike="noStrike">
                          <a:solidFill>
                            <a:srgbClr val="000000"/>
                          </a:solidFill>
                          <a:effectLst/>
                          <a:latin typeface="Aptos Narrow" panose="020B0004020202020204" pitchFamily="34" charset="0"/>
                        </a:rPr>
                        <a:t>2</a:t>
                      </a:r>
                      <a:endParaRPr lang="en-US" sz="2800" b="0" i="0" u="none" strike="noStrike">
                        <a:effectLst/>
                        <a:latin typeface="Arial" panose="020B0604020202020204" pitchFamily="34" charset="0"/>
                      </a:endParaRPr>
                    </a:p>
                  </a:txBody>
                  <a:tcPr marL="9891" marR="9891" marT="9891" marB="0" anchor="b">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r" fontAlgn="b">
                        <a:buNone/>
                      </a:pPr>
                      <a:r>
                        <a:rPr lang="en-US" sz="1700" b="0" i="0" u="none" strike="noStrike">
                          <a:solidFill>
                            <a:srgbClr val="000000"/>
                          </a:solidFill>
                          <a:effectLst/>
                          <a:latin typeface="Aptos Narrow" panose="020B0004020202020204" pitchFamily="34" charset="0"/>
                        </a:rPr>
                        <a:t>46.23%</a:t>
                      </a:r>
                      <a:endParaRPr lang="en-US" sz="2800" b="0" i="0" u="none" strike="noStrike">
                        <a:effectLst/>
                        <a:latin typeface="Arial" panose="020B0604020202020204" pitchFamily="34" charset="0"/>
                      </a:endParaRPr>
                    </a:p>
                  </a:txBody>
                  <a:tcPr marL="9891" marR="9891" marT="9891" marB="0" anchor="b">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r" fontAlgn="b">
                        <a:buNone/>
                      </a:pPr>
                      <a:r>
                        <a:rPr lang="en-US" sz="1700" b="0" i="0" u="none" strike="noStrike">
                          <a:solidFill>
                            <a:srgbClr val="000000"/>
                          </a:solidFill>
                          <a:effectLst/>
                          <a:latin typeface="Aptos Narrow" panose="020B0004020202020204" pitchFamily="34" charset="0"/>
                        </a:rPr>
                        <a:t>61.17%</a:t>
                      </a:r>
                      <a:endParaRPr lang="en-US" sz="2800" b="0" i="0" u="none" strike="noStrike">
                        <a:effectLst/>
                        <a:latin typeface="Arial" panose="020B0604020202020204" pitchFamily="34" charset="0"/>
                      </a:endParaRPr>
                    </a:p>
                  </a:txBody>
                  <a:tcPr marL="9891" marR="9891" marT="9891" marB="0" anchor="b">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r" fontAlgn="b">
                        <a:buNone/>
                      </a:pPr>
                      <a:r>
                        <a:rPr lang="en-US" sz="1700" b="0" i="0" u="none" strike="noStrike">
                          <a:solidFill>
                            <a:srgbClr val="000000"/>
                          </a:solidFill>
                          <a:effectLst/>
                          <a:latin typeface="Aptos Narrow" panose="020B0004020202020204" pitchFamily="34" charset="0"/>
                        </a:rPr>
                        <a:t>16.57%</a:t>
                      </a:r>
                      <a:endParaRPr lang="en-US" sz="2800" b="0" i="0" u="none" strike="noStrike">
                        <a:effectLst/>
                        <a:latin typeface="Arial" panose="020B0604020202020204" pitchFamily="34" charset="0"/>
                      </a:endParaRPr>
                    </a:p>
                  </a:txBody>
                  <a:tcPr marL="9891" marR="9891" marT="9891" marB="0" anchor="b">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r" fontAlgn="b">
                        <a:buNone/>
                      </a:pPr>
                      <a:r>
                        <a:rPr lang="en-US" sz="1700" b="0" i="0" u="none" strike="noStrike">
                          <a:solidFill>
                            <a:srgbClr val="000000"/>
                          </a:solidFill>
                          <a:effectLst/>
                          <a:latin typeface="Aptos Narrow" panose="020B0004020202020204" pitchFamily="34" charset="0"/>
                        </a:rPr>
                        <a:t>41.32%</a:t>
                      </a:r>
                      <a:endParaRPr lang="en-US" sz="2800" b="0" i="0" u="none" strike="noStrike">
                        <a:effectLst/>
                        <a:latin typeface="Arial" panose="020B0604020202020204" pitchFamily="34" charset="0"/>
                      </a:endParaRPr>
                    </a:p>
                  </a:txBody>
                  <a:tcPr marL="9891" marR="9891" marT="9891" marB="0" anchor="b">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r" fontAlgn="b">
                        <a:buNone/>
                      </a:pPr>
                      <a:r>
                        <a:rPr lang="en-US" sz="1700" b="0" i="0" u="none" strike="noStrike">
                          <a:solidFill>
                            <a:srgbClr val="000000"/>
                          </a:solidFill>
                          <a:effectLst/>
                          <a:latin typeface="Aptos Narrow" panose="020B0004020202020204" pitchFamily="34" charset="0"/>
                        </a:rPr>
                        <a:t>2612</a:t>
                      </a:r>
                      <a:endParaRPr lang="en-US" sz="2800" b="0" i="0" u="none" strike="noStrike">
                        <a:effectLst/>
                        <a:latin typeface="Arial" panose="020B0604020202020204" pitchFamily="34" charset="0"/>
                      </a:endParaRPr>
                    </a:p>
                  </a:txBody>
                  <a:tcPr marL="9891" marR="9891" marT="9891" marB="0" anchor="b">
                    <a:lnL>
                      <a:noFill/>
                    </a:lnL>
                    <a:lnR w="6350" cap="flat" cmpd="sng" algn="ctr">
                      <a:solidFill>
                        <a:srgbClr val="44B3E1"/>
                      </a:solidFill>
                      <a:prstDash val="solid"/>
                      <a:round/>
                      <a:headEnd type="none" w="med" len="med"/>
                      <a:tailEnd type="none" w="med" len="med"/>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extLst>
                  <a:ext uri="{0D108BD9-81ED-4DB2-BD59-A6C34878D82A}">
                    <a16:rowId xmlns:a16="http://schemas.microsoft.com/office/drawing/2014/main" val="3880771925"/>
                  </a:ext>
                </a:extLst>
              </a:tr>
              <a:tr h="589096">
                <a:tc>
                  <a:txBody>
                    <a:bodyPr/>
                    <a:lstStyle/>
                    <a:p>
                      <a:pPr algn="l" fontAlgn="b">
                        <a:buNone/>
                      </a:pPr>
                      <a:r>
                        <a:rPr lang="en-US" sz="1700" b="0" i="0" u="none" strike="noStrike">
                          <a:solidFill>
                            <a:srgbClr val="000000"/>
                          </a:solidFill>
                          <a:effectLst/>
                          <a:latin typeface="Aptos Narrow" panose="020B0004020202020204" pitchFamily="34" charset="0"/>
                        </a:rPr>
                        <a:t>American Indian or Alaska native</a:t>
                      </a:r>
                      <a:endParaRPr lang="en-US" sz="2800" b="0" i="0" u="none" strike="noStrike">
                        <a:effectLst/>
                        <a:latin typeface="Arial" panose="020B0604020202020204" pitchFamily="34" charset="0"/>
                      </a:endParaRPr>
                    </a:p>
                  </a:txBody>
                  <a:tcPr marL="9891" marR="9891" marT="9891" marB="0" anchor="b">
                    <a:lnL w="6350" cap="flat" cmpd="sng" algn="ctr">
                      <a:solidFill>
                        <a:srgbClr val="44B3E1"/>
                      </a:solidFill>
                      <a:prstDash val="solid"/>
                      <a:round/>
                      <a:headEnd type="none" w="med" len="med"/>
                      <a:tailEnd type="none" w="med" len="med"/>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C0E6F5"/>
                    </a:solidFill>
                  </a:tcPr>
                </a:tc>
                <a:tc>
                  <a:txBody>
                    <a:bodyPr/>
                    <a:lstStyle/>
                    <a:p>
                      <a:pPr algn="r" fontAlgn="b">
                        <a:buNone/>
                      </a:pPr>
                      <a:r>
                        <a:rPr lang="en-US" sz="1700" b="0" i="0" u="none" strike="noStrike">
                          <a:solidFill>
                            <a:srgbClr val="000000"/>
                          </a:solidFill>
                          <a:effectLst/>
                          <a:latin typeface="Aptos Narrow" panose="020B0004020202020204" pitchFamily="34" charset="0"/>
                        </a:rPr>
                        <a:t>3</a:t>
                      </a:r>
                      <a:endParaRPr lang="en-US" sz="2800" b="0" i="0" u="none" strike="noStrike">
                        <a:effectLst/>
                        <a:latin typeface="Arial" panose="020B0604020202020204" pitchFamily="34" charset="0"/>
                      </a:endParaRPr>
                    </a:p>
                  </a:txBody>
                  <a:tcPr marL="9891" marR="9891" marT="9891" marB="0" anchor="b">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C0E6F5"/>
                    </a:solidFill>
                  </a:tcPr>
                </a:tc>
                <a:tc>
                  <a:txBody>
                    <a:bodyPr/>
                    <a:lstStyle/>
                    <a:p>
                      <a:pPr algn="r" fontAlgn="b">
                        <a:buNone/>
                      </a:pPr>
                      <a:r>
                        <a:rPr lang="en-US" sz="1700" b="0" i="0" u="none" strike="noStrike">
                          <a:solidFill>
                            <a:srgbClr val="000000"/>
                          </a:solidFill>
                          <a:effectLst/>
                          <a:latin typeface="Aptos Narrow" panose="020B0004020202020204" pitchFamily="34" charset="0"/>
                        </a:rPr>
                        <a:t>7.69%</a:t>
                      </a:r>
                      <a:endParaRPr lang="en-US" sz="2800" b="0" i="0" u="none" strike="noStrike">
                        <a:effectLst/>
                        <a:latin typeface="Arial" panose="020B0604020202020204" pitchFamily="34" charset="0"/>
                      </a:endParaRPr>
                    </a:p>
                  </a:txBody>
                  <a:tcPr marL="9891" marR="9891" marT="9891" marB="0" anchor="b">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C0E6F5"/>
                    </a:solidFill>
                  </a:tcPr>
                </a:tc>
                <a:tc>
                  <a:txBody>
                    <a:bodyPr/>
                    <a:lstStyle/>
                    <a:p>
                      <a:pPr algn="r" fontAlgn="b">
                        <a:buNone/>
                      </a:pPr>
                      <a:r>
                        <a:rPr lang="en-US" sz="1700" b="0" i="0" u="none" strike="noStrike">
                          <a:solidFill>
                            <a:srgbClr val="000000"/>
                          </a:solidFill>
                          <a:effectLst/>
                          <a:latin typeface="Aptos Narrow" panose="020B0004020202020204" pitchFamily="34" charset="0"/>
                        </a:rPr>
                        <a:t>71.43%</a:t>
                      </a:r>
                      <a:endParaRPr lang="en-US" sz="2800" b="0" i="0" u="none" strike="noStrike">
                        <a:effectLst/>
                        <a:latin typeface="Arial" panose="020B0604020202020204" pitchFamily="34" charset="0"/>
                      </a:endParaRPr>
                    </a:p>
                  </a:txBody>
                  <a:tcPr marL="9891" marR="9891" marT="9891" marB="0" anchor="b">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C0E6F5"/>
                    </a:solidFill>
                  </a:tcPr>
                </a:tc>
                <a:tc>
                  <a:txBody>
                    <a:bodyPr/>
                    <a:lstStyle/>
                    <a:p>
                      <a:pPr algn="r" fontAlgn="b">
                        <a:buNone/>
                      </a:pPr>
                      <a:r>
                        <a:rPr lang="en-US" sz="1700" b="0" i="0" u="none" strike="noStrike">
                          <a:solidFill>
                            <a:srgbClr val="000000"/>
                          </a:solidFill>
                          <a:effectLst/>
                          <a:latin typeface="Aptos Narrow" panose="020B0004020202020204" pitchFamily="34" charset="0"/>
                        </a:rPr>
                        <a:t>22.22%</a:t>
                      </a:r>
                      <a:endParaRPr lang="en-US" sz="2800" b="0" i="0" u="none" strike="noStrike">
                        <a:effectLst/>
                        <a:latin typeface="Arial" panose="020B0604020202020204" pitchFamily="34" charset="0"/>
                      </a:endParaRPr>
                    </a:p>
                  </a:txBody>
                  <a:tcPr marL="9891" marR="9891" marT="9891" marB="0" anchor="b">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C0E6F5"/>
                    </a:solidFill>
                  </a:tcPr>
                </a:tc>
                <a:tc>
                  <a:txBody>
                    <a:bodyPr/>
                    <a:lstStyle/>
                    <a:p>
                      <a:pPr algn="r" fontAlgn="b">
                        <a:buNone/>
                      </a:pPr>
                      <a:r>
                        <a:rPr lang="en-US" sz="1700" b="0" i="0" u="none" strike="noStrike">
                          <a:solidFill>
                            <a:srgbClr val="000000"/>
                          </a:solidFill>
                          <a:effectLst/>
                          <a:latin typeface="Aptos Narrow" panose="020B0004020202020204" pitchFamily="34" charset="0"/>
                        </a:rPr>
                        <a:t>33.78%</a:t>
                      </a:r>
                      <a:endParaRPr lang="en-US" sz="2800" b="0" i="0" u="none" strike="noStrike">
                        <a:effectLst/>
                        <a:latin typeface="Arial" panose="020B0604020202020204" pitchFamily="34" charset="0"/>
                      </a:endParaRPr>
                    </a:p>
                  </a:txBody>
                  <a:tcPr marL="9891" marR="9891" marT="9891" marB="0" anchor="b">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C0E6F5"/>
                    </a:solidFill>
                  </a:tcPr>
                </a:tc>
                <a:tc>
                  <a:txBody>
                    <a:bodyPr/>
                    <a:lstStyle/>
                    <a:p>
                      <a:pPr algn="r" fontAlgn="b">
                        <a:buNone/>
                      </a:pPr>
                      <a:r>
                        <a:rPr lang="en-US" sz="1700" b="0" i="0" u="none" strike="noStrike">
                          <a:solidFill>
                            <a:srgbClr val="000000"/>
                          </a:solidFill>
                          <a:effectLst/>
                          <a:latin typeface="Aptos Narrow" panose="020B0004020202020204" pitchFamily="34" charset="0"/>
                        </a:rPr>
                        <a:t>36</a:t>
                      </a:r>
                      <a:endParaRPr lang="en-US" sz="2800" b="0" i="0" u="none" strike="noStrike">
                        <a:effectLst/>
                        <a:latin typeface="Arial" panose="020B0604020202020204" pitchFamily="34" charset="0"/>
                      </a:endParaRPr>
                    </a:p>
                  </a:txBody>
                  <a:tcPr marL="9891" marR="9891" marT="9891" marB="0" anchor="b">
                    <a:lnL>
                      <a:noFill/>
                    </a:lnL>
                    <a:lnR w="6350" cap="flat" cmpd="sng" algn="ctr">
                      <a:solidFill>
                        <a:srgbClr val="44B3E1"/>
                      </a:solidFill>
                      <a:prstDash val="solid"/>
                      <a:round/>
                      <a:headEnd type="none" w="med" len="med"/>
                      <a:tailEnd type="none" w="med" len="med"/>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C0E6F5"/>
                    </a:solidFill>
                  </a:tcPr>
                </a:tc>
                <a:extLst>
                  <a:ext uri="{0D108BD9-81ED-4DB2-BD59-A6C34878D82A}">
                    <a16:rowId xmlns:a16="http://schemas.microsoft.com/office/drawing/2014/main" val="480876648"/>
                  </a:ext>
                </a:extLst>
              </a:tr>
              <a:tr h="327979">
                <a:tc>
                  <a:txBody>
                    <a:bodyPr/>
                    <a:lstStyle/>
                    <a:p>
                      <a:pPr algn="l" fontAlgn="b">
                        <a:buNone/>
                      </a:pPr>
                      <a:r>
                        <a:rPr lang="en-US" sz="1700" b="0" i="0" u="none" strike="noStrike">
                          <a:solidFill>
                            <a:srgbClr val="000000"/>
                          </a:solidFill>
                          <a:effectLst/>
                          <a:latin typeface="Aptos Narrow" panose="020B0004020202020204" pitchFamily="34" charset="0"/>
                        </a:rPr>
                        <a:t>Asian</a:t>
                      </a:r>
                      <a:endParaRPr lang="en-US" sz="2800" b="0" i="0" u="none" strike="noStrike">
                        <a:effectLst/>
                        <a:latin typeface="Arial" panose="020B0604020202020204" pitchFamily="34" charset="0"/>
                      </a:endParaRPr>
                    </a:p>
                  </a:txBody>
                  <a:tcPr marL="9891" marR="9891" marT="9891" marB="0" anchor="b">
                    <a:lnL w="6350" cap="flat" cmpd="sng" algn="ctr">
                      <a:solidFill>
                        <a:srgbClr val="44B3E1"/>
                      </a:solidFill>
                      <a:prstDash val="solid"/>
                      <a:round/>
                      <a:headEnd type="none" w="med" len="med"/>
                      <a:tailEnd type="none" w="med" len="med"/>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r" fontAlgn="b">
                        <a:buNone/>
                      </a:pPr>
                      <a:r>
                        <a:rPr lang="en-US" sz="1700" b="0" i="0" u="none" strike="noStrike">
                          <a:solidFill>
                            <a:srgbClr val="000000"/>
                          </a:solidFill>
                          <a:effectLst/>
                          <a:latin typeface="Aptos Narrow" panose="020B0004020202020204" pitchFamily="34" charset="0"/>
                        </a:rPr>
                        <a:t>4</a:t>
                      </a:r>
                      <a:endParaRPr lang="en-US" sz="2800" b="0" i="0" u="none" strike="noStrike">
                        <a:effectLst/>
                        <a:latin typeface="Arial" panose="020B0604020202020204" pitchFamily="34" charset="0"/>
                      </a:endParaRPr>
                    </a:p>
                  </a:txBody>
                  <a:tcPr marL="9891" marR="9891" marT="9891" marB="0" anchor="b">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r" fontAlgn="b">
                        <a:buNone/>
                      </a:pPr>
                      <a:r>
                        <a:rPr lang="en-US" sz="1700" b="0" i="0" u="none" strike="noStrike">
                          <a:solidFill>
                            <a:srgbClr val="000000"/>
                          </a:solidFill>
                          <a:effectLst/>
                          <a:latin typeface="Aptos Narrow" panose="020B0004020202020204" pitchFamily="34" charset="0"/>
                        </a:rPr>
                        <a:t>33.33%</a:t>
                      </a:r>
                      <a:endParaRPr lang="en-US" sz="2800" b="0" i="0" u="none" strike="noStrike">
                        <a:effectLst/>
                        <a:latin typeface="Arial" panose="020B0604020202020204" pitchFamily="34" charset="0"/>
                      </a:endParaRPr>
                    </a:p>
                  </a:txBody>
                  <a:tcPr marL="9891" marR="9891" marT="9891" marB="0" anchor="b">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r" fontAlgn="b">
                        <a:buNone/>
                      </a:pPr>
                      <a:r>
                        <a:rPr lang="en-US" sz="1700" b="0" i="0" u="none" strike="noStrike">
                          <a:solidFill>
                            <a:srgbClr val="000000"/>
                          </a:solidFill>
                          <a:effectLst/>
                          <a:latin typeface="Aptos Narrow" panose="020B0004020202020204" pitchFamily="34" charset="0"/>
                        </a:rPr>
                        <a:t>55.56%</a:t>
                      </a:r>
                      <a:endParaRPr lang="en-US" sz="2800" b="0" i="0" u="none" strike="noStrike">
                        <a:effectLst/>
                        <a:latin typeface="Arial" panose="020B0604020202020204" pitchFamily="34" charset="0"/>
                      </a:endParaRPr>
                    </a:p>
                  </a:txBody>
                  <a:tcPr marL="9891" marR="9891" marT="9891" marB="0" anchor="b">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r" fontAlgn="b">
                        <a:buNone/>
                      </a:pPr>
                      <a:r>
                        <a:rPr lang="en-US" sz="1700" b="0" i="0" u="none" strike="noStrike">
                          <a:solidFill>
                            <a:srgbClr val="000000"/>
                          </a:solidFill>
                          <a:effectLst/>
                          <a:latin typeface="Aptos Narrow" panose="020B0004020202020204" pitchFamily="34" charset="0"/>
                        </a:rPr>
                        <a:t>14.29%</a:t>
                      </a:r>
                      <a:endParaRPr lang="en-US" sz="2800" b="0" i="0" u="none" strike="noStrike">
                        <a:effectLst/>
                        <a:latin typeface="Arial" panose="020B0604020202020204" pitchFamily="34" charset="0"/>
                      </a:endParaRPr>
                    </a:p>
                  </a:txBody>
                  <a:tcPr marL="9891" marR="9891" marT="9891" marB="0" anchor="b">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r" fontAlgn="b">
                        <a:buNone/>
                      </a:pPr>
                      <a:r>
                        <a:rPr lang="en-US" sz="1700" b="0" i="0" u="none" strike="noStrike">
                          <a:solidFill>
                            <a:srgbClr val="000000"/>
                          </a:solidFill>
                          <a:effectLst/>
                          <a:latin typeface="Aptos Narrow" panose="020B0004020202020204" pitchFamily="34" charset="0"/>
                        </a:rPr>
                        <a:t>34.39%</a:t>
                      </a:r>
                      <a:endParaRPr lang="en-US" sz="2800" b="0" i="0" u="none" strike="noStrike">
                        <a:effectLst/>
                        <a:latin typeface="Arial" panose="020B0604020202020204" pitchFamily="34" charset="0"/>
                      </a:endParaRPr>
                    </a:p>
                  </a:txBody>
                  <a:tcPr marL="9891" marR="9891" marT="9891" marB="0" anchor="b">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r" fontAlgn="b">
                        <a:buNone/>
                      </a:pPr>
                      <a:r>
                        <a:rPr lang="en-US" sz="1700" b="0" i="0" u="none" strike="noStrike">
                          <a:solidFill>
                            <a:srgbClr val="000000"/>
                          </a:solidFill>
                          <a:effectLst/>
                          <a:latin typeface="Aptos Narrow" panose="020B0004020202020204" pitchFamily="34" charset="0"/>
                        </a:rPr>
                        <a:t>22</a:t>
                      </a:r>
                      <a:endParaRPr lang="en-US" sz="2800" b="0" i="0" u="none" strike="noStrike">
                        <a:effectLst/>
                        <a:latin typeface="Arial" panose="020B0604020202020204" pitchFamily="34" charset="0"/>
                      </a:endParaRPr>
                    </a:p>
                  </a:txBody>
                  <a:tcPr marL="9891" marR="9891" marT="9891" marB="0" anchor="b">
                    <a:lnL>
                      <a:noFill/>
                    </a:lnL>
                    <a:lnR w="6350" cap="flat" cmpd="sng" algn="ctr">
                      <a:solidFill>
                        <a:srgbClr val="44B3E1"/>
                      </a:solidFill>
                      <a:prstDash val="solid"/>
                      <a:round/>
                      <a:headEnd type="none" w="med" len="med"/>
                      <a:tailEnd type="none" w="med" len="med"/>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FF0000"/>
                    </a:solidFill>
                  </a:tcPr>
                </a:tc>
                <a:extLst>
                  <a:ext uri="{0D108BD9-81ED-4DB2-BD59-A6C34878D82A}">
                    <a16:rowId xmlns:a16="http://schemas.microsoft.com/office/drawing/2014/main" val="1714983013"/>
                  </a:ext>
                </a:extLst>
              </a:tr>
              <a:tr h="589096">
                <a:tc>
                  <a:txBody>
                    <a:bodyPr/>
                    <a:lstStyle/>
                    <a:p>
                      <a:pPr algn="l" fontAlgn="b">
                        <a:buNone/>
                      </a:pPr>
                      <a:r>
                        <a:rPr lang="en-US" sz="1700" b="0" i="0" u="none" strike="noStrike">
                          <a:solidFill>
                            <a:srgbClr val="000000"/>
                          </a:solidFill>
                          <a:effectLst/>
                          <a:latin typeface="Aptos Narrow" panose="020B0004020202020204" pitchFamily="34" charset="0"/>
                        </a:rPr>
                        <a:t>Native Hawaiian or Pacific Islander</a:t>
                      </a:r>
                      <a:endParaRPr lang="en-US" sz="2800" b="0" i="0" u="none" strike="noStrike">
                        <a:effectLst/>
                        <a:latin typeface="Arial" panose="020B0604020202020204" pitchFamily="34" charset="0"/>
                      </a:endParaRPr>
                    </a:p>
                  </a:txBody>
                  <a:tcPr marL="9891" marR="9891" marT="9891" marB="0" anchor="b">
                    <a:lnL w="6350" cap="flat" cmpd="sng" algn="ctr">
                      <a:solidFill>
                        <a:srgbClr val="44B3E1"/>
                      </a:solidFill>
                      <a:prstDash val="solid"/>
                      <a:round/>
                      <a:headEnd type="none" w="med" len="med"/>
                      <a:tailEnd type="none" w="med" len="med"/>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C0E6F5"/>
                    </a:solidFill>
                  </a:tcPr>
                </a:tc>
                <a:tc>
                  <a:txBody>
                    <a:bodyPr/>
                    <a:lstStyle/>
                    <a:p>
                      <a:pPr algn="r" fontAlgn="b">
                        <a:buNone/>
                      </a:pPr>
                      <a:r>
                        <a:rPr lang="en-US" sz="1700" b="0" i="0" u="none" strike="noStrike">
                          <a:solidFill>
                            <a:srgbClr val="000000"/>
                          </a:solidFill>
                          <a:effectLst/>
                          <a:latin typeface="Aptos Narrow" panose="020B0004020202020204" pitchFamily="34" charset="0"/>
                        </a:rPr>
                        <a:t>5</a:t>
                      </a:r>
                      <a:endParaRPr lang="en-US" sz="2800" b="0" i="0" u="none" strike="noStrike">
                        <a:effectLst/>
                        <a:latin typeface="Arial" panose="020B0604020202020204" pitchFamily="34" charset="0"/>
                      </a:endParaRPr>
                    </a:p>
                  </a:txBody>
                  <a:tcPr marL="9891" marR="9891" marT="9891" marB="0" anchor="b">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C0E6F5"/>
                    </a:solidFill>
                  </a:tcPr>
                </a:tc>
                <a:tc>
                  <a:txBody>
                    <a:bodyPr/>
                    <a:lstStyle/>
                    <a:p>
                      <a:pPr algn="r" fontAlgn="b">
                        <a:buNone/>
                      </a:pPr>
                      <a:r>
                        <a:rPr lang="en-US" sz="1700" b="0" i="0" u="none" strike="noStrike">
                          <a:solidFill>
                            <a:srgbClr val="000000"/>
                          </a:solidFill>
                          <a:effectLst/>
                          <a:latin typeface="Aptos Narrow" panose="020B0004020202020204" pitchFamily="34" charset="0"/>
                        </a:rPr>
                        <a:t>0.00%</a:t>
                      </a:r>
                      <a:endParaRPr lang="en-US" sz="2800" b="0" i="0" u="none" strike="noStrike">
                        <a:effectLst/>
                        <a:latin typeface="Arial" panose="020B0604020202020204" pitchFamily="34" charset="0"/>
                      </a:endParaRPr>
                    </a:p>
                  </a:txBody>
                  <a:tcPr marL="9891" marR="9891" marT="9891" marB="0" anchor="b">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C0E6F5"/>
                    </a:solidFill>
                  </a:tcPr>
                </a:tc>
                <a:tc>
                  <a:txBody>
                    <a:bodyPr/>
                    <a:lstStyle/>
                    <a:p>
                      <a:pPr algn="r" fontAlgn="b">
                        <a:buNone/>
                      </a:pPr>
                      <a:r>
                        <a:rPr lang="en-US" sz="1700" b="0" i="0" u="none" strike="noStrike">
                          <a:solidFill>
                            <a:srgbClr val="000000"/>
                          </a:solidFill>
                          <a:effectLst/>
                          <a:latin typeface="Aptos Narrow" panose="020B0004020202020204" pitchFamily="34" charset="0"/>
                        </a:rPr>
                        <a:t>50.00%</a:t>
                      </a:r>
                      <a:endParaRPr lang="en-US" sz="2800" b="0" i="0" u="none" strike="noStrike">
                        <a:effectLst/>
                        <a:latin typeface="Arial" panose="020B0604020202020204" pitchFamily="34" charset="0"/>
                      </a:endParaRPr>
                    </a:p>
                  </a:txBody>
                  <a:tcPr marL="9891" marR="9891" marT="9891" marB="0" anchor="b">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C0E6F5"/>
                    </a:solidFill>
                  </a:tcPr>
                </a:tc>
                <a:tc>
                  <a:txBody>
                    <a:bodyPr/>
                    <a:lstStyle/>
                    <a:p>
                      <a:pPr algn="r" fontAlgn="b">
                        <a:buNone/>
                      </a:pPr>
                      <a:r>
                        <a:rPr lang="en-US" sz="1700" b="0" i="0" u="none" strike="noStrike">
                          <a:solidFill>
                            <a:srgbClr val="000000"/>
                          </a:solidFill>
                          <a:effectLst/>
                          <a:latin typeface="Aptos Narrow" panose="020B0004020202020204" pitchFamily="34" charset="0"/>
                        </a:rPr>
                        <a:t>50.00%</a:t>
                      </a:r>
                      <a:endParaRPr lang="en-US" sz="2800" b="0" i="0" u="none" strike="noStrike">
                        <a:effectLst/>
                        <a:latin typeface="Arial" panose="020B0604020202020204" pitchFamily="34" charset="0"/>
                      </a:endParaRPr>
                    </a:p>
                  </a:txBody>
                  <a:tcPr marL="9891" marR="9891" marT="9891" marB="0" anchor="b">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C0E6F5"/>
                    </a:solidFill>
                  </a:tcPr>
                </a:tc>
                <a:tc>
                  <a:txBody>
                    <a:bodyPr/>
                    <a:lstStyle/>
                    <a:p>
                      <a:pPr algn="r" fontAlgn="b">
                        <a:buNone/>
                      </a:pPr>
                      <a:r>
                        <a:rPr lang="en-US" sz="1700" b="0" i="0" u="none" strike="noStrike">
                          <a:solidFill>
                            <a:srgbClr val="000000"/>
                          </a:solidFill>
                          <a:effectLst/>
                          <a:latin typeface="Aptos Narrow" panose="020B0004020202020204" pitchFamily="34" charset="0"/>
                        </a:rPr>
                        <a:t>33.33%</a:t>
                      </a:r>
                      <a:endParaRPr lang="en-US" sz="2800" b="0" i="0" u="none" strike="noStrike">
                        <a:effectLst/>
                        <a:latin typeface="Arial" panose="020B0604020202020204" pitchFamily="34" charset="0"/>
                      </a:endParaRPr>
                    </a:p>
                  </a:txBody>
                  <a:tcPr marL="9891" marR="9891" marT="9891" marB="0" anchor="b">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C0E6F5"/>
                    </a:solidFill>
                  </a:tcPr>
                </a:tc>
                <a:tc>
                  <a:txBody>
                    <a:bodyPr/>
                    <a:lstStyle/>
                    <a:p>
                      <a:pPr algn="r" fontAlgn="b">
                        <a:buNone/>
                      </a:pPr>
                      <a:r>
                        <a:rPr lang="en-US" sz="1700" b="0" i="0" u="none" strike="noStrike">
                          <a:solidFill>
                            <a:srgbClr val="000000"/>
                          </a:solidFill>
                          <a:effectLst/>
                          <a:latin typeface="Aptos Narrow" panose="020B0004020202020204" pitchFamily="34" charset="0"/>
                        </a:rPr>
                        <a:t>4</a:t>
                      </a:r>
                      <a:endParaRPr lang="en-US" sz="2800" b="0" i="0" u="none" strike="noStrike">
                        <a:effectLst/>
                        <a:latin typeface="Arial" panose="020B0604020202020204" pitchFamily="34" charset="0"/>
                      </a:endParaRPr>
                    </a:p>
                  </a:txBody>
                  <a:tcPr marL="9891" marR="9891" marT="9891" marB="0" anchor="b">
                    <a:lnL>
                      <a:noFill/>
                    </a:lnL>
                    <a:lnR w="6350" cap="flat" cmpd="sng" algn="ctr">
                      <a:solidFill>
                        <a:srgbClr val="44B3E1"/>
                      </a:solidFill>
                      <a:prstDash val="solid"/>
                      <a:round/>
                      <a:headEnd type="none" w="med" len="med"/>
                      <a:tailEnd type="none" w="med" len="med"/>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FF0000"/>
                    </a:solidFill>
                  </a:tcPr>
                </a:tc>
                <a:extLst>
                  <a:ext uri="{0D108BD9-81ED-4DB2-BD59-A6C34878D82A}">
                    <a16:rowId xmlns:a16="http://schemas.microsoft.com/office/drawing/2014/main" val="2103374389"/>
                  </a:ext>
                </a:extLst>
              </a:tr>
              <a:tr h="327979">
                <a:tc>
                  <a:txBody>
                    <a:bodyPr/>
                    <a:lstStyle/>
                    <a:p>
                      <a:pPr algn="l" fontAlgn="b">
                        <a:buNone/>
                      </a:pPr>
                      <a:r>
                        <a:rPr lang="en-US" sz="1700" b="0" i="0" u="none" strike="noStrike">
                          <a:solidFill>
                            <a:srgbClr val="000000"/>
                          </a:solidFill>
                          <a:effectLst/>
                          <a:latin typeface="Aptos Narrow" panose="020B0004020202020204" pitchFamily="34" charset="0"/>
                        </a:rPr>
                        <a:t>Other race</a:t>
                      </a:r>
                      <a:endParaRPr lang="en-US" sz="2800" b="0" i="0" u="none" strike="noStrike">
                        <a:effectLst/>
                        <a:latin typeface="Arial" panose="020B0604020202020204" pitchFamily="34" charset="0"/>
                      </a:endParaRPr>
                    </a:p>
                  </a:txBody>
                  <a:tcPr marL="9891" marR="9891" marT="9891" marB="0" anchor="b">
                    <a:lnL w="6350" cap="flat" cmpd="sng" algn="ctr">
                      <a:solidFill>
                        <a:srgbClr val="44B3E1"/>
                      </a:solidFill>
                      <a:prstDash val="solid"/>
                      <a:round/>
                      <a:headEnd type="none" w="med" len="med"/>
                      <a:tailEnd type="none" w="med" len="med"/>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r" fontAlgn="b">
                        <a:buNone/>
                      </a:pPr>
                      <a:r>
                        <a:rPr lang="en-US" sz="1700" b="0" i="0" u="none" strike="noStrike">
                          <a:solidFill>
                            <a:srgbClr val="000000"/>
                          </a:solidFill>
                          <a:effectLst/>
                          <a:latin typeface="Aptos Narrow" panose="020B0004020202020204" pitchFamily="34" charset="0"/>
                        </a:rPr>
                        <a:t>6</a:t>
                      </a:r>
                      <a:endParaRPr lang="en-US" sz="2800" b="0" i="0" u="none" strike="noStrike">
                        <a:effectLst/>
                        <a:latin typeface="Arial" panose="020B0604020202020204" pitchFamily="34" charset="0"/>
                      </a:endParaRPr>
                    </a:p>
                  </a:txBody>
                  <a:tcPr marL="9891" marR="9891" marT="9891" marB="0" anchor="b">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r" fontAlgn="b">
                        <a:buNone/>
                      </a:pPr>
                      <a:r>
                        <a:rPr lang="en-US" sz="1700" b="0" i="0" u="none" strike="noStrike">
                          <a:solidFill>
                            <a:srgbClr val="000000"/>
                          </a:solidFill>
                          <a:effectLst/>
                          <a:latin typeface="Aptos Narrow" panose="020B0004020202020204" pitchFamily="34" charset="0"/>
                        </a:rPr>
                        <a:t>0.00%</a:t>
                      </a:r>
                      <a:endParaRPr lang="en-US" sz="2800" b="0" i="0" u="none" strike="noStrike">
                        <a:effectLst/>
                        <a:latin typeface="Arial" panose="020B0604020202020204" pitchFamily="34" charset="0"/>
                      </a:endParaRPr>
                    </a:p>
                  </a:txBody>
                  <a:tcPr marL="9891" marR="9891" marT="9891" marB="0" anchor="b">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r" fontAlgn="b">
                        <a:buNone/>
                      </a:pPr>
                      <a:r>
                        <a:rPr lang="en-US" sz="1700" b="0" i="0" u="none" strike="noStrike">
                          <a:solidFill>
                            <a:srgbClr val="000000"/>
                          </a:solidFill>
                          <a:effectLst/>
                          <a:latin typeface="Aptos Narrow" panose="020B0004020202020204" pitchFamily="34" charset="0"/>
                        </a:rPr>
                        <a:t>0.00%</a:t>
                      </a:r>
                      <a:endParaRPr lang="en-US" sz="2800" b="0" i="0" u="none" strike="noStrike">
                        <a:effectLst/>
                        <a:latin typeface="Arial" panose="020B0604020202020204" pitchFamily="34" charset="0"/>
                      </a:endParaRPr>
                    </a:p>
                  </a:txBody>
                  <a:tcPr marL="9891" marR="9891" marT="9891" marB="0" anchor="b">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r" fontAlgn="b">
                        <a:buNone/>
                      </a:pPr>
                      <a:r>
                        <a:rPr lang="en-US" sz="1700" b="0" i="0" u="none" strike="noStrike">
                          <a:solidFill>
                            <a:srgbClr val="000000"/>
                          </a:solidFill>
                          <a:effectLst/>
                          <a:latin typeface="Aptos Narrow" panose="020B0004020202020204" pitchFamily="34" charset="0"/>
                        </a:rPr>
                        <a:t>0.00%</a:t>
                      </a:r>
                      <a:endParaRPr lang="en-US" sz="2800" b="0" i="0" u="none" strike="noStrike">
                        <a:effectLst/>
                        <a:latin typeface="Arial" panose="020B0604020202020204" pitchFamily="34" charset="0"/>
                      </a:endParaRPr>
                    </a:p>
                  </a:txBody>
                  <a:tcPr marL="9891" marR="9891" marT="9891" marB="0" anchor="b">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r" fontAlgn="b">
                        <a:buNone/>
                      </a:pPr>
                      <a:r>
                        <a:rPr lang="en-US" sz="1700" b="0" i="0" u="none" strike="noStrike">
                          <a:solidFill>
                            <a:srgbClr val="000000"/>
                          </a:solidFill>
                          <a:effectLst/>
                          <a:latin typeface="Aptos Narrow" panose="020B0004020202020204" pitchFamily="34" charset="0"/>
                        </a:rPr>
                        <a:t>0.00%</a:t>
                      </a:r>
                      <a:endParaRPr lang="en-US" sz="2800" b="0" i="0" u="none" strike="noStrike">
                        <a:effectLst/>
                        <a:latin typeface="Arial" panose="020B0604020202020204" pitchFamily="34" charset="0"/>
                      </a:endParaRPr>
                    </a:p>
                  </a:txBody>
                  <a:tcPr marL="9891" marR="9891" marT="9891" marB="0" anchor="b">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r" fontAlgn="b">
                        <a:buNone/>
                      </a:pPr>
                      <a:r>
                        <a:rPr lang="en-US" sz="1700" b="0" i="0" u="none" strike="noStrike">
                          <a:solidFill>
                            <a:srgbClr val="000000"/>
                          </a:solidFill>
                          <a:effectLst/>
                          <a:latin typeface="Aptos Narrow" panose="020B0004020202020204" pitchFamily="34" charset="0"/>
                        </a:rPr>
                        <a:t>0</a:t>
                      </a:r>
                      <a:endParaRPr lang="en-US" sz="2800" b="0" i="0" u="none" strike="noStrike">
                        <a:effectLst/>
                        <a:latin typeface="Arial" panose="020B0604020202020204" pitchFamily="34" charset="0"/>
                      </a:endParaRPr>
                    </a:p>
                  </a:txBody>
                  <a:tcPr marL="9891" marR="9891" marT="9891" marB="0" anchor="b">
                    <a:lnL>
                      <a:noFill/>
                    </a:lnL>
                    <a:lnR w="6350" cap="flat" cmpd="sng" algn="ctr">
                      <a:solidFill>
                        <a:srgbClr val="44B3E1"/>
                      </a:solidFill>
                      <a:prstDash val="solid"/>
                      <a:round/>
                      <a:headEnd type="none" w="med" len="med"/>
                      <a:tailEnd type="none" w="med" len="med"/>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FF0000"/>
                    </a:solidFill>
                  </a:tcPr>
                </a:tc>
                <a:extLst>
                  <a:ext uri="{0D108BD9-81ED-4DB2-BD59-A6C34878D82A}">
                    <a16:rowId xmlns:a16="http://schemas.microsoft.com/office/drawing/2014/main" val="3900474207"/>
                  </a:ext>
                </a:extLst>
              </a:tr>
              <a:tr h="327979">
                <a:tc>
                  <a:txBody>
                    <a:bodyPr/>
                    <a:lstStyle/>
                    <a:p>
                      <a:pPr algn="l" fontAlgn="b">
                        <a:buNone/>
                      </a:pPr>
                      <a:r>
                        <a:rPr lang="en-US" sz="1700" b="0" i="0" u="none" strike="noStrike">
                          <a:solidFill>
                            <a:srgbClr val="000000"/>
                          </a:solidFill>
                          <a:effectLst/>
                          <a:latin typeface="Aptos Narrow" panose="020B0004020202020204" pitchFamily="34" charset="0"/>
                        </a:rPr>
                        <a:t>2 or more</a:t>
                      </a:r>
                      <a:endParaRPr lang="en-US" sz="2800" b="0" i="0" u="none" strike="noStrike">
                        <a:effectLst/>
                        <a:latin typeface="Arial" panose="020B0604020202020204" pitchFamily="34" charset="0"/>
                      </a:endParaRPr>
                    </a:p>
                  </a:txBody>
                  <a:tcPr marL="9891" marR="9891" marT="9891" marB="0" anchor="b">
                    <a:lnL w="6350" cap="flat" cmpd="sng" algn="ctr">
                      <a:solidFill>
                        <a:srgbClr val="44B3E1"/>
                      </a:solidFill>
                      <a:prstDash val="solid"/>
                      <a:round/>
                      <a:headEnd type="none" w="med" len="med"/>
                      <a:tailEnd type="none" w="med" len="med"/>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C0E6F5"/>
                    </a:solidFill>
                  </a:tcPr>
                </a:tc>
                <a:tc>
                  <a:txBody>
                    <a:bodyPr/>
                    <a:lstStyle/>
                    <a:p>
                      <a:pPr algn="r" fontAlgn="b">
                        <a:buNone/>
                      </a:pPr>
                      <a:r>
                        <a:rPr lang="en-US" sz="1700" b="0" i="0" u="none" strike="noStrike">
                          <a:solidFill>
                            <a:srgbClr val="000000"/>
                          </a:solidFill>
                          <a:effectLst/>
                          <a:latin typeface="Aptos Narrow" panose="020B0004020202020204" pitchFamily="34" charset="0"/>
                        </a:rPr>
                        <a:t>7</a:t>
                      </a:r>
                      <a:endParaRPr lang="en-US" sz="2800" b="0" i="0" u="none" strike="noStrike">
                        <a:effectLst/>
                        <a:latin typeface="Arial" panose="020B0604020202020204" pitchFamily="34" charset="0"/>
                      </a:endParaRPr>
                    </a:p>
                  </a:txBody>
                  <a:tcPr marL="9891" marR="9891" marT="9891" marB="0" anchor="b">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C0E6F5"/>
                    </a:solidFill>
                  </a:tcPr>
                </a:tc>
                <a:tc>
                  <a:txBody>
                    <a:bodyPr/>
                    <a:lstStyle/>
                    <a:p>
                      <a:pPr algn="r" fontAlgn="b">
                        <a:buNone/>
                      </a:pPr>
                      <a:r>
                        <a:rPr lang="en-US" sz="1700" b="0" i="0" u="none" strike="noStrike">
                          <a:solidFill>
                            <a:srgbClr val="000000"/>
                          </a:solidFill>
                          <a:effectLst/>
                          <a:latin typeface="Aptos Narrow" panose="020B0004020202020204" pitchFamily="34" charset="0"/>
                        </a:rPr>
                        <a:t>60.87%</a:t>
                      </a:r>
                      <a:endParaRPr lang="en-US" sz="2800" b="0" i="0" u="none" strike="noStrike">
                        <a:effectLst/>
                        <a:latin typeface="Arial" panose="020B0604020202020204" pitchFamily="34" charset="0"/>
                      </a:endParaRPr>
                    </a:p>
                  </a:txBody>
                  <a:tcPr marL="9891" marR="9891" marT="9891" marB="0" anchor="b">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C0E6F5"/>
                    </a:solidFill>
                  </a:tcPr>
                </a:tc>
                <a:tc>
                  <a:txBody>
                    <a:bodyPr/>
                    <a:lstStyle/>
                    <a:p>
                      <a:pPr algn="r" fontAlgn="b">
                        <a:buNone/>
                      </a:pPr>
                      <a:r>
                        <a:rPr lang="en-US" sz="1700" b="0" i="0" u="none" strike="noStrike">
                          <a:solidFill>
                            <a:srgbClr val="000000"/>
                          </a:solidFill>
                          <a:effectLst/>
                          <a:latin typeface="Aptos Narrow" panose="020B0004020202020204" pitchFamily="34" charset="0"/>
                        </a:rPr>
                        <a:t>76.00%</a:t>
                      </a:r>
                      <a:endParaRPr lang="en-US" sz="2800" b="0" i="0" u="none" strike="noStrike">
                        <a:effectLst/>
                        <a:latin typeface="Arial" panose="020B0604020202020204" pitchFamily="34" charset="0"/>
                      </a:endParaRPr>
                    </a:p>
                  </a:txBody>
                  <a:tcPr marL="9891" marR="9891" marT="9891" marB="0" anchor="b">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C0E6F5"/>
                    </a:solidFill>
                  </a:tcPr>
                </a:tc>
                <a:tc>
                  <a:txBody>
                    <a:bodyPr/>
                    <a:lstStyle/>
                    <a:p>
                      <a:pPr algn="r" fontAlgn="b">
                        <a:buNone/>
                      </a:pPr>
                      <a:r>
                        <a:rPr lang="en-US" sz="1700" b="0" i="0" u="none" strike="noStrike">
                          <a:solidFill>
                            <a:srgbClr val="000000"/>
                          </a:solidFill>
                          <a:effectLst/>
                          <a:latin typeface="Aptos Narrow" panose="020B0004020202020204" pitchFamily="34" charset="0"/>
                        </a:rPr>
                        <a:t>16.67%</a:t>
                      </a:r>
                      <a:endParaRPr lang="en-US" sz="2800" b="0" i="0" u="none" strike="noStrike">
                        <a:effectLst/>
                        <a:latin typeface="Arial" panose="020B0604020202020204" pitchFamily="34" charset="0"/>
                      </a:endParaRPr>
                    </a:p>
                  </a:txBody>
                  <a:tcPr marL="9891" marR="9891" marT="9891" marB="0" anchor="b">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C0E6F5"/>
                    </a:solidFill>
                  </a:tcPr>
                </a:tc>
                <a:tc>
                  <a:txBody>
                    <a:bodyPr/>
                    <a:lstStyle/>
                    <a:p>
                      <a:pPr algn="r" fontAlgn="b">
                        <a:buNone/>
                      </a:pPr>
                      <a:r>
                        <a:rPr lang="en-US" sz="1700" b="0" i="0" u="none" strike="noStrike">
                          <a:solidFill>
                            <a:srgbClr val="000000"/>
                          </a:solidFill>
                          <a:effectLst/>
                          <a:latin typeface="Aptos Narrow" panose="020B0004020202020204" pitchFamily="34" charset="0"/>
                        </a:rPr>
                        <a:t>51.18%</a:t>
                      </a:r>
                      <a:endParaRPr lang="en-US" sz="2800" b="0" i="0" u="none" strike="noStrike">
                        <a:effectLst/>
                        <a:latin typeface="Arial" panose="020B0604020202020204" pitchFamily="34" charset="0"/>
                      </a:endParaRPr>
                    </a:p>
                  </a:txBody>
                  <a:tcPr marL="9891" marR="9891" marT="9891" marB="0" anchor="b">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C0E6F5"/>
                    </a:solidFill>
                  </a:tcPr>
                </a:tc>
                <a:tc>
                  <a:txBody>
                    <a:bodyPr/>
                    <a:lstStyle/>
                    <a:p>
                      <a:pPr algn="r" fontAlgn="b">
                        <a:buNone/>
                      </a:pPr>
                      <a:r>
                        <a:rPr lang="en-US" sz="1700" b="0" i="0" u="none" strike="noStrike">
                          <a:solidFill>
                            <a:srgbClr val="000000"/>
                          </a:solidFill>
                          <a:effectLst/>
                          <a:latin typeface="Aptos Narrow" panose="020B0004020202020204" pitchFamily="34" charset="0"/>
                        </a:rPr>
                        <a:t>66</a:t>
                      </a:r>
                      <a:endParaRPr lang="en-US" sz="2800" b="0" i="0" u="none" strike="noStrike">
                        <a:effectLst/>
                        <a:latin typeface="Arial" panose="020B0604020202020204" pitchFamily="34" charset="0"/>
                      </a:endParaRPr>
                    </a:p>
                  </a:txBody>
                  <a:tcPr marL="9891" marR="9891" marT="9891" marB="0" anchor="b">
                    <a:lnL>
                      <a:noFill/>
                    </a:lnL>
                    <a:lnR w="6350" cap="flat" cmpd="sng" algn="ctr">
                      <a:solidFill>
                        <a:srgbClr val="44B3E1"/>
                      </a:solidFill>
                      <a:prstDash val="solid"/>
                      <a:round/>
                      <a:headEnd type="none" w="med" len="med"/>
                      <a:tailEnd type="none" w="med" len="med"/>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C0E6F5"/>
                    </a:solidFill>
                  </a:tcPr>
                </a:tc>
                <a:extLst>
                  <a:ext uri="{0D108BD9-81ED-4DB2-BD59-A6C34878D82A}">
                    <a16:rowId xmlns:a16="http://schemas.microsoft.com/office/drawing/2014/main" val="2756437858"/>
                  </a:ext>
                </a:extLst>
              </a:tr>
              <a:tr h="327979">
                <a:tc>
                  <a:txBody>
                    <a:bodyPr/>
                    <a:lstStyle/>
                    <a:p>
                      <a:pPr algn="l" fontAlgn="b">
                        <a:buNone/>
                      </a:pPr>
                      <a:r>
                        <a:rPr lang="en-US" sz="1700" b="0" i="0" u="none" strike="noStrike">
                          <a:solidFill>
                            <a:srgbClr val="000000"/>
                          </a:solidFill>
                          <a:effectLst/>
                          <a:latin typeface="Aptos Narrow" panose="020B0004020202020204" pitchFamily="34" charset="0"/>
                        </a:rPr>
                        <a:t>Declined</a:t>
                      </a:r>
                      <a:endParaRPr lang="en-US" sz="2800" b="0" i="0" u="none" strike="noStrike">
                        <a:effectLst/>
                        <a:latin typeface="Arial" panose="020B0604020202020204" pitchFamily="34" charset="0"/>
                      </a:endParaRPr>
                    </a:p>
                  </a:txBody>
                  <a:tcPr marL="9891" marR="9891" marT="9891" marB="0" anchor="b">
                    <a:lnL w="6350" cap="flat" cmpd="sng" algn="ctr">
                      <a:solidFill>
                        <a:srgbClr val="44B3E1"/>
                      </a:solidFill>
                      <a:prstDash val="solid"/>
                      <a:round/>
                      <a:headEnd type="none" w="med" len="med"/>
                      <a:tailEnd type="none" w="med" len="med"/>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r" fontAlgn="b">
                        <a:buNone/>
                      </a:pPr>
                      <a:r>
                        <a:rPr lang="en-US" sz="1700" b="0" i="0" u="none" strike="noStrike">
                          <a:solidFill>
                            <a:srgbClr val="000000"/>
                          </a:solidFill>
                          <a:effectLst/>
                          <a:latin typeface="Aptos Narrow" panose="020B0004020202020204" pitchFamily="34" charset="0"/>
                        </a:rPr>
                        <a:t>8</a:t>
                      </a:r>
                      <a:endParaRPr lang="en-US" sz="2800" b="0" i="0" u="none" strike="noStrike">
                        <a:effectLst/>
                        <a:latin typeface="Arial" panose="020B0604020202020204" pitchFamily="34" charset="0"/>
                      </a:endParaRPr>
                    </a:p>
                  </a:txBody>
                  <a:tcPr marL="9891" marR="9891" marT="9891" marB="0" anchor="b">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r" fontAlgn="b">
                        <a:buNone/>
                      </a:pPr>
                      <a:r>
                        <a:rPr lang="en-US" sz="1700" b="0" i="0" u="none" strike="noStrike">
                          <a:solidFill>
                            <a:srgbClr val="000000"/>
                          </a:solidFill>
                          <a:effectLst/>
                          <a:latin typeface="Aptos Narrow" panose="020B0004020202020204" pitchFamily="34" charset="0"/>
                        </a:rPr>
                        <a:t>0.00%</a:t>
                      </a:r>
                      <a:endParaRPr lang="en-US" sz="2800" b="0" i="0" u="none" strike="noStrike">
                        <a:effectLst/>
                        <a:latin typeface="Arial" panose="020B0604020202020204" pitchFamily="34" charset="0"/>
                      </a:endParaRPr>
                    </a:p>
                  </a:txBody>
                  <a:tcPr marL="9891" marR="9891" marT="9891" marB="0" anchor="b">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r" fontAlgn="b">
                        <a:buNone/>
                      </a:pPr>
                      <a:r>
                        <a:rPr lang="en-US" sz="1700" b="0" i="0" u="none" strike="noStrike">
                          <a:solidFill>
                            <a:srgbClr val="000000"/>
                          </a:solidFill>
                          <a:effectLst/>
                          <a:latin typeface="Aptos Narrow" panose="020B0004020202020204" pitchFamily="34" charset="0"/>
                        </a:rPr>
                        <a:t>0.00%</a:t>
                      </a:r>
                      <a:endParaRPr lang="en-US" sz="2800" b="0" i="0" u="none" strike="noStrike">
                        <a:effectLst/>
                        <a:latin typeface="Arial" panose="020B0604020202020204" pitchFamily="34" charset="0"/>
                      </a:endParaRPr>
                    </a:p>
                  </a:txBody>
                  <a:tcPr marL="9891" marR="9891" marT="9891" marB="0" anchor="b">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r" fontAlgn="b">
                        <a:buNone/>
                      </a:pPr>
                      <a:r>
                        <a:rPr lang="en-US" sz="1700" b="0" i="0" u="none" strike="noStrike">
                          <a:solidFill>
                            <a:srgbClr val="000000"/>
                          </a:solidFill>
                          <a:effectLst/>
                          <a:latin typeface="Aptos Narrow" panose="020B0004020202020204" pitchFamily="34" charset="0"/>
                        </a:rPr>
                        <a:t>0.00%</a:t>
                      </a:r>
                      <a:endParaRPr lang="en-US" sz="2800" b="0" i="0" u="none" strike="noStrike">
                        <a:effectLst/>
                        <a:latin typeface="Arial" panose="020B0604020202020204" pitchFamily="34" charset="0"/>
                      </a:endParaRPr>
                    </a:p>
                  </a:txBody>
                  <a:tcPr marL="9891" marR="9891" marT="9891" marB="0" anchor="b">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r" fontAlgn="b">
                        <a:buNone/>
                      </a:pPr>
                      <a:r>
                        <a:rPr lang="en-US" sz="1700" b="0" i="0" u="none" strike="noStrike">
                          <a:solidFill>
                            <a:srgbClr val="000000"/>
                          </a:solidFill>
                          <a:effectLst/>
                          <a:latin typeface="Aptos Narrow" panose="020B0004020202020204" pitchFamily="34" charset="0"/>
                        </a:rPr>
                        <a:t>0.00%</a:t>
                      </a:r>
                      <a:endParaRPr lang="en-US" sz="2800" b="0" i="0" u="none" strike="noStrike">
                        <a:effectLst/>
                        <a:latin typeface="Arial" panose="020B0604020202020204" pitchFamily="34" charset="0"/>
                      </a:endParaRPr>
                    </a:p>
                  </a:txBody>
                  <a:tcPr marL="9891" marR="9891" marT="9891" marB="0" anchor="b">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r" fontAlgn="b">
                        <a:buNone/>
                      </a:pPr>
                      <a:r>
                        <a:rPr lang="en-US" sz="1700" b="0" i="0" u="none" strike="noStrike">
                          <a:solidFill>
                            <a:srgbClr val="000000"/>
                          </a:solidFill>
                          <a:effectLst/>
                          <a:latin typeface="Aptos Narrow" panose="020B0004020202020204" pitchFamily="34" charset="0"/>
                        </a:rPr>
                        <a:t>0</a:t>
                      </a:r>
                      <a:endParaRPr lang="en-US" sz="2800" b="0" i="0" u="none" strike="noStrike">
                        <a:effectLst/>
                        <a:latin typeface="Arial" panose="020B0604020202020204" pitchFamily="34" charset="0"/>
                      </a:endParaRPr>
                    </a:p>
                  </a:txBody>
                  <a:tcPr marL="9891" marR="9891" marT="9891" marB="0" anchor="b">
                    <a:lnL>
                      <a:noFill/>
                    </a:lnL>
                    <a:lnR w="6350" cap="flat" cmpd="sng" algn="ctr">
                      <a:solidFill>
                        <a:srgbClr val="44B3E1"/>
                      </a:solidFill>
                      <a:prstDash val="solid"/>
                      <a:round/>
                      <a:headEnd type="none" w="med" len="med"/>
                      <a:tailEnd type="none" w="med" len="med"/>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FF0000"/>
                    </a:solidFill>
                  </a:tcPr>
                </a:tc>
                <a:extLst>
                  <a:ext uri="{0D108BD9-81ED-4DB2-BD59-A6C34878D82A}">
                    <a16:rowId xmlns:a16="http://schemas.microsoft.com/office/drawing/2014/main" val="2807715966"/>
                  </a:ext>
                </a:extLst>
              </a:tr>
              <a:tr h="327979">
                <a:tc>
                  <a:txBody>
                    <a:bodyPr/>
                    <a:lstStyle/>
                    <a:p>
                      <a:pPr algn="l" fontAlgn="b">
                        <a:buNone/>
                      </a:pPr>
                      <a:r>
                        <a:rPr lang="en-US" sz="1700" b="0" i="0" u="none" strike="noStrike">
                          <a:solidFill>
                            <a:srgbClr val="000000"/>
                          </a:solidFill>
                          <a:effectLst/>
                          <a:latin typeface="Aptos Narrow" panose="020B0004020202020204" pitchFamily="34" charset="0"/>
                        </a:rPr>
                        <a:t>unknown</a:t>
                      </a:r>
                      <a:endParaRPr lang="en-US" sz="2800" b="0" i="0" u="none" strike="noStrike">
                        <a:effectLst/>
                        <a:latin typeface="Arial" panose="020B0604020202020204" pitchFamily="34" charset="0"/>
                      </a:endParaRPr>
                    </a:p>
                  </a:txBody>
                  <a:tcPr marL="9891" marR="9891" marT="9891" marB="0" anchor="b">
                    <a:lnL w="6350" cap="flat" cmpd="sng" algn="ctr">
                      <a:solidFill>
                        <a:srgbClr val="44B3E1"/>
                      </a:solidFill>
                      <a:prstDash val="solid"/>
                      <a:round/>
                      <a:headEnd type="none" w="med" len="med"/>
                      <a:tailEnd type="none" w="med" len="med"/>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C0E6F5"/>
                    </a:solidFill>
                  </a:tcPr>
                </a:tc>
                <a:tc>
                  <a:txBody>
                    <a:bodyPr/>
                    <a:lstStyle/>
                    <a:p>
                      <a:pPr algn="r" fontAlgn="b">
                        <a:buNone/>
                      </a:pPr>
                      <a:r>
                        <a:rPr lang="en-US" sz="1700" b="0" i="0" u="none" strike="noStrike">
                          <a:solidFill>
                            <a:srgbClr val="000000"/>
                          </a:solidFill>
                          <a:effectLst/>
                          <a:latin typeface="Aptos Narrow" panose="020B0004020202020204" pitchFamily="34" charset="0"/>
                        </a:rPr>
                        <a:t>9</a:t>
                      </a:r>
                      <a:endParaRPr lang="en-US" sz="2800" b="0" i="0" u="none" strike="noStrike">
                        <a:effectLst/>
                        <a:latin typeface="Arial" panose="020B0604020202020204" pitchFamily="34" charset="0"/>
                      </a:endParaRPr>
                    </a:p>
                  </a:txBody>
                  <a:tcPr marL="9891" marR="9891" marT="9891" marB="0" anchor="b">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C0E6F5"/>
                    </a:solidFill>
                  </a:tcPr>
                </a:tc>
                <a:tc>
                  <a:txBody>
                    <a:bodyPr/>
                    <a:lstStyle/>
                    <a:p>
                      <a:pPr algn="r" fontAlgn="b">
                        <a:buNone/>
                      </a:pPr>
                      <a:r>
                        <a:rPr lang="en-US" sz="1700" b="0" i="0" u="none" strike="noStrike">
                          <a:solidFill>
                            <a:srgbClr val="000000"/>
                          </a:solidFill>
                          <a:effectLst/>
                          <a:latin typeface="Aptos Narrow" panose="020B0004020202020204" pitchFamily="34" charset="0"/>
                        </a:rPr>
                        <a:t>39.39%</a:t>
                      </a:r>
                      <a:endParaRPr lang="en-US" sz="2800" b="0" i="0" u="none" strike="noStrike">
                        <a:effectLst/>
                        <a:latin typeface="Arial" panose="020B0604020202020204" pitchFamily="34" charset="0"/>
                      </a:endParaRPr>
                    </a:p>
                  </a:txBody>
                  <a:tcPr marL="9891" marR="9891" marT="9891" marB="0" anchor="b">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C0E6F5"/>
                    </a:solidFill>
                  </a:tcPr>
                </a:tc>
                <a:tc>
                  <a:txBody>
                    <a:bodyPr/>
                    <a:lstStyle/>
                    <a:p>
                      <a:pPr algn="r" fontAlgn="b">
                        <a:buNone/>
                      </a:pPr>
                      <a:r>
                        <a:rPr lang="en-US" sz="1700" b="0" i="0" u="none" strike="noStrike">
                          <a:solidFill>
                            <a:srgbClr val="000000"/>
                          </a:solidFill>
                          <a:effectLst/>
                          <a:latin typeface="Aptos Narrow" panose="020B0004020202020204" pitchFamily="34" charset="0"/>
                        </a:rPr>
                        <a:t>50.00%</a:t>
                      </a:r>
                      <a:endParaRPr lang="en-US" sz="2800" b="0" i="0" u="none" strike="noStrike">
                        <a:effectLst/>
                        <a:latin typeface="Arial" panose="020B0604020202020204" pitchFamily="34" charset="0"/>
                      </a:endParaRPr>
                    </a:p>
                  </a:txBody>
                  <a:tcPr marL="9891" marR="9891" marT="9891" marB="0" anchor="b">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C0E6F5"/>
                    </a:solidFill>
                  </a:tcPr>
                </a:tc>
                <a:tc>
                  <a:txBody>
                    <a:bodyPr/>
                    <a:lstStyle/>
                    <a:p>
                      <a:pPr algn="r" fontAlgn="b">
                        <a:buNone/>
                      </a:pPr>
                      <a:r>
                        <a:rPr lang="en-US" sz="1700" b="0" i="0" u="none" strike="noStrike">
                          <a:solidFill>
                            <a:srgbClr val="000000"/>
                          </a:solidFill>
                          <a:effectLst/>
                          <a:latin typeface="Aptos Narrow" panose="020B0004020202020204" pitchFamily="34" charset="0"/>
                        </a:rPr>
                        <a:t>0.00%</a:t>
                      </a:r>
                      <a:endParaRPr lang="en-US" sz="2800" b="0" i="0" u="none" strike="noStrike">
                        <a:effectLst/>
                        <a:latin typeface="Arial" panose="020B0604020202020204" pitchFamily="34" charset="0"/>
                      </a:endParaRPr>
                    </a:p>
                  </a:txBody>
                  <a:tcPr marL="9891" marR="9891" marT="9891" marB="0" anchor="b">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C0E6F5"/>
                    </a:solidFill>
                  </a:tcPr>
                </a:tc>
                <a:tc>
                  <a:txBody>
                    <a:bodyPr/>
                    <a:lstStyle/>
                    <a:p>
                      <a:pPr algn="r" fontAlgn="b">
                        <a:buNone/>
                      </a:pPr>
                      <a:r>
                        <a:rPr lang="en-US" sz="1700" b="0" i="0" u="none" strike="noStrike">
                          <a:solidFill>
                            <a:srgbClr val="000000"/>
                          </a:solidFill>
                          <a:effectLst/>
                          <a:latin typeface="Aptos Narrow" panose="020B0004020202020204" pitchFamily="34" charset="0"/>
                        </a:rPr>
                        <a:t>29.80%</a:t>
                      </a:r>
                      <a:endParaRPr lang="en-US" sz="2800" b="0" i="0" u="none" strike="noStrike">
                        <a:effectLst/>
                        <a:latin typeface="Arial" panose="020B0604020202020204" pitchFamily="34" charset="0"/>
                      </a:endParaRPr>
                    </a:p>
                  </a:txBody>
                  <a:tcPr marL="9891" marR="9891" marT="9891" marB="0" anchor="b">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C0E6F5"/>
                    </a:solidFill>
                  </a:tcPr>
                </a:tc>
                <a:tc>
                  <a:txBody>
                    <a:bodyPr/>
                    <a:lstStyle/>
                    <a:p>
                      <a:pPr algn="r" fontAlgn="b">
                        <a:buNone/>
                      </a:pPr>
                      <a:r>
                        <a:rPr lang="en-US" sz="1700" b="0" i="0" u="none" strike="noStrike" dirty="0">
                          <a:solidFill>
                            <a:srgbClr val="000000"/>
                          </a:solidFill>
                          <a:effectLst/>
                          <a:latin typeface="Aptos Narrow" panose="020B0004020202020204" pitchFamily="34" charset="0"/>
                        </a:rPr>
                        <a:t>72</a:t>
                      </a:r>
                      <a:endParaRPr lang="en-US" sz="2800" b="0" i="0" u="none" strike="noStrike" dirty="0">
                        <a:effectLst/>
                        <a:latin typeface="Arial" panose="020B0604020202020204" pitchFamily="34" charset="0"/>
                      </a:endParaRPr>
                    </a:p>
                  </a:txBody>
                  <a:tcPr marL="9891" marR="9891" marT="9891" marB="0" anchor="b">
                    <a:lnL>
                      <a:noFill/>
                    </a:lnL>
                    <a:lnR w="6350" cap="flat" cmpd="sng" algn="ctr">
                      <a:solidFill>
                        <a:srgbClr val="44B3E1"/>
                      </a:solidFill>
                      <a:prstDash val="solid"/>
                      <a:round/>
                      <a:headEnd type="none" w="med" len="med"/>
                      <a:tailEnd type="none" w="med" len="med"/>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C0E6F5"/>
                    </a:solidFill>
                  </a:tcPr>
                </a:tc>
                <a:extLst>
                  <a:ext uri="{0D108BD9-81ED-4DB2-BD59-A6C34878D82A}">
                    <a16:rowId xmlns:a16="http://schemas.microsoft.com/office/drawing/2014/main" val="1065548572"/>
                  </a:ext>
                </a:extLst>
              </a:tr>
            </a:tbl>
          </a:graphicData>
        </a:graphic>
      </p:graphicFrame>
    </p:spTree>
    <p:extLst>
      <p:ext uri="{BB962C8B-B14F-4D97-AF65-F5344CB8AC3E}">
        <p14:creationId xmlns:p14="http://schemas.microsoft.com/office/powerpoint/2010/main" val="11102951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pic>
        <p:nvPicPr>
          <p:cNvPr id="4" name="96784BEA-7720-436E-9579-F554928150E8" descr="IMG_5628.jpg">
            <a:extLst>
              <a:ext uri="{FF2B5EF4-FFF2-40B4-BE49-F238E27FC236}">
                <a16:creationId xmlns:a16="http://schemas.microsoft.com/office/drawing/2014/main" id="{F60A5B16-9BA8-8B53-628D-1D30F4AC8397}"/>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43467" y="729170"/>
            <a:ext cx="5291666" cy="539965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A map of different states with different colored states&#10;&#10;AI-generated content may be incorrect.">
            <a:extLst>
              <a:ext uri="{FF2B5EF4-FFF2-40B4-BE49-F238E27FC236}">
                <a16:creationId xmlns:a16="http://schemas.microsoft.com/office/drawing/2014/main" id="{8EDE771F-DEF5-5A71-8BBF-914D858AD89A}"/>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256865" y="875770"/>
            <a:ext cx="5291667" cy="510645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234638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0DFC902-7D23-471A-B557-B6B6917D7A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5705"/>
            <a:ext cx="12191990" cy="169434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74B5D2F-2A2C-F34C-3471-A657A748D485}"/>
              </a:ext>
            </a:extLst>
          </p:cNvPr>
          <p:cNvSpPr>
            <a:spLocks noGrp="1"/>
          </p:cNvSpPr>
          <p:nvPr>
            <p:ph type="title"/>
          </p:nvPr>
        </p:nvSpPr>
        <p:spPr>
          <a:xfrm>
            <a:off x="1156851" y="637762"/>
            <a:ext cx="9888496" cy="900131"/>
          </a:xfrm>
        </p:spPr>
        <p:txBody>
          <a:bodyPr anchor="t">
            <a:normAutofit/>
          </a:bodyPr>
          <a:lstStyle/>
          <a:p>
            <a:pPr algn="ctr"/>
            <a:r>
              <a:rPr lang="en-US" sz="4000" dirty="0">
                <a:solidFill>
                  <a:schemeClr val="bg1"/>
                </a:solidFill>
              </a:rPr>
              <a:t>Additional HEDIS Measures: SAA</a:t>
            </a:r>
          </a:p>
        </p:txBody>
      </p:sp>
      <p:sp>
        <p:nvSpPr>
          <p:cNvPr id="10" name="Rectangle 9">
            <a:extLst>
              <a:ext uri="{FF2B5EF4-FFF2-40B4-BE49-F238E27FC236}">
                <a16:creationId xmlns:a16="http://schemas.microsoft.com/office/drawing/2014/main" id="{A55D5633-D557-4DCA-982C-FF36EB7A1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88641"/>
            <a:ext cx="12191990" cy="51693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6851" y="2010758"/>
            <a:ext cx="45719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lose-up of a prescription&#10;&#10;AI-generated content may be incorrect.">
            <a:extLst>
              <a:ext uri="{FF2B5EF4-FFF2-40B4-BE49-F238E27FC236}">
                <a16:creationId xmlns:a16="http://schemas.microsoft.com/office/drawing/2014/main" id="{1410A86F-B57C-1FAE-BC4B-9D94F65858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5691" y="2378594"/>
            <a:ext cx="10839214" cy="3720556"/>
          </a:xfrm>
          <a:prstGeom prst="rect">
            <a:avLst/>
          </a:prstGeom>
        </p:spPr>
      </p:pic>
    </p:spTree>
    <p:extLst>
      <p:ext uri="{BB962C8B-B14F-4D97-AF65-F5344CB8AC3E}">
        <p14:creationId xmlns:p14="http://schemas.microsoft.com/office/powerpoint/2010/main" val="10272818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A3CAF72-0644-50C7-C7AB-2507F984C1B5}"/>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684E9733-14CA-5CF4-23F5-3A9251B1D0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5705"/>
            <a:ext cx="12191990" cy="169434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D6789C1-3AF4-F181-8530-6338C95E668E}"/>
              </a:ext>
            </a:extLst>
          </p:cNvPr>
          <p:cNvSpPr>
            <a:spLocks noGrp="1"/>
          </p:cNvSpPr>
          <p:nvPr>
            <p:ph type="title"/>
          </p:nvPr>
        </p:nvSpPr>
        <p:spPr>
          <a:xfrm>
            <a:off x="8495407" y="303752"/>
            <a:ext cx="2447257" cy="900131"/>
          </a:xfrm>
        </p:spPr>
        <p:txBody>
          <a:bodyPr anchor="t">
            <a:normAutofit/>
          </a:bodyPr>
          <a:lstStyle/>
          <a:p>
            <a:pPr algn="ctr"/>
            <a:r>
              <a:rPr lang="en-US" sz="4000" dirty="0">
                <a:solidFill>
                  <a:schemeClr val="bg1"/>
                </a:solidFill>
              </a:rPr>
              <a:t>DSM V</a:t>
            </a:r>
          </a:p>
        </p:txBody>
      </p:sp>
      <p:sp>
        <p:nvSpPr>
          <p:cNvPr id="10" name="Rectangle 9">
            <a:extLst>
              <a:ext uri="{FF2B5EF4-FFF2-40B4-BE49-F238E27FC236}">
                <a16:creationId xmlns:a16="http://schemas.microsoft.com/office/drawing/2014/main" id="{52287CEB-474A-780E-D0FA-3DB35267F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88641"/>
            <a:ext cx="12191990" cy="51693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3B3DF58-BB71-E81C-E9A3-E02F87AF7F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6851" y="2010758"/>
            <a:ext cx="45719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screenshot of a medical document&#10;&#10;AI-generated content may be incorrect.">
            <a:extLst>
              <a:ext uri="{FF2B5EF4-FFF2-40B4-BE49-F238E27FC236}">
                <a16:creationId xmlns:a16="http://schemas.microsoft.com/office/drawing/2014/main" id="{337E1D86-8C99-A876-B437-F5BBBFF68C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593" y="0"/>
            <a:ext cx="7265675" cy="6858000"/>
          </a:xfrm>
          <a:prstGeom prst="rect">
            <a:avLst/>
          </a:prstGeom>
        </p:spPr>
      </p:pic>
      <p:pic>
        <p:nvPicPr>
          <p:cNvPr id="6" name="Picture 5" descr="A close up of a text&#10;&#10;AI-generated content may be incorrect.">
            <a:extLst>
              <a:ext uri="{FF2B5EF4-FFF2-40B4-BE49-F238E27FC236}">
                <a16:creationId xmlns:a16="http://schemas.microsoft.com/office/drawing/2014/main" id="{8F10468C-92D5-1C97-B83B-37D879D8606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60503" y="1619256"/>
            <a:ext cx="7531487" cy="3225966"/>
          </a:xfrm>
          <a:prstGeom prst="rect">
            <a:avLst/>
          </a:prstGeom>
        </p:spPr>
      </p:pic>
      <p:pic>
        <p:nvPicPr>
          <p:cNvPr id="11" name="Picture 10" descr="A diagram of a diagram of a curve&#10;&#10;AI-generated content may be incorrect.">
            <a:extLst>
              <a:ext uri="{FF2B5EF4-FFF2-40B4-BE49-F238E27FC236}">
                <a16:creationId xmlns:a16="http://schemas.microsoft.com/office/drawing/2014/main" id="{870F3068-B1C1-A7E3-616A-A7CABD77EDF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85155" y="4665586"/>
            <a:ext cx="6682182" cy="1600067"/>
          </a:xfrm>
          <a:prstGeom prst="rect">
            <a:avLst/>
          </a:prstGeom>
        </p:spPr>
      </p:pic>
    </p:spTree>
    <p:extLst>
      <p:ext uri="{BB962C8B-B14F-4D97-AF65-F5344CB8AC3E}">
        <p14:creationId xmlns:p14="http://schemas.microsoft.com/office/powerpoint/2010/main" val="1189376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A1F31BB-12D7-E790-FC21-EA3521680E9F}"/>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70DFC902-7D23-471A-B557-B6B6917D7A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5705"/>
            <a:ext cx="12191990" cy="169434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6C81DE6-F432-9140-C9C3-6F92DC399265}"/>
              </a:ext>
            </a:extLst>
          </p:cNvPr>
          <p:cNvSpPr>
            <a:spLocks noGrp="1"/>
          </p:cNvSpPr>
          <p:nvPr>
            <p:ph type="title"/>
          </p:nvPr>
        </p:nvSpPr>
        <p:spPr>
          <a:xfrm>
            <a:off x="1156851" y="637762"/>
            <a:ext cx="9888496" cy="900131"/>
          </a:xfrm>
        </p:spPr>
        <p:txBody>
          <a:bodyPr anchor="t">
            <a:normAutofit/>
          </a:bodyPr>
          <a:lstStyle/>
          <a:p>
            <a:r>
              <a:rPr lang="en-US" sz="4000" dirty="0">
                <a:solidFill>
                  <a:schemeClr val="bg1"/>
                </a:solidFill>
              </a:rPr>
              <a:t>Background</a:t>
            </a:r>
          </a:p>
        </p:txBody>
      </p:sp>
      <p:sp>
        <p:nvSpPr>
          <p:cNvPr id="10" name="Rectangle 9">
            <a:extLst>
              <a:ext uri="{FF2B5EF4-FFF2-40B4-BE49-F238E27FC236}">
                <a16:creationId xmlns:a16="http://schemas.microsoft.com/office/drawing/2014/main" id="{A55D5633-D557-4DCA-982C-FF36EB7A1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88641"/>
            <a:ext cx="12191990" cy="51693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6851" y="2010758"/>
            <a:ext cx="45719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2475DCF-2184-CF4C-D3DD-92571570A412}"/>
              </a:ext>
            </a:extLst>
          </p:cNvPr>
          <p:cNvSpPr>
            <a:spLocks noGrp="1"/>
          </p:cNvSpPr>
          <p:nvPr>
            <p:ph idx="1"/>
          </p:nvPr>
        </p:nvSpPr>
        <p:spPr>
          <a:xfrm>
            <a:off x="350331" y="2181361"/>
            <a:ext cx="6077766" cy="2280782"/>
          </a:xfrm>
        </p:spPr>
        <p:txBody>
          <a:bodyPr>
            <a:normAutofit/>
          </a:bodyPr>
          <a:lstStyle/>
          <a:p>
            <a:r>
              <a:rPr lang="en-US" sz="2400" dirty="0"/>
              <a:t>Prevalence peaks in early adulthood</a:t>
            </a:r>
          </a:p>
          <a:p>
            <a:pPr lvl="1"/>
            <a:r>
              <a:rPr lang="en-US" sz="2000" dirty="0"/>
              <a:t>M&gt;F</a:t>
            </a:r>
          </a:p>
          <a:p>
            <a:pPr lvl="1"/>
            <a:r>
              <a:rPr lang="en-US" sz="2000" dirty="0"/>
              <a:t>Black&gt; Caucasian </a:t>
            </a:r>
          </a:p>
          <a:p>
            <a:pPr lvl="2"/>
            <a:r>
              <a:rPr lang="en-US" sz="1600" dirty="0"/>
              <a:t>Social drivers? </a:t>
            </a:r>
          </a:p>
          <a:p>
            <a:r>
              <a:rPr lang="en-US" sz="2400" dirty="0"/>
              <a:t>Affects ~3 million adults in the US</a:t>
            </a:r>
          </a:p>
          <a:p>
            <a:endParaRPr lang="en-US" sz="2400" dirty="0"/>
          </a:p>
        </p:txBody>
      </p:sp>
      <p:sp>
        <p:nvSpPr>
          <p:cNvPr id="4" name="Content Placeholder 2">
            <a:extLst>
              <a:ext uri="{FF2B5EF4-FFF2-40B4-BE49-F238E27FC236}">
                <a16:creationId xmlns:a16="http://schemas.microsoft.com/office/drawing/2014/main" id="{5D609FD9-2860-B877-BCB4-CBBB76580146}"/>
              </a:ext>
            </a:extLst>
          </p:cNvPr>
          <p:cNvSpPr txBox="1">
            <a:spLocks/>
          </p:cNvSpPr>
          <p:nvPr/>
        </p:nvSpPr>
        <p:spPr>
          <a:xfrm>
            <a:off x="6289342" y="2181360"/>
            <a:ext cx="4756005" cy="156774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Economic burden  </a:t>
            </a:r>
          </a:p>
          <a:p>
            <a:pPr lvl="1"/>
            <a:r>
              <a:rPr lang="en-US" sz="2000" dirty="0"/>
              <a:t>&gt; $155 billion annually </a:t>
            </a:r>
          </a:p>
          <a:p>
            <a:pPr lvl="2"/>
            <a:r>
              <a:rPr lang="en-US" sz="1600" dirty="0"/>
              <a:t>direct healthcare costs: $37.7 billion (24%)</a:t>
            </a:r>
          </a:p>
          <a:p>
            <a:pPr lvl="2"/>
            <a:r>
              <a:rPr lang="en-US" sz="1600" dirty="0"/>
              <a:t>Indirect costs: $117.3 billion (76%)</a:t>
            </a:r>
          </a:p>
          <a:p>
            <a:endParaRPr lang="en-US" sz="2400" dirty="0"/>
          </a:p>
        </p:txBody>
      </p:sp>
      <p:pic>
        <p:nvPicPr>
          <p:cNvPr id="7" name="Picture 6" descr="A cat and a cat&#10;&#10;AI-generated content may be incorrect.">
            <a:extLst>
              <a:ext uri="{FF2B5EF4-FFF2-40B4-BE49-F238E27FC236}">
                <a16:creationId xmlns:a16="http://schemas.microsoft.com/office/drawing/2014/main" id="{3ED2FE66-7054-BFDE-DC2B-CC105BEE16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97038" y="4095499"/>
            <a:ext cx="7797421" cy="2416102"/>
          </a:xfrm>
          <a:prstGeom prst="rect">
            <a:avLst/>
          </a:prstGeom>
        </p:spPr>
      </p:pic>
    </p:spTree>
    <p:extLst>
      <p:ext uri="{BB962C8B-B14F-4D97-AF65-F5344CB8AC3E}">
        <p14:creationId xmlns:p14="http://schemas.microsoft.com/office/powerpoint/2010/main" val="7368704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1759C4F-6266-2EA6-45FB-9E0DFD13D1A8}"/>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70DFC902-7D23-471A-B557-B6B6917D7A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5705"/>
            <a:ext cx="12191990" cy="169434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B4F28E1-17ED-2F31-34B6-858543831D7D}"/>
              </a:ext>
            </a:extLst>
          </p:cNvPr>
          <p:cNvSpPr>
            <a:spLocks noGrp="1"/>
          </p:cNvSpPr>
          <p:nvPr>
            <p:ph type="title"/>
          </p:nvPr>
        </p:nvSpPr>
        <p:spPr>
          <a:xfrm>
            <a:off x="1156851" y="637762"/>
            <a:ext cx="9888496" cy="900131"/>
          </a:xfrm>
        </p:spPr>
        <p:txBody>
          <a:bodyPr anchor="t">
            <a:normAutofit/>
          </a:bodyPr>
          <a:lstStyle/>
          <a:p>
            <a:r>
              <a:rPr lang="en-US" sz="4000" dirty="0">
                <a:solidFill>
                  <a:schemeClr val="bg1"/>
                </a:solidFill>
              </a:rPr>
              <a:t>Current Strategies &amp; Program Goals</a:t>
            </a:r>
          </a:p>
        </p:txBody>
      </p:sp>
      <p:sp>
        <p:nvSpPr>
          <p:cNvPr id="10" name="Rectangle 9">
            <a:extLst>
              <a:ext uri="{FF2B5EF4-FFF2-40B4-BE49-F238E27FC236}">
                <a16:creationId xmlns:a16="http://schemas.microsoft.com/office/drawing/2014/main" id="{A55D5633-D557-4DCA-982C-FF36EB7A1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88641"/>
            <a:ext cx="12191990" cy="51693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6851" y="2010758"/>
            <a:ext cx="45719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7FE22B4-D524-77CB-D6C9-A3309022F1BE}"/>
              </a:ext>
            </a:extLst>
          </p:cNvPr>
          <p:cNvSpPr>
            <a:spLocks noGrp="1"/>
          </p:cNvSpPr>
          <p:nvPr>
            <p:ph idx="1"/>
          </p:nvPr>
        </p:nvSpPr>
        <p:spPr>
          <a:xfrm>
            <a:off x="594361" y="2217343"/>
            <a:ext cx="5303520" cy="4320617"/>
          </a:xfrm>
        </p:spPr>
        <p:txBody>
          <a:bodyPr>
            <a:normAutofit/>
          </a:bodyPr>
          <a:lstStyle/>
          <a:p>
            <a:pPr marL="0" indent="0">
              <a:buNone/>
            </a:pPr>
            <a:r>
              <a:rPr lang="en-US" sz="2400" b="1" u="sng" dirty="0"/>
              <a:t>Current Strategies</a:t>
            </a:r>
          </a:p>
          <a:p>
            <a:r>
              <a:rPr lang="en-US" sz="2400" dirty="0"/>
              <a:t>Text message campaigns </a:t>
            </a:r>
          </a:p>
          <a:p>
            <a:r>
              <a:rPr lang="en-US" sz="2400" dirty="0"/>
              <a:t>Shared decision making: LAI</a:t>
            </a:r>
          </a:p>
          <a:p>
            <a:r>
              <a:rPr lang="en-US" sz="2400" dirty="0"/>
              <a:t>Providing transportation to scheduled appointments</a:t>
            </a:r>
          </a:p>
        </p:txBody>
      </p:sp>
      <p:sp>
        <p:nvSpPr>
          <p:cNvPr id="4" name="Content Placeholder 2">
            <a:extLst>
              <a:ext uri="{FF2B5EF4-FFF2-40B4-BE49-F238E27FC236}">
                <a16:creationId xmlns:a16="http://schemas.microsoft.com/office/drawing/2014/main" id="{4DC88951-9126-2C96-6C80-53FA2D302A44}"/>
              </a:ext>
            </a:extLst>
          </p:cNvPr>
          <p:cNvSpPr txBox="1">
            <a:spLocks/>
          </p:cNvSpPr>
          <p:nvPr/>
        </p:nvSpPr>
        <p:spPr>
          <a:xfrm>
            <a:off x="5786033" y="2181360"/>
            <a:ext cx="5928355" cy="252808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u="sng" dirty="0"/>
              <a:t>Program Goals</a:t>
            </a:r>
          </a:p>
          <a:p>
            <a:r>
              <a:rPr lang="en-US" sz="2400" dirty="0"/>
              <a:t>2% increase in compliance rates from previous year OR reach 50</a:t>
            </a:r>
            <a:r>
              <a:rPr lang="en-US" sz="2400" baseline="30000" dirty="0"/>
              <a:t>th</a:t>
            </a:r>
            <a:r>
              <a:rPr lang="en-US" sz="2400" dirty="0"/>
              <a:t> percentile </a:t>
            </a:r>
          </a:p>
          <a:p>
            <a:r>
              <a:rPr lang="en-US" sz="2400" dirty="0"/>
              <a:t>Increase administration of LAI in ER</a:t>
            </a:r>
          </a:p>
          <a:p>
            <a:r>
              <a:rPr lang="en-US" sz="2400" dirty="0"/>
              <a:t>Currently no incentives, consider adding incentives</a:t>
            </a:r>
          </a:p>
        </p:txBody>
      </p:sp>
    </p:spTree>
    <p:extLst>
      <p:ext uri="{BB962C8B-B14F-4D97-AF65-F5344CB8AC3E}">
        <p14:creationId xmlns:p14="http://schemas.microsoft.com/office/powerpoint/2010/main" val="30908059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9BA530A-09EA-EBDE-7F08-759CE4E06660}"/>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3572BE32-5EDA-8F45-DD6E-E4B39760CE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5705"/>
            <a:ext cx="12191990" cy="169434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F519B3B-4FD2-F8F8-0714-F1F5EFF373CD}"/>
              </a:ext>
            </a:extLst>
          </p:cNvPr>
          <p:cNvSpPr>
            <a:spLocks noGrp="1"/>
          </p:cNvSpPr>
          <p:nvPr>
            <p:ph type="title"/>
          </p:nvPr>
        </p:nvSpPr>
        <p:spPr>
          <a:xfrm>
            <a:off x="1147945" y="391402"/>
            <a:ext cx="9888496" cy="900131"/>
          </a:xfrm>
        </p:spPr>
        <p:txBody>
          <a:bodyPr anchor="t">
            <a:normAutofit/>
          </a:bodyPr>
          <a:lstStyle/>
          <a:p>
            <a:r>
              <a:rPr lang="en-US" sz="4000" dirty="0">
                <a:solidFill>
                  <a:schemeClr val="bg1"/>
                </a:solidFill>
              </a:rPr>
              <a:t>What I did</a:t>
            </a:r>
          </a:p>
        </p:txBody>
      </p:sp>
      <p:sp>
        <p:nvSpPr>
          <p:cNvPr id="10" name="Rectangle 9">
            <a:extLst>
              <a:ext uri="{FF2B5EF4-FFF2-40B4-BE49-F238E27FC236}">
                <a16:creationId xmlns:a16="http://schemas.microsoft.com/office/drawing/2014/main" id="{8077A529-9B96-1133-7EDF-25165B3081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88641"/>
            <a:ext cx="12191990" cy="51693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CB22BB6-7492-F2A9-B679-2BE27E6757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6851" y="2010758"/>
            <a:ext cx="45719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B5B6B90-12BE-64E8-6684-DEC6560D0E92}"/>
              </a:ext>
            </a:extLst>
          </p:cNvPr>
          <p:cNvSpPr>
            <a:spLocks noGrp="1"/>
          </p:cNvSpPr>
          <p:nvPr>
            <p:ph idx="1"/>
          </p:nvPr>
        </p:nvSpPr>
        <p:spPr>
          <a:xfrm>
            <a:off x="1155548" y="2217343"/>
            <a:ext cx="9880893" cy="3959619"/>
          </a:xfrm>
        </p:spPr>
        <p:txBody>
          <a:bodyPr>
            <a:normAutofit/>
          </a:bodyPr>
          <a:lstStyle/>
          <a:p>
            <a:r>
              <a:rPr lang="en-US" sz="2400" dirty="0"/>
              <a:t>Collected compliance data from 2023, 2024, 2025 (Jan-Aug)</a:t>
            </a:r>
          </a:p>
          <a:p>
            <a:pPr lvl="1"/>
            <a:r>
              <a:rPr lang="en-US" sz="2000" dirty="0"/>
              <a:t>Compliance data*</a:t>
            </a:r>
          </a:p>
          <a:p>
            <a:r>
              <a:rPr lang="en-US" sz="2400" dirty="0"/>
              <a:t>Minimum cutoff for utilizing data by group: 25</a:t>
            </a:r>
          </a:p>
          <a:p>
            <a:r>
              <a:rPr lang="en-US" sz="2400" dirty="0"/>
              <a:t>Analyzed compliance data by various groups</a:t>
            </a:r>
          </a:p>
          <a:p>
            <a:pPr lvl="1"/>
            <a:r>
              <a:rPr lang="en-US" sz="2000" dirty="0"/>
              <a:t>Region, setting, age, race</a:t>
            </a:r>
            <a:endParaRPr lang="en-US" dirty="0"/>
          </a:p>
          <a:p>
            <a:r>
              <a:rPr lang="en-US" sz="2400" dirty="0"/>
              <a:t>Observed trends within groups from 2023, 2024</a:t>
            </a:r>
          </a:p>
        </p:txBody>
      </p:sp>
    </p:spTree>
    <p:extLst>
      <p:ext uri="{BB962C8B-B14F-4D97-AF65-F5344CB8AC3E}">
        <p14:creationId xmlns:p14="http://schemas.microsoft.com/office/powerpoint/2010/main" val="12426188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15033D4-268B-AEC3-E59C-D7A5088AA9EF}"/>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D6CEA61E-4A65-C579-1B3D-9637B62668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5705"/>
            <a:ext cx="12191990" cy="169434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3D01D48-8967-1E8F-177D-C8C4A4776F32}"/>
              </a:ext>
            </a:extLst>
          </p:cNvPr>
          <p:cNvSpPr>
            <a:spLocks noGrp="1"/>
          </p:cNvSpPr>
          <p:nvPr>
            <p:ph type="title"/>
          </p:nvPr>
        </p:nvSpPr>
        <p:spPr>
          <a:xfrm>
            <a:off x="3657595" y="529954"/>
            <a:ext cx="4586428" cy="900131"/>
          </a:xfrm>
        </p:spPr>
        <p:txBody>
          <a:bodyPr anchor="t">
            <a:normAutofit/>
          </a:bodyPr>
          <a:lstStyle/>
          <a:p>
            <a:r>
              <a:rPr lang="en-US" sz="4000" dirty="0">
                <a:solidFill>
                  <a:schemeClr val="bg1"/>
                </a:solidFill>
              </a:rPr>
              <a:t>Overall Compliance</a:t>
            </a:r>
          </a:p>
        </p:txBody>
      </p:sp>
      <p:sp>
        <p:nvSpPr>
          <p:cNvPr id="10" name="Rectangle 9">
            <a:extLst>
              <a:ext uri="{FF2B5EF4-FFF2-40B4-BE49-F238E27FC236}">
                <a16:creationId xmlns:a16="http://schemas.microsoft.com/office/drawing/2014/main" id="{78FF2FE3-7591-E454-6112-A7CECA2366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88641"/>
            <a:ext cx="12191990" cy="51693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51B83A2-0289-DA20-CF37-B551DE44E8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6851" y="2010758"/>
            <a:ext cx="45719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Content Placeholder 6">
            <a:extLst>
              <a:ext uri="{FF2B5EF4-FFF2-40B4-BE49-F238E27FC236}">
                <a16:creationId xmlns:a16="http://schemas.microsoft.com/office/drawing/2014/main" id="{A8C07844-33E3-D09C-322A-020EBA2112B5}"/>
              </a:ext>
            </a:extLst>
          </p:cNvPr>
          <p:cNvGraphicFramePr>
            <a:graphicFrameLocks noGrp="1"/>
          </p:cNvGraphicFramePr>
          <p:nvPr>
            <p:ph idx="1"/>
            <p:extLst>
              <p:ext uri="{D42A27DB-BD31-4B8C-83A1-F6EECF244321}">
                <p14:modId xmlns:p14="http://schemas.microsoft.com/office/powerpoint/2010/main" val="3212215977"/>
              </p:ext>
            </p:extLst>
          </p:nvPr>
        </p:nvGraphicFramePr>
        <p:xfrm>
          <a:off x="289560" y="2010759"/>
          <a:ext cx="6736070" cy="475580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Table 5">
            <a:extLst>
              <a:ext uri="{FF2B5EF4-FFF2-40B4-BE49-F238E27FC236}">
                <a16:creationId xmlns:a16="http://schemas.microsoft.com/office/drawing/2014/main" id="{CC99B54F-E359-609D-B257-63330BEA3359}"/>
              </a:ext>
            </a:extLst>
          </p:cNvPr>
          <p:cNvGraphicFramePr>
            <a:graphicFrameLocks noGrp="1"/>
          </p:cNvGraphicFramePr>
          <p:nvPr>
            <p:extLst>
              <p:ext uri="{D42A27DB-BD31-4B8C-83A1-F6EECF244321}">
                <p14:modId xmlns:p14="http://schemas.microsoft.com/office/powerpoint/2010/main" val="161588947"/>
              </p:ext>
            </p:extLst>
          </p:nvPr>
        </p:nvGraphicFramePr>
        <p:xfrm>
          <a:off x="7315190" y="3382987"/>
          <a:ext cx="4587249" cy="2766392"/>
        </p:xfrm>
        <a:graphic>
          <a:graphicData uri="http://schemas.openxmlformats.org/drawingml/2006/table">
            <a:tbl>
              <a:tblPr firstRow="1" bandRow="1">
                <a:tableStyleId>{5C22544A-7EE6-4342-B048-85BDC9FD1C3A}</a:tableStyleId>
              </a:tblPr>
              <a:tblGrid>
                <a:gridCol w="1529083">
                  <a:extLst>
                    <a:ext uri="{9D8B030D-6E8A-4147-A177-3AD203B41FA5}">
                      <a16:colId xmlns:a16="http://schemas.microsoft.com/office/drawing/2014/main" val="1853578032"/>
                    </a:ext>
                  </a:extLst>
                </a:gridCol>
                <a:gridCol w="1529083">
                  <a:extLst>
                    <a:ext uri="{9D8B030D-6E8A-4147-A177-3AD203B41FA5}">
                      <a16:colId xmlns:a16="http://schemas.microsoft.com/office/drawing/2014/main" val="3398608056"/>
                    </a:ext>
                  </a:extLst>
                </a:gridCol>
                <a:gridCol w="1529083">
                  <a:extLst>
                    <a:ext uri="{9D8B030D-6E8A-4147-A177-3AD203B41FA5}">
                      <a16:colId xmlns:a16="http://schemas.microsoft.com/office/drawing/2014/main" val="1555634005"/>
                    </a:ext>
                  </a:extLst>
                </a:gridCol>
              </a:tblGrid>
              <a:tr h="754712">
                <a:tc>
                  <a:txBody>
                    <a:bodyPr/>
                    <a:lstStyle/>
                    <a:p>
                      <a:pPr algn="ctr"/>
                      <a:endParaRPr lang="en-US" sz="2000" dirty="0"/>
                    </a:p>
                  </a:txBody>
                  <a:tcPr anchor="ctr"/>
                </a:tc>
                <a:tc>
                  <a:txBody>
                    <a:bodyPr/>
                    <a:lstStyle/>
                    <a:p>
                      <a:pPr algn="ctr"/>
                      <a:r>
                        <a:rPr lang="en-US" sz="2000" dirty="0"/>
                        <a:t>2023</a:t>
                      </a:r>
                    </a:p>
                  </a:txBody>
                  <a:tcPr anchor="ctr"/>
                </a:tc>
                <a:tc>
                  <a:txBody>
                    <a:bodyPr/>
                    <a:lstStyle/>
                    <a:p>
                      <a:pPr algn="ctr"/>
                      <a:r>
                        <a:rPr lang="en-US" sz="2000" dirty="0"/>
                        <a:t>2024</a:t>
                      </a:r>
                    </a:p>
                  </a:txBody>
                  <a:tcPr anchor="ctr"/>
                </a:tc>
                <a:extLst>
                  <a:ext uri="{0D108BD9-81ED-4DB2-BD59-A6C34878D82A}">
                    <a16:rowId xmlns:a16="http://schemas.microsoft.com/office/drawing/2014/main" val="3649567865"/>
                  </a:ext>
                </a:extLst>
              </a:tr>
              <a:tr h="959910">
                <a:tc>
                  <a:txBody>
                    <a:bodyPr/>
                    <a:lstStyle/>
                    <a:p>
                      <a:pPr algn="ctr"/>
                      <a:r>
                        <a:rPr lang="en-US" sz="2000" dirty="0"/>
                        <a:t>ACLA Overall Compliance</a:t>
                      </a:r>
                    </a:p>
                  </a:txBody>
                  <a:tcPr anchor="ctr"/>
                </a:tc>
                <a:tc>
                  <a:txBody>
                    <a:bodyPr/>
                    <a:lstStyle/>
                    <a:p>
                      <a:pPr algn="ctr" fontAlgn="b"/>
                      <a:r>
                        <a:rPr lang="en-US" sz="2000" b="0" i="0" u="none" strike="noStrike" dirty="0">
                          <a:solidFill>
                            <a:srgbClr val="000000"/>
                          </a:solidFill>
                          <a:effectLst/>
                          <a:latin typeface="Aptos Narrow" panose="020B0004020202020204" pitchFamily="34" charset="0"/>
                        </a:rPr>
                        <a:t>48.56%</a:t>
                      </a:r>
                    </a:p>
                  </a:txBody>
                  <a:tcPr marL="6350" marR="6350" marT="6350" marB="0" anchor="ctr"/>
                </a:tc>
                <a:tc>
                  <a:txBody>
                    <a:bodyPr/>
                    <a:lstStyle/>
                    <a:p>
                      <a:pPr algn="ctr" fontAlgn="b"/>
                      <a:r>
                        <a:rPr lang="en-US" sz="2000" b="0" i="0" u="none" strike="noStrike" dirty="0">
                          <a:solidFill>
                            <a:srgbClr val="000000"/>
                          </a:solidFill>
                          <a:effectLst/>
                          <a:latin typeface="Aptos Narrow" panose="020B0004020202020204" pitchFamily="34" charset="0"/>
                        </a:rPr>
                        <a:t>63.18%</a:t>
                      </a:r>
                    </a:p>
                  </a:txBody>
                  <a:tcPr marL="6350" marR="6350" marT="6350" marB="0" anchor="ctr"/>
                </a:tc>
                <a:extLst>
                  <a:ext uri="{0D108BD9-81ED-4DB2-BD59-A6C34878D82A}">
                    <a16:rowId xmlns:a16="http://schemas.microsoft.com/office/drawing/2014/main" val="737528358"/>
                  </a:ext>
                </a:extLst>
              </a:tr>
              <a:tr h="556138">
                <a:tc>
                  <a:txBody>
                    <a:bodyPr/>
                    <a:lstStyle/>
                    <a:p>
                      <a:pPr algn="ctr"/>
                      <a:r>
                        <a:rPr lang="en-US" sz="2000" dirty="0"/>
                        <a:t>NCQA Overall Compliance</a:t>
                      </a:r>
                    </a:p>
                  </a:txBody>
                  <a:tcPr anchor="ctr"/>
                </a:tc>
                <a:tc>
                  <a:txBody>
                    <a:bodyPr/>
                    <a:lstStyle/>
                    <a:p>
                      <a:pPr algn="ctr"/>
                      <a:r>
                        <a:rPr lang="en-US" sz="2000" dirty="0"/>
                        <a:t>61.09%</a:t>
                      </a:r>
                    </a:p>
                  </a:txBody>
                  <a:tcPr anchor="ctr"/>
                </a:tc>
                <a:tc>
                  <a:txBody>
                    <a:bodyPr/>
                    <a:lstStyle/>
                    <a:p>
                      <a:pPr algn="ctr"/>
                      <a:r>
                        <a:rPr lang="en-US" sz="2000" dirty="0"/>
                        <a:t>64.91%</a:t>
                      </a:r>
                    </a:p>
                  </a:txBody>
                  <a:tcPr anchor="ctr"/>
                </a:tc>
                <a:extLst>
                  <a:ext uri="{0D108BD9-81ED-4DB2-BD59-A6C34878D82A}">
                    <a16:rowId xmlns:a16="http://schemas.microsoft.com/office/drawing/2014/main" val="1367576360"/>
                  </a:ext>
                </a:extLst>
              </a:tr>
            </a:tbl>
          </a:graphicData>
        </a:graphic>
      </p:graphicFrame>
    </p:spTree>
    <p:extLst>
      <p:ext uri="{BB962C8B-B14F-4D97-AF65-F5344CB8AC3E}">
        <p14:creationId xmlns:p14="http://schemas.microsoft.com/office/powerpoint/2010/main" val="42195752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E4BF312-1076-20F0-2393-85CC5E787E34}"/>
            </a:ext>
          </a:extLst>
        </p:cNvPr>
        <p:cNvGrpSpPr/>
        <p:nvPr/>
      </p:nvGrpSpPr>
      <p:grpSpPr>
        <a:xfrm>
          <a:off x="0" y="0"/>
          <a:ext cx="0" cy="0"/>
          <a:chOff x="0" y="0"/>
          <a:chExt cx="0" cy="0"/>
        </a:xfrm>
      </p:grpSpPr>
      <p:sp>
        <p:nvSpPr>
          <p:cNvPr id="18" name="Rectangle 17">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29EB1EA-BE62-77EC-B38F-37C2AC9C5BB2}"/>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kern="1200">
                <a:solidFill>
                  <a:schemeClr val="bg1"/>
                </a:solidFill>
                <a:latin typeface="+mj-lt"/>
                <a:ea typeface="+mj-ea"/>
                <a:cs typeface="+mj-cs"/>
              </a:rPr>
              <a:t>Compliance by Region</a:t>
            </a:r>
          </a:p>
        </p:txBody>
      </p:sp>
      <p:graphicFrame>
        <p:nvGraphicFramePr>
          <p:cNvPr id="4" name="Content Placeholder 3">
            <a:extLst>
              <a:ext uri="{FF2B5EF4-FFF2-40B4-BE49-F238E27FC236}">
                <a16:creationId xmlns:a16="http://schemas.microsoft.com/office/drawing/2014/main" id="{4CFE1B97-B3A1-1AA0-73B0-35B479AFEABC}"/>
              </a:ext>
            </a:extLst>
          </p:cNvPr>
          <p:cNvGraphicFramePr>
            <a:graphicFrameLocks noGrp="1"/>
          </p:cNvGraphicFramePr>
          <p:nvPr>
            <p:ph idx="1"/>
            <p:extLst>
              <p:ext uri="{D42A27DB-BD31-4B8C-83A1-F6EECF244321}">
                <p14:modId xmlns:p14="http://schemas.microsoft.com/office/powerpoint/2010/main" val="1039155764"/>
              </p:ext>
            </p:extLst>
          </p:nvPr>
        </p:nvGraphicFramePr>
        <p:xfrm>
          <a:off x="12336954" y="2051679"/>
          <a:ext cx="4431092" cy="3985716"/>
        </p:xfrm>
        <a:graphic>
          <a:graphicData uri="http://schemas.openxmlformats.org/drawingml/2006/table">
            <a:tbl>
              <a:tblPr firstRow="1" bandRow="1">
                <a:tableStyleId>{5C22544A-7EE6-4342-B048-85BDC9FD1C3A}</a:tableStyleId>
              </a:tblPr>
              <a:tblGrid>
                <a:gridCol w="1318839">
                  <a:extLst>
                    <a:ext uri="{9D8B030D-6E8A-4147-A177-3AD203B41FA5}">
                      <a16:colId xmlns:a16="http://schemas.microsoft.com/office/drawing/2014/main" val="2468533563"/>
                    </a:ext>
                  </a:extLst>
                </a:gridCol>
                <a:gridCol w="1564630">
                  <a:extLst>
                    <a:ext uri="{9D8B030D-6E8A-4147-A177-3AD203B41FA5}">
                      <a16:colId xmlns:a16="http://schemas.microsoft.com/office/drawing/2014/main" val="1566377438"/>
                    </a:ext>
                  </a:extLst>
                </a:gridCol>
                <a:gridCol w="1547623">
                  <a:extLst>
                    <a:ext uri="{9D8B030D-6E8A-4147-A177-3AD203B41FA5}">
                      <a16:colId xmlns:a16="http://schemas.microsoft.com/office/drawing/2014/main" val="4259322866"/>
                    </a:ext>
                  </a:extLst>
                </a:gridCol>
              </a:tblGrid>
              <a:tr h="548045">
                <a:tc>
                  <a:txBody>
                    <a:bodyPr/>
                    <a:lstStyle/>
                    <a:p>
                      <a:r>
                        <a:rPr lang="en-US" dirty="0"/>
                        <a:t>Region</a:t>
                      </a:r>
                    </a:p>
                  </a:txBody>
                  <a:tcPr/>
                </a:tc>
                <a:tc>
                  <a:txBody>
                    <a:bodyPr/>
                    <a:lstStyle/>
                    <a:p>
                      <a:r>
                        <a:rPr lang="en-US" dirty="0"/>
                        <a:t>2023</a:t>
                      </a:r>
                    </a:p>
                  </a:txBody>
                  <a:tcPr/>
                </a:tc>
                <a:tc>
                  <a:txBody>
                    <a:bodyPr/>
                    <a:lstStyle/>
                    <a:p>
                      <a:r>
                        <a:rPr lang="en-US" dirty="0"/>
                        <a:t>2024</a:t>
                      </a:r>
                    </a:p>
                  </a:txBody>
                  <a:tcPr/>
                </a:tc>
                <a:extLst>
                  <a:ext uri="{0D108BD9-81ED-4DB2-BD59-A6C34878D82A}">
                    <a16:rowId xmlns:a16="http://schemas.microsoft.com/office/drawing/2014/main" val="3569728670"/>
                  </a:ext>
                </a:extLst>
              </a:tr>
              <a:tr h="318605">
                <a:tc>
                  <a:txBody>
                    <a:bodyPr/>
                    <a:lstStyle/>
                    <a:p>
                      <a:r>
                        <a:rPr lang="en-US" dirty="0"/>
                        <a:t>1</a:t>
                      </a:r>
                    </a:p>
                  </a:txBody>
                  <a:tcPr/>
                </a:tc>
                <a:tc>
                  <a:txBody>
                    <a:bodyPr/>
                    <a:lstStyle/>
                    <a:p>
                      <a:pPr algn="r" fontAlgn="b"/>
                      <a:r>
                        <a:rPr lang="en-US" sz="2400" b="0" i="0" u="none" strike="noStrike" dirty="0">
                          <a:solidFill>
                            <a:srgbClr val="000000"/>
                          </a:solidFill>
                          <a:effectLst/>
                          <a:latin typeface="Aptos Narrow" panose="020B0004020202020204" pitchFamily="34" charset="0"/>
                        </a:rPr>
                        <a:t>47.90%</a:t>
                      </a:r>
                    </a:p>
                  </a:txBody>
                  <a:tcPr marL="6350" marR="6350" marT="6350" marB="0" anchor="b">
                    <a:solidFill>
                      <a:srgbClr val="FDBBA7"/>
                    </a:solidFill>
                  </a:tcPr>
                </a:tc>
                <a:tc>
                  <a:txBody>
                    <a:bodyPr/>
                    <a:lstStyle/>
                    <a:p>
                      <a:pPr algn="r" fontAlgn="b"/>
                      <a:r>
                        <a:rPr lang="en-US" sz="2400" b="0" i="0" u="none" strike="noStrike">
                          <a:solidFill>
                            <a:srgbClr val="000000"/>
                          </a:solidFill>
                          <a:effectLst/>
                          <a:latin typeface="Aptos Narrow" panose="020B0004020202020204" pitchFamily="34" charset="0"/>
                        </a:rPr>
                        <a:t>64.26%</a:t>
                      </a:r>
                    </a:p>
                  </a:txBody>
                  <a:tcPr marL="6350" marR="6350" marT="6350" marB="0" anchor="b"/>
                </a:tc>
                <a:extLst>
                  <a:ext uri="{0D108BD9-81ED-4DB2-BD59-A6C34878D82A}">
                    <a16:rowId xmlns:a16="http://schemas.microsoft.com/office/drawing/2014/main" val="3326581829"/>
                  </a:ext>
                </a:extLst>
              </a:tr>
              <a:tr h="318605">
                <a:tc>
                  <a:txBody>
                    <a:bodyPr/>
                    <a:lstStyle/>
                    <a:p>
                      <a:r>
                        <a:rPr lang="en-US" dirty="0"/>
                        <a:t>2</a:t>
                      </a:r>
                    </a:p>
                  </a:txBody>
                  <a:tcPr/>
                </a:tc>
                <a:tc>
                  <a:txBody>
                    <a:bodyPr/>
                    <a:lstStyle/>
                    <a:p>
                      <a:pPr algn="r" fontAlgn="b"/>
                      <a:r>
                        <a:rPr lang="en-US" sz="2400" b="0" i="0" u="none" strike="noStrike">
                          <a:solidFill>
                            <a:srgbClr val="000000"/>
                          </a:solidFill>
                          <a:effectLst/>
                          <a:latin typeface="Aptos Narrow" panose="020B0004020202020204" pitchFamily="34" charset="0"/>
                        </a:rPr>
                        <a:t>58.55%</a:t>
                      </a:r>
                    </a:p>
                  </a:txBody>
                  <a:tcPr marL="6350" marR="6350" marT="6350" marB="0" anchor="b"/>
                </a:tc>
                <a:tc>
                  <a:txBody>
                    <a:bodyPr/>
                    <a:lstStyle/>
                    <a:p>
                      <a:pPr algn="r" fontAlgn="b"/>
                      <a:r>
                        <a:rPr lang="en-US" sz="2400" b="0" i="0" u="none" strike="noStrike">
                          <a:solidFill>
                            <a:srgbClr val="000000"/>
                          </a:solidFill>
                          <a:effectLst/>
                          <a:latin typeface="Aptos Narrow" panose="020B0004020202020204" pitchFamily="34" charset="0"/>
                        </a:rPr>
                        <a:t>71.43%</a:t>
                      </a:r>
                    </a:p>
                  </a:txBody>
                  <a:tcPr marL="6350" marR="6350" marT="6350" marB="0" anchor="b"/>
                </a:tc>
                <a:extLst>
                  <a:ext uri="{0D108BD9-81ED-4DB2-BD59-A6C34878D82A}">
                    <a16:rowId xmlns:a16="http://schemas.microsoft.com/office/drawing/2014/main" val="3334231925"/>
                  </a:ext>
                </a:extLst>
              </a:tr>
              <a:tr h="318605">
                <a:tc>
                  <a:txBody>
                    <a:bodyPr/>
                    <a:lstStyle/>
                    <a:p>
                      <a:r>
                        <a:rPr lang="en-US" dirty="0"/>
                        <a:t>3</a:t>
                      </a:r>
                    </a:p>
                  </a:txBody>
                  <a:tcPr/>
                </a:tc>
                <a:tc>
                  <a:txBody>
                    <a:bodyPr/>
                    <a:lstStyle/>
                    <a:p>
                      <a:pPr algn="r" fontAlgn="b"/>
                      <a:r>
                        <a:rPr lang="en-US" sz="2400" b="0" i="0" u="none" strike="noStrike">
                          <a:solidFill>
                            <a:srgbClr val="000000"/>
                          </a:solidFill>
                          <a:effectLst/>
                          <a:latin typeface="Aptos Narrow" panose="020B0004020202020204" pitchFamily="34" charset="0"/>
                        </a:rPr>
                        <a:t>50.99%</a:t>
                      </a:r>
                    </a:p>
                  </a:txBody>
                  <a:tcPr marL="6350" marR="6350" marT="6350" marB="0" anchor="b"/>
                </a:tc>
                <a:tc>
                  <a:txBody>
                    <a:bodyPr/>
                    <a:lstStyle/>
                    <a:p>
                      <a:pPr algn="r" fontAlgn="b"/>
                      <a:r>
                        <a:rPr lang="en-US" sz="2400" b="0" i="0" u="none" strike="noStrike">
                          <a:solidFill>
                            <a:srgbClr val="000000"/>
                          </a:solidFill>
                          <a:effectLst/>
                          <a:latin typeface="Aptos Narrow" panose="020B0004020202020204" pitchFamily="34" charset="0"/>
                        </a:rPr>
                        <a:t>71.20%</a:t>
                      </a:r>
                    </a:p>
                  </a:txBody>
                  <a:tcPr marL="6350" marR="6350" marT="6350" marB="0" anchor="b"/>
                </a:tc>
                <a:extLst>
                  <a:ext uri="{0D108BD9-81ED-4DB2-BD59-A6C34878D82A}">
                    <a16:rowId xmlns:a16="http://schemas.microsoft.com/office/drawing/2014/main" val="2055197592"/>
                  </a:ext>
                </a:extLst>
              </a:tr>
              <a:tr h="318605">
                <a:tc>
                  <a:txBody>
                    <a:bodyPr/>
                    <a:lstStyle/>
                    <a:p>
                      <a:r>
                        <a:rPr lang="en-US" dirty="0"/>
                        <a:t>4</a:t>
                      </a:r>
                    </a:p>
                  </a:txBody>
                  <a:tcPr/>
                </a:tc>
                <a:tc>
                  <a:txBody>
                    <a:bodyPr/>
                    <a:lstStyle/>
                    <a:p>
                      <a:pPr algn="r" fontAlgn="b"/>
                      <a:r>
                        <a:rPr lang="en-US" sz="2400" b="0" i="0" u="none" strike="noStrike" dirty="0">
                          <a:solidFill>
                            <a:srgbClr val="000000"/>
                          </a:solidFill>
                          <a:effectLst/>
                          <a:latin typeface="Aptos Narrow" panose="020B0004020202020204" pitchFamily="34" charset="0"/>
                        </a:rPr>
                        <a:t>48.51%</a:t>
                      </a:r>
                    </a:p>
                  </a:txBody>
                  <a:tcPr marL="6350" marR="6350" marT="6350" marB="0" anchor="b">
                    <a:solidFill>
                      <a:srgbClr val="FDBBA7"/>
                    </a:solidFill>
                  </a:tcPr>
                </a:tc>
                <a:tc>
                  <a:txBody>
                    <a:bodyPr/>
                    <a:lstStyle/>
                    <a:p>
                      <a:pPr algn="r" fontAlgn="b"/>
                      <a:r>
                        <a:rPr lang="en-US" sz="2400" b="0" i="0" u="none" strike="noStrike" dirty="0">
                          <a:solidFill>
                            <a:srgbClr val="000000"/>
                          </a:solidFill>
                          <a:effectLst/>
                          <a:latin typeface="Aptos Narrow" panose="020B0004020202020204" pitchFamily="34" charset="0"/>
                        </a:rPr>
                        <a:t>61.14%</a:t>
                      </a:r>
                    </a:p>
                  </a:txBody>
                  <a:tcPr marL="6350" marR="6350" marT="6350" marB="0" anchor="b"/>
                </a:tc>
                <a:extLst>
                  <a:ext uri="{0D108BD9-81ED-4DB2-BD59-A6C34878D82A}">
                    <a16:rowId xmlns:a16="http://schemas.microsoft.com/office/drawing/2014/main" val="516959931"/>
                  </a:ext>
                </a:extLst>
              </a:tr>
              <a:tr h="318605">
                <a:tc>
                  <a:txBody>
                    <a:bodyPr/>
                    <a:lstStyle/>
                    <a:p>
                      <a:r>
                        <a:rPr lang="en-US" dirty="0"/>
                        <a:t>5</a:t>
                      </a:r>
                    </a:p>
                  </a:txBody>
                  <a:tcPr/>
                </a:tc>
                <a:tc>
                  <a:txBody>
                    <a:bodyPr/>
                    <a:lstStyle/>
                    <a:p>
                      <a:pPr algn="r" fontAlgn="b"/>
                      <a:r>
                        <a:rPr lang="en-US" sz="2400" b="0" i="0" u="none" strike="noStrike">
                          <a:solidFill>
                            <a:srgbClr val="000000"/>
                          </a:solidFill>
                          <a:effectLst/>
                          <a:latin typeface="Aptos Narrow" panose="020B0004020202020204" pitchFamily="34" charset="0"/>
                        </a:rPr>
                        <a:t>53.33%</a:t>
                      </a:r>
                    </a:p>
                  </a:txBody>
                  <a:tcPr marL="6350" marR="6350" marT="6350" marB="0" anchor="b"/>
                </a:tc>
                <a:tc>
                  <a:txBody>
                    <a:bodyPr/>
                    <a:lstStyle/>
                    <a:p>
                      <a:pPr algn="r" fontAlgn="b"/>
                      <a:r>
                        <a:rPr lang="en-US" sz="2400" b="0" i="0" u="none" strike="noStrike">
                          <a:solidFill>
                            <a:srgbClr val="000000"/>
                          </a:solidFill>
                          <a:effectLst/>
                          <a:latin typeface="Aptos Narrow" panose="020B0004020202020204" pitchFamily="34" charset="0"/>
                        </a:rPr>
                        <a:t>65.88%</a:t>
                      </a:r>
                    </a:p>
                  </a:txBody>
                  <a:tcPr marL="6350" marR="6350" marT="6350" marB="0" anchor="b"/>
                </a:tc>
                <a:extLst>
                  <a:ext uri="{0D108BD9-81ED-4DB2-BD59-A6C34878D82A}">
                    <a16:rowId xmlns:a16="http://schemas.microsoft.com/office/drawing/2014/main" val="557434129"/>
                  </a:ext>
                </a:extLst>
              </a:tr>
              <a:tr h="460791">
                <a:tc>
                  <a:txBody>
                    <a:bodyPr/>
                    <a:lstStyle/>
                    <a:p>
                      <a:r>
                        <a:rPr lang="en-US" dirty="0"/>
                        <a:t>6</a:t>
                      </a:r>
                    </a:p>
                  </a:txBody>
                  <a:tcPr/>
                </a:tc>
                <a:tc>
                  <a:txBody>
                    <a:bodyPr/>
                    <a:lstStyle/>
                    <a:p>
                      <a:pPr algn="r" fontAlgn="b"/>
                      <a:r>
                        <a:rPr lang="en-US" sz="2400" b="0" i="0" u="none" strike="noStrike" dirty="0">
                          <a:solidFill>
                            <a:srgbClr val="000000"/>
                          </a:solidFill>
                          <a:effectLst/>
                          <a:latin typeface="Aptos Narrow" panose="020B0004020202020204" pitchFamily="34" charset="0"/>
                        </a:rPr>
                        <a:t>44.37%</a:t>
                      </a:r>
                    </a:p>
                  </a:txBody>
                  <a:tcPr marL="6350" marR="6350" marT="6350" marB="0" anchor="b">
                    <a:solidFill>
                      <a:srgbClr val="FDBBA7"/>
                    </a:solidFill>
                  </a:tcPr>
                </a:tc>
                <a:tc>
                  <a:txBody>
                    <a:bodyPr/>
                    <a:lstStyle/>
                    <a:p>
                      <a:pPr algn="r" fontAlgn="b"/>
                      <a:r>
                        <a:rPr lang="en-US" sz="2400" b="0" i="0" u="none" strike="noStrike" dirty="0">
                          <a:solidFill>
                            <a:srgbClr val="000000"/>
                          </a:solidFill>
                          <a:effectLst/>
                          <a:latin typeface="Aptos Narrow" panose="020B0004020202020204" pitchFamily="34" charset="0"/>
                        </a:rPr>
                        <a:t>66.07%</a:t>
                      </a:r>
                    </a:p>
                  </a:txBody>
                  <a:tcPr marL="6350" marR="6350" marT="6350" marB="0" anchor="b"/>
                </a:tc>
                <a:extLst>
                  <a:ext uri="{0D108BD9-81ED-4DB2-BD59-A6C34878D82A}">
                    <a16:rowId xmlns:a16="http://schemas.microsoft.com/office/drawing/2014/main" val="3280913460"/>
                  </a:ext>
                </a:extLst>
              </a:tr>
              <a:tr h="318605">
                <a:tc>
                  <a:txBody>
                    <a:bodyPr/>
                    <a:lstStyle/>
                    <a:p>
                      <a:r>
                        <a:rPr lang="en-US" dirty="0"/>
                        <a:t>7</a:t>
                      </a:r>
                    </a:p>
                  </a:txBody>
                  <a:tcPr/>
                </a:tc>
                <a:tc>
                  <a:txBody>
                    <a:bodyPr/>
                    <a:lstStyle/>
                    <a:p>
                      <a:pPr algn="r" fontAlgn="b"/>
                      <a:r>
                        <a:rPr lang="en-US" sz="2400" b="0" i="0" u="none" strike="noStrike" dirty="0">
                          <a:solidFill>
                            <a:srgbClr val="000000"/>
                          </a:solidFill>
                          <a:effectLst/>
                          <a:latin typeface="Aptos Narrow" panose="020B0004020202020204" pitchFamily="34" charset="0"/>
                        </a:rPr>
                        <a:t>41.74%</a:t>
                      </a:r>
                    </a:p>
                  </a:txBody>
                  <a:tcPr marL="6350" marR="6350" marT="6350" marB="0" anchor="b">
                    <a:solidFill>
                      <a:srgbClr val="FDBBA7"/>
                    </a:solidFill>
                  </a:tcPr>
                </a:tc>
                <a:tc>
                  <a:txBody>
                    <a:bodyPr/>
                    <a:lstStyle/>
                    <a:p>
                      <a:pPr algn="r" fontAlgn="b"/>
                      <a:r>
                        <a:rPr lang="en-US" sz="2400" b="0" i="0" u="none" strike="noStrike" dirty="0">
                          <a:solidFill>
                            <a:srgbClr val="000000"/>
                          </a:solidFill>
                          <a:effectLst/>
                          <a:latin typeface="Aptos Narrow" panose="020B0004020202020204" pitchFamily="34" charset="0"/>
                        </a:rPr>
                        <a:t>54.38%</a:t>
                      </a:r>
                    </a:p>
                  </a:txBody>
                  <a:tcPr marL="6350" marR="6350" marT="6350" marB="0" anchor="b">
                    <a:solidFill>
                      <a:srgbClr val="FFCC66"/>
                    </a:solidFill>
                  </a:tcPr>
                </a:tc>
                <a:extLst>
                  <a:ext uri="{0D108BD9-81ED-4DB2-BD59-A6C34878D82A}">
                    <a16:rowId xmlns:a16="http://schemas.microsoft.com/office/drawing/2014/main" val="10461710"/>
                  </a:ext>
                </a:extLst>
              </a:tr>
              <a:tr h="318605">
                <a:tc>
                  <a:txBody>
                    <a:bodyPr/>
                    <a:lstStyle/>
                    <a:p>
                      <a:r>
                        <a:rPr lang="en-US" dirty="0"/>
                        <a:t>8</a:t>
                      </a:r>
                    </a:p>
                  </a:txBody>
                  <a:tcPr/>
                </a:tc>
                <a:tc>
                  <a:txBody>
                    <a:bodyPr/>
                    <a:lstStyle/>
                    <a:p>
                      <a:pPr algn="r" fontAlgn="b"/>
                      <a:r>
                        <a:rPr lang="en-US" sz="2400" b="0" i="0" u="none" strike="noStrike" dirty="0">
                          <a:solidFill>
                            <a:srgbClr val="000000"/>
                          </a:solidFill>
                          <a:effectLst/>
                          <a:latin typeface="Aptos Narrow" panose="020B0004020202020204" pitchFamily="34" charset="0"/>
                        </a:rPr>
                        <a:t>45.66%</a:t>
                      </a:r>
                    </a:p>
                  </a:txBody>
                  <a:tcPr marL="6350" marR="6350" marT="6350" marB="0" anchor="b">
                    <a:solidFill>
                      <a:srgbClr val="FDBBA7"/>
                    </a:solidFill>
                  </a:tcPr>
                </a:tc>
                <a:tc>
                  <a:txBody>
                    <a:bodyPr/>
                    <a:lstStyle/>
                    <a:p>
                      <a:pPr algn="r" fontAlgn="b"/>
                      <a:r>
                        <a:rPr lang="en-US" sz="2400" b="0" i="0" u="none" strike="noStrike" dirty="0">
                          <a:solidFill>
                            <a:srgbClr val="000000"/>
                          </a:solidFill>
                          <a:effectLst/>
                          <a:latin typeface="Aptos Narrow" panose="020B0004020202020204" pitchFamily="34" charset="0"/>
                        </a:rPr>
                        <a:t>54.82%</a:t>
                      </a:r>
                    </a:p>
                  </a:txBody>
                  <a:tcPr marL="6350" marR="6350" marT="6350" marB="0" anchor="b">
                    <a:solidFill>
                      <a:srgbClr val="FFCC66"/>
                    </a:solidFill>
                  </a:tcPr>
                </a:tc>
                <a:extLst>
                  <a:ext uri="{0D108BD9-81ED-4DB2-BD59-A6C34878D82A}">
                    <a16:rowId xmlns:a16="http://schemas.microsoft.com/office/drawing/2014/main" val="3318214044"/>
                  </a:ext>
                </a:extLst>
              </a:tr>
              <a:tr h="318605">
                <a:tc>
                  <a:txBody>
                    <a:bodyPr/>
                    <a:lstStyle/>
                    <a:p>
                      <a:r>
                        <a:rPr lang="en-US" dirty="0"/>
                        <a:t>9</a:t>
                      </a:r>
                    </a:p>
                  </a:txBody>
                  <a:tcPr/>
                </a:tc>
                <a:tc>
                  <a:txBody>
                    <a:bodyPr/>
                    <a:lstStyle/>
                    <a:p>
                      <a:pPr algn="r" fontAlgn="b"/>
                      <a:r>
                        <a:rPr lang="en-US" sz="2400" b="0" i="0" u="none" strike="noStrike" dirty="0">
                          <a:solidFill>
                            <a:srgbClr val="000000"/>
                          </a:solidFill>
                          <a:effectLst/>
                          <a:latin typeface="Aptos Narrow" panose="020B0004020202020204" pitchFamily="34" charset="0"/>
                        </a:rPr>
                        <a:t>49.21%</a:t>
                      </a:r>
                    </a:p>
                  </a:txBody>
                  <a:tcPr marL="6350" marR="6350" marT="6350" marB="0" anchor="b">
                    <a:solidFill>
                      <a:srgbClr val="FDBBA7"/>
                    </a:solidFill>
                  </a:tcPr>
                </a:tc>
                <a:tc>
                  <a:txBody>
                    <a:bodyPr/>
                    <a:lstStyle/>
                    <a:p>
                      <a:pPr algn="r" fontAlgn="b"/>
                      <a:r>
                        <a:rPr lang="en-US" sz="2400" b="0" i="0" u="none" strike="noStrike" dirty="0">
                          <a:solidFill>
                            <a:srgbClr val="000000"/>
                          </a:solidFill>
                          <a:effectLst/>
                          <a:latin typeface="Aptos Narrow" panose="020B0004020202020204" pitchFamily="34" charset="0"/>
                        </a:rPr>
                        <a:t>64.66%</a:t>
                      </a:r>
                    </a:p>
                  </a:txBody>
                  <a:tcPr marL="6350" marR="6350" marT="6350" marB="0" anchor="b"/>
                </a:tc>
                <a:extLst>
                  <a:ext uri="{0D108BD9-81ED-4DB2-BD59-A6C34878D82A}">
                    <a16:rowId xmlns:a16="http://schemas.microsoft.com/office/drawing/2014/main" val="1209584948"/>
                  </a:ext>
                </a:extLst>
              </a:tr>
            </a:tbl>
          </a:graphicData>
        </a:graphic>
      </p:graphicFrame>
      <p:graphicFrame>
        <p:nvGraphicFramePr>
          <p:cNvPr id="13" name="Chart 12">
            <a:extLst>
              <a:ext uri="{FF2B5EF4-FFF2-40B4-BE49-F238E27FC236}">
                <a16:creationId xmlns:a16="http://schemas.microsoft.com/office/drawing/2014/main" id="{354B8C56-A5BA-443A-E0EA-19C829329331}"/>
              </a:ext>
            </a:extLst>
          </p:cNvPr>
          <p:cNvGraphicFramePr/>
          <p:nvPr>
            <p:extLst>
              <p:ext uri="{D42A27DB-BD31-4B8C-83A1-F6EECF244321}">
                <p14:modId xmlns:p14="http://schemas.microsoft.com/office/powerpoint/2010/main" val="1813003068"/>
              </p:ext>
            </p:extLst>
          </p:nvPr>
        </p:nvGraphicFramePr>
        <p:xfrm>
          <a:off x="185980" y="1675227"/>
          <a:ext cx="12006020" cy="5182773"/>
        </p:xfrm>
        <a:graphic>
          <a:graphicData uri="http://schemas.openxmlformats.org/drawingml/2006/chart">
            <c:chart xmlns:c="http://schemas.openxmlformats.org/drawingml/2006/chart" xmlns:r="http://schemas.openxmlformats.org/officeDocument/2006/relationships" r:id="rId3"/>
          </a:graphicData>
        </a:graphic>
      </p:graphicFrame>
      <p:sp>
        <p:nvSpPr>
          <p:cNvPr id="14" name="Oval 13">
            <a:extLst>
              <a:ext uri="{FF2B5EF4-FFF2-40B4-BE49-F238E27FC236}">
                <a16:creationId xmlns:a16="http://schemas.microsoft.com/office/drawing/2014/main" id="{FEB7501C-EFF3-59ED-96C6-C3DB2FFB8914}"/>
              </a:ext>
            </a:extLst>
          </p:cNvPr>
          <p:cNvSpPr/>
          <p:nvPr/>
        </p:nvSpPr>
        <p:spPr>
          <a:xfrm flipV="1">
            <a:off x="976392" y="5845655"/>
            <a:ext cx="6214822" cy="524148"/>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5854A96C-0A83-E85E-05F4-B9F976EF5E8D}"/>
              </a:ext>
            </a:extLst>
          </p:cNvPr>
          <p:cNvSpPr/>
          <p:nvPr/>
        </p:nvSpPr>
        <p:spPr>
          <a:xfrm flipV="1">
            <a:off x="8227016" y="5876189"/>
            <a:ext cx="1459425" cy="338344"/>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30728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BB6D7C8-0332-F13A-4E27-A10742F78970}"/>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27BFF921-A6E3-A05B-F7F7-F0470AC56C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5705"/>
            <a:ext cx="12191990" cy="169434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7CFE2BA-20CD-214F-96EB-E0AF9FD8DB06}"/>
              </a:ext>
            </a:extLst>
          </p:cNvPr>
          <p:cNvSpPr>
            <a:spLocks noGrp="1"/>
          </p:cNvSpPr>
          <p:nvPr>
            <p:ph type="title"/>
          </p:nvPr>
        </p:nvSpPr>
        <p:spPr>
          <a:xfrm>
            <a:off x="1156851" y="424402"/>
            <a:ext cx="9888496" cy="900131"/>
          </a:xfrm>
        </p:spPr>
        <p:txBody>
          <a:bodyPr anchor="t">
            <a:normAutofit/>
          </a:bodyPr>
          <a:lstStyle/>
          <a:p>
            <a:pPr algn="ctr"/>
            <a:r>
              <a:rPr lang="en-US" sz="4000" dirty="0">
                <a:solidFill>
                  <a:schemeClr val="bg1"/>
                </a:solidFill>
              </a:rPr>
              <a:t>Compliance by Setting</a:t>
            </a:r>
          </a:p>
        </p:txBody>
      </p:sp>
      <p:sp>
        <p:nvSpPr>
          <p:cNvPr id="10" name="Rectangle 9">
            <a:extLst>
              <a:ext uri="{FF2B5EF4-FFF2-40B4-BE49-F238E27FC236}">
                <a16:creationId xmlns:a16="http://schemas.microsoft.com/office/drawing/2014/main" id="{7B6FA3CB-564C-9B02-42D6-8B711C0554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88641"/>
            <a:ext cx="12191990" cy="51693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6703098-C3E0-9870-3A7B-E73EB5AAFC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6851" y="2010758"/>
            <a:ext cx="45719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4" name="Chart 23">
            <a:extLst>
              <a:ext uri="{FF2B5EF4-FFF2-40B4-BE49-F238E27FC236}">
                <a16:creationId xmlns:a16="http://schemas.microsoft.com/office/drawing/2014/main" id="{5D5FFB6B-FC68-1FC8-3AC2-DA11D1BFB808}"/>
              </a:ext>
            </a:extLst>
          </p:cNvPr>
          <p:cNvGraphicFramePr/>
          <p:nvPr>
            <p:extLst>
              <p:ext uri="{D42A27DB-BD31-4B8C-83A1-F6EECF244321}">
                <p14:modId xmlns:p14="http://schemas.microsoft.com/office/powerpoint/2010/main" val="514441617"/>
              </p:ext>
            </p:extLst>
          </p:nvPr>
        </p:nvGraphicFramePr>
        <p:xfrm>
          <a:off x="154983" y="1754640"/>
          <a:ext cx="11915097" cy="4905240"/>
        </p:xfrm>
        <a:graphic>
          <a:graphicData uri="http://schemas.openxmlformats.org/drawingml/2006/chart">
            <c:chart xmlns:c="http://schemas.openxmlformats.org/drawingml/2006/chart" xmlns:r="http://schemas.openxmlformats.org/officeDocument/2006/relationships" r:id="rId3"/>
          </a:graphicData>
        </a:graphic>
      </p:graphicFrame>
      <p:pic>
        <p:nvPicPr>
          <p:cNvPr id="1026" name="96784BEA-7720-436E-9579-F554928150E8" descr="IMG_5628.jpg">
            <a:extLst>
              <a:ext uri="{FF2B5EF4-FFF2-40B4-BE49-F238E27FC236}">
                <a16:creationId xmlns:a16="http://schemas.microsoft.com/office/drawing/2014/main" id="{D63FED65-EBAA-2529-1803-EAA5B11692E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50512" y="841468"/>
            <a:ext cx="5628602" cy="5747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122377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784</TotalTime>
  <Words>2331</Words>
  <Application>Microsoft Office PowerPoint</Application>
  <PresentationFormat>Widescreen</PresentationFormat>
  <Paragraphs>383</Paragraphs>
  <Slides>18</Slides>
  <Notes>17</Notes>
  <HiddenSlides>3</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Aptos</vt:lpstr>
      <vt:lpstr>Aptos Display</vt:lpstr>
      <vt:lpstr>Aptos Narrow</vt:lpstr>
      <vt:lpstr>Arial</vt:lpstr>
      <vt:lpstr>Wingdings</vt:lpstr>
      <vt:lpstr>Office Theme</vt:lpstr>
      <vt:lpstr>Adherence to Antipsychotic Medications for Individuals with Schizophrenia </vt:lpstr>
      <vt:lpstr>Additional HEDIS Measures: SAA</vt:lpstr>
      <vt:lpstr>DSM V</vt:lpstr>
      <vt:lpstr>Background</vt:lpstr>
      <vt:lpstr>Current Strategies &amp; Program Goals</vt:lpstr>
      <vt:lpstr>What I did</vt:lpstr>
      <vt:lpstr>Overall Compliance</vt:lpstr>
      <vt:lpstr>Compliance by Region</vt:lpstr>
      <vt:lpstr>Compliance by Setting</vt:lpstr>
      <vt:lpstr>Compliance by Age</vt:lpstr>
      <vt:lpstr>Compliance by Race</vt:lpstr>
      <vt:lpstr>Review of Trends</vt:lpstr>
      <vt:lpstr>Recommendations</vt:lpstr>
      <vt:lpstr>Acknowledgements</vt:lpstr>
      <vt:lpstr>References</vt:lpstr>
      <vt:lpstr>Demographic Characteristics</vt:lpstr>
      <vt:lpstr>Demographic Characteristics</vt:lpstr>
      <vt:lpstr>PowerPoint Presentation</vt:lpstr>
    </vt:vector>
  </TitlesOfParts>
  <Company>AmeriHealth Caritas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Nelson, Katherine</dc:creator>
  <cp:lastModifiedBy>Nelson, Katherine C.</cp:lastModifiedBy>
  <cp:revision>24</cp:revision>
  <dcterms:created xsi:type="dcterms:W3CDTF">2025-10-13T11:44:08Z</dcterms:created>
  <dcterms:modified xsi:type="dcterms:W3CDTF">2025-10-22T01:01:28Z</dcterms:modified>
</cp:coreProperties>
</file>