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7" r:id="rId1"/>
  </p:sldMasterIdLst>
  <p:notesMasterIdLst>
    <p:notesMasterId r:id="rId14"/>
  </p:notesMasterIdLst>
  <p:sldIdLst>
    <p:sldId id="256" r:id="rId2"/>
    <p:sldId id="258" r:id="rId3"/>
    <p:sldId id="257" r:id="rId4"/>
    <p:sldId id="259" r:id="rId5"/>
    <p:sldId id="260" r:id="rId6"/>
    <p:sldId id="268" r:id="rId7"/>
    <p:sldId id="271" r:id="rId8"/>
    <p:sldId id="270" r:id="rId9"/>
    <p:sldId id="261" r:id="rId10"/>
    <p:sldId id="265"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C21"/>
    <a:srgbClr val="261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3"/>
    <p:restoredTop sz="80062"/>
  </p:normalViewPr>
  <p:slideViewPr>
    <p:cSldViewPr snapToGrid="0">
      <p:cViewPr>
        <p:scale>
          <a:sx n="89" d="100"/>
          <a:sy n="89" d="100"/>
        </p:scale>
        <p:origin x="-512"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exmwandler/Downloads/AHRFDashboar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exmwandler/Downloads/AHRFDashboa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exmwandler/Downloads/AHRFDashboa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lexmwandler/Downloads/AHRFDashboar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exmwandler/Downloads/AHRFDashboar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exmwandler/Downloads/AHRFDashboar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exmwandler/Downloads/AHRFDashboar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exmwandler/Downloads/AHRFDashboard.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Ethnicity of Members</a:t>
            </a:r>
            <a:r>
              <a:rPr lang="en-US" baseline="0"/>
              <a:t> with NMSC</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FA-504C-8F06-7F7971526A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FA-504C-8F06-7F7971526A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FA-504C-8F06-7F7971526A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FA-504C-8F06-7F7971526A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FA-504C-8F06-7F7971526AD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1FA-504C-8F06-7F7971526AD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1FA-504C-8F06-7F7971526AD5}"/>
              </c:ext>
            </c:extLst>
          </c:dPt>
          <c:dLbls>
            <c:dLbl>
              <c:idx val="2"/>
              <c:layout>
                <c:manualLayout>
                  <c:x val="0.18454755067760012"/>
                  <c:y val="0.1893402154609325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1FA-504C-8F06-7F7971526AD5}"/>
                </c:ext>
              </c:extLst>
            </c:dLbl>
            <c:dLbl>
              <c:idx val="4"/>
              <c:layout>
                <c:manualLayout>
                  <c:x val="-3.0639603043864587E-2"/>
                  <c:y val="9.054974271097385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1FA-504C-8F06-7F7971526AD5}"/>
                </c:ext>
              </c:extLst>
            </c:dLbl>
            <c:dLbl>
              <c:idx val="5"/>
              <c:showLegendKey val="0"/>
              <c:showVal val="0"/>
              <c:showCatName val="1"/>
              <c:showSerName val="0"/>
              <c:showPercent val="1"/>
              <c:showBubbleSize val="0"/>
              <c:extLst>
                <c:ext xmlns:c15="http://schemas.microsoft.com/office/drawing/2012/chart" uri="{CE6537A1-D6FC-4f65-9D91-7224C49458BB}">
                  <c15:layout>
                    <c:manualLayout>
                      <c:w val="0.22847222222222222"/>
                      <c:h val="0.2673611111111111"/>
                    </c:manualLayout>
                  </c15:layout>
                </c:ext>
                <c:ext xmlns:c16="http://schemas.microsoft.com/office/drawing/2014/chart" uri="{C3380CC4-5D6E-409C-BE32-E72D297353CC}">
                  <c16:uniqueId val="{0000000B-B1FA-504C-8F06-7F7971526AD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Sheet2!$D$21:$D$27</c:f>
              <c:strCache>
                <c:ptCount val="7"/>
                <c:pt idx="0">
                  <c:v>Hispanic  </c:v>
                </c:pt>
                <c:pt idx="1">
                  <c:v>Hispanic, Latino, Spanish Origin</c:v>
                </c:pt>
                <c:pt idx="2">
                  <c:v>Not Hispanic or Latino</c:v>
                </c:pt>
                <c:pt idx="3">
                  <c:v>Non-hispanic  </c:v>
                </c:pt>
                <c:pt idx="4">
                  <c:v>Another Latino, Hispanic or Sp</c:v>
                </c:pt>
                <c:pt idx="5">
                  <c:v>Decline to State/Not Provided/Unknown</c:v>
                </c:pt>
                <c:pt idx="6">
                  <c:v>Two or More Values</c:v>
                </c:pt>
              </c:strCache>
            </c:strRef>
          </c:cat>
          <c:val>
            <c:numRef>
              <c:f>Sheet2!$E$21:$E$27</c:f>
              <c:numCache>
                <c:formatCode>0%</c:formatCode>
                <c:ptCount val="7"/>
                <c:pt idx="0">
                  <c:v>1.4084507042253521E-2</c:v>
                </c:pt>
                <c:pt idx="1">
                  <c:v>4.9295774647887321E-2</c:v>
                </c:pt>
                <c:pt idx="2">
                  <c:v>7.0422535211267607E-3</c:v>
                </c:pt>
                <c:pt idx="3">
                  <c:v>0.66901408450704225</c:v>
                </c:pt>
                <c:pt idx="4">
                  <c:v>2.8169014084507043E-2</c:v>
                </c:pt>
                <c:pt idx="5">
                  <c:v>0.20422535211267606</c:v>
                </c:pt>
                <c:pt idx="6">
                  <c:v>2.8169014084507043E-2</c:v>
                </c:pt>
              </c:numCache>
            </c:numRef>
          </c:val>
          <c:extLst>
            <c:ext xmlns:c16="http://schemas.microsoft.com/office/drawing/2014/chart" uri="{C3380CC4-5D6E-409C-BE32-E72D297353CC}">
              <c16:uniqueId val="{0000000E-B1FA-504C-8F06-7F7971526AD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Race of Members with NMSC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3C-DE46-B389-4BA01EA659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13C-DE46-B389-4BA01EA659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13C-DE46-B389-4BA01EA659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13C-DE46-B389-4BA01EA659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13C-DE46-B389-4BA01EA6592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13C-DE46-B389-4BA01EA65924}"/>
              </c:ext>
            </c:extLst>
          </c:dPt>
          <c:dLbls>
            <c:dLbl>
              <c:idx val="4"/>
              <c:layout>
                <c:manualLayout>
                  <c:x val="1.6256538076625315E-2"/>
                  <c:y val="-0.258837209302325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13C-DE46-B389-4BA01EA65924}"/>
                </c:ext>
              </c:extLst>
            </c:dLbl>
            <c:dLbl>
              <c:idx val="5"/>
              <c:layout>
                <c:manualLayout>
                  <c:x val="-0.24608310202231914"/>
                  <c:y val="6.27638405664408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13C-DE46-B389-4BA01EA6592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Sheet2!$D$1:$D$6</c:f>
              <c:strCache>
                <c:ptCount val="6"/>
                <c:pt idx="0">
                  <c:v>Asian Or Pacific Islander</c:v>
                </c:pt>
                <c:pt idx="1">
                  <c:v>Black or African American </c:v>
                </c:pt>
                <c:pt idx="2">
                  <c:v>Other </c:v>
                </c:pt>
                <c:pt idx="3">
                  <c:v>Two or More Values</c:v>
                </c:pt>
                <c:pt idx="4">
                  <c:v>White/Caucasian</c:v>
                </c:pt>
                <c:pt idx="5">
                  <c:v>Decline to State/Not provided/unknown</c:v>
                </c:pt>
              </c:strCache>
            </c:strRef>
          </c:cat>
          <c:val>
            <c:numRef>
              <c:f>Sheet2!$E$1:$E$6</c:f>
              <c:numCache>
                <c:formatCode>0%</c:formatCode>
                <c:ptCount val="6"/>
                <c:pt idx="0">
                  <c:v>7.0422535211267607E-3</c:v>
                </c:pt>
                <c:pt idx="1">
                  <c:v>7.746478873239436E-2</c:v>
                </c:pt>
                <c:pt idx="2">
                  <c:v>1.4084507042253521E-2</c:v>
                </c:pt>
                <c:pt idx="3">
                  <c:v>4.9295774647887321E-2</c:v>
                </c:pt>
                <c:pt idx="4">
                  <c:v>0.76760563380281688</c:v>
                </c:pt>
                <c:pt idx="5">
                  <c:v>8.4507042253521125E-2</c:v>
                </c:pt>
              </c:numCache>
            </c:numRef>
          </c:val>
          <c:extLst>
            <c:ext xmlns:c16="http://schemas.microsoft.com/office/drawing/2014/chart" uri="{C3380CC4-5D6E-409C-BE32-E72D297353CC}">
              <c16:uniqueId val="{0000000C-413C-DE46-B389-4BA01EA6592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Incidence</a:t>
            </a:r>
            <a:r>
              <a:rPr lang="en-US" baseline="0"/>
              <a:t> of NMSC</a:t>
            </a:r>
            <a:endParaRPr lang="en-US"/>
          </a:p>
        </c:rich>
      </c:tx>
      <c:layout>
        <c:manualLayout>
          <c:xMode val="edge"/>
          <c:yMode val="edge"/>
          <c:x val="0.33593044619422574"/>
          <c:y val="8.79629629629629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8C4-414C-AAAB-F2514422251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8C4-414C-AAAB-F25144222513}"/>
              </c:ext>
            </c:extLst>
          </c:dPt>
          <c:dLbls>
            <c:dLbl>
              <c:idx val="0"/>
              <c:layout>
                <c:manualLayout>
                  <c:x val="-0.13611089238845145"/>
                  <c:y val="0.21542413969087199"/>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7430555555555555"/>
                      <c:h val="0.18055555555555552"/>
                    </c:manualLayout>
                  </c15:layout>
                </c:ext>
                <c:ext xmlns:c16="http://schemas.microsoft.com/office/drawing/2014/chart" uri="{C3380CC4-5D6E-409C-BE32-E72D297353CC}">
                  <c16:uniqueId val="{00000001-88C4-414C-AAAB-F25144222513}"/>
                </c:ext>
              </c:extLst>
            </c:dLbl>
            <c:dLbl>
              <c:idx val="1"/>
              <c:layout>
                <c:manualLayout>
                  <c:x val="0.12490354330708656"/>
                  <c:y val="-0.191534339457567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8C4-414C-AAAB-F2514422251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Sheet2!$P$2:$P$3</c:f>
              <c:strCache>
                <c:ptCount val="2"/>
                <c:pt idx="0">
                  <c:v>Rural </c:v>
                </c:pt>
                <c:pt idx="1">
                  <c:v>Urban</c:v>
                </c:pt>
              </c:strCache>
            </c:strRef>
          </c:cat>
          <c:val>
            <c:numRef>
              <c:f>Sheet2!$Q$2:$Q$3</c:f>
              <c:numCache>
                <c:formatCode>0%</c:formatCode>
                <c:ptCount val="2"/>
                <c:pt idx="0">
                  <c:v>0.20588235294117646</c:v>
                </c:pt>
                <c:pt idx="1">
                  <c:v>0.79411764705882348</c:v>
                </c:pt>
              </c:numCache>
            </c:numRef>
          </c:val>
          <c:extLst>
            <c:ext xmlns:c16="http://schemas.microsoft.com/office/drawing/2014/chart" uri="{C3380CC4-5D6E-409C-BE32-E72D297353CC}">
              <c16:uniqueId val="{00000004-88C4-414C-AAAB-F2514422251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Gender of Members with NMSC</a:t>
            </a:r>
          </a:p>
        </c:rich>
      </c:tx>
      <c:layout>
        <c:manualLayout>
          <c:xMode val="edge"/>
          <c:yMode val="edge"/>
          <c:x val="0.23972900262467192"/>
          <c:y val="9.25925925925925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92-0344-84E1-5A09163776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92-0344-84E1-5A09163776A1}"/>
              </c:ext>
            </c:extLst>
          </c:dPt>
          <c:dLbls>
            <c:dLbl>
              <c:idx val="0"/>
              <c:layout>
                <c:manualLayout>
                  <c:x val="-0.16960750218722659"/>
                  <c:y val="-2.1441017789442986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8.8277777777777761E-2"/>
                      <c:h val="0.12412037037037037"/>
                    </c:manualLayout>
                  </c15:layout>
                </c:ext>
                <c:ext xmlns:c16="http://schemas.microsoft.com/office/drawing/2014/chart" uri="{C3380CC4-5D6E-409C-BE32-E72D297353CC}">
                  <c16:uniqueId val="{00000001-D592-0344-84E1-5A09163776A1}"/>
                </c:ext>
              </c:extLst>
            </c:dLbl>
            <c:dLbl>
              <c:idx val="1"/>
              <c:layout>
                <c:manualLayout>
                  <c:x val="0.16368722659667542"/>
                  <c:y val="5.1814668999708373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592-0344-84E1-5A09163776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Sheet2!$A$31:$A$32</c:f>
              <c:strCache>
                <c:ptCount val="2"/>
                <c:pt idx="0">
                  <c:v>Male</c:v>
                </c:pt>
                <c:pt idx="1">
                  <c:v>Female </c:v>
                </c:pt>
              </c:strCache>
            </c:strRef>
          </c:cat>
          <c:val>
            <c:numRef>
              <c:f>Sheet2!$B$31:$B$32</c:f>
              <c:numCache>
                <c:formatCode>0.00%</c:formatCode>
                <c:ptCount val="2"/>
                <c:pt idx="0">
                  <c:v>0.55600000000000005</c:v>
                </c:pt>
                <c:pt idx="1">
                  <c:v>0.44400000000000001</c:v>
                </c:pt>
              </c:numCache>
            </c:numRef>
          </c:val>
          <c:extLst>
            <c:ext xmlns:c16="http://schemas.microsoft.com/office/drawing/2014/chart" uri="{C3380CC4-5D6E-409C-BE32-E72D297353CC}">
              <c16:uniqueId val="{00000004-D592-0344-84E1-5A09163776A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Received</a:t>
            </a:r>
            <a:r>
              <a:rPr lang="en-US" baseline="0"/>
              <a:t> treatment wi</a:t>
            </a:r>
            <a:r>
              <a:rPr lang="en-US"/>
              <a:t>thin 6 weeks</a:t>
            </a:r>
          </a:p>
        </c:rich>
      </c:tx>
      <c:layout>
        <c:manualLayout>
          <c:xMode val="edge"/>
          <c:yMode val="edge"/>
          <c:x val="0.1991178915135608"/>
          <c:y val="0.9126388888888888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Sheet2!$L$40</c:f>
              <c:strCache>
                <c:ptCount val="1"/>
                <c:pt idx="0">
                  <c:v>Within 6 weeks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C4-1641-BF5E-67504A2656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C4-1641-BF5E-67504A2656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CC4-1641-BF5E-67504A2656C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C4-1641-BF5E-67504A2656C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CC4-1641-BF5E-67504A2656CB}"/>
              </c:ext>
            </c:extLst>
          </c:dPt>
          <c:dLbls>
            <c:dLbl>
              <c:idx val="1"/>
              <c:layout>
                <c:manualLayout>
                  <c:x val="-9.9885389326334215E-2"/>
                  <c:y val="-0.250024788568095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CC4-1641-BF5E-67504A2656CB}"/>
                </c:ext>
              </c:extLst>
            </c:dLbl>
            <c:dLbl>
              <c:idx val="4"/>
              <c:layout>
                <c:manualLayout>
                  <c:x val="7.8868657042869647E-2"/>
                  <c:y val="9.915791776027997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CC4-1641-BF5E-67504A2656C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Sheet2!$I$41:$I$45</c:f>
              <c:strCache>
                <c:ptCount val="5"/>
                <c:pt idx="0">
                  <c:v>Lanuage </c:v>
                </c:pt>
                <c:pt idx="1">
                  <c:v>English</c:v>
                </c:pt>
                <c:pt idx="2">
                  <c:v>Two or More Languages</c:v>
                </c:pt>
                <c:pt idx="3">
                  <c:v>Vietnamese</c:v>
                </c:pt>
                <c:pt idx="4">
                  <c:v>Declined to state </c:v>
                </c:pt>
              </c:strCache>
            </c:strRef>
          </c:cat>
          <c:val>
            <c:numRef>
              <c:f>Sheet2!$L$41:$L$45</c:f>
              <c:numCache>
                <c:formatCode>0%</c:formatCode>
                <c:ptCount val="5"/>
                <c:pt idx="1">
                  <c:v>0.82736156351791534</c:v>
                </c:pt>
                <c:pt idx="2">
                  <c:v>3.9087947882736153E-2</c:v>
                </c:pt>
                <c:pt idx="3">
                  <c:v>0</c:v>
                </c:pt>
                <c:pt idx="4">
                  <c:v>0.13355048859934854</c:v>
                </c:pt>
              </c:numCache>
            </c:numRef>
          </c:val>
          <c:extLst>
            <c:ext xmlns:c16="http://schemas.microsoft.com/office/drawing/2014/chart" uri="{C3380CC4-5D6E-409C-BE32-E72D297353CC}">
              <c16:uniqueId val="{0000000A-6CC4-1641-BF5E-67504A2656C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Received treatment after 6 weeks</a:t>
            </a:r>
          </a:p>
        </c:rich>
      </c:tx>
      <c:layout>
        <c:manualLayout>
          <c:xMode val="edge"/>
          <c:yMode val="edge"/>
          <c:x val="0.22615266841644791"/>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80955818022747"/>
          <c:y val="0.3099970836978711"/>
          <c:w val="0.40047572178477692"/>
          <c:h val="0.66745953630796151"/>
        </c:manualLayout>
      </c:layout>
      <c:pieChart>
        <c:varyColors val="1"/>
        <c:ser>
          <c:idx val="0"/>
          <c:order val="0"/>
          <c:tx>
            <c:strRef>
              <c:f>Sheet2!$K$40</c:f>
              <c:strCache>
                <c:ptCount val="1"/>
                <c:pt idx="0">
                  <c:v>Late/Never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73-A24B-A362-87D7F02A49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73-A24B-A362-87D7F02A49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73-A24B-A362-87D7F02A49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73-A24B-A362-87D7F02A496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73-A24B-A362-87D7F02A4965}"/>
              </c:ext>
            </c:extLst>
          </c:dPt>
          <c:dLbls>
            <c:dLbl>
              <c:idx val="1"/>
              <c:layout>
                <c:manualLayout>
                  <c:x val="-1.0484689413823287E-2"/>
                  <c:y val="-0.14018518518518519"/>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1849999999999998"/>
                      <c:h val="0.13615740740740739"/>
                    </c:manualLayout>
                  </c15:layout>
                </c:ext>
                <c:ext xmlns:c16="http://schemas.microsoft.com/office/drawing/2014/chart" uri="{C3380CC4-5D6E-409C-BE32-E72D297353CC}">
                  <c16:uniqueId val="{00000003-2B73-A24B-A362-87D7F02A4965}"/>
                </c:ext>
              </c:extLst>
            </c:dLbl>
            <c:dLbl>
              <c:idx val="2"/>
              <c:layout>
                <c:manualLayout>
                  <c:x val="-0.11342585301837273"/>
                  <c:y val="5.949657334499854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73-A24B-A362-87D7F02A4965}"/>
                </c:ext>
              </c:extLst>
            </c:dLbl>
            <c:dLbl>
              <c:idx val="3"/>
              <c:layout>
                <c:manualLayout>
                  <c:x val="-6.4132108486439202E-2"/>
                  <c:y val="-5.867636337124525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73-A24B-A362-87D7F02A4965}"/>
                </c:ext>
              </c:extLst>
            </c:dLbl>
            <c:dLbl>
              <c:idx val="4"/>
              <c:layout>
                <c:manualLayout>
                  <c:x val="0.12983759842519685"/>
                  <c:y val="1.297717993584135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B73-A24B-A362-87D7F02A496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Sheet2!$I$41:$J$45</c:f>
              <c:strCache>
                <c:ptCount val="5"/>
                <c:pt idx="0">
                  <c:v>Lanuage </c:v>
                </c:pt>
                <c:pt idx="1">
                  <c:v>English</c:v>
                </c:pt>
                <c:pt idx="2">
                  <c:v>Two or More Languages</c:v>
                </c:pt>
                <c:pt idx="3">
                  <c:v>Vietnamese</c:v>
                </c:pt>
                <c:pt idx="4">
                  <c:v>Declined to state </c:v>
                </c:pt>
              </c:strCache>
            </c:strRef>
          </c:cat>
          <c:val>
            <c:numRef>
              <c:f>Sheet2!$K$41:$K$45</c:f>
              <c:numCache>
                <c:formatCode>0%</c:formatCode>
                <c:ptCount val="5"/>
                <c:pt idx="1">
                  <c:v>0.92549019607843142</c:v>
                </c:pt>
                <c:pt idx="2">
                  <c:v>5.0980392156862744E-2</c:v>
                </c:pt>
                <c:pt idx="3">
                  <c:v>7.8431372549019607E-3</c:v>
                </c:pt>
                <c:pt idx="4">
                  <c:v>1.5686274509803921E-2</c:v>
                </c:pt>
              </c:numCache>
            </c:numRef>
          </c:val>
          <c:extLst>
            <c:ext xmlns:c16="http://schemas.microsoft.com/office/drawing/2014/chart" uri="{C3380CC4-5D6E-409C-BE32-E72D297353CC}">
              <c16:uniqueId val="{0000000A-2B73-A24B-A362-87D7F02A496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Treatment</a:t>
            </a:r>
            <a:r>
              <a:rPr lang="en-US" baseline="0"/>
              <a:t> w</a:t>
            </a:r>
            <a:r>
              <a:rPr lang="en-US"/>
              <a:t>ithin 6 weeks</a:t>
            </a:r>
          </a:p>
        </c:rich>
      </c:tx>
      <c:layout>
        <c:manualLayout>
          <c:xMode val="edge"/>
          <c:yMode val="edge"/>
          <c:x val="0.29213295417908647"/>
          <c:y val="0.9086607460120957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Sheet2!$U$55</c:f>
              <c:strCache>
                <c:ptCount val="1"/>
                <c:pt idx="0">
                  <c:v>Within 6 weeks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8B-8841-903B-600A3B9EE9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8B-8841-903B-600A3B9EE9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8B-8841-903B-600A3B9EE9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F8B-8841-903B-600A3B9EE9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F8B-8841-903B-600A3B9EE9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F8B-8841-903B-600A3B9EE92F}"/>
              </c:ext>
            </c:extLst>
          </c:dPt>
          <c:dLbls>
            <c:dLbl>
              <c:idx val="0"/>
              <c:layout>
                <c:manualLayout>
                  <c:x val="-0.20801881682378343"/>
                  <c:y val="-3.46404226306247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8B-8841-903B-600A3B9EE92F}"/>
                </c:ext>
              </c:extLst>
            </c:dLbl>
            <c:dLbl>
              <c:idx val="1"/>
              <c:layout>
                <c:manualLayout>
                  <c:x val="8.9556988082626299E-2"/>
                  <c:y val="-1.1099874520282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8B-8841-903B-600A3B9EE92F}"/>
                </c:ext>
              </c:extLst>
            </c:dLbl>
            <c:dLbl>
              <c:idx val="2"/>
              <c:layout>
                <c:manualLayout>
                  <c:x val="-0.19320935587779101"/>
                  <c:y val="-0.19305582549070377"/>
                </c:manualLayout>
              </c:layout>
              <c:showLegendKey val="0"/>
              <c:showVal val="0"/>
              <c:showCatName val="1"/>
              <c:showSerName val="0"/>
              <c:showPercent val="1"/>
              <c:showBubbleSize val="0"/>
              <c:extLst>
                <c:ext xmlns:c15="http://schemas.microsoft.com/office/drawing/2012/chart" uri="{CE6537A1-D6FC-4f65-9D91-7224C49458BB}">
                  <c15:layout>
                    <c:manualLayout>
                      <c:w val="0.26336458801364232"/>
                      <c:h val="0.16397542390914405"/>
                    </c:manualLayout>
                  </c15:layout>
                </c:ext>
                <c:ext xmlns:c16="http://schemas.microsoft.com/office/drawing/2014/chart" uri="{C3380CC4-5D6E-409C-BE32-E72D297353CC}">
                  <c16:uniqueId val="{00000005-BF8B-8841-903B-600A3B9EE92F}"/>
                </c:ext>
              </c:extLst>
            </c:dLbl>
            <c:dLbl>
              <c:idx val="3"/>
              <c:layout>
                <c:manualLayout>
                  <c:x val="-4.5397072545869166E-2"/>
                  <c:y val="9.21912173817367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F8B-8841-903B-600A3B9EE92F}"/>
                </c:ext>
              </c:extLst>
            </c:dLbl>
            <c:dLbl>
              <c:idx val="4"/>
              <c:layout>
                <c:manualLayout>
                  <c:x val="-5.8969908798992124E-2"/>
                  <c:y val="-4.913280156295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F8B-8841-903B-600A3B9EE92F}"/>
                </c:ext>
              </c:extLst>
            </c:dLbl>
            <c:dLbl>
              <c:idx val="5"/>
              <c:layout>
                <c:manualLayout>
                  <c:x val="9.3786387501527707E-2"/>
                  <c:y val="0.14120121037095468"/>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5BE37D51-E2CB-2449-A222-766AFA34622F}" type="CATEGORYNAME">
                      <a:rPr lang="en-US" sz="700"/>
                      <a:pPr>
                        <a:defRPr b="1"/>
                      </a:pPr>
                      <a:t>[CATEGORY NAME]</a:t>
                    </a:fld>
                    <a:r>
                      <a:rPr lang="en-US" sz="700" baseline="0" dirty="0"/>
                      <a:t>
</a:t>
                    </a:r>
                    <a:fld id="{F5AE5F8F-C34B-9F43-BDB4-9C84464F86B9}" type="PERCENTAGE">
                      <a:rPr lang="en-US" sz="700" baseline="0"/>
                      <a:pPr>
                        <a:defRPr b="1"/>
                      </a:pPr>
                      <a:t>[PERCENTAGE]</a:t>
                    </a:fld>
                    <a:endParaRPr lang="en-US" sz="700" baseline="0" dirty="0"/>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7607255821194559"/>
                      <c:h val="0.17217984510857318"/>
                    </c:manualLayout>
                  </c15:layout>
                  <c15:dlblFieldTable/>
                  <c15:showDataLabelsRange val="0"/>
                </c:ext>
                <c:ext xmlns:c16="http://schemas.microsoft.com/office/drawing/2014/chart" uri="{C3380CC4-5D6E-409C-BE32-E72D297353CC}">
                  <c16:uniqueId val="{0000000B-BF8B-8841-903B-600A3B9EE92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Sheet2!$U$48:$U$53</c:f>
              <c:strCache>
                <c:ptCount val="6"/>
                <c:pt idx="0">
                  <c:v>Asian or Pacific Islander</c:v>
                </c:pt>
                <c:pt idx="1">
                  <c:v>Black or African American</c:v>
                </c:pt>
                <c:pt idx="2">
                  <c:v>White/Caucasian</c:v>
                </c:pt>
                <c:pt idx="3">
                  <c:v>Two or more values</c:v>
                </c:pt>
                <c:pt idx="4">
                  <c:v>Other</c:v>
                </c:pt>
                <c:pt idx="5">
                  <c:v>Decline to state/No provided</c:v>
                </c:pt>
              </c:strCache>
            </c:strRef>
          </c:cat>
          <c:val>
            <c:numRef>
              <c:f>Sheet2!$U$56:$U$61</c:f>
              <c:numCache>
                <c:formatCode>0%</c:formatCode>
                <c:ptCount val="6"/>
                <c:pt idx="0">
                  <c:v>0</c:v>
                </c:pt>
                <c:pt idx="1">
                  <c:v>0</c:v>
                </c:pt>
                <c:pt idx="2">
                  <c:v>0.875</c:v>
                </c:pt>
                <c:pt idx="3">
                  <c:v>0</c:v>
                </c:pt>
                <c:pt idx="4">
                  <c:v>1.5625E-2</c:v>
                </c:pt>
                <c:pt idx="5">
                  <c:v>0.109375</c:v>
                </c:pt>
              </c:numCache>
            </c:numRef>
          </c:val>
          <c:extLst>
            <c:ext xmlns:c16="http://schemas.microsoft.com/office/drawing/2014/chart" uri="{C3380CC4-5D6E-409C-BE32-E72D297353CC}">
              <c16:uniqueId val="{0000000C-BF8B-8841-903B-600A3B9EE92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Treatment</a:t>
            </a:r>
            <a:r>
              <a:rPr lang="en-US" baseline="0"/>
              <a:t> a</a:t>
            </a:r>
            <a:r>
              <a:rPr lang="en-US"/>
              <a:t>fter 6 weeks, Never treated</a:t>
            </a:r>
          </a:p>
        </c:rich>
      </c:tx>
      <c:layout>
        <c:manualLayout>
          <c:xMode val="edge"/>
          <c:yMode val="edge"/>
          <c:x val="0.18068044619422574"/>
          <c:y val="0.8981481481481481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Sheet2!$V$47</c:f>
              <c:strCache>
                <c:ptCount val="1"/>
                <c:pt idx="0">
                  <c:v>After 6 weeks, Never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98-3141-875E-F622FDFCB1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F98-3141-875E-F622FDFCB1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98-3141-875E-F622FDFCB1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98-3141-875E-F622FDFCB1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F98-3141-875E-F622FDFCB1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F98-3141-875E-F622FDFCB139}"/>
              </c:ext>
            </c:extLst>
          </c:dPt>
          <c:dLbls>
            <c:dLbl>
              <c:idx val="2"/>
              <c:layout>
                <c:manualLayout>
                  <c:x val="-3.7281386701662353E-2"/>
                  <c:y val="-0.27560185185185188"/>
                </c:manualLayout>
              </c:layout>
              <c:showLegendKey val="0"/>
              <c:showVal val="0"/>
              <c:showCatName val="1"/>
              <c:showSerName val="0"/>
              <c:showPercent val="1"/>
              <c:showBubbleSize val="0"/>
              <c:extLst>
                <c:ext xmlns:c15="http://schemas.microsoft.com/office/drawing/2012/chart" uri="{CE6537A1-D6FC-4f65-9D91-7224C49458BB}">
                  <c15:layout>
                    <c:manualLayout>
                      <c:w val="0.22261111111111109"/>
                      <c:h val="0.15562518226888306"/>
                    </c:manualLayout>
                  </c15:layout>
                </c:ext>
                <c:ext xmlns:c16="http://schemas.microsoft.com/office/drawing/2014/chart" uri="{C3380CC4-5D6E-409C-BE32-E72D297353CC}">
                  <c16:uniqueId val="{00000005-CF98-3141-875E-F622FDFCB13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Sheet2!$U$48:$U$53</c:f>
              <c:strCache>
                <c:ptCount val="6"/>
                <c:pt idx="0">
                  <c:v>Asian or Pacific Islander</c:v>
                </c:pt>
                <c:pt idx="1">
                  <c:v>Black or African American</c:v>
                </c:pt>
                <c:pt idx="2">
                  <c:v>White/Caucasian</c:v>
                </c:pt>
                <c:pt idx="3">
                  <c:v>Two or more values</c:v>
                </c:pt>
                <c:pt idx="4">
                  <c:v>Other</c:v>
                </c:pt>
                <c:pt idx="5">
                  <c:v>Decline to state/No provided</c:v>
                </c:pt>
              </c:strCache>
            </c:strRef>
          </c:cat>
          <c:val>
            <c:numRef>
              <c:f>Sheet2!$V$48:$V$53</c:f>
              <c:numCache>
                <c:formatCode>0%</c:formatCode>
                <c:ptCount val="6"/>
                <c:pt idx="0">
                  <c:v>7.8431372549019607E-3</c:v>
                </c:pt>
                <c:pt idx="1">
                  <c:v>5.4901960784313725E-2</c:v>
                </c:pt>
                <c:pt idx="2">
                  <c:v>0.83333333333333337</c:v>
                </c:pt>
                <c:pt idx="3">
                  <c:v>2.7450980392156862E-2</c:v>
                </c:pt>
                <c:pt idx="4">
                  <c:v>3.9215686274509803E-3</c:v>
                </c:pt>
                <c:pt idx="5">
                  <c:v>8.4313725490196084E-2</c:v>
                </c:pt>
              </c:numCache>
            </c:numRef>
          </c:val>
          <c:extLst>
            <c:ext xmlns:c16="http://schemas.microsoft.com/office/drawing/2014/chart" uri="{C3380CC4-5D6E-409C-BE32-E72D297353CC}">
              <c16:uniqueId val="{0000000C-CF98-3141-875E-F622FDFCB13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7T04:28:39.839"/>
    </inkml:context>
    <inkml:brush xml:id="br0">
      <inkml:brushProperty name="width" value="0.035" units="cm"/>
      <inkml:brushProperty name="height" value="0.035" units="cm"/>
    </inkml:brush>
  </inkml:definitions>
  <inkml:trace contextRef="#ctx0" brushRef="#br0">0 0 24575,'0'4'0,"0"-1"0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7T04:37:29.94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0096F-6F43-464D-9A75-B2BF9DF33298}" type="datetimeFigureOut">
              <a:rPr lang="en-US" smtClean="0"/>
              <a:t>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7F866-7F20-1B42-AF12-53170F2D9BA3}" type="slidenum">
              <a:rPr lang="en-US" smtClean="0"/>
              <a:t>‹#›</a:t>
            </a:fld>
            <a:endParaRPr lang="en-US"/>
          </a:p>
        </p:txBody>
      </p:sp>
    </p:spTree>
    <p:extLst>
      <p:ext uri="{BB962C8B-B14F-4D97-AF65-F5344CB8AC3E}">
        <p14:creationId xmlns:p14="http://schemas.microsoft.com/office/powerpoint/2010/main" val="280481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Proposal :</a:t>
            </a:r>
            <a:r>
              <a:rPr lang="en-US" sz="1200" kern="1200" dirty="0">
                <a:solidFill>
                  <a:schemeClr val="tx1"/>
                </a:solidFill>
                <a:effectLst/>
                <a:latin typeface="+mn-lt"/>
                <a:ea typeface="+mn-ea"/>
                <a:cs typeface="+mn-cs"/>
              </a:rPr>
              <a:t>To investigate the burden of non-melanoma skin cancers among Medicaid enrollees in Louisiana and identify key factors contributing to delays in treatment following diagnosis. By identifying disparities in access to dermatologic services and treatment delays, we can explore the influence of social determinants of health – including socioeconomic status, geographic access to dermatologic care, and employment type. </a:t>
            </a:r>
            <a:endParaRPr lang="en-US" dirty="0"/>
          </a:p>
        </p:txBody>
      </p:sp>
      <p:sp>
        <p:nvSpPr>
          <p:cNvPr id="4" name="Slide Number Placeholder 3"/>
          <p:cNvSpPr>
            <a:spLocks noGrp="1"/>
          </p:cNvSpPr>
          <p:nvPr>
            <p:ph type="sldNum" sz="quarter" idx="5"/>
          </p:nvPr>
        </p:nvSpPr>
        <p:spPr/>
        <p:txBody>
          <a:bodyPr/>
          <a:lstStyle/>
          <a:p>
            <a:fld id="{EE07F866-7F20-1B42-AF12-53170F2D9BA3}" type="slidenum">
              <a:rPr lang="en-US" smtClean="0"/>
              <a:t>1</a:t>
            </a:fld>
            <a:endParaRPr lang="en-US"/>
          </a:p>
        </p:txBody>
      </p:sp>
    </p:spTree>
    <p:extLst>
      <p:ext uri="{BB962C8B-B14F-4D97-AF65-F5344CB8AC3E}">
        <p14:creationId xmlns:p14="http://schemas.microsoft.com/office/powerpoint/2010/main" val="13692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not recommended by USPSTF.  Continues to state evidence is insufficient to access risk/benefit of skin exams </a:t>
            </a:r>
          </a:p>
          <a:p>
            <a:r>
              <a:rPr lang="en-US" dirty="0"/>
              <a:t>For future, add additional information to handouts, more information for patients with skin of color and emphasis on prevention (younger age) </a:t>
            </a:r>
          </a:p>
          <a:p>
            <a:pPr marL="171450" indent="-171450">
              <a:buFontTx/>
              <a:buChar char="-"/>
            </a:pPr>
            <a:r>
              <a:rPr lang="en-US" dirty="0"/>
              <a:t>Reminders for skin checks, schedule next appointment at the end of visit. </a:t>
            </a:r>
          </a:p>
          <a:p>
            <a:pPr marL="171450" indent="-171450">
              <a:buFontTx/>
              <a:buChar char="-"/>
            </a:pPr>
            <a:r>
              <a:rPr lang="en-US" dirty="0"/>
              <a:t>Primary prevention </a:t>
            </a:r>
          </a:p>
          <a:p>
            <a:pPr marL="171450" indent="-171450">
              <a:buFontTx/>
              <a:buChar char="-"/>
            </a:pPr>
            <a:endParaRPr lang="en-US" dirty="0"/>
          </a:p>
          <a:p>
            <a:pPr marL="171450" indent="-171450">
              <a:buFontTx/>
              <a:buChar char="-"/>
            </a:pPr>
            <a:r>
              <a:rPr lang="en-US" dirty="0"/>
              <a:t>ACLA implemented social media reminders</a:t>
            </a:r>
          </a:p>
          <a:p>
            <a:endParaRPr lang="en-US" dirty="0"/>
          </a:p>
        </p:txBody>
      </p:sp>
      <p:sp>
        <p:nvSpPr>
          <p:cNvPr id="4" name="Slide Number Placeholder 3"/>
          <p:cNvSpPr>
            <a:spLocks noGrp="1"/>
          </p:cNvSpPr>
          <p:nvPr>
            <p:ph type="sldNum" sz="quarter" idx="5"/>
          </p:nvPr>
        </p:nvSpPr>
        <p:spPr/>
        <p:txBody>
          <a:bodyPr/>
          <a:lstStyle/>
          <a:p>
            <a:fld id="{EE07F866-7F20-1B42-AF12-53170F2D9BA3}" type="slidenum">
              <a:rPr lang="en-US" smtClean="0"/>
              <a:t>10</a:t>
            </a:fld>
            <a:endParaRPr lang="en-US"/>
          </a:p>
        </p:txBody>
      </p:sp>
    </p:spTree>
    <p:extLst>
      <p:ext uri="{BB962C8B-B14F-4D97-AF65-F5344CB8AC3E}">
        <p14:creationId xmlns:p14="http://schemas.microsoft.com/office/powerpoint/2010/main" val="372706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Absence of significance likely due to limited data – expect lack of transportation, language, education to influence patient follow up. Further more, would expect </a:t>
            </a:r>
          </a:p>
          <a:p>
            <a:r>
              <a:rPr lang="en-US" dirty="0"/>
              <a:t>Investigate further why dates are not in sequential order – likely that the time may be inaccurately increased between Dx and Tx due to adjusting the screening date to the earliest visit documented. </a:t>
            </a:r>
          </a:p>
        </p:txBody>
      </p:sp>
      <p:sp>
        <p:nvSpPr>
          <p:cNvPr id="4" name="Slide Number Placeholder 3"/>
          <p:cNvSpPr>
            <a:spLocks noGrp="1"/>
          </p:cNvSpPr>
          <p:nvPr>
            <p:ph type="sldNum" sz="quarter" idx="5"/>
          </p:nvPr>
        </p:nvSpPr>
        <p:spPr/>
        <p:txBody>
          <a:bodyPr/>
          <a:lstStyle/>
          <a:p>
            <a:fld id="{EE07F866-7F20-1B42-AF12-53170F2D9BA3}" type="slidenum">
              <a:rPr lang="en-US" smtClean="0"/>
              <a:t>11</a:t>
            </a:fld>
            <a:endParaRPr lang="en-US"/>
          </a:p>
        </p:txBody>
      </p:sp>
    </p:spTree>
    <p:extLst>
      <p:ext uri="{BB962C8B-B14F-4D97-AF65-F5344CB8AC3E}">
        <p14:creationId xmlns:p14="http://schemas.microsoft.com/office/powerpoint/2010/main" val="343536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Randolph, Renee, Dana, Shea, and the ACLA AmeriHealth Caritas Team </a:t>
            </a:r>
          </a:p>
        </p:txBody>
      </p:sp>
      <p:sp>
        <p:nvSpPr>
          <p:cNvPr id="4" name="Slide Number Placeholder 3"/>
          <p:cNvSpPr>
            <a:spLocks noGrp="1"/>
          </p:cNvSpPr>
          <p:nvPr>
            <p:ph type="sldNum" sz="quarter" idx="5"/>
          </p:nvPr>
        </p:nvSpPr>
        <p:spPr/>
        <p:txBody>
          <a:bodyPr/>
          <a:lstStyle/>
          <a:p>
            <a:fld id="{EE07F866-7F20-1B42-AF12-53170F2D9BA3}" type="slidenum">
              <a:rPr lang="en-US" smtClean="0"/>
              <a:t>12</a:t>
            </a:fld>
            <a:endParaRPr lang="en-US"/>
          </a:p>
        </p:txBody>
      </p:sp>
    </p:spTree>
    <p:extLst>
      <p:ext uri="{BB962C8B-B14F-4D97-AF65-F5344CB8AC3E}">
        <p14:creationId xmlns:p14="http://schemas.microsoft.com/office/powerpoint/2010/main" val="48427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health problem </a:t>
            </a:r>
          </a:p>
          <a:p>
            <a:r>
              <a:rPr lang="en-US" dirty="0"/>
              <a:t>Incidence/prevalence/healthcare cost/average number of people affected per year/</a:t>
            </a:r>
          </a:p>
          <a:p>
            <a:endParaRPr lang="en-US" dirty="0"/>
          </a:p>
          <a:p>
            <a:r>
              <a:rPr lang="en-US" dirty="0"/>
              <a:t>Incidence world wide is continuing to increase. </a:t>
            </a:r>
          </a:p>
          <a:p>
            <a:endParaRPr lang="en-US" dirty="0"/>
          </a:p>
          <a:p>
            <a:r>
              <a:rPr lang="en-US" dirty="0"/>
              <a:t>Stratum corneum, Stratum lucidum, stratum granulosum, stratum spinosum, stratum </a:t>
            </a:r>
            <a:r>
              <a:rPr lang="en-US" dirty="0" err="1"/>
              <a:t>basale</a:t>
            </a:r>
            <a:r>
              <a:rPr lang="en-US" dirty="0"/>
              <a:t> </a:t>
            </a:r>
          </a:p>
          <a:p>
            <a:r>
              <a:rPr lang="en-US" dirty="0"/>
              <a:t>BCC from basal cells of epidermis (locally destructive, rarely metastasizes) – most common</a:t>
            </a:r>
          </a:p>
          <a:p>
            <a:r>
              <a:rPr lang="en-US" dirty="0"/>
              <a:t>SCC from keratinocytes in epidermis </a:t>
            </a:r>
          </a:p>
          <a:p>
            <a:r>
              <a:rPr lang="en-US" dirty="0"/>
              <a:t>MM from melanocytic cells of epidermis – high rate of metastasis</a:t>
            </a:r>
          </a:p>
        </p:txBody>
      </p:sp>
      <p:sp>
        <p:nvSpPr>
          <p:cNvPr id="4" name="Slide Number Placeholder 3"/>
          <p:cNvSpPr>
            <a:spLocks noGrp="1"/>
          </p:cNvSpPr>
          <p:nvPr>
            <p:ph type="sldNum" sz="quarter" idx="5"/>
          </p:nvPr>
        </p:nvSpPr>
        <p:spPr/>
        <p:txBody>
          <a:bodyPr/>
          <a:lstStyle/>
          <a:p>
            <a:fld id="{EE07F866-7F20-1B42-AF12-53170F2D9BA3}" type="slidenum">
              <a:rPr lang="en-US" smtClean="0"/>
              <a:t>2</a:t>
            </a:fld>
            <a:endParaRPr lang="en-US"/>
          </a:p>
        </p:txBody>
      </p:sp>
    </p:spTree>
    <p:extLst>
      <p:ext uri="{BB962C8B-B14F-4D97-AF65-F5344CB8AC3E}">
        <p14:creationId xmlns:p14="http://schemas.microsoft.com/office/powerpoint/2010/main" val="223530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Demographics from October 2023 to July 2025</a:t>
            </a:r>
          </a:p>
          <a:p>
            <a:r>
              <a:rPr lang="en-US" dirty="0"/>
              <a:t>142 patients </a:t>
            </a:r>
          </a:p>
          <a:p>
            <a:r>
              <a:rPr lang="en-US" dirty="0"/>
              <a:t>Average age 53 years old, minimum age 4, maximum age 94</a:t>
            </a:r>
          </a:p>
          <a:p>
            <a:endParaRPr lang="en-US" dirty="0"/>
          </a:p>
          <a:p>
            <a:r>
              <a:rPr lang="en-US" dirty="0"/>
              <a:t>Female: 44.4%</a:t>
            </a:r>
          </a:p>
          <a:p>
            <a:r>
              <a:rPr lang="en-US" dirty="0"/>
              <a:t>Males: 55.6% </a:t>
            </a:r>
          </a:p>
          <a:p>
            <a:r>
              <a:rPr lang="en-US" dirty="0"/>
              <a:t>Mid 20’s-Mid 50’s = 14.7% of patients </a:t>
            </a:r>
          </a:p>
          <a:p>
            <a:endParaRPr lang="en-US" dirty="0"/>
          </a:p>
          <a:p>
            <a:r>
              <a:rPr lang="en-US" dirty="0"/>
              <a:t>We know risk of NMSC is greater in rural areas (UV exposure, less access to care, rural older outdoor workers- reflective surfaces ** farming) – unlikely and potentially due to poor access to care. </a:t>
            </a:r>
          </a:p>
        </p:txBody>
      </p:sp>
      <p:sp>
        <p:nvSpPr>
          <p:cNvPr id="4" name="Slide Number Placeholder 3"/>
          <p:cNvSpPr>
            <a:spLocks noGrp="1"/>
          </p:cNvSpPr>
          <p:nvPr>
            <p:ph type="sldNum" sz="quarter" idx="5"/>
          </p:nvPr>
        </p:nvSpPr>
        <p:spPr/>
        <p:txBody>
          <a:bodyPr/>
          <a:lstStyle/>
          <a:p>
            <a:fld id="{EE07F866-7F20-1B42-AF12-53170F2D9BA3}" type="slidenum">
              <a:rPr lang="en-US" smtClean="0"/>
              <a:t>3</a:t>
            </a:fld>
            <a:endParaRPr lang="en-US"/>
          </a:p>
        </p:txBody>
      </p:sp>
    </p:spTree>
    <p:extLst>
      <p:ext uri="{BB962C8B-B14F-4D97-AF65-F5344CB8AC3E}">
        <p14:creationId xmlns:p14="http://schemas.microsoft.com/office/powerpoint/2010/main" val="248861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154 number of data entries had screening dates after treatment dates – in these cases I calculated time from diagnosis to treatment using the earliest screening date listed for that particular patient to calculate the time from diagnosis to treatment. Of these 154 dates, 48 entries remained negative even when applying the earliest screening date – these 48 entries were removed (769 entries used).</a:t>
            </a:r>
          </a:p>
          <a:p>
            <a:r>
              <a:rPr lang="en-US" dirty="0"/>
              <a:t>By using the earliest listed date this may have falsely increased the time from diagnosis to treatment *** </a:t>
            </a:r>
          </a:p>
          <a:p>
            <a:endParaRPr lang="en-US" dirty="0"/>
          </a:p>
          <a:p>
            <a:r>
              <a:rPr lang="en-US" dirty="0"/>
              <a:t>817 entries – then removed 48 (106 entries were adjusted**)</a:t>
            </a:r>
          </a:p>
          <a:p>
            <a:r>
              <a:rPr lang="en-US" dirty="0"/>
              <a:t>952 skin cancers diagnosed</a:t>
            </a:r>
          </a:p>
          <a:p>
            <a:r>
              <a:rPr lang="en-US" dirty="0"/>
              <a:t>SCC: 561</a:t>
            </a:r>
          </a:p>
          <a:p>
            <a:r>
              <a:rPr lang="en-US" dirty="0"/>
              <a:t>BCC: 391</a:t>
            </a:r>
          </a:p>
          <a:p>
            <a:endParaRPr lang="en-US" dirty="0"/>
          </a:p>
          <a:p>
            <a:endParaRPr lang="en-US" dirty="0"/>
          </a:p>
          <a:p>
            <a:r>
              <a:rPr lang="en-US" dirty="0"/>
              <a:t>Despite using the earliest listed screening, </a:t>
            </a:r>
            <a:r>
              <a:rPr lang="en-US" b="1" dirty="0"/>
              <a:t>46 </a:t>
            </a:r>
            <a:r>
              <a:rPr lang="en-US" b="1" dirty="0" err="1"/>
              <a:t>entrys</a:t>
            </a:r>
            <a:r>
              <a:rPr lang="en-US" b="1" dirty="0"/>
              <a:t> </a:t>
            </a:r>
            <a:r>
              <a:rPr lang="en-US" dirty="0"/>
              <a:t>remained with screenings occurring after treatment date – listed as unknown </a:t>
            </a:r>
          </a:p>
          <a:p>
            <a:r>
              <a:rPr lang="en-US" dirty="0"/>
              <a:t>Ended up with removing 11 patients – n = 131</a:t>
            </a:r>
          </a:p>
          <a:p>
            <a:endParaRPr lang="en-US" dirty="0"/>
          </a:p>
          <a:p>
            <a:r>
              <a:rPr lang="en-US" dirty="0"/>
              <a:t>N= 392; 817 entry’s total (excluding benign lesion data and those with screening dates that fell after treatment dates even after adjusting screening dates)</a:t>
            </a:r>
          </a:p>
        </p:txBody>
      </p:sp>
      <p:sp>
        <p:nvSpPr>
          <p:cNvPr id="4" name="Slide Number Placeholder 3"/>
          <p:cNvSpPr>
            <a:spLocks noGrp="1"/>
          </p:cNvSpPr>
          <p:nvPr>
            <p:ph type="sldNum" sz="quarter" idx="5"/>
          </p:nvPr>
        </p:nvSpPr>
        <p:spPr/>
        <p:txBody>
          <a:bodyPr/>
          <a:lstStyle/>
          <a:p>
            <a:fld id="{EE07F866-7F20-1B42-AF12-53170F2D9BA3}" type="slidenum">
              <a:rPr lang="en-US" smtClean="0"/>
              <a:t>4</a:t>
            </a:fld>
            <a:endParaRPr lang="en-US"/>
          </a:p>
        </p:txBody>
      </p:sp>
    </p:spTree>
    <p:extLst>
      <p:ext uri="{BB962C8B-B14F-4D97-AF65-F5344CB8AC3E}">
        <p14:creationId xmlns:p14="http://schemas.microsoft.com/office/powerpoint/2010/main" val="134837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952 skin cancers diagnosed</a:t>
            </a:r>
          </a:p>
          <a:p>
            <a:r>
              <a:rPr lang="en-US" dirty="0"/>
              <a:t>SCC: 561</a:t>
            </a:r>
          </a:p>
          <a:p>
            <a:r>
              <a:rPr lang="en-US" dirty="0"/>
              <a:t>BCC: 391</a:t>
            </a:r>
          </a:p>
          <a:p>
            <a:endParaRPr lang="en-US" dirty="0"/>
          </a:p>
          <a:p>
            <a:r>
              <a:rPr lang="en-US" b="1" dirty="0"/>
              <a:t>Treated ON TIME </a:t>
            </a:r>
            <a:r>
              <a:rPr lang="en-US" dirty="0"/>
              <a:t>6 weeks or less</a:t>
            </a:r>
          </a:p>
          <a:p>
            <a:r>
              <a:rPr lang="en-US" dirty="0"/>
              <a:t>	BCC (255 lesions), 106 treated in rural area, 149 treated in urban parish</a:t>
            </a:r>
          </a:p>
          <a:p>
            <a:r>
              <a:rPr lang="en-US" dirty="0"/>
              <a:t>	SCC (124 lesions), 11 treated in rural, 113 treated in urban</a:t>
            </a:r>
          </a:p>
          <a:p>
            <a:r>
              <a:rPr lang="en-US" b="1" dirty="0"/>
              <a:t>OVER TIME </a:t>
            </a:r>
            <a:r>
              <a:rPr lang="en-US" dirty="0"/>
              <a:t>More than 6 weeks/never treated </a:t>
            </a:r>
          </a:p>
          <a:p>
            <a:r>
              <a:rPr lang="en-US" b="1" dirty="0"/>
              <a:t>Of the NMSC treated within 6 weeks, 31% were treated in rural areas and 69% treated in urban areas.</a:t>
            </a:r>
          </a:p>
          <a:p>
            <a:endParaRPr lang="en-US" dirty="0"/>
          </a:p>
          <a:p>
            <a:r>
              <a:rPr lang="en-US" dirty="0"/>
              <a:t>More patients received treated after the recommended time frame or received no treatment (60% as compared to 40% of those who received treatment within recommended time frame) </a:t>
            </a:r>
          </a:p>
          <a:p>
            <a:r>
              <a:rPr lang="en-US" dirty="0"/>
              <a:t>For both those treated within the appropriate time frame and after, majority were located in urban communities. – potentially due to more diagnoses with increased number of dermatologist in the area however delay in treatment is still present. Also, is the data skewed from applying the earliest screening date?</a:t>
            </a:r>
          </a:p>
          <a:p>
            <a:r>
              <a:rPr lang="en-US" dirty="0"/>
              <a:t>Overall, more NMSC diagnosed in Urban communities as opposed to rural. Does not mean there is a lower incidence in rural communities. </a:t>
            </a:r>
          </a:p>
          <a:p>
            <a:endParaRPr lang="en-US" dirty="0"/>
          </a:p>
          <a:p>
            <a:r>
              <a:rPr lang="en-US" dirty="0"/>
              <a:t>As of 2022, ACLA members were treated within the recommended time window </a:t>
            </a:r>
          </a:p>
          <a:p>
            <a:r>
              <a:rPr lang="en-US" dirty="0"/>
              <a:t>Loss to follow up and advancement of disease -- focus on barriers to care (access to dermatologist, child care/work, transportation)</a:t>
            </a:r>
          </a:p>
          <a:p>
            <a:r>
              <a:rPr lang="en-US" dirty="0"/>
              <a:t>Stage of skin cancer at presentation – more advanced for certain populations?</a:t>
            </a:r>
          </a:p>
          <a:p>
            <a:endParaRPr lang="en-US" dirty="0"/>
          </a:p>
          <a:p>
            <a:endParaRPr lang="en-US" dirty="0"/>
          </a:p>
        </p:txBody>
      </p:sp>
      <p:sp>
        <p:nvSpPr>
          <p:cNvPr id="4" name="Slide Number Placeholder 3"/>
          <p:cNvSpPr>
            <a:spLocks noGrp="1"/>
          </p:cNvSpPr>
          <p:nvPr>
            <p:ph type="sldNum" sz="quarter" idx="5"/>
          </p:nvPr>
        </p:nvSpPr>
        <p:spPr/>
        <p:txBody>
          <a:bodyPr/>
          <a:lstStyle/>
          <a:p>
            <a:fld id="{EE07F866-7F20-1B42-AF12-53170F2D9BA3}" type="slidenum">
              <a:rPr lang="en-US" smtClean="0"/>
              <a:t>5</a:t>
            </a:fld>
            <a:endParaRPr lang="en-US"/>
          </a:p>
        </p:txBody>
      </p:sp>
    </p:spTree>
    <p:extLst>
      <p:ext uri="{BB962C8B-B14F-4D97-AF65-F5344CB8AC3E}">
        <p14:creationId xmlns:p14="http://schemas.microsoft.com/office/powerpoint/2010/main" val="171930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language – one percent increase in delayed treatment for those who spoke 2 or more languages and Vietnamese speaking patients. Important to distinguish what their native language is. </a:t>
            </a:r>
          </a:p>
          <a:p>
            <a:r>
              <a:rPr lang="en-US" dirty="0"/>
              <a:t>	Those recorded as speaking 2 or more languages were only from rural areas. </a:t>
            </a:r>
          </a:p>
          <a:p>
            <a:endParaRPr lang="en-US" dirty="0"/>
          </a:p>
          <a:p>
            <a:endParaRPr lang="en-US" dirty="0"/>
          </a:p>
          <a:p>
            <a:r>
              <a:rPr lang="en-US" dirty="0"/>
              <a:t>Absence of significance likely due to limited data – expect lack of transportation, language, education to influence patient follow up. Further more, would expect </a:t>
            </a:r>
          </a:p>
          <a:p>
            <a:endParaRPr lang="en-US" dirty="0"/>
          </a:p>
          <a:p>
            <a:r>
              <a:rPr lang="en-US" dirty="0"/>
              <a:t>Anticipate larger percentage for white/Caucasian given rates of NMSC are highest for those with lighter skin tone – most at risk for developing NMSC</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E07F866-7F20-1B42-AF12-53170F2D9BA3}" type="slidenum">
              <a:rPr lang="en-US" smtClean="0"/>
              <a:t>6</a:t>
            </a:fld>
            <a:endParaRPr lang="en-US"/>
          </a:p>
        </p:txBody>
      </p:sp>
    </p:spTree>
    <p:extLst>
      <p:ext uri="{BB962C8B-B14F-4D97-AF65-F5344CB8AC3E}">
        <p14:creationId xmlns:p14="http://schemas.microsoft.com/office/powerpoint/2010/main" val="418787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817 </a:t>
            </a:r>
          </a:p>
          <a:p>
            <a:r>
              <a:rPr lang="en-US" dirty="0"/>
              <a:t>Data insufficient – for future can use greater set of data including more years – ideally majority of patients answer screening questions… </a:t>
            </a:r>
          </a:p>
          <a:p>
            <a:endParaRPr lang="en-US" dirty="0"/>
          </a:p>
          <a:p>
            <a:r>
              <a:rPr lang="en-US" dirty="0"/>
              <a:t>For Transportation = 162 “NMSC diagnoses” reported stable transportation with 655 not responding to question. </a:t>
            </a:r>
          </a:p>
          <a:p>
            <a:r>
              <a:rPr lang="en-US" dirty="0"/>
              <a:t>Of the 162 diagnoses, 62 received treatment within 6 weeks. 100 diagnoses with stable transportation did not receive treatment within recommended time. </a:t>
            </a:r>
          </a:p>
          <a:p>
            <a:endParaRPr lang="en-US" dirty="0"/>
          </a:p>
        </p:txBody>
      </p:sp>
      <p:sp>
        <p:nvSpPr>
          <p:cNvPr id="4" name="Slide Number Placeholder 3"/>
          <p:cNvSpPr>
            <a:spLocks noGrp="1"/>
          </p:cNvSpPr>
          <p:nvPr>
            <p:ph type="sldNum" sz="quarter" idx="5"/>
          </p:nvPr>
        </p:nvSpPr>
        <p:spPr/>
        <p:txBody>
          <a:bodyPr/>
          <a:lstStyle/>
          <a:p>
            <a:fld id="{EE07F866-7F20-1B42-AF12-53170F2D9BA3}" type="slidenum">
              <a:rPr lang="en-US" smtClean="0"/>
              <a:t>7</a:t>
            </a:fld>
            <a:endParaRPr lang="en-US"/>
          </a:p>
        </p:txBody>
      </p:sp>
    </p:spTree>
    <p:extLst>
      <p:ext uri="{BB962C8B-B14F-4D97-AF65-F5344CB8AC3E}">
        <p14:creationId xmlns:p14="http://schemas.microsoft.com/office/powerpoint/2010/main" val="233538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comparing treatment within 6 weeks compared to after 6 weeks/no treatment, urban parishes surprisingly have more inadequately treated NMSC although overall have more NMSC diagnoses compared to rural parishes. </a:t>
            </a:r>
          </a:p>
          <a:p>
            <a:pPr>
              <a:lnSpc>
                <a:spcPct val="100000"/>
              </a:lnSpc>
            </a:pPr>
            <a:endParaRPr lang="en-US" sz="1600" dirty="0">
              <a:latin typeface="Times New Roman" panose="02020603050405020304" pitchFamily="18" charset="0"/>
              <a:cs typeface="Times New Roman" panose="02020603050405020304" pitchFamily="18" charset="0"/>
            </a:endParaRPr>
          </a:p>
          <a:p>
            <a:pPr>
              <a:lnSpc>
                <a:spcPct val="100000"/>
              </a:lnSpc>
            </a:pPr>
            <a:r>
              <a:rPr lang="en-US" sz="1600" dirty="0">
                <a:latin typeface="Times New Roman" panose="02020603050405020304" pitchFamily="18" charset="0"/>
                <a:cs typeface="Times New Roman" panose="02020603050405020304" pitchFamily="18" charset="0"/>
              </a:rPr>
              <a:t>Top 3 parishes with the most skin cancer </a:t>
            </a:r>
            <a:r>
              <a:rPr lang="en-US" sz="1600" dirty="0" err="1">
                <a:latin typeface="Times New Roman" panose="02020603050405020304" pitchFamily="18" charset="0"/>
                <a:cs typeface="Times New Roman" panose="02020603050405020304" pitchFamily="18" charset="0"/>
              </a:rPr>
              <a:t>tx</a:t>
            </a:r>
            <a:r>
              <a:rPr lang="en-US" sz="1600" dirty="0">
                <a:latin typeface="Times New Roman" panose="02020603050405020304" pitchFamily="18" charset="0"/>
                <a:cs typeface="Times New Roman" panose="02020603050405020304" pitchFamily="18" charset="0"/>
              </a:rPr>
              <a:t> within 6 weeks or less</a:t>
            </a:r>
          </a:p>
          <a:p>
            <a:pPr lvl="1">
              <a:lnSpc>
                <a:spcPct val="100000"/>
              </a:lnSpc>
            </a:pPr>
            <a:r>
              <a:rPr lang="en-US" sz="1600" dirty="0">
                <a:latin typeface="Times New Roman" panose="02020603050405020304" pitchFamily="18" charset="0"/>
                <a:cs typeface="Times New Roman" panose="02020603050405020304" pitchFamily="18" charset="0"/>
              </a:rPr>
              <a:t>Rural: </a:t>
            </a:r>
            <a:r>
              <a:rPr lang="en-US" sz="1600" b="1" dirty="0">
                <a:latin typeface="Times New Roman" panose="02020603050405020304" pitchFamily="18" charset="0"/>
                <a:cs typeface="Times New Roman" panose="02020603050405020304" pitchFamily="18" charset="0"/>
              </a:rPr>
              <a:t>Beauregard</a:t>
            </a:r>
            <a:r>
              <a:rPr lang="en-US" sz="1600" dirty="0">
                <a:latin typeface="Times New Roman" panose="02020603050405020304" pitchFamily="18" charset="0"/>
                <a:cs typeface="Times New Roman" panose="02020603050405020304" pitchFamily="18" charset="0"/>
              </a:rPr>
              <a:t> (31), </a:t>
            </a:r>
            <a:r>
              <a:rPr lang="en-US" sz="1600" b="1" dirty="0">
                <a:latin typeface="Times New Roman" panose="02020603050405020304" pitchFamily="18" charset="0"/>
                <a:cs typeface="Times New Roman" panose="02020603050405020304" pitchFamily="18" charset="0"/>
              </a:rPr>
              <a:t>Tangipahoa</a:t>
            </a:r>
            <a:r>
              <a:rPr lang="en-US" sz="1600" dirty="0">
                <a:latin typeface="Times New Roman" panose="02020603050405020304" pitchFamily="18" charset="0"/>
                <a:cs typeface="Times New Roman" panose="02020603050405020304" pitchFamily="18" charset="0"/>
              </a:rPr>
              <a:t> (23), </a:t>
            </a:r>
            <a:r>
              <a:rPr lang="en-US" sz="1600" b="1" dirty="0">
                <a:latin typeface="Times New Roman" panose="02020603050405020304" pitchFamily="18" charset="0"/>
                <a:cs typeface="Times New Roman" panose="02020603050405020304" pitchFamily="18" charset="0"/>
              </a:rPr>
              <a:t>Evangeline</a:t>
            </a:r>
            <a:r>
              <a:rPr lang="en-US" sz="1600" dirty="0">
                <a:latin typeface="Times New Roman" panose="02020603050405020304" pitchFamily="18" charset="0"/>
                <a:cs typeface="Times New Roman" panose="02020603050405020304" pitchFamily="18" charset="0"/>
              </a:rPr>
              <a:t> (20) </a:t>
            </a:r>
          </a:p>
          <a:p>
            <a:pPr lvl="1">
              <a:lnSpc>
                <a:spcPct val="100000"/>
              </a:lnSpc>
            </a:pPr>
            <a:r>
              <a:rPr lang="en-US" sz="1600" dirty="0">
                <a:latin typeface="Times New Roman" panose="02020603050405020304" pitchFamily="18" charset="0"/>
                <a:cs typeface="Times New Roman" panose="02020603050405020304" pitchFamily="18" charset="0"/>
              </a:rPr>
              <a:t>Urban: </a:t>
            </a:r>
            <a:r>
              <a:rPr lang="en-US" sz="1600" b="1" dirty="0">
                <a:latin typeface="Times New Roman" panose="02020603050405020304" pitchFamily="18" charset="0"/>
                <a:cs typeface="Times New Roman" panose="02020603050405020304" pitchFamily="18" charset="0"/>
              </a:rPr>
              <a:t>Plaquemines</a:t>
            </a:r>
            <a:r>
              <a:rPr lang="en-US" sz="1600" dirty="0">
                <a:latin typeface="Times New Roman" panose="02020603050405020304" pitchFamily="18" charset="0"/>
                <a:cs typeface="Times New Roman" panose="02020603050405020304" pitchFamily="18" charset="0"/>
              </a:rPr>
              <a:t> (50), </a:t>
            </a:r>
            <a:r>
              <a:rPr lang="en-US" sz="1600" b="1" dirty="0">
                <a:latin typeface="Times New Roman" panose="02020603050405020304" pitchFamily="18" charset="0"/>
                <a:cs typeface="Times New Roman" panose="02020603050405020304" pitchFamily="18" charset="0"/>
              </a:rPr>
              <a:t>Orleans</a:t>
            </a:r>
            <a:r>
              <a:rPr lang="en-US" sz="1600" dirty="0">
                <a:latin typeface="Times New Roman" panose="02020603050405020304" pitchFamily="18" charset="0"/>
                <a:cs typeface="Times New Roman" panose="02020603050405020304" pitchFamily="18" charset="0"/>
              </a:rPr>
              <a:t> (42), </a:t>
            </a:r>
            <a:r>
              <a:rPr lang="en-US" sz="1600" b="1" dirty="0">
                <a:latin typeface="Times New Roman" panose="02020603050405020304" pitchFamily="18" charset="0"/>
                <a:cs typeface="Times New Roman" panose="02020603050405020304" pitchFamily="18" charset="0"/>
              </a:rPr>
              <a:t>Livingston</a:t>
            </a:r>
            <a:r>
              <a:rPr lang="en-US" sz="1600" dirty="0">
                <a:latin typeface="Times New Roman" panose="02020603050405020304" pitchFamily="18" charset="0"/>
                <a:cs typeface="Times New Roman" panose="02020603050405020304" pitchFamily="18" charset="0"/>
              </a:rPr>
              <a:t> (28)</a:t>
            </a:r>
          </a:p>
          <a:p>
            <a:pPr>
              <a:lnSpc>
                <a:spcPct val="100000"/>
              </a:lnSpc>
            </a:pPr>
            <a:r>
              <a:rPr lang="en-US" sz="1600" dirty="0">
                <a:latin typeface="Times New Roman" panose="02020603050405020304" pitchFamily="18" charset="0"/>
                <a:cs typeface="Times New Roman" panose="02020603050405020304" pitchFamily="18" charset="0"/>
              </a:rPr>
              <a:t>Top 3 parishes with the most skin cancer </a:t>
            </a:r>
            <a:r>
              <a:rPr lang="en-US" sz="1600" dirty="0" err="1">
                <a:latin typeface="Times New Roman" panose="02020603050405020304" pitchFamily="18" charset="0"/>
                <a:cs typeface="Times New Roman" panose="02020603050405020304" pitchFamily="18" charset="0"/>
              </a:rPr>
              <a:t>tx</a:t>
            </a:r>
            <a:r>
              <a:rPr lang="en-US" sz="1600" dirty="0">
                <a:latin typeface="Times New Roman" panose="02020603050405020304" pitchFamily="18" charset="0"/>
                <a:cs typeface="Times New Roman" panose="02020603050405020304" pitchFamily="18" charset="0"/>
              </a:rPr>
              <a:t> that took More than 6 weeks, Never treated</a:t>
            </a:r>
          </a:p>
          <a:p>
            <a:pPr lvl="1">
              <a:lnSpc>
                <a:spcPct val="100000"/>
              </a:lnSpc>
            </a:pPr>
            <a:r>
              <a:rPr lang="en-US" sz="1600" dirty="0">
                <a:latin typeface="Times New Roman" panose="02020603050405020304" pitchFamily="18" charset="0"/>
                <a:cs typeface="Times New Roman" panose="02020603050405020304" pitchFamily="18" charset="0"/>
              </a:rPr>
              <a:t>Rural: </a:t>
            </a:r>
            <a:r>
              <a:rPr lang="en-US" sz="1600" b="1" dirty="0">
                <a:latin typeface="Times New Roman" panose="02020603050405020304" pitchFamily="18" charset="0"/>
                <a:cs typeface="Times New Roman" panose="02020603050405020304" pitchFamily="18" charset="0"/>
              </a:rPr>
              <a:t>Saint Mary </a:t>
            </a:r>
            <a:r>
              <a:rPr lang="en-US" sz="1600" dirty="0">
                <a:latin typeface="Times New Roman" panose="02020603050405020304" pitchFamily="18" charset="0"/>
                <a:cs typeface="Times New Roman" panose="02020603050405020304" pitchFamily="18" charset="0"/>
              </a:rPr>
              <a:t>(27), </a:t>
            </a:r>
            <a:r>
              <a:rPr lang="en-US" sz="1600" b="1" dirty="0">
                <a:latin typeface="Times New Roman" panose="02020603050405020304" pitchFamily="18" charset="0"/>
                <a:cs typeface="Times New Roman" panose="02020603050405020304" pitchFamily="18" charset="0"/>
              </a:rPr>
              <a:t>Vermilion</a:t>
            </a:r>
            <a:r>
              <a:rPr lang="en-US" sz="1600" dirty="0">
                <a:latin typeface="Times New Roman" panose="02020603050405020304" pitchFamily="18" charset="0"/>
                <a:cs typeface="Times New Roman" panose="02020603050405020304" pitchFamily="18" charset="0"/>
              </a:rPr>
              <a:t> (20), </a:t>
            </a:r>
            <a:r>
              <a:rPr lang="en-US" sz="1600" b="1" dirty="0">
                <a:latin typeface="Times New Roman" panose="02020603050405020304" pitchFamily="18" charset="0"/>
                <a:cs typeface="Times New Roman" panose="02020603050405020304" pitchFamily="18" charset="0"/>
              </a:rPr>
              <a:t>Acadia</a:t>
            </a:r>
            <a:r>
              <a:rPr lang="en-US" sz="1600" dirty="0">
                <a:latin typeface="Times New Roman" panose="02020603050405020304" pitchFamily="18" charset="0"/>
                <a:cs typeface="Times New Roman" panose="02020603050405020304" pitchFamily="18" charset="0"/>
              </a:rPr>
              <a:t> (7)</a:t>
            </a:r>
          </a:p>
          <a:p>
            <a:pPr lvl="1">
              <a:lnSpc>
                <a:spcPct val="100000"/>
              </a:lnSpc>
            </a:pPr>
            <a:r>
              <a:rPr lang="en-US" sz="1600" dirty="0">
                <a:latin typeface="Times New Roman" panose="02020603050405020304" pitchFamily="18" charset="0"/>
                <a:cs typeface="Times New Roman" panose="02020603050405020304" pitchFamily="18" charset="0"/>
              </a:rPr>
              <a:t>Urban: </a:t>
            </a:r>
            <a:r>
              <a:rPr lang="en-US" sz="1600" b="1" dirty="0">
                <a:latin typeface="Times New Roman" panose="02020603050405020304" pitchFamily="18" charset="0"/>
                <a:cs typeface="Times New Roman" panose="02020603050405020304" pitchFamily="18" charset="0"/>
              </a:rPr>
              <a:t>Saint Tammany </a:t>
            </a:r>
            <a:r>
              <a:rPr lang="en-US" sz="1600" dirty="0">
                <a:latin typeface="Times New Roman" panose="02020603050405020304" pitchFamily="18" charset="0"/>
                <a:cs typeface="Times New Roman" panose="02020603050405020304" pitchFamily="18" charset="0"/>
              </a:rPr>
              <a:t>(108), </a:t>
            </a:r>
            <a:r>
              <a:rPr lang="en-US" sz="1600" b="1" dirty="0">
                <a:latin typeface="Times New Roman" panose="02020603050405020304" pitchFamily="18" charset="0"/>
                <a:cs typeface="Times New Roman" panose="02020603050405020304" pitchFamily="18" charset="0"/>
              </a:rPr>
              <a:t>Jefferson</a:t>
            </a:r>
            <a:r>
              <a:rPr lang="en-US" sz="1600" dirty="0">
                <a:latin typeface="Times New Roman" panose="02020603050405020304" pitchFamily="18" charset="0"/>
                <a:cs typeface="Times New Roman" panose="02020603050405020304" pitchFamily="18" charset="0"/>
              </a:rPr>
              <a:t> (88), </a:t>
            </a:r>
            <a:r>
              <a:rPr lang="en-US" sz="1600" b="1" dirty="0">
                <a:latin typeface="Times New Roman" panose="02020603050405020304" pitchFamily="18" charset="0"/>
                <a:cs typeface="Times New Roman" panose="02020603050405020304" pitchFamily="18" charset="0"/>
              </a:rPr>
              <a:t>Lafayette</a:t>
            </a:r>
            <a:r>
              <a:rPr lang="en-US" sz="1600" dirty="0">
                <a:latin typeface="Times New Roman" panose="02020603050405020304" pitchFamily="18" charset="0"/>
                <a:cs typeface="Times New Roman" panose="02020603050405020304" pitchFamily="18" charset="0"/>
              </a:rPr>
              <a:t> (73)</a:t>
            </a:r>
          </a:p>
          <a:p>
            <a:pPr lvl="1">
              <a:lnSpc>
                <a:spcPct val="100000"/>
              </a:lnSpc>
            </a:pPr>
            <a:endParaRPr lang="en-US" sz="1600" dirty="0">
              <a:latin typeface="Times New Roman" panose="02020603050405020304" pitchFamily="18" charset="0"/>
              <a:cs typeface="Times New Roman" panose="02020603050405020304" pitchFamily="18" charset="0"/>
            </a:endParaRPr>
          </a:p>
          <a:p>
            <a:pPr lvl="1">
              <a:lnSpc>
                <a:spcPct val="100000"/>
              </a:lnSpc>
            </a:pPr>
            <a:r>
              <a:rPr lang="en-US" sz="1600" dirty="0">
                <a:latin typeface="Times New Roman" panose="02020603050405020304" pitchFamily="18" charset="0"/>
                <a:cs typeface="Times New Roman" panose="02020603050405020304" pitchFamily="18" charset="0"/>
              </a:rPr>
              <a:t>Parishes with 0 reported dermatologist (data from 2022) but with increased number of NMSC treated within appropriate time frame– derm density data from 2022 and out data is from 2023-2025 however this could also be due to the influence of primary care physicians? </a:t>
            </a:r>
          </a:p>
          <a:p>
            <a:pPr lvl="1">
              <a:lnSpc>
                <a:spcPct val="100000"/>
              </a:lnSpc>
            </a:pPr>
            <a:endParaRPr lang="en-US" sz="1600" dirty="0">
              <a:latin typeface="Times New Roman" panose="02020603050405020304" pitchFamily="18" charset="0"/>
              <a:cs typeface="Times New Roman" panose="02020603050405020304" pitchFamily="18" charset="0"/>
            </a:endParaRPr>
          </a:p>
          <a:p>
            <a:pPr lvl="1">
              <a:lnSpc>
                <a:spcPct val="100000"/>
              </a:lnSpc>
            </a:pPr>
            <a:r>
              <a:rPr lang="en-US" sz="1600" dirty="0">
                <a:latin typeface="Times New Roman" panose="02020603050405020304" pitchFamily="18" charset="0"/>
                <a:cs typeface="Times New Roman" panose="02020603050405020304" pitchFamily="18" charset="0"/>
              </a:rPr>
              <a:t>Study from 2013 reported Rate for rural areas usually between 0 and 1 with urban areas having a rate around 4 with expectation that these rates will continue to increase. </a:t>
            </a:r>
          </a:p>
          <a:p>
            <a:pPr lvl="1">
              <a:lnSpc>
                <a:spcPct val="100000"/>
              </a:lnSpc>
            </a:pPr>
            <a:endParaRPr lang="en-US" sz="1600" dirty="0">
              <a:latin typeface="Times New Roman" panose="02020603050405020304" pitchFamily="18" charset="0"/>
              <a:cs typeface="Times New Roman" panose="02020603050405020304" pitchFamily="18" charset="0"/>
            </a:endParaRPr>
          </a:p>
          <a:p>
            <a:pPr lvl="1">
              <a:lnSpc>
                <a:spcPct val="100000"/>
              </a:lnSpc>
            </a:pPr>
            <a:endParaRPr lang="en-US" sz="16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HRSA Data Warehouse (Health Resources and Services Administration) Rate of dermatologist per 100,000 population AMA Physician Professional Data, 2022 Census Pop Estimates)– Data from 2022</a:t>
            </a:r>
          </a:p>
          <a:p>
            <a:endParaRPr lang="en-US" dirty="0"/>
          </a:p>
          <a:p>
            <a:r>
              <a:rPr lang="en-US" dirty="0"/>
              <a:t>Rural parishes/counties have ~ 0.085 to 1.05 per 100,000 population vs metropolitan areas with 4.11 per 100,000</a:t>
            </a:r>
          </a:p>
        </p:txBody>
      </p:sp>
      <p:sp>
        <p:nvSpPr>
          <p:cNvPr id="4" name="Slide Number Placeholder 3"/>
          <p:cNvSpPr>
            <a:spLocks noGrp="1"/>
          </p:cNvSpPr>
          <p:nvPr>
            <p:ph type="sldNum" sz="quarter" idx="5"/>
          </p:nvPr>
        </p:nvSpPr>
        <p:spPr/>
        <p:txBody>
          <a:bodyPr/>
          <a:lstStyle/>
          <a:p>
            <a:fld id="{EE07F866-7F20-1B42-AF12-53170F2D9BA3}" type="slidenum">
              <a:rPr lang="en-US" smtClean="0"/>
              <a:t>8</a:t>
            </a:fld>
            <a:endParaRPr lang="en-US"/>
          </a:p>
        </p:txBody>
      </p:sp>
    </p:spTree>
    <p:extLst>
      <p:ext uri="{BB962C8B-B14F-4D97-AF65-F5344CB8AC3E}">
        <p14:creationId xmlns:p14="http://schemas.microsoft.com/office/powerpoint/2010/main" val="124140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a:t>
            </a:r>
            <a:r>
              <a:rPr lang="en-US" dirty="0"/>
              <a:t> (rural and urban) = 6 weeks or less for treatment </a:t>
            </a:r>
          </a:p>
          <a:p>
            <a:r>
              <a:rPr lang="en-US" b="1" dirty="0"/>
              <a:t>Dark purple </a:t>
            </a:r>
            <a:r>
              <a:rPr lang="en-US" dirty="0"/>
              <a:t>(rural and urban)= </a:t>
            </a:r>
            <a:r>
              <a:rPr lang="en-US" b="1" dirty="0"/>
              <a:t>NOT TREATED ON TIME </a:t>
            </a:r>
            <a:r>
              <a:rPr lang="en-US" dirty="0"/>
              <a:t>- Over 6 weeks/Never for treatment </a:t>
            </a:r>
          </a:p>
          <a:p>
            <a:r>
              <a:rPr lang="en-US" dirty="0"/>
              <a:t>Rate of dermatologist per 100,000 – density of providers (from 2022)</a:t>
            </a:r>
          </a:p>
          <a:p>
            <a:endParaRPr lang="en-US" dirty="0"/>
          </a:p>
          <a:p>
            <a:r>
              <a:rPr lang="en-US" dirty="0" err="1"/>
              <a:t>Evaga</a:t>
            </a:r>
            <a:endParaRPr lang="en-US" dirty="0"/>
          </a:p>
        </p:txBody>
      </p:sp>
      <p:sp>
        <p:nvSpPr>
          <p:cNvPr id="4" name="Slide Number Placeholder 3"/>
          <p:cNvSpPr>
            <a:spLocks noGrp="1"/>
          </p:cNvSpPr>
          <p:nvPr>
            <p:ph type="sldNum" sz="quarter" idx="5"/>
          </p:nvPr>
        </p:nvSpPr>
        <p:spPr/>
        <p:txBody>
          <a:bodyPr/>
          <a:lstStyle/>
          <a:p>
            <a:fld id="{EE07F866-7F20-1B42-AF12-53170F2D9BA3}" type="slidenum">
              <a:rPr lang="en-US" smtClean="0"/>
              <a:t>9</a:t>
            </a:fld>
            <a:endParaRPr lang="en-US"/>
          </a:p>
        </p:txBody>
      </p:sp>
    </p:spTree>
    <p:extLst>
      <p:ext uri="{BB962C8B-B14F-4D97-AF65-F5344CB8AC3E}">
        <p14:creationId xmlns:p14="http://schemas.microsoft.com/office/powerpoint/2010/main" val="246472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D79AAEC-F064-234B-B959-17A440E7B2DE}" type="datetimeFigureOut">
              <a:rPr lang="en-US" smtClean="0"/>
              <a:t>8/18/25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ED66B02-20ED-E249-A56F-921AD834D961}"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748993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9AAEC-F064-234B-B959-17A440E7B2DE}" type="datetimeFigureOut">
              <a:rPr lang="en-US" smtClean="0"/>
              <a:t>8/18/25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66B02-20ED-E249-A56F-921AD834D961}" type="slidenum">
              <a:rPr lang="en-US" smtClean="0"/>
              <a:t>‹#›</a:t>
            </a:fld>
            <a:endParaRPr lang="en-US"/>
          </a:p>
        </p:txBody>
      </p:sp>
    </p:spTree>
    <p:extLst>
      <p:ext uri="{BB962C8B-B14F-4D97-AF65-F5344CB8AC3E}">
        <p14:creationId xmlns:p14="http://schemas.microsoft.com/office/powerpoint/2010/main" val="52076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9AAEC-F064-234B-B959-17A440E7B2DE}" type="datetimeFigureOut">
              <a:rPr lang="en-US" smtClean="0"/>
              <a:t>8/18/25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66B02-20ED-E249-A56F-921AD834D961}" type="slidenum">
              <a:rPr lang="en-US" smtClean="0"/>
              <a:t>‹#›</a:t>
            </a:fld>
            <a:endParaRPr lang="en-US"/>
          </a:p>
        </p:txBody>
      </p:sp>
    </p:spTree>
    <p:extLst>
      <p:ext uri="{BB962C8B-B14F-4D97-AF65-F5344CB8AC3E}">
        <p14:creationId xmlns:p14="http://schemas.microsoft.com/office/powerpoint/2010/main" val="113724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9AAEC-F064-234B-B959-17A440E7B2DE}" type="datetimeFigureOut">
              <a:rPr lang="en-US" smtClean="0"/>
              <a:t>8/18/25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66B02-20ED-E249-A56F-921AD834D961}" type="slidenum">
              <a:rPr lang="en-US" smtClean="0"/>
              <a:t>‹#›</a:t>
            </a:fld>
            <a:endParaRPr lang="en-US"/>
          </a:p>
        </p:txBody>
      </p:sp>
    </p:spTree>
    <p:extLst>
      <p:ext uri="{BB962C8B-B14F-4D97-AF65-F5344CB8AC3E}">
        <p14:creationId xmlns:p14="http://schemas.microsoft.com/office/powerpoint/2010/main" val="349998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D79AAEC-F064-234B-B959-17A440E7B2DE}" type="datetimeFigureOut">
              <a:rPr lang="en-US" smtClean="0"/>
              <a:t>8/18/25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ED66B02-20ED-E249-A56F-921AD834D961}"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226464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79AAEC-F064-234B-B959-17A440E7B2DE}" type="datetimeFigureOut">
              <a:rPr lang="en-US" smtClean="0"/>
              <a:t>8/18/25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66B02-20ED-E249-A56F-921AD834D961}" type="slidenum">
              <a:rPr lang="en-US" smtClean="0"/>
              <a:t>‹#›</a:t>
            </a:fld>
            <a:endParaRPr lang="en-US"/>
          </a:p>
        </p:txBody>
      </p:sp>
    </p:spTree>
    <p:extLst>
      <p:ext uri="{BB962C8B-B14F-4D97-AF65-F5344CB8AC3E}">
        <p14:creationId xmlns:p14="http://schemas.microsoft.com/office/powerpoint/2010/main" val="325967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79AAEC-F064-234B-B959-17A440E7B2DE}" type="datetimeFigureOut">
              <a:rPr lang="en-US" smtClean="0"/>
              <a:t>8/18/25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66B02-20ED-E249-A56F-921AD834D961}" type="slidenum">
              <a:rPr lang="en-US" smtClean="0"/>
              <a:t>‹#›</a:t>
            </a:fld>
            <a:endParaRPr lang="en-US"/>
          </a:p>
        </p:txBody>
      </p:sp>
    </p:spTree>
    <p:extLst>
      <p:ext uri="{BB962C8B-B14F-4D97-AF65-F5344CB8AC3E}">
        <p14:creationId xmlns:p14="http://schemas.microsoft.com/office/powerpoint/2010/main" val="134918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79AAEC-F064-234B-B959-17A440E7B2DE}" type="datetimeFigureOut">
              <a:rPr lang="en-US" smtClean="0"/>
              <a:t>8/18/25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D66B02-20ED-E249-A56F-921AD834D961}" type="slidenum">
              <a:rPr lang="en-US" smtClean="0"/>
              <a:t>‹#›</a:t>
            </a:fld>
            <a:endParaRPr lang="en-US"/>
          </a:p>
        </p:txBody>
      </p:sp>
    </p:spTree>
    <p:extLst>
      <p:ext uri="{BB962C8B-B14F-4D97-AF65-F5344CB8AC3E}">
        <p14:creationId xmlns:p14="http://schemas.microsoft.com/office/powerpoint/2010/main" val="6758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9AAEC-F064-234B-B959-17A440E7B2DE}" type="datetimeFigureOut">
              <a:rPr lang="en-US" smtClean="0"/>
              <a:t>8/18/25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66B02-20ED-E249-A56F-921AD834D961}" type="slidenum">
              <a:rPr lang="en-US" smtClean="0"/>
              <a:t>‹#›</a:t>
            </a:fld>
            <a:endParaRPr lang="en-US"/>
          </a:p>
        </p:txBody>
      </p:sp>
    </p:spTree>
    <p:extLst>
      <p:ext uri="{BB962C8B-B14F-4D97-AF65-F5344CB8AC3E}">
        <p14:creationId xmlns:p14="http://schemas.microsoft.com/office/powerpoint/2010/main" val="263860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D79AAEC-F064-234B-B959-17A440E7B2DE}" type="datetimeFigureOut">
              <a:rPr lang="en-US" smtClean="0"/>
              <a:t>8/18/25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ED66B02-20ED-E249-A56F-921AD834D96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093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D79AAEC-F064-234B-B959-17A440E7B2DE}" type="datetimeFigureOut">
              <a:rPr lang="en-US" smtClean="0"/>
              <a:t>8/18/25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ED66B02-20ED-E249-A56F-921AD834D96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755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D79AAEC-F064-234B-B959-17A440E7B2DE}" type="datetimeFigureOut">
              <a:rPr lang="en-US" smtClean="0"/>
              <a:t>8/18/25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ED66B02-20ED-E249-A56F-921AD834D961}"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913917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vitalsignsmedia.com/" TargetMode="External"/><Relationship Id="rId3" Type="http://schemas.openxmlformats.org/officeDocument/2006/relationships/hyperlink" Target="https://data.hrsa.gov/topics/health-workforce/nchwa/ahrf" TargetMode="External"/><Relationship Id="rId7" Type="http://schemas.openxmlformats.org/officeDocument/2006/relationships/hyperlink" Target="https://doi.org/10.1016/j.cpt.2024.08.00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1001/jamadermatol.2018.3022" TargetMode="External"/><Relationship Id="rId5" Type="http://schemas.openxmlformats.org/officeDocument/2006/relationships/hyperlink" Target="https://www.cdc.gov/nccdphp/priorities/skin-cancer.html" TargetMode="External"/><Relationship Id="rId4" Type="http://schemas.openxmlformats.org/officeDocument/2006/relationships/hyperlink" Target="https://www.cdc.gov/skin-cancer/sun-safety/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4F72-336C-CAEB-917F-9BD1070E32C2}"/>
              </a:ext>
            </a:extLst>
          </p:cNvPr>
          <p:cNvSpPr>
            <a:spLocks noGrp="1"/>
          </p:cNvSpPr>
          <p:nvPr>
            <p:ph type="ctrTitle"/>
          </p:nvPr>
        </p:nvSpPr>
        <p:spPr>
          <a:xfrm>
            <a:off x="1260529" y="1224549"/>
            <a:ext cx="9670942" cy="1791318"/>
          </a:xfrm>
        </p:spPr>
        <p:txBody>
          <a:bodyPr>
            <a:noAutofit/>
          </a:bodyPr>
          <a:lstStyle/>
          <a:p>
            <a:r>
              <a:rPr lang="en-US" sz="2400" b="1" cap="none" dirty="0">
                <a:latin typeface="Times New Roman" panose="02020603050405020304" pitchFamily="18" charset="0"/>
                <a:cs typeface="Times New Roman" panose="02020603050405020304" pitchFamily="18" charset="0"/>
              </a:rPr>
              <a:t>Understanding Delays In Skin Cancer Treatment: </a:t>
            </a:r>
            <a:br>
              <a:rPr lang="en-US" sz="2400" b="1" cap="none" dirty="0">
                <a:latin typeface="Times New Roman" panose="02020603050405020304" pitchFamily="18" charset="0"/>
                <a:cs typeface="Times New Roman" panose="02020603050405020304" pitchFamily="18" charset="0"/>
              </a:rPr>
            </a:br>
            <a:r>
              <a:rPr lang="en-US" sz="2400" cap="none" dirty="0">
                <a:latin typeface="Times New Roman" panose="02020603050405020304" pitchFamily="18" charset="0"/>
                <a:cs typeface="Times New Roman" panose="02020603050405020304" pitchFamily="18" charset="0"/>
              </a:rPr>
              <a:t>The Impact Of Socioeconomic And Regional Factors On Time From Diagnosis To Treatment For Non-melanoma Skin Cancers Amongst ACLA Members</a:t>
            </a:r>
            <a:r>
              <a:rPr lang="en-US" sz="2400" cap="none" dirty="0">
                <a:effectLst/>
                <a:latin typeface="Times New Roman" panose="02020603050405020304" pitchFamily="18" charset="0"/>
                <a:cs typeface="Times New Roman" panose="02020603050405020304" pitchFamily="18" charset="0"/>
              </a:rPr>
              <a:t> </a:t>
            </a:r>
            <a:endParaRPr lang="en-US" sz="2400" cap="none"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37B6501-8E94-0EAE-710A-5D5B1F27F86F}"/>
              </a:ext>
            </a:extLst>
          </p:cNvPr>
          <p:cNvSpPr>
            <a:spLocks noGrp="1"/>
          </p:cNvSpPr>
          <p:nvPr>
            <p:ph type="subTitle" idx="1"/>
          </p:nvPr>
        </p:nvSpPr>
        <p:spPr>
          <a:xfrm>
            <a:off x="1524000" y="3429000"/>
            <a:ext cx="9144000" cy="1655762"/>
          </a:xfrm>
        </p:spPr>
        <p:txBody>
          <a:bodyPr>
            <a:normAutofit/>
          </a:bodyPr>
          <a:lstStyle/>
          <a:p>
            <a:r>
              <a:rPr lang="en-US" sz="1600" b="1" dirty="0">
                <a:latin typeface="Times New Roman" panose="02020603050405020304" pitchFamily="18" charset="0"/>
                <a:cs typeface="Times New Roman" panose="02020603050405020304" pitchFamily="18" charset="0"/>
              </a:rPr>
              <a:t>Alex Wandler</a:t>
            </a:r>
          </a:p>
          <a:p>
            <a:r>
              <a:rPr lang="en-US" sz="1600" dirty="0">
                <a:latin typeface="Times New Roman" panose="02020603050405020304" pitchFamily="18" charset="0"/>
                <a:cs typeface="Times New Roman" panose="02020603050405020304" pitchFamily="18" charset="0"/>
              </a:rPr>
              <a:t>Louisiana State University Health Sciences Center</a:t>
            </a:r>
          </a:p>
          <a:p>
            <a:r>
              <a:rPr lang="en-US" sz="1600" dirty="0">
                <a:latin typeface="Times New Roman" panose="02020603050405020304" pitchFamily="18" charset="0"/>
                <a:cs typeface="Times New Roman" panose="02020603050405020304" pitchFamily="18" charset="0"/>
              </a:rPr>
              <a:t>New Orleans</a:t>
            </a:r>
          </a:p>
          <a:p>
            <a:r>
              <a:rPr lang="en-US" sz="1600" dirty="0">
                <a:latin typeface="Times New Roman" panose="02020603050405020304" pitchFamily="18" charset="0"/>
                <a:cs typeface="Times New Roman" panose="02020603050405020304" pitchFamily="18" charset="0"/>
              </a:rPr>
              <a:t>School of Medicine, Class of 2026</a:t>
            </a:r>
          </a:p>
          <a:p>
            <a:r>
              <a:rPr lang="en-US" sz="1600" dirty="0">
                <a:latin typeface="Times New Roman" panose="02020603050405020304" pitchFamily="18" charset="0"/>
                <a:cs typeface="Times New Roman" panose="02020603050405020304" pitchFamily="18" charset="0"/>
              </a:rPr>
              <a:t>Population Health Management </a:t>
            </a:r>
          </a:p>
        </p:txBody>
      </p:sp>
      <p:pic>
        <p:nvPicPr>
          <p:cNvPr id="4" name="9000402b422530aa_800x800ar.pngGoogle Shape;100;p23" descr="9000402b422530aa_800x800ar.pngGoogle Shape;100;p23">
            <a:extLst>
              <a:ext uri="{FF2B5EF4-FFF2-40B4-BE49-F238E27FC236}">
                <a16:creationId xmlns:a16="http://schemas.microsoft.com/office/drawing/2014/main" id="{D8536796-B14E-FF8F-174F-F6ABE01B1DC2}"/>
              </a:ext>
            </a:extLst>
          </p:cNvPr>
          <p:cNvPicPr>
            <a:picLocks noChangeAspect="1"/>
          </p:cNvPicPr>
          <p:nvPr/>
        </p:nvPicPr>
        <p:blipFill>
          <a:blip r:embed="rId3"/>
          <a:stretch>
            <a:fillRect/>
          </a:stretch>
        </p:blipFill>
        <p:spPr>
          <a:xfrm>
            <a:off x="647814" y="5379231"/>
            <a:ext cx="2823806" cy="1150705"/>
          </a:xfrm>
          <a:prstGeom prst="rect">
            <a:avLst/>
          </a:prstGeom>
          <a:ln w="12700">
            <a:miter lim="400000"/>
          </a:ln>
        </p:spPr>
      </p:pic>
      <p:pic>
        <p:nvPicPr>
          <p:cNvPr id="5" name="Google Shape;58;p13">
            <a:extLst>
              <a:ext uri="{FF2B5EF4-FFF2-40B4-BE49-F238E27FC236}">
                <a16:creationId xmlns:a16="http://schemas.microsoft.com/office/drawing/2014/main" id="{6F3AF34F-88E3-A844-0849-2B93945D4587}"/>
              </a:ext>
            </a:extLst>
          </p:cNvPr>
          <p:cNvPicPr preferRelativeResize="0"/>
          <p:nvPr/>
        </p:nvPicPr>
        <p:blipFill rotWithShape="1">
          <a:blip r:embed="rId4">
            <a:alphaModFix/>
          </a:blip>
          <a:srcRect l="6204" t="21940" r="6527" b="25543"/>
          <a:stretch/>
        </p:blipFill>
        <p:spPr>
          <a:xfrm>
            <a:off x="8136610" y="5379231"/>
            <a:ext cx="3283589" cy="1150705"/>
          </a:xfrm>
          <a:prstGeom prst="rect">
            <a:avLst/>
          </a:prstGeom>
          <a:noFill/>
          <a:ln>
            <a:noFill/>
          </a:ln>
        </p:spPr>
      </p:pic>
    </p:spTree>
    <p:extLst>
      <p:ext uri="{BB962C8B-B14F-4D97-AF65-F5344CB8AC3E}">
        <p14:creationId xmlns:p14="http://schemas.microsoft.com/office/powerpoint/2010/main" val="269003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9EBD-9CED-68BF-AFDB-B2E0A9E3146D}"/>
              </a:ext>
            </a:extLst>
          </p:cNvPr>
          <p:cNvSpPr>
            <a:spLocks noGrp="1"/>
          </p:cNvSpPr>
          <p:nvPr>
            <p:ph type="title"/>
          </p:nvPr>
        </p:nvSpPr>
        <p:spPr>
          <a:xfrm>
            <a:off x="950976" y="192024"/>
            <a:ext cx="9601200" cy="1485900"/>
          </a:xfrm>
        </p:spPr>
        <p:txBody>
          <a:bodyPr/>
          <a:lstStyle/>
          <a:p>
            <a:r>
              <a:rPr lang="en-US" dirty="0">
                <a:latin typeface="Times New Roman" panose="02020603050405020304" pitchFamily="18" charset="0"/>
                <a:cs typeface="Times New Roman" panose="02020603050405020304" pitchFamily="18" charset="0"/>
              </a:rPr>
              <a:t>Recommendations</a:t>
            </a:r>
          </a:p>
        </p:txBody>
      </p:sp>
      <p:sp>
        <p:nvSpPr>
          <p:cNvPr id="3" name="Content Placeholder 2">
            <a:extLst>
              <a:ext uri="{FF2B5EF4-FFF2-40B4-BE49-F238E27FC236}">
                <a16:creationId xmlns:a16="http://schemas.microsoft.com/office/drawing/2014/main" id="{4348467C-65DE-1C44-AF2A-F30137519F55}"/>
              </a:ext>
            </a:extLst>
          </p:cNvPr>
          <p:cNvSpPr>
            <a:spLocks noGrp="1"/>
          </p:cNvSpPr>
          <p:nvPr>
            <p:ph idx="1"/>
          </p:nvPr>
        </p:nvSpPr>
        <p:spPr>
          <a:xfrm>
            <a:off x="646176" y="836760"/>
            <a:ext cx="5827776" cy="5502402"/>
          </a:xfrm>
        </p:spPr>
        <p:txBody>
          <a:bodyPr>
            <a:normAutofit fontScale="85000" lnSpcReduction="20000"/>
          </a:bodyPr>
          <a:lstStyle/>
          <a:p>
            <a:r>
              <a:rPr lang="en-US" dirty="0"/>
              <a:t>Primary Prevention</a:t>
            </a:r>
          </a:p>
          <a:p>
            <a:pPr lvl="1"/>
            <a:r>
              <a:rPr lang="en-US" dirty="0"/>
              <a:t>Continue to encourage education around sun safe practices in schools and within the workplace.</a:t>
            </a:r>
          </a:p>
          <a:p>
            <a:pPr lvl="2"/>
            <a:r>
              <a:rPr lang="en-US" dirty="0"/>
              <a:t>Youth: Focus on educating from a young age to develop safe practices and awareness early on. </a:t>
            </a:r>
          </a:p>
          <a:p>
            <a:pPr lvl="2"/>
            <a:r>
              <a:rPr lang="en-US" dirty="0"/>
              <a:t>Utilization of SPOTs Program</a:t>
            </a:r>
          </a:p>
          <a:p>
            <a:pPr lvl="1"/>
            <a:r>
              <a:rPr lang="en-US" dirty="0"/>
              <a:t>Continue social media presence, educating on sun safety and providing reminders of the risks of sun exposure especially during the summer months</a:t>
            </a:r>
          </a:p>
          <a:p>
            <a:pPr lvl="1"/>
            <a:r>
              <a:rPr lang="en-US" dirty="0"/>
              <a:t>Educational handouts in Spanish </a:t>
            </a:r>
          </a:p>
          <a:p>
            <a:pPr lvl="1"/>
            <a:r>
              <a:rPr lang="en-US" dirty="0"/>
              <a:t>Increase access to sun protection </a:t>
            </a:r>
          </a:p>
          <a:p>
            <a:pPr lvl="2"/>
            <a:r>
              <a:rPr lang="en-US" dirty="0"/>
              <a:t>Access to SPF (Vital Signs Media – SPF Kiosk)</a:t>
            </a:r>
          </a:p>
          <a:p>
            <a:pPr lvl="2"/>
            <a:r>
              <a:rPr lang="en-US" dirty="0"/>
              <a:t>Implementation of shaded areas in local parks, playgrounds</a:t>
            </a:r>
          </a:p>
          <a:p>
            <a:r>
              <a:rPr lang="en-US" dirty="0"/>
              <a:t>Addressing Delays in treatment: </a:t>
            </a:r>
          </a:p>
          <a:p>
            <a:pPr lvl="1"/>
            <a:r>
              <a:rPr lang="en-US" dirty="0"/>
              <a:t>Doctor’s offices: automated reminders for follow up and routine skin checks</a:t>
            </a:r>
          </a:p>
          <a:p>
            <a:pPr lvl="1"/>
            <a:r>
              <a:rPr lang="en-US" dirty="0"/>
              <a:t>Investigate further additional factors and influence of SES contributing to delays in care: transportation, language, childcare, leave from work  </a:t>
            </a:r>
          </a:p>
          <a:p>
            <a:pPr lvl="2"/>
            <a:r>
              <a:rPr lang="en-US" dirty="0" err="1"/>
              <a:t>Amerihealth</a:t>
            </a:r>
            <a:r>
              <a:rPr lang="en-US" dirty="0"/>
              <a:t> caritas transport, access to translators, easy to read educational pamphlets </a:t>
            </a:r>
          </a:p>
        </p:txBody>
      </p:sp>
      <p:pic>
        <p:nvPicPr>
          <p:cNvPr id="4" name="Content Placeholder 4" descr="A poster of sunscreen protection&#10;&#10;AI-generated content may be incorrect.">
            <a:extLst>
              <a:ext uri="{FF2B5EF4-FFF2-40B4-BE49-F238E27FC236}">
                <a16:creationId xmlns:a16="http://schemas.microsoft.com/office/drawing/2014/main" id="{978F7308-B19B-E16A-BF07-0F2C4F202C7E}"/>
              </a:ext>
            </a:extLst>
          </p:cNvPr>
          <p:cNvPicPr>
            <a:picLocks noChangeAspect="1"/>
          </p:cNvPicPr>
          <p:nvPr/>
        </p:nvPicPr>
        <p:blipFill>
          <a:blip r:embed="rId3"/>
          <a:stretch>
            <a:fillRect/>
          </a:stretch>
        </p:blipFill>
        <p:spPr>
          <a:xfrm>
            <a:off x="6473952" y="385883"/>
            <a:ext cx="4547523" cy="6086233"/>
          </a:xfrm>
          <a:prstGeom prst="rect">
            <a:avLst/>
          </a:prstGeom>
        </p:spPr>
      </p:pic>
    </p:spTree>
    <p:extLst>
      <p:ext uri="{BB962C8B-B14F-4D97-AF65-F5344CB8AC3E}">
        <p14:creationId xmlns:p14="http://schemas.microsoft.com/office/powerpoint/2010/main" val="176161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40BE-453A-FFA7-1C3C-EF4AE743FB0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Moving forward…</a:t>
            </a:r>
          </a:p>
        </p:txBody>
      </p:sp>
      <p:sp>
        <p:nvSpPr>
          <p:cNvPr id="3" name="Content Placeholder 2">
            <a:extLst>
              <a:ext uri="{FF2B5EF4-FFF2-40B4-BE49-F238E27FC236}">
                <a16:creationId xmlns:a16="http://schemas.microsoft.com/office/drawing/2014/main" id="{8E80604F-7FB2-67E6-BC19-A292EFAAD82F}"/>
              </a:ext>
            </a:extLst>
          </p:cNvPr>
          <p:cNvSpPr>
            <a:spLocks noGrp="1"/>
          </p:cNvSpPr>
          <p:nvPr>
            <p:ph idx="1"/>
          </p:nvPr>
        </p:nvSpPr>
        <p:spPr>
          <a:xfrm>
            <a:off x="1371600" y="1755648"/>
            <a:ext cx="9804400" cy="4111752"/>
          </a:xfrm>
        </p:spPr>
        <p:txBody>
          <a:bodyPr/>
          <a:lstStyle/>
          <a:p>
            <a:r>
              <a:rPr lang="en-US" dirty="0"/>
              <a:t>Investigate further data entries with screening dates occurring after treatment dates </a:t>
            </a:r>
          </a:p>
          <a:p>
            <a:pPr lvl="1"/>
            <a:r>
              <a:rPr lang="en-US" dirty="0"/>
              <a:t>Determine true screening dates to allow for more accurate calculation of delays in treatment</a:t>
            </a:r>
          </a:p>
          <a:p>
            <a:r>
              <a:rPr lang="en-US" dirty="0"/>
              <a:t>Explore diagnosis date and stage of NMSC at diagnosis </a:t>
            </a:r>
          </a:p>
          <a:p>
            <a:r>
              <a:rPr lang="en-US" dirty="0"/>
              <a:t>Expand data set to include multiple years given limited data regarding transportation and education</a:t>
            </a:r>
          </a:p>
          <a:p>
            <a:r>
              <a:rPr lang="en-US" dirty="0"/>
              <a:t>Further explore additional factors that allow parishes will lower rates of dermatologist per 100,000 to be successful in reducing delay of treatment.  </a:t>
            </a:r>
          </a:p>
        </p:txBody>
      </p:sp>
    </p:spTree>
    <p:extLst>
      <p:ext uri="{BB962C8B-B14F-4D97-AF65-F5344CB8AC3E}">
        <p14:creationId xmlns:p14="http://schemas.microsoft.com/office/powerpoint/2010/main" val="374485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6A82-FBA9-845D-F63F-86D9C9B8F51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 </a:t>
            </a:r>
          </a:p>
        </p:txBody>
      </p:sp>
      <p:sp>
        <p:nvSpPr>
          <p:cNvPr id="6" name="Content Placeholder 5">
            <a:extLst>
              <a:ext uri="{FF2B5EF4-FFF2-40B4-BE49-F238E27FC236}">
                <a16:creationId xmlns:a16="http://schemas.microsoft.com/office/drawing/2014/main" id="{87198D3C-2CE4-4453-B5EB-3094AC90523B}"/>
              </a:ext>
            </a:extLst>
          </p:cNvPr>
          <p:cNvSpPr>
            <a:spLocks noGrp="1"/>
          </p:cNvSpPr>
          <p:nvPr>
            <p:ph idx="1"/>
          </p:nvPr>
        </p:nvSpPr>
        <p:spPr>
          <a:xfrm>
            <a:off x="1371600" y="1499616"/>
            <a:ext cx="9601200" cy="4367784"/>
          </a:xfrm>
        </p:spPr>
        <p:txBody>
          <a:bodyPr>
            <a:normAutofit fontScale="92500" lnSpcReduction="20000"/>
          </a:bodyPr>
          <a:lstStyle/>
          <a:p>
            <a:r>
              <a:rPr lang="en-US" i="1" dirty="0">
                <a:latin typeface="Times New Roman" panose="02020603050405020304" pitchFamily="18" charset="0"/>
                <a:cs typeface="Times New Roman" panose="02020603050405020304" pitchFamily="18" charset="0"/>
              </a:rPr>
              <a:t>Area Health Resources Files</a:t>
            </a:r>
            <a:r>
              <a:rPr lang="en-US" dirty="0">
                <a:latin typeface="Times New Roman" panose="02020603050405020304" pitchFamily="18" charset="0"/>
                <a:cs typeface="Times New Roman" panose="02020603050405020304" pitchFamily="18" charset="0"/>
              </a:rPr>
              <a:t>. (n.d.). Retrieved August 25, 2025, from </a:t>
            </a:r>
            <a:r>
              <a:rPr lang="en-US" dirty="0">
                <a:latin typeface="Times New Roman" panose="02020603050405020304" pitchFamily="18" charset="0"/>
                <a:cs typeface="Times New Roman" panose="02020603050405020304" pitchFamily="18" charset="0"/>
                <a:hlinkClick r:id="rId3"/>
              </a:rPr>
              <a:t>https://data.hrsa.gov/topics/health-workforce/nchwa/ahrf</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CDC. (2024, July 1). </a:t>
            </a:r>
            <a:r>
              <a:rPr lang="en-US" i="1" dirty="0">
                <a:latin typeface="Times New Roman" panose="02020603050405020304" pitchFamily="18" charset="0"/>
                <a:cs typeface="Times New Roman" panose="02020603050405020304" pitchFamily="18" charset="0"/>
              </a:rPr>
              <a:t>Sun Safety Facts</a:t>
            </a:r>
            <a:r>
              <a:rPr lang="en-US" dirty="0">
                <a:latin typeface="Times New Roman" panose="02020603050405020304" pitchFamily="18" charset="0"/>
                <a:cs typeface="Times New Roman" panose="02020603050405020304" pitchFamily="18" charset="0"/>
              </a:rPr>
              <a:t>. Skin Cancer. </a:t>
            </a:r>
            <a:r>
              <a:rPr lang="en-US" dirty="0">
                <a:latin typeface="Times New Roman" panose="02020603050405020304" pitchFamily="18" charset="0"/>
                <a:cs typeface="Times New Roman" panose="02020603050405020304" pitchFamily="18" charset="0"/>
                <a:hlinkClick r:id="rId4"/>
              </a:rPr>
              <a:t>https://www.cdc.gov/skin-cancer/sun-safety/index.html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CDC. (2025, July 25). </a:t>
            </a:r>
            <a:r>
              <a:rPr lang="en-US" i="1" dirty="0">
                <a:latin typeface="Times New Roman" panose="02020603050405020304" pitchFamily="18" charset="0"/>
                <a:cs typeface="Times New Roman" panose="02020603050405020304" pitchFamily="18" charset="0"/>
              </a:rPr>
              <a:t>Health and Economic Benefits of Skin Cancer Interventions</a:t>
            </a:r>
            <a:r>
              <a:rPr lang="en-US" dirty="0">
                <a:latin typeface="Times New Roman" panose="02020603050405020304" pitchFamily="18" charset="0"/>
                <a:cs typeface="Times New Roman" panose="02020603050405020304" pitchFamily="18" charset="0"/>
              </a:rPr>
              <a:t>. National Center for Chronic Disease Prevention and Health Promotion (NCCDPHP). </a:t>
            </a:r>
            <a:r>
              <a:rPr lang="en-US" dirty="0">
                <a:latin typeface="Times New Roman" panose="02020603050405020304" pitchFamily="18" charset="0"/>
                <a:cs typeface="Times New Roman" panose="02020603050405020304" pitchFamily="18" charset="0"/>
                <a:hlinkClick r:id="rId5"/>
              </a:rPr>
              <a:t>https://www.cdc.gov/nccdphp/priorities/skin-cancer.html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Feng, H., Berk-Krauss, J., Feng, P. W., &amp; Stein, J. A. (2018). Comparison of Dermatologist Density Between Urban and Rural Counties in the United States. </a:t>
            </a:r>
            <a:r>
              <a:rPr lang="en-US" i="1" dirty="0">
                <a:latin typeface="Times New Roman" panose="02020603050405020304" pitchFamily="18" charset="0"/>
                <a:cs typeface="Times New Roman" panose="02020603050405020304" pitchFamily="18" charset="0"/>
              </a:rPr>
              <a:t>JAMA Dermatology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154</a:t>
            </a:r>
            <a:r>
              <a:rPr lang="en-US" dirty="0">
                <a:latin typeface="Times New Roman" panose="02020603050405020304" pitchFamily="18" charset="0"/>
                <a:cs typeface="Times New Roman" panose="02020603050405020304" pitchFamily="18" charset="0"/>
              </a:rPr>
              <a:t>(11), 1265–1271. </a:t>
            </a:r>
            <a:r>
              <a:rPr lang="en-US" dirty="0">
                <a:latin typeface="Times New Roman" panose="02020603050405020304" pitchFamily="18" charset="0"/>
                <a:cs typeface="Times New Roman" panose="02020603050405020304" pitchFamily="18" charset="0"/>
                <a:hlinkClick r:id="rId6"/>
              </a:rPr>
              <a:t>https://doi.org/10.1001/jamadermatol.2018.3022</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Roky, A. H., Islam, M. M., Ahasan, A. M. F., </a:t>
            </a:r>
            <a:r>
              <a:rPr lang="en-US" dirty="0" err="1">
                <a:latin typeface="Times New Roman" panose="02020603050405020304" pitchFamily="18" charset="0"/>
                <a:cs typeface="Times New Roman" panose="02020603050405020304" pitchFamily="18" charset="0"/>
              </a:rPr>
              <a:t>Mostaq</a:t>
            </a:r>
            <a:r>
              <a:rPr lang="en-US" dirty="0">
                <a:latin typeface="Times New Roman" panose="02020603050405020304" pitchFamily="18" charset="0"/>
                <a:cs typeface="Times New Roman" panose="02020603050405020304" pitchFamily="18" charset="0"/>
              </a:rPr>
              <a:t>, M. S., Mahmud, M. Z., Amin, M. N., &amp; Mahmud, M. A. (2025). Overview of skin cancer types and prevalence rates across continents. </a:t>
            </a:r>
            <a:r>
              <a:rPr lang="en-US" i="1" dirty="0">
                <a:latin typeface="Times New Roman" panose="02020603050405020304" pitchFamily="18" charset="0"/>
                <a:cs typeface="Times New Roman" panose="02020603050405020304" pitchFamily="18" charset="0"/>
              </a:rPr>
              <a:t>Cancer Pathogenesis and Therapy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(2), 89–100. </a:t>
            </a:r>
            <a:r>
              <a:rPr lang="en-US" dirty="0">
                <a:latin typeface="Times New Roman" panose="02020603050405020304" pitchFamily="18" charset="0"/>
                <a:cs typeface="Times New Roman" panose="02020603050405020304" pitchFamily="18" charset="0"/>
                <a:hlinkClick r:id="rId7"/>
              </a:rPr>
              <a:t>https://doi.org/10.1016/j.cpt.2024.08.002</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Vital Signs Media</a:t>
            </a:r>
            <a:r>
              <a:rPr lang="en-US" dirty="0">
                <a:latin typeface="Times New Roman" panose="02020603050405020304" pitchFamily="18" charset="0"/>
                <a:cs typeface="Times New Roman" panose="02020603050405020304" pitchFamily="18" charset="0"/>
              </a:rPr>
              <a:t>. (n.d.). Vital Signs Media. Retrieved August 27, 2025, from </a:t>
            </a:r>
            <a:r>
              <a:rPr lang="en-US" dirty="0">
                <a:latin typeface="Times New Roman" panose="02020603050405020304" pitchFamily="18" charset="0"/>
                <a:cs typeface="Times New Roman" panose="02020603050405020304" pitchFamily="18" charset="0"/>
                <a:hlinkClick r:id="rId8"/>
              </a:rPr>
              <a:t>https://www.vitalsignsmedia.com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83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6B19-C0CB-289A-B34E-4EBA21CC17B8}"/>
              </a:ext>
            </a:extLst>
          </p:cNvPr>
          <p:cNvSpPr>
            <a:spLocks noGrp="1"/>
          </p:cNvSpPr>
          <p:nvPr>
            <p:ph type="title"/>
          </p:nvPr>
        </p:nvSpPr>
        <p:spPr>
          <a:xfrm>
            <a:off x="903477" y="137759"/>
            <a:ext cx="7603203" cy="996696"/>
          </a:xfrm>
        </p:spPr>
        <p:txBody>
          <a:bodyPr>
            <a:normAutofit fontScale="90000"/>
          </a:bodyPr>
          <a:lstStyle/>
          <a:p>
            <a:r>
              <a:rPr lang="en-US" dirty="0">
                <a:latin typeface="Times New Roman" panose="02020603050405020304" pitchFamily="18" charset="0"/>
                <a:cs typeface="Times New Roman" panose="02020603050405020304" pitchFamily="18" charset="0"/>
              </a:rPr>
              <a:t>What is Skin Cancer and why does it matter?</a:t>
            </a:r>
          </a:p>
        </p:txBody>
      </p:sp>
      <p:sp>
        <p:nvSpPr>
          <p:cNvPr id="5" name="Oval 4">
            <a:extLst>
              <a:ext uri="{FF2B5EF4-FFF2-40B4-BE49-F238E27FC236}">
                <a16:creationId xmlns:a16="http://schemas.microsoft.com/office/drawing/2014/main" id="{7C005E0F-14E3-5F9D-F004-2157FCEFF8EA}"/>
              </a:ext>
            </a:extLst>
          </p:cNvPr>
          <p:cNvSpPr/>
          <p:nvPr/>
        </p:nvSpPr>
        <p:spPr>
          <a:xfrm>
            <a:off x="10250424" y="281940"/>
            <a:ext cx="1810512" cy="1400556"/>
          </a:xfrm>
          <a:prstGeom prst="ellipse">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Melanoma </a:t>
            </a:r>
          </a:p>
        </p:txBody>
      </p:sp>
      <p:sp>
        <p:nvSpPr>
          <p:cNvPr id="4" name="Oval 3">
            <a:extLst>
              <a:ext uri="{FF2B5EF4-FFF2-40B4-BE49-F238E27FC236}">
                <a16:creationId xmlns:a16="http://schemas.microsoft.com/office/drawing/2014/main" id="{4335BFCA-E423-A4CF-6298-F5FA23D7B9A9}"/>
              </a:ext>
            </a:extLst>
          </p:cNvPr>
          <p:cNvSpPr/>
          <p:nvPr/>
        </p:nvSpPr>
        <p:spPr>
          <a:xfrm>
            <a:off x="8709660" y="370332"/>
            <a:ext cx="1810512" cy="1400556"/>
          </a:xfrm>
          <a:prstGeom prst="ellipse">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1" dirty="0"/>
          </a:p>
          <a:p>
            <a:pPr algn="ctr"/>
            <a:r>
              <a:rPr lang="en-US" b="1" dirty="0"/>
              <a:t>Basal Cell Carcinoma</a:t>
            </a:r>
          </a:p>
          <a:p>
            <a:pPr algn="ctr"/>
            <a:r>
              <a:rPr lang="en-US" b="1" dirty="0"/>
              <a:t> </a:t>
            </a:r>
          </a:p>
        </p:txBody>
      </p:sp>
      <p:sp>
        <p:nvSpPr>
          <p:cNvPr id="7" name="Oval 6">
            <a:extLst>
              <a:ext uri="{FF2B5EF4-FFF2-40B4-BE49-F238E27FC236}">
                <a16:creationId xmlns:a16="http://schemas.microsoft.com/office/drawing/2014/main" id="{4F321C6E-39A1-2CFD-89B3-59672F2A8FA0}"/>
              </a:ext>
            </a:extLst>
          </p:cNvPr>
          <p:cNvSpPr/>
          <p:nvPr/>
        </p:nvSpPr>
        <p:spPr>
          <a:xfrm>
            <a:off x="9614916" y="1297686"/>
            <a:ext cx="1810512" cy="1254252"/>
          </a:xfrm>
          <a:prstGeom prst="ellipse">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1" dirty="0"/>
          </a:p>
          <a:p>
            <a:pPr algn="ctr"/>
            <a:r>
              <a:rPr lang="en-US" b="1" dirty="0"/>
              <a:t>Squamous Cell Carcinoma</a:t>
            </a:r>
          </a:p>
          <a:p>
            <a:pPr algn="ctr"/>
            <a:r>
              <a:rPr lang="en-US" b="1" dirty="0"/>
              <a:t> </a:t>
            </a:r>
          </a:p>
        </p:txBody>
      </p:sp>
      <p:cxnSp>
        <p:nvCxnSpPr>
          <p:cNvPr id="9" name="Straight Connector 8">
            <a:extLst>
              <a:ext uri="{FF2B5EF4-FFF2-40B4-BE49-F238E27FC236}">
                <a16:creationId xmlns:a16="http://schemas.microsoft.com/office/drawing/2014/main" id="{7F5B7E9A-92EB-8C4B-C0DE-5FE505C2D4BB}"/>
              </a:ext>
            </a:extLst>
          </p:cNvPr>
          <p:cNvCxnSpPr>
            <a:cxnSpLocks/>
            <a:stCxn id="4" idx="3"/>
          </p:cNvCxnSpPr>
          <p:nvPr/>
        </p:nvCxnSpPr>
        <p:spPr>
          <a:xfrm flipH="1">
            <a:off x="8851392" y="1565781"/>
            <a:ext cx="123411" cy="520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EB2F8F-836B-D167-C40E-A09651720DCB}"/>
              </a:ext>
            </a:extLst>
          </p:cNvPr>
          <p:cNvCxnSpPr>
            <a:cxnSpLocks/>
          </p:cNvCxnSpPr>
          <p:nvPr/>
        </p:nvCxnSpPr>
        <p:spPr>
          <a:xfrm>
            <a:off x="8875354" y="2086356"/>
            <a:ext cx="87215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A13D94B-0394-394C-6F0E-F8C8FEA4AE0D}"/>
              </a:ext>
            </a:extLst>
          </p:cNvPr>
          <p:cNvSpPr/>
          <p:nvPr/>
        </p:nvSpPr>
        <p:spPr>
          <a:xfrm>
            <a:off x="7468053" y="1793552"/>
            <a:ext cx="1486451" cy="107746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48D8870-A2E0-D5D0-D64C-DCB867DD2D00}"/>
              </a:ext>
            </a:extLst>
          </p:cNvPr>
          <p:cNvSpPr txBox="1"/>
          <p:nvPr/>
        </p:nvSpPr>
        <p:spPr>
          <a:xfrm>
            <a:off x="7468053" y="2115050"/>
            <a:ext cx="1580416"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Non-Melanoma Skin Cancer</a:t>
            </a:r>
          </a:p>
        </p:txBody>
      </p:sp>
      <p:sp>
        <p:nvSpPr>
          <p:cNvPr id="22" name="TextBox 21">
            <a:extLst>
              <a:ext uri="{FF2B5EF4-FFF2-40B4-BE49-F238E27FC236}">
                <a16:creationId xmlns:a16="http://schemas.microsoft.com/office/drawing/2014/main" id="{ED04BBF8-E679-A33C-DA4C-B0ABD4C5AFEC}"/>
              </a:ext>
            </a:extLst>
          </p:cNvPr>
          <p:cNvSpPr txBox="1"/>
          <p:nvPr/>
        </p:nvSpPr>
        <p:spPr>
          <a:xfrm>
            <a:off x="918971" y="1297686"/>
            <a:ext cx="609645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Skin Cancer is the most common form of cancer in the US 	</a:t>
            </a:r>
          </a:p>
        </p:txBody>
      </p:sp>
      <p:sp>
        <p:nvSpPr>
          <p:cNvPr id="23" name="TextBox 22">
            <a:extLst>
              <a:ext uri="{FF2B5EF4-FFF2-40B4-BE49-F238E27FC236}">
                <a16:creationId xmlns:a16="http://schemas.microsoft.com/office/drawing/2014/main" id="{70F993C5-B663-1854-8BD2-FB5BE51ED52D}"/>
              </a:ext>
            </a:extLst>
          </p:cNvPr>
          <p:cNvSpPr txBox="1"/>
          <p:nvPr/>
        </p:nvSpPr>
        <p:spPr>
          <a:xfrm>
            <a:off x="1656327" y="1667018"/>
            <a:ext cx="5406080"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Basal Cell Carcinoma </a:t>
            </a:r>
            <a:r>
              <a:rPr lang="en-US" dirty="0">
                <a:latin typeface="Times New Roman" panose="02020603050405020304" pitchFamily="18" charset="0"/>
                <a:cs typeface="Times New Roman" panose="02020603050405020304" pitchFamily="18" charset="0"/>
              </a:rPr>
              <a:t>(BCC) being the most prevalent 	form of skin cancer.</a:t>
            </a:r>
            <a:endParaRPr lang="en-US" dirty="0"/>
          </a:p>
        </p:txBody>
      </p:sp>
      <p:sp>
        <p:nvSpPr>
          <p:cNvPr id="25" name="TextBox 24">
            <a:extLst>
              <a:ext uri="{FF2B5EF4-FFF2-40B4-BE49-F238E27FC236}">
                <a16:creationId xmlns:a16="http://schemas.microsoft.com/office/drawing/2014/main" id="{9E8524DE-DECA-D8F1-F2FE-B72C87D16E3C}"/>
              </a:ext>
            </a:extLst>
          </p:cNvPr>
          <p:cNvSpPr txBox="1"/>
          <p:nvPr/>
        </p:nvSpPr>
        <p:spPr>
          <a:xfrm>
            <a:off x="918971" y="2694402"/>
            <a:ext cx="6455117" cy="923330"/>
          </a:xfrm>
          <a:prstGeom prst="rect">
            <a:avLst/>
          </a:prstGeom>
          <a:noFill/>
        </p:spPr>
        <p:txBody>
          <a:bodyPr wrap="square" rtlCol="0">
            <a:spAutoFit/>
          </a:bodyPr>
          <a:lstStyle/>
          <a:p>
            <a:pPr marL="285750" indent="-285750" algn="ctr">
              <a:buFont typeface="Wingdings" pitchFamily="2" charset="2"/>
              <a:buChar char="v"/>
            </a:pPr>
            <a:r>
              <a:rPr lang="en-US" dirty="0">
                <a:latin typeface="Times New Roman" panose="02020603050405020304" pitchFamily="18" charset="0"/>
                <a:cs typeface="Times New Roman" panose="02020603050405020304" pitchFamily="18" charset="0"/>
              </a:rPr>
              <a:t>Each year </a:t>
            </a:r>
            <a:r>
              <a:rPr lang="en-US" b="1" dirty="0">
                <a:latin typeface="Times New Roman" panose="02020603050405020304" pitchFamily="18" charset="0"/>
                <a:cs typeface="Times New Roman" panose="02020603050405020304" pitchFamily="18" charset="0"/>
              </a:rPr>
              <a:t>~6 million people </a:t>
            </a:r>
            <a:r>
              <a:rPr lang="en-US" dirty="0">
                <a:latin typeface="Times New Roman" panose="02020603050405020304" pitchFamily="18" charset="0"/>
                <a:cs typeface="Times New Roman" panose="02020603050405020304" pitchFamily="18" charset="0"/>
              </a:rPr>
              <a:t>are treated for skin cancer with annual medical cost for treatment being </a:t>
            </a:r>
            <a:r>
              <a:rPr lang="en-US" b="1" dirty="0">
                <a:latin typeface="Times New Roman" panose="02020603050405020304" pitchFamily="18" charset="0"/>
                <a:cs typeface="Times New Roman" panose="02020603050405020304" pitchFamily="18" charset="0"/>
              </a:rPr>
              <a:t>$8.9 billion</a:t>
            </a:r>
            <a:r>
              <a:rPr lang="en-US"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6EDFD32-F9AC-14C4-8F6F-5A552187D823}"/>
              </a:ext>
            </a:extLst>
          </p:cNvPr>
          <p:cNvSpPr txBox="1"/>
          <p:nvPr/>
        </p:nvSpPr>
        <p:spPr>
          <a:xfrm>
            <a:off x="8119872" y="2954644"/>
            <a:ext cx="3596188"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Incidence of NMSC is 18-20x higher </a:t>
            </a:r>
            <a:r>
              <a:rPr lang="en-US" dirty="0">
                <a:latin typeface="Times New Roman" panose="02020603050405020304" pitchFamily="18" charset="0"/>
                <a:cs typeface="Times New Roman" panose="02020603050405020304" pitchFamily="18" charset="0"/>
              </a:rPr>
              <a:t>than melanoma skin cancer. </a:t>
            </a:r>
          </a:p>
          <a:p>
            <a:pPr algn="ct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32121A0E-ABF4-D075-63DA-AC0D94999C62}"/>
              </a:ext>
            </a:extLst>
          </p:cNvPr>
          <p:cNvSpPr txBox="1"/>
          <p:nvPr/>
        </p:nvSpPr>
        <p:spPr>
          <a:xfrm>
            <a:off x="1152143" y="3429000"/>
            <a:ext cx="6105357" cy="646331"/>
          </a:xfrm>
          <a:prstGeom prst="rect">
            <a:avLst/>
          </a:prstGeom>
          <a:noFill/>
        </p:spPr>
        <p:txBody>
          <a:bodyPr wrap="square" rtlCol="0">
            <a:spAutoFit/>
          </a:bodyPr>
          <a:lstStyle/>
          <a:p>
            <a:pPr marL="285750" indent="-285750">
              <a:buFont typeface="Wingdings" pitchFamily="2" charset="2"/>
              <a:buChar char="v"/>
            </a:pPr>
            <a:r>
              <a:rPr lang="en-US" dirty="0">
                <a:latin typeface="Times New Roman" panose="02020603050405020304" pitchFamily="18" charset="0"/>
                <a:cs typeface="Times New Roman" panose="02020603050405020304" pitchFamily="18" charset="0"/>
              </a:rPr>
              <a:t>An estimated </a:t>
            </a:r>
            <a:r>
              <a:rPr lang="en-US" b="1" dirty="0">
                <a:latin typeface="Times New Roman" panose="02020603050405020304" pitchFamily="18" charset="0"/>
                <a:cs typeface="Times New Roman" panose="02020603050405020304" pitchFamily="18" charset="0"/>
              </a:rPr>
              <a:t>33,826 ED visits </a:t>
            </a:r>
            <a:r>
              <a:rPr lang="en-US" dirty="0">
                <a:latin typeface="Times New Roman" panose="02020603050405020304" pitchFamily="18" charset="0"/>
                <a:cs typeface="Times New Roman" panose="02020603050405020304" pitchFamily="18" charset="0"/>
              </a:rPr>
              <a:t>for sunburn are reported each year, for a total cost </a:t>
            </a:r>
            <a:r>
              <a:rPr lang="en-US" b="1" dirty="0">
                <a:latin typeface="Times New Roman" panose="02020603050405020304" pitchFamily="18" charset="0"/>
                <a:cs typeface="Times New Roman" panose="02020603050405020304" pitchFamily="18" charset="0"/>
              </a:rPr>
              <a:t>of $11.2 million. </a:t>
            </a:r>
          </a:p>
        </p:txBody>
      </p:sp>
      <p:sp>
        <p:nvSpPr>
          <p:cNvPr id="28" name="TextBox 27">
            <a:extLst>
              <a:ext uri="{FF2B5EF4-FFF2-40B4-BE49-F238E27FC236}">
                <a16:creationId xmlns:a16="http://schemas.microsoft.com/office/drawing/2014/main" id="{1CBF5D46-C802-DBD0-CA5B-1D733AE2C35F}"/>
              </a:ext>
            </a:extLst>
          </p:cNvPr>
          <p:cNvSpPr txBox="1"/>
          <p:nvPr/>
        </p:nvSpPr>
        <p:spPr>
          <a:xfrm>
            <a:off x="6368796" y="4075331"/>
            <a:ext cx="4151376" cy="646331"/>
          </a:xfrm>
          <a:prstGeom prst="rect">
            <a:avLst/>
          </a:prstGeom>
          <a:noFill/>
        </p:spPr>
        <p:txBody>
          <a:bodyPr wrap="square" rtlCol="0">
            <a:spAutoFit/>
          </a:bodyPr>
          <a:lstStyle/>
          <a:p>
            <a:pPr marL="285750" indent="-285750">
              <a:buFont typeface="Wingdings" pitchFamily="2" charset="2"/>
              <a:buChar char="v"/>
            </a:pPr>
            <a:r>
              <a:rPr lang="en-US" b="1" dirty="0">
                <a:latin typeface="Times New Roman" panose="02020603050405020304" pitchFamily="18" charset="0"/>
                <a:cs typeface="Times New Roman" panose="02020603050405020304" pitchFamily="18" charset="0"/>
              </a:rPr>
              <a:t>90,365 new cases of melanoma </a:t>
            </a:r>
            <a:r>
              <a:rPr lang="en-US" dirty="0">
                <a:latin typeface="Times New Roman" panose="02020603050405020304" pitchFamily="18" charset="0"/>
                <a:cs typeface="Times New Roman" panose="02020603050405020304" pitchFamily="18" charset="0"/>
              </a:rPr>
              <a:t>were diagnosed in 2021</a:t>
            </a:r>
          </a:p>
        </p:txBody>
      </p:sp>
      <p:sp>
        <p:nvSpPr>
          <p:cNvPr id="29" name="TextBox 28">
            <a:extLst>
              <a:ext uri="{FF2B5EF4-FFF2-40B4-BE49-F238E27FC236}">
                <a16:creationId xmlns:a16="http://schemas.microsoft.com/office/drawing/2014/main" id="{A71C8888-18F9-4680-AE54-8E5BE8FF4AE7}"/>
              </a:ext>
            </a:extLst>
          </p:cNvPr>
          <p:cNvSpPr txBox="1"/>
          <p:nvPr/>
        </p:nvSpPr>
        <p:spPr>
          <a:xfrm>
            <a:off x="7374088" y="4802190"/>
            <a:ext cx="2484640" cy="923330"/>
          </a:xfrm>
          <a:prstGeom prst="rect">
            <a:avLst/>
          </a:prstGeom>
          <a:noFill/>
        </p:spPr>
        <p:txBody>
          <a:bodyPr wrap="square" rtlCol="0">
            <a:spAutoFit/>
          </a:bodyPr>
          <a:lstStyle/>
          <a:p>
            <a:pPr marL="285750" indent="-285750">
              <a:buFont typeface="Wingdings" pitchFamily="2" charset="2"/>
              <a:buChar char="v"/>
            </a:pPr>
            <a:r>
              <a:rPr lang="en-US" b="1" dirty="0">
                <a:latin typeface="Times New Roman" panose="02020603050405020304" pitchFamily="18" charset="0"/>
                <a:cs typeface="Times New Roman" panose="02020603050405020304" pitchFamily="18" charset="0"/>
              </a:rPr>
              <a:t>8,214 people died </a:t>
            </a:r>
            <a:r>
              <a:rPr lang="en-US" dirty="0">
                <a:latin typeface="Times New Roman" panose="02020603050405020304" pitchFamily="18" charset="0"/>
                <a:cs typeface="Times New Roman" panose="02020603050405020304" pitchFamily="18" charset="0"/>
              </a:rPr>
              <a:t>from melanoma in 2022</a:t>
            </a:r>
          </a:p>
        </p:txBody>
      </p:sp>
      <p:sp>
        <p:nvSpPr>
          <p:cNvPr id="30" name="AutoShape 2">
            <a:extLst>
              <a:ext uri="{FF2B5EF4-FFF2-40B4-BE49-F238E27FC236}">
                <a16:creationId xmlns:a16="http://schemas.microsoft.com/office/drawing/2014/main" id="{8E765D4C-7B8F-E8FB-680B-9BCC4DADBB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descr="A diagram of a cell structure&#10;&#10;AI-generated content may be incorrect.">
            <a:extLst>
              <a:ext uri="{FF2B5EF4-FFF2-40B4-BE49-F238E27FC236}">
                <a16:creationId xmlns:a16="http://schemas.microsoft.com/office/drawing/2014/main" id="{724C1A74-2E91-E398-E61A-4D15C00C5BAD}"/>
              </a:ext>
            </a:extLst>
          </p:cNvPr>
          <p:cNvPicPr>
            <a:picLocks noChangeAspect="1"/>
          </p:cNvPicPr>
          <p:nvPr/>
        </p:nvPicPr>
        <p:blipFill>
          <a:blip r:embed="rId3"/>
          <a:stretch>
            <a:fillRect/>
          </a:stretch>
        </p:blipFill>
        <p:spPr>
          <a:xfrm>
            <a:off x="1962610" y="4227731"/>
            <a:ext cx="3555934" cy="2573373"/>
          </a:xfrm>
          <a:prstGeom prst="rect">
            <a:avLst/>
          </a:prstGeom>
        </p:spPr>
      </p:pic>
    </p:spTree>
    <p:extLst>
      <p:ext uri="{BB962C8B-B14F-4D97-AF65-F5344CB8AC3E}">
        <p14:creationId xmlns:p14="http://schemas.microsoft.com/office/powerpoint/2010/main" val="72828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9728-D83B-5686-65C7-1DB578CF4D2E}"/>
              </a:ext>
            </a:extLst>
          </p:cNvPr>
          <p:cNvSpPr>
            <a:spLocks noGrp="1"/>
          </p:cNvSpPr>
          <p:nvPr>
            <p:ph type="title"/>
          </p:nvPr>
        </p:nvSpPr>
        <p:spPr>
          <a:xfrm>
            <a:off x="1363578" y="144378"/>
            <a:ext cx="10247971" cy="763859"/>
          </a:xfrm>
        </p:spPr>
        <p:txBody>
          <a:bodyPr/>
          <a:lstStyle/>
          <a:p>
            <a:r>
              <a:rPr lang="en-US" dirty="0">
                <a:latin typeface="Times New Roman" panose="02020603050405020304" pitchFamily="18" charset="0"/>
                <a:cs typeface="Times New Roman" panose="02020603050405020304" pitchFamily="18" charset="0"/>
              </a:rPr>
              <a:t>Non-Melanoma Skin Cancer in Louisiana </a:t>
            </a:r>
          </a:p>
        </p:txBody>
      </p:sp>
      <p:pic>
        <p:nvPicPr>
          <p:cNvPr id="9" name="Content Placeholder 8" descr="A graph of age distribution&#10;&#10;AI-generated content may be incorrect.">
            <a:extLst>
              <a:ext uri="{FF2B5EF4-FFF2-40B4-BE49-F238E27FC236}">
                <a16:creationId xmlns:a16="http://schemas.microsoft.com/office/drawing/2014/main" id="{21F2097D-55C1-DB06-B82E-1676E7EFE6BE}"/>
              </a:ext>
            </a:extLst>
          </p:cNvPr>
          <p:cNvPicPr>
            <a:picLocks noGrp="1" noChangeAspect="1"/>
          </p:cNvPicPr>
          <p:nvPr>
            <p:ph idx="1"/>
          </p:nvPr>
        </p:nvPicPr>
        <p:blipFill>
          <a:blip r:embed="rId3"/>
          <a:stretch>
            <a:fillRect/>
          </a:stretch>
        </p:blipFill>
        <p:spPr>
          <a:xfrm>
            <a:off x="1309436" y="3538728"/>
            <a:ext cx="4651858" cy="2773412"/>
          </a:xfrm>
        </p:spPr>
      </p:pic>
      <p:graphicFrame>
        <p:nvGraphicFramePr>
          <p:cNvPr id="17" name="Chart 16">
            <a:extLst>
              <a:ext uri="{FF2B5EF4-FFF2-40B4-BE49-F238E27FC236}">
                <a16:creationId xmlns:a16="http://schemas.microsoft.com/office/drawing/2014/main" id="{96B89E95-F458-D649-5BCD-1AD25B4379A1}"/>
              </a:ext>
            </a:extLst>
          </p:cNvPr>
          <p:cNvGraphicFramePr>
            <a:graphicFrameLocks/>
          </p:cNvGraphicFramePr>
          <p:nvPr>
            <p:extLst>
              <p:ext uri="{D42A27DB-BD31-4B8C-83A1-F6EECF244321}">
                <p14:modId xmlns:p14="http://schemas.microsoft.com/office/powerpoint/2010/main" val="2242124960"/>
              </p:ext>
            </p:extLst>
          </p:nvPr>
        </p:nvGraphicFramePr>
        <p:xfrm>
          <a:off x="6939126" y="3572069"/>
          <a:ext cx="4651858" cy="3194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A3BCEDBF-9565-A5E1-D0F0-8E47E8241099}"/>
              </a:ext>
            </a:extLst>
          </p:cNvPr>
          <p:cNvGraphicFramePr>
            <a:graphicFrameLocks/>
          </p:cNvGraphicFramePr>
          <p:nvPr>
            <p:extLst>
              <p:ext uri="{D42A27DB-BD31-4B8C-83A1-F6EECF244321}">
                <p14:modId xmlns:p14="http://schemas.microsoft.com/office/powerpoint/2010/main" val="2419965694"/>
              </p:ext>
            </p:extLst>
          </p:nvPr>
        </p:nvGraphicFramePr>
        <p:xfrm>
          <a:off x="6539146" y="697755"/>
          <a:ext cx="5133472" cy="319436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63CC3001-D60D-4778-592F-94508C84FAB1}"/>
              </a:ext>
            </a:extLst>
          </p:cNvPr>
          <p:cNvSpPr txBox="1"/>
          <p:nvPr/>
        </p:nvSpPr>
        <p:spPr>
          <a:xfrm>
            <a:off x="1560967" y="3931755"/>
            <a:ext cx="441059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   Min: 4	 		          Mean age: 53.3 		 Max: 94</a:t>
            </a:r>
          </a:p>
        </p:txBody>
      </p:sp>
      <p:graphicFrame>
        <p:nvGraphicFramePr>
          <p:cNvPr id="22" name="Chart 21">
            <a:extLst>
              <a:ext uri="{FF2B5EF4-FFF2-40B4-BE49-F238E27FC236}">
                <a16:creationId xmlns:a16="http://schemas.microsoft.com/office/drawing/2014/main" id="{BEE2E837-6E55-47A2-6C14-3F12AB8A9824}"/>
              </a:ext>
            </a:extLst>
          </p:cNvPr>
          <p:cNvGraphicFramePr>
            <a:graphicFrameLocks/>
          </p:cNvGraphicFramePr>
          <p:nvPr>
            <p:extLst>
              <p:ext uri="{D42A27DB-BD31-4B8C-83A1-F6EECF244321}">
                <p14:modId xmlns:p14="http://schemas.microsoft.com/office/powerpoint/2010/main" val="2373412322"/>
              </p:ext>
            </p:extLst>
          </p:nvPr>
        </p:nvGraphicFramePr>
        <p:xfrm>
          <a:off x="0" y="595414"/>
          <a:ext cx="4572000" cy="27734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0A633674-6F85-B156-E0F3-3794BC636FB8}"/>
              </a:ext>
            </a:extLst>
          </p:cNvPr>
          <p:cNvGraphicFramePr>
            <a:graphicFrameLocks/>
          </p:cNvGraphicFramePr>
          <p:nvPr>
            <p:extLst>
              <p:ext uri="{D42A27DB-BD31-4B8C-83A1-F6EECF244321}">
                <p14:modId xmlns:p14="http://schemas.microsoft.com/office/powerpoint/2010/main" val="3500695155"/>
              </p:ext>
            </p:extLst>
          </p:nvPr>
        </p:nvGraphicFramePr>
        <p:xfrm>
          <a:off x="2852334" y="526307"/>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613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5054-AA75-1C7C-929E-772E5EBFB861}"/>
              </a:ext>
            </a:extLst>
          </p:cNvPr>
          <p:cNvSpPr>
            <a:spLocks noGrp="1"/>
          </p:cNvSpPr>
          <p:nvPr>
            <p:ph type="title"/>
          </p:nvPr>
        </p:nvSpPr>
        <p:spPr>
          <a:xfrm>
            <a:off x="902375" y="152400"/>
            <a:ext cx="10667992" cy="838200"/>
          </a:xfrm>
        </p:spPr>
        <p:txBody>
          <a:bodyPr>
            <a:normAutofit/>
          </a:bodyPr>
          <a:lstStyle/>
          <a:p>
            <a:r>
              <a:rPr lang="en-US" sz="3600" dirty="0">
                <a:latin typeface="Times New Roman" panose="02020603050405020304" pitchFamily="18" charset="0"/>
                <a:cs typeface="Times New Roman" panose="02020603050405020304" pitchFamily="18" charset="0"/>
              </a:rPr>
              <a:t>ACLA NMSC Data (October 2023-July 2025)</a:t>
            </a:r>
          </a:p>
        </p:txBody>
      </p:sp>
      <p:sp>
        <p:nvSpPr>
          <p:cNvPr id="3" name="Content Placeholder 2">
            <a:extLst>
              <a:ext uri="{FF2B5EF4-FFF2-40B4-BE49-F238E27FC236}">
                <a16:creationId xmlns:a16="http://schemas.microsoft.com/office/drawing/2014/main" id="{B3DC2BD3-0E77-20B5-4953-78BBC5FAB41F}"/>
              </a:ext>
            </a:extLst>
          </p:cNvPr>
          <p:cNvSpPr>
            <a:spLocks noGrp="1"/>
          </p:cNvSpPr>
          <p:nvPr>
            <p:ph idx="1"/>
          </p:nvPr>
        </p:nvSpPr>
        <p:spPr>
          <a:xfrm>
            <a:off x="1298910" y="4389344"/>
            <a:ext cx="9594179" cy="1906332"/>
          </a:xfrm>
        </p:spPr>
        <p:txBody>
          <a:bodyPr>
            <a:normAutofit/>
          </a:bodyPr>
          <a:lstStyle/>
          <a:p>
            <a:r>
              <a:rPr lang="en-US" dirty="0">
                <a:latin typeface="Times New Roman" panose="02020603050405020304" pitchFamily="18" charset="0"/>
                <a:cs typeface="Times New Roman" panose="02020603050405020304" pitchFamily="18" charset="0"/>
              </a:rPr>
              <a:t>952 reported NMSC diagnosed</a:t>
            </a:r>
          </a:p>
          <a:p>
            <a:pPr lvl="1"/>
            <a:r>
              <a:rPr lang="en-US" dirty="0">
                <a:latin typeface="Times New Roman" panose="02020603050405020304" pitchFamily="18" charset="0"/>
                <a:cs typeface="Times New Roman" panose="02020603050405020304" pitchFamily="18" charset="0"/>
              </a:rPr>
              <a:t>196 NMSC diagnosed in rural community</a:t>
            </a:r>
          </a:p>
          <a:p>
            <a:pPr lvl="2"/>
            <a:r>
              <a:rPr lang="en-US" dirty="0">
                <a:latin typeface="Times New Roman" panose="02020603050405020304" pitchFamily="18" charset="0"/>
                <a:cs typeface="Times New Roman" panose="02020603050405020304" pitchFamily="18" charset="0"/>
              </a:rPr>
              <a:t>Beauregard Parish (36), Saint Mary Parish (33), Vermilion Parish (31)</a:t>
            </a:r>
          </a:p>
          <a:p>
            <a:pPr lvl="1"/>
            <a:r>
              <a:rPr lang="en-US" dirty="0">
                <a:latin typeface="Times New Roman" panose="02020603050405020304" pitchFamily="18" charset="0"/>
                <a:cs typeface="Times New Roman" panose="02020603050405020304" pitchFamily="18" charset="0"/>
              </a:rPr>
              <a:t>759 NMSC diagnosed in urban community  </a:t>
            </a:r>
          </a:p>
          <a:p>
            <a:pPr lvl="2"/>
            <a:r>
              <a:rPr lang="en-US" dirty="0">
                <a:latin typeface="Times New Roman" panose="02020603050405020304" pitchFamily="18" charset="0"/>
                <a:cs typeface="Times New Roman" panose="02020603050405020304" pitchFamily="18" charset="0"/>
              </a:rPr>
              <a:t>Saint Tammany Parish (130), Jefferson Parish (113), Plaquemines Parish (101)</a:t>
            </a: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FA4FD45-06B3-B8B0-2B04-30982C8FB16C}"/>
              </a:ext>
            </a:extLst>
          </p:cNvPr>
          <p:cNvSpPr txBox="1"/>
          <p:nvPr/>
        </p:nvSpPr>
        <p:spPr>
          <a:xfrm>
            <a:off x="1200663" y="707547"/>
            <a:ext cx="3688676" cy="1107996"/>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 = 142 members with diagnosis of squamous cell carcinoma and/or basal cell carcinoma</a:t>
            </a:r>
          </a:p>
          <a:p>
            <a:endParaRPr lang="en-US" dirty="0">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1EF58456-B61A-034E-3EB1-AC720D1B6DA3}"/>
              </a:ext>
            </a:extLst>
          </p:cNvPr>
          <p:cNvSpPr/>
          <p:nvPr/>
        </p:nvSpPr>
        <p:spPr>
          <a:xfrm>
            <a:off x="1052016" y="1850709"/>
            <a:ext cx="2465470" cy="190633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817 data entries </a:t>
            </a:r>
            <a:r>
              <a:rPr lang="en-US" dirty="0">
                <a:solidFill>
                  <a:sysClr val="windowText" lastClr="000000"/>
                </a:solidFill>
                <a:latin typeface="Times New Roman" panose="02020603050405020304" pitchFamily="18" charset="0"/>
                <a:cs typeface="Times New Roman" panose="02020603050405020304" pitchFamily="18" charset="0"/>
              </a:rPr>
              <a:t>reporting BCC and/or SCC diagnosis </a:t>
            </a:r>
          </a:p>
        </p:txBody>
      </p:sp>
      <p:cxnSp>
        <p:nvCxnSpPr>
          <p:cNvPr id="11" name="Straight Arrow Connector 10">
            <a:extLst>
              <a:ext uri="{FF2B5EF4-FFF2-40B4-BE49-F238E27FC236}">
                <a16:creationId xmlns:a16="http://schemas.microsoft.com/office/drawing/2014/main" id="{A0227CD9-8532-2767-87CB-FC04C1288051}"/>
              </a:ext>
            </a:extLst>
          </p:cNvPr>
          <p:cNvCxnSpPr>
            <a:cxnSpLocks/>
          </p:cNvCxnSpPr>
          <p:nvPr/>
        </p:nvCxnSpPr>
        <p:spPr>
          <a:xfrm flipV="1">
            <a:off x="3711882" y="2803874"/>
            <a:ext cx="1095873"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ounded Rectangle 13">
            <a:extLst>
              <a:ext uri="{FF2B5EF4-FFF2-40B4-BE49-F238E27FC236}">
                <a16:creationId xmlns:a16="http://schemas.microsoft.com/office/drawing/2014/main" id="{FF5C4BA5-7C89-D07A-A92D-B2B5709833D7}"/>
              </a:ext>
            </a:extLst>
          </p:cNvPr>
          <p:cNvSpPr/>
          <p:nvPr/>
        </p:nvSpPr>
        <p:spPr>
          <a:xfrm>
            <a:off x="5003636" y="1869759"/>
            <a:ext cx="2465470" cy="190633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154 entries </a:t>
            </a:r>
            <a:r>
              <a:rPr lang="en-US" dirty="0">
                <a:solidFill>
                  <a:sysClr val="windowText" lastClr="000000"/>
                </a:solidFill>
                <a:latin typeface="Times New Roman" panose="02020603050405020304" pitchFamily="18" charset="0"/>
                <a:cs typeface="Times New Roman" panose="02020603050405020304" pitchFamily="18" charset="0"/>
              </a:rPr>
              <a:t>reported screening dates occurring after treatment</a:t>
            </a:r>
          </a:p>
        </p:txBody>
      </p:sp>
      <p:cxnSp>
        <p:nvCxnSpPr>
          <p:cNvPr id="15" name="Straight Arrow Connector 14">
            <a:extLst>
              <a:ext uri="{FF2B5EF4-FFF2-40B4-BE49-F238E27FC236}">
                <a16:creationId xmlns:a16="http://schemas.microsoft.com/office/drawing/2014/main" id="{3BBD5817-C53B-CE43-EAAB-410C48765DBE}"/>
              </a:ext>
            </a:extLst>
          </p:cNvPr>
          <p:cNvCxnSpPr>
            <a:cxnSpLocks/>
          </p:cNvCxnSpPr>
          <p:nvPr/>
        </p:nvCxnSpPr>
        <p:spPr>
          <a:xfrm>
            <a:off x="7811995" y="2803874"/>
            <a:ext cx="16764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Rounded Rectangle 15">
            <a:extLst>
              <a:ext uri="{FF2B5EF4-FFF2-40B4-BE49-F238E27FC236}">
                <a16:creationId xmlns:a16="http://schemas.microsoft.com/office/drawing/2014/main" id="{FB75971E-FD13-F5F9-339D-C03D1DB9836F}"/>
              </a:ext>
            </a:extLst>
          </p:cNvPr>
          <p:cNvSpPr/>
          <p:nvPr/>
        </p:nvSpPr>
        <p:spPr>
          <a:xfrm>
            <a:off x="9637042" y="1850707"/>
            <a:ext cx="2465470" cy="190633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48 entries </a:t>
            </a:r>
            <a:r>
              <a:rPr lang="en-US" dirty="0">
                <a:solidFill>
                  <a:sysClr val="windowText" lastClr="000000"/>
                </a:solidFill>
                <a:latin typeface="Times New Roman" panose="02020603050405020304" pitchFamily="18" charset="0"/>
                <a:cs typeface="Times New Roman" panose="02020603050405020304" pitchFamily="18" charset="0"/>
              </a:rPr>
              <a:t>remained and were excluded</a:t>
            </a:r>
          </a:p>
        </p:txBody>
      </p:sp>
      <p:sp>
        <p:nvSpPr>
          <p:cNvPr id="19" name="Rounded Rectangle 18">
            <a:extLst>
              <a:ext uri="{FF2B5EF4-FFF2-40B4-BE49-F238E27FC236}">
                <a16:creationId xmlns:a16="http://schemas.microsoft.com/office/drawing/2014/main" id="{5C933F1C-956E-573A-C3BB-8A341806C8ED}"/>
              </a:ext>
            </a:extLst>
          </p:cNvPr>
          <p:cNvSpPr/>
          <p:nvPr/>
        </p:nvSpPr>
        <p:spPr>
          <a:xfrm>
            <a:off x="7250525" y="1256506"/>
            <a:ext cx="2799341" cy="1074050"/>
          </a:xfrm>
          <a:prstGeom prst="roundRect">
            <a:avLst/>
          </a:prstGeom>
          <a:solidFill>
            <a:schemeClr val="tx2">
              <a:lumMod val="25000"/>
              <a:lumOff val="75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Applied the earliest screening date recorded for coinciding member ID to determine time from Dx to Tx</a:t>
            </a:r>
          </a:p>
        </p:txBody>
      </p:sp>
    </p:spTree>
    <p:extLst>
      <p:ext uri="{BB962C8B-B14F-4D97-AF65-F5344CB8AC3E}">
        <p14:creationId xmlns:p14="http://schemas.microsoft.com/office/powerpoint/2010/main" val="375067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41E9-FCC2-FE42-C356-34174DE3D8E8}"/>
              </a:ext>
            </a:extLst>
          </p:cNvPr>
          <p:cNvSpPr>
            <a:spLocks noGrp="1"/>
          </p:cNvSpPr>
          <p:nvPr>
            <p:ph type="title"/>
          </p:nvPr>
        </p:nvSpPr>
        <p:spPr>
          <a:xfrm>
            <a:off x="1034716" y="268705"/>
            <a:ext cx="9601200" cy="1485900"/>
          </a:xfrm>
        </p:spPr>
        <p:txBody>
          <a:bodyPr/>
          <a:lstStyle/>
          <a:p>
            <a:r>
              <a:rPr lang="en-US" dirty="0">
                <a:latin typeface="Times New Roman" panose="02020603050405020304" pitchFamily="18" charset="0"/>
                <a:cs typeface="Times New Roman" panose="02020603050405020304" pitchFamily="18" charset="0"/>
              </a:rPr>
              <a:t>ACLA Skin Cancer Treatment </a:t>
            </a:r>
          </a:p>
        </p:txBody>
      </p:sp>
      <p:sp>
        <p:nvSpPr>
          <p:cNvPr id="3" name="Content Placeholder 2">
            <a:extLst>
              <a:ext uri="{FF2B5EF4-FFF2-40B4-BE49-F238E27FC236}">
                <a16:creationId xmlns:a16="http://schemas.microsoft.com/office/drawing/2014/main" id="{B62B2CE7-5060-A18A-D4FE-7FDD93529487}"/>
              </a:ext>
            </a:extLst>
          </p:cNvPr>
          <p:cNvSpPr>
            <a:spLocks noGrp="1"/>
          </p:cNvSpPr>
          <p:nvPr>
            <p:ph idx="1"/>
          </p:nvPr>
        </p:nvSpPr>
        <p:spPr>
          <a:xfrm>
            <a:off x="1034716" y="960371"/>
            <a:ext cx="9601200" cy="320040"/>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Time between diagnosis and treatment for NMSC </a:t>
            </a:r>
          </a:p>
        </p:txBody>
      </p:sp>
      <p:graphicFrame>
        <p:nvGraphicFramePr>
          <p:cNvPr id="6" name="Table 5">
            <a:extLst>
              <a:ext uri="{FF2B5EF4-FFF2-40B4-BE49-F238E27FC236}">
                <a16:creationId xmlns:a16="http://schemas.microsoft.com/office/drawing/2014/main" id="{31F7F5C5-B2C0-DB23-F1F4-60B9E0AB31D8}"/>
              </a:ext>
            </a:extLst>
          </p:cNvPr>
          <p:cNvGraphicFramePr>
            <a:graphicFrameLocks noGrp="1"/>
          </p:cNvGraphicFramePr>
          <p:nvPr>
            <p:extLst>
              <p:ext uri="{D42A27DB-BD31-4B8C-83A1-F6EECF244321}">
                <p14:modId xmlns:p14="http://schemas.microsoft.com/office/powerpoint/2010/main" val="4275347462"/>
              </p:ext>
            </p:extLst>
          </p:nvPr>
        </p:nvGraphicFramePr>
        <p:xfrm>
          <a:off x="2326934" y="1754605"/>
          <a:ext cx="7651089" cy="4013933"/>
        </p:xfrm>
        <a:graphic>
          <a:graphicData uri="http://schemas.openxmlformats.org/drawingml/2006/table">
            <a:tbl>
              <a:tblPr firstRow="1" bandRow="1">
                <a:tableStyleId>{5C22544A-7EE6-4342-B048-85BDC9FD1C3A}</a:tableStyleId>
              </a:tblPr>
              <a:tblGrid>
                <a:gridCol w="2371724">
                  <a:extLst>
                    <a:ext uri="{9D8B030D-6E8A-4147-A177-3AD203B41FA5}">
                      <a16:colId xmlns:a16="http://schemas.microsoft.com/office/drawing/2014/main" val="3623836485"/>
                    </a:ext>
                  </a:extLst>
                </a:gridCol>
                <a:gridCol w="870087">
                  <a:extLst>
                    <a:ext uri="{9D8B030D-6E8A-4147-A177-3AD203B41FA5}">
                      <a16:colId xmlns:a16="http://schemas.microsoft.com/office/drawing/2014/main" val="1931388667"/>
                    </a:ext>
                  </a:extLst>
                </a:gridCol>
                <a:gridCol w="1237783">
                  <a:extLst>
                    <a:ext uri="{9D8B030D-6E8A-4147-A177-3AD203B41FA5}">
                      <a16:colId xmlns:a16="http://schemas.microsoft.com/office/drawing/2014/main" val="3753546739"/>
                    </a:ext>
                  </a:extLst>
                </a:gridCol>
                <a:gridCol w="1372339">
                  <a:extLst>
                    <a:ext uri="{9D8B030D-6E8A-4147-A177-3AD203B41FA5}">
                      <a16:colId xmlns:a16="http://schemas.microsoft.com/office/drawing/2014/main" val="281353387"/>
                    </a:ext>
                  </a:extLst>
                </a:gridCol>
                <a:gridCol w="1799156">
                  <a:extLst>
                    <a:ext uri="{9D8B030D-6E8A-4147-A177-3AD203B41FA5}">
                      <a16:colId xmlns:a16="http://schemas.microsoft.com/office/drawing/2014/main" val="1800880097"/>
                    </a:ext>
                  </a:extLst>
                </a:gridCol>
              </a:tblGrid>
              <a:tr h="1104752">
                <a:tc>
                  <a:txBody>
                    <a:bodyPr/>
                    <a:lstStyle/>
                    <a:p>
                      <a:pPr algn="ctr"/>
                      <a:r>
                        <a:rPr lang="en-US" dirty="0">
                          <a:latin typeface="Times New Roman" panose="02020603050405020304" pitchFamily="18" charset="0"/>
                          <a:cs typeface="Times New Roman" panose="02020603050405020304" pitchFamily="18" charset="0"/>
                        </a:rPr>
                        <a:t>Time from Diagnosis to Treatment </a:t>
                      </a:r>
                    </a:p>
                  </a:txBody>
                  <a:tcPr anchor="ctr"/>
                </a:tc>
                <a:tc>
                  <a:txBody>
                    <a:bodyPr/>
                    <a:lstStyle/>
                    <a:p>
                      <a:pPr algn="ctr"/>
                      <a:r>
                        <a:rPr lang="en-US">
                          <a:latin typeface="Times New Roman" panose="02020603050405020304" pitchFamily="18" charset="0"/>
                          <a:cs typeface="Times New Roman" panose="02020603050405020304" pitchFamily="18" charset="0"/>
                        </a:rPr>
                        <a:t>BCC</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a:latin typeface="Times New Roman" panose="02020603050405020304" pitchFamily="18" charset="0"/>
                          <a:cs typeface="Times New Roman" panose="02020603050405020304" pitchFamily="18" charset="0"/>
                        </a:rPr>
                        <a:t>SCC</a:t>
                      </a:r>
                    </a:p>
                  </a:txBody>
                  <a:tcPr anchor="ctr"/>
                </a:tc>
                <a:tc>
                  <a:txBody>
                    <a:bodyPr/>
                    <a:lstStyle/>
                    <a:p>
                      <a:pPr algn="ctr"/>
                      <a:r>
                        <a:rPr lang="en-US" dirty="0">
                          <a:latin typeface="Times New Roman" panose="02020603050405020304" pitchFamily="18" charset="0"/>
                          <a:cs typeface="Times New Roman" panose="02020603050405020304" pitchFamily="18" charset="0"/>
                        </a:rPr>
                        <a:t>NMSC</a:t>
                      </a:r>
                    </a:p>
                  </a:txBody>
                  <a:tcPr anchor="ctr"/>
                </a:tc>
                <a:tc>
                  <a:txBody>
                    <a:bodyPr/>
                    <a:lstStyle/>
                    <a:p>
                      <a:pPr algn="ctr"/>
                      <a:r>
                        <a:rPr lang="en-US" dirty="0">
                          <a:latin typeface="Times New Roman" panose="02020603050405020304" pitchFamily="18" charset="0"/>
                          <a:cs typeface="Times New Roman" panose="02020603050405020304" pitchFamily="18" charset="0"/>
                        </a:rPr>
                        <a:t>Percentage of NMSC</a:t>
                      </a:r>
                    </a:p>
                  </a:txBody>
                  <a:tcPr anchor="ctr"/>
                </a:tc>
                <a:extLst>
                  <a:ext uri="{0D108BD9-81ED-4DB2-BD59-A6C34878D82A}">
                    <a16:rowId xmlns:a16="http://schemas.microsoft.com/office/drawing/2014/main" val="2783038198"/>
                  </a:ext>
                </a:extLst>
              </a:tr>
              <a:tr h="441901">
                <a:tc>
                  <a:txBody>
                    <a:bodyPr/>
                    <a:lstStyle/>
                    <a:p>
                      <a:pPr algn="ctr"/>
                      <a:r>
                        <a:rPr lang="en-US" sz="1600" b="1" dirty="0">
                          <a:latin typeface="Times New Roman" panose="02020603050405020304" pitchFamily="18" charset="0"/>
                          <a:cs typeface="Times New Roman" panose="02020603050405020304" pitchFamily="18" charset="0"/>
                        </a:rPr>
                        <a:t>6 weeks or less </a:t>
                      </a:r>
                    </a:p>
                  </a:txBody>
                  <a:tcPr anchor="ctr"/>
                </a:tc>
                <a:tc>
                  <a:txBody>
                    <a:bodyPr/>
                    <a:lstStyle/>
                    <a:p>
                      <a:pPr algn="ctr"/>
                      <a:r>
                        <a:rPr lang="en-US" dirty="0">
                          <a:latin typeface="Times New Roman" panose="02020603050405020304" pitchFamily="18" charset="0"/>
                          <a:cs typeface="Times New Roman" panose="02020603050405020304" pitchFamily="18" charset="0"/>
                        </a:rPr>
                        <a:t>255</a:t>
                      </a:r>
                    </a:p>
                  </a:txBody>
                  <a:tcPr anchor="ctr"/>
                </a:tc>
                <a:tc>
                  <a:txBody>
                    <a:bodyPr/>
                    <a:lstStyle/>
                    <a:p>
                      <a:pPr algn="ctr"/>
                      <a:r>
                        <a:rPr lang="en-US" dirty="0">
                          <a:latin typeface="Times New Roman" panose="02020603050405020304" pitchFamily="18" charset="0"/>
                          <a:cs typeface="Times New Roman" panose="02020603050405020304" pitchFamily="18" charset="0"/>
                        </a:rPr>
                        <a:t>124</a:t>
                      </a:r>
                    </a:p>
                  </a:txBody>
                  <a:tcPr anchor="ctr"/>
                </a:tc>
                <a:tc>
                  <a:txBody>
                    <a:bodyPr/>
                    <a:lstStyle/>
                    <a:p>
                      <a:pPr algn="ctr"/>
                      <a:r>
                        <a:rPr lang="en-US" dirty="0">
                          <a:latin typeface="Times New Roman" panose="02020603050405020304" pitchFamily="18" charset="0"/>
                          <a:cs typeface="Times New Roman" panose="02020603050405020304" pitchFamily="18" charset="0"/>
                        </a:rPr>
                        <a:t>379</a:t>
                      </a:r>
                    </a:p>
                  </a:txBody>
                  <a:tcPr anchor="ctr"/>
                </a:tc>
                <a:tc>
                  <a:txBody>
                    <a:bodyPr/>
                    <a:lstStyle/>
                    <a:p>
                      <a:pPr algn="ctr"/>
                      <a:r>
                        <a:rPr lang="en-US" b="1" dirty="0">
                          <a:latin typeface="Times New Roman" panose="02020603050405020304" pitchFamily="18" charset="0"/>
                          <a:cs typeface="Times New Roman" panose="02020603050405020304" pitchFamily="18" charset="0"/>
                        </a:rPr>
                        <a:t>40%</a:t>
                      </a:r>
                    </a:p>
                  </a:txBody>
                  <a:tcPr anchor="ctr"/>
                </a:tc>
                <a:extLst>
                  <a:ext uri="{0D108BD9-81ED-4DB2-BD59-A6C34878D82A}">
                    <a16:rowId xmlns:a16="http://schemas.microsoft.com/office/drawing/2014/main" val="1961140904"/>
                  </a:ext>
                </a:extLst>
              </a:tr>
              <a:tr h="441901">
                <a:tc gridSpan="3">
                  <a:txBody>
                    <a:bodyPr/>
                    <a:lstStyle/>
                    <a:p>
                      <a:pPr algn="ctr"/>
                      <a:r>
                        <a:rPr lang="en-US" dirty="0">
                          <a:latin typeface="Times New Roman" panose="02020603050405020304" pitchFamily="18" charset="0"/>
                          <a:cs typeface="Times New Roman" panose="02020603050405020304" pitchFamily="18" charset="0"/>
                        </a:rPr>
                        <a:t>Rural</a:t>
                      </a:r>
                    </a:p>
                  </a:txBody>
                  <a:tcPr anchor="ctr"/>
                </a:tc>
                <a:tc hMerge="1">
                  <a:txBody>
                    <a:bodyPr/>
                    <a:lstStyle/>
                    <a:p>
                      <a:endParaRPr lang="en-US"/>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117</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30.9%</a:t>
                      </a:r>
                    </a:p>
                  </a:txBody>
                  <a:tcPr anchor="ctr"/>
                </a:tc>
                <a:extLst>
                  <a:ext uri="{0D108BD9-81ED-4DB2-BD59-A6C34878D82A}">
                    <a16:rowId xmlns:a16="http://schemas.microsoft.com/office/drawing/2014/main" val="698447642"/>
                  </a:ext>
                </a:extLst>
              </a:tr>
              <a:tr h="441901">
                <a:tc gridSpan="3">
                  <a:txBody>
                    <a:bodyPr/>
                    <a:lstStyle/>
                    <a:p>
                      <a:pPr algn="ctr"/>
                      <a:r>
                        <a:rPr lang="en-US" dirty="0">
                          <a:latin typeface="Times New Roman" panose="02020603050405020304" pitchFamily="18" charset="0"/>
                          <a:cs typeface="Times New Roman" panose="02020603050405020304" pitchFamily="18" charset="0"/>
                        </a:rPr>
                        <a:t>Urban</a:t>
                      </a:r>
                    </a:p>
                  </a:txBody>
                  <a:tcPr anchor="ctr"/>
                </a:tc>
                <a:tc hMerge="1">
                  <a:txBody>
                    <a:bodyPr/>
                    <a:lstStyle/>
                    <a:p>
                      <a:endParaRPr lang="en-US"/>
                    </a:p>
                  </a:txBody>
                  <a:tcPr/>
                </a:tc>
                <a:tc hMerge="1">
                  <a:txBody>
                    <a:bodyPr/>
                    <a:lstStyle/>
                    <a:p>
                      <a:endParaRPr lang="en-US"/>
                    </a:p>
                  </a:txBody>
                  <a:tcPr/>
                </a:tc>
                <a:tc>
                  <a:txBody>
                    <a:bodyPr/>
                    <a:lstStyle/>
                    <a:p>
                      <a:pPr algn="ctr"/>
                      <a:r>
                        <a:rPr lang="en-US" dirty="0">
                          <a:latin typeface="Times New Roman" panose="02020603050405020304" pitchFamily="18" charset="0"/>
                          <a:cs typeface="Times New Roman" panose="02020603050405020304" pitchFamily="18" charset="0"/>
                        </a:rPr>
                        <a:t>262</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69.1%</a:t>
                      </a:r>
                    </a:p>
                  </a:txBody>
                  <a:tcPr anchor="ctr"/>
                </a:tc>
                <a:extLst>
                  <a:ext uri="{0D108BD9-81ED-4DB2-BD59-A6C34878D82A}">
                    <a16:rowId xmlns:a16="http://schemas.microsoft.com/office/drawing/2014/main" val="2522678489"/>
                  </a:ext>
                </a:extLst>
              </a:tr>
              <a:tr h="699676">
                <a:tc>
                  <a:txBody>
                    <a:bodyPr/>
                    <a:lstStyle/>
                    <a:p>
                      <a:pPr algn="ctr"/>
                      <a:r>
                        <a:rPr lang="en-US" sz="1600" b="1" dirty="0">
                          <a:latin typeface="Times New Roman" panose="02020603050405020304" pitchFamily="18" charset="0"/>
                          <a:cs typeface="Times New Roman" panose="02020603050405020304" pitchFamily="18" charset="0"/>
                        </a:rPr>
                        <a:t>More than 6 weeks, Never treated </a:t>
                      </a:r>
                    </a:p>
                  </a:txBody>
                  <a:tcPr anchor="ctr"/>
                </a:tc>
                <a:tc>
                  <a:txBody>
                    <a:bodyPr/>
                    <a:lstStyle/>
                    <a:p>
                      <a:pPr algn="ctr"/>
                      <a:r>
                        <a:rPr lang="en-US" dirty="0">
                          <a:latin typeface="Times New Roman" panose="02020603050405020304" pitchFamily="18" charset="0"/>
                          <a:cs typeface="Times New Roman" panose="02020603050405020304" pitchFamily="18" charset="0"/>
                        </a:rPr>
                        <a:t>306</a:t>
                      </a:r>
                    </a:p>
                  </a:txBody>
                  <a:tcPr anchor="ctr"/>
                </a:tc>
                <a:tc>
                  <a:txBody>
                    <a:bodyPr/>
                    <a:lstStyle/>
                    <a:p>
                      <a:pPr algn="ctr"/>
                      <a:r>
                        <a:rPr lang="en-US" dirty="0">
                          <a:latin typeface="Times New Roman" panose="02020603050405020304" pitchFamily="18" charset="0"/>
                          <a:cs typeface="Times New Roman" panose="02020603050405020304" pitchFamily="18" charset="0"/>
                        </a:rPr>
                        <a:t>267</a:t>
                      </a:r>
                    </a:p>
                  </a:txBody>
                  <a:tcPr anchor="ctr"/>
                </a:tc>
                <a:tc>
                  <a:txBody>
                    <a:bodyPr/>
                    <a:lstStyle/>
                    <a:p>
                      <a:pPr algn="ctr"/>
                      <a:r>
                        <a:rPr lang="en-US" dirty="0">
                          <a:latin typeface="Times New Roman" panose="02020603050405020304" pitchFamily="18" charset="0"/>
                          <a:cs typeface="Times New Roman" panose="02020603050405020304" pitchFamily="18" charset="0"/>
                        </a:rPr>
                        <a:t>573</a:t>
                      </a:r>
                    </a:p>
                  </a:txBody>
                  <a:tcPr anchor="ctr"/>
                </a:tc>
                <a:tc>
                  <a:txBody>
                    <a:bodyPr/>
                    <a:lstStyle/>
                    <a:p>
                      <a:pPr algn="ctr"/>
                      <a:r>
                        <a:rPr lang="en-US" b="1" dirty="0">
                          <a:latin typeface="Times New Roman" panose="02020603050405020304" pitchFamily="18" charset="0"/>
                          <a:cs typeface="Times New Roman" panose="02020603050405020304" pitchFamily="18" charset="0"/>
                        </a:rPr>
                        <a:t>60%</a:t>
                      </a:r>
                    </a:p>
                  </a:txBody>
                  <a:tcPr anchor="ctr"/>
                </a:tc>
                <a:extLst>
                  <a:ext uri="{0D108BD9-81ED-4DB2-BD59-A6C34878D82A}">
                    <a16:rowId xmlns:a16="http://schemas.microsoft.com/office/drawing/2014/main" val="3182577832"/>
                  </a:ext>
                </a:extLst>
              </a:tr>
              <a:tr h="441901">
                <a:tc gridSpan="3">
                  <a:txBody>
                    <a:bodyPr/>
                    <a:lstStyle/>
                    <a:p>
                      <a:pPr algn="ctr"/>
                      <a:r>
                        <a:rPr lang="en-US" sz="1800" b="0" dirty="0">
                          <a:latin typeface="Times New Roman" panose="02020603050405020304" pitchFamily="18" charset="0"/>
                          <a:cs typeface="Times New Roman" panose="02020603050405020304" pitchFamily="18" charset="0"/>
                        </a:rPr>
                        <a:t>Rural</a:t>
                      </a:r>
                    </a:p>
                  </a:txBody>
                  <a:tcPr anchor="ctr"/>
                </a:tc>
                <a:tc hMerge="1">
                  <a:txBody>
                    <a:bodyPr/>
                    <a:lstStyle/>
                    <a:p>
                      <a:endParaRPr lang="en-US"/>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79</a:t>
                      </a:r>
                    </a:p>
                  </a:txBody>
                  <a:tcPr anchor="ctr"/>
                </a:tc>
                <a:tc>
                  <a:txBody>
                    <a:bodyPr/>
                    <a:lstStyle/>
                    <a:p>
                      <a:pPr algn="ctr"/>
                      <a:r>
                        <a:rPr lang="en-US" sz="1600" b="0" dirty="0">
                          <a:latin typeface="Times New Roman" panose="02020603050405020304" pitchFamily="18" charset="0"/>
                          <a:cs typeface="Times New Roman" panose="02020603050405020304" pitchFamily="18" charset="0"/>
                        </a:rPr>
                        <a:t>13.7%</a:t>
                      </a:r>
                    </a:p>
                  </a:txBody>
                  <a:tcPr anchor="ctr"/>
                </a:tc>
                <a:extLst>
                  <a:ext uri="{0D108BD9-81ED-4DB2-BD59-A6C34878D82A}">
                    <a16:rowId xmlns:a16="http://schemas.microsoft.com/office/drawing/2014/main" val="2088997494"/>
                  </a:ext>
                </a:extLst>
              </a:tr>
              <a:tr h="441901">
                <a:tc gridSpan="3">
                  <a:txBody>
                    <a:bodyPr/>
                    <a:lstStyle/>
                    <a:p>
                      <a:pPr algn="ctr"/>
                      <a:r>
                        <a:rPr lang="en-US" sz="1800" b="0" dirty="0">
                          <a:latin typeface="Times New Roman" panose="02020603050405020304" pitchFamily="18" charset="0"/>
                          <a:cs typeface="Times New Roman" panose="02020603050405020304" pitchFamily="18" charset="0"/>
                        </a:rPr>
                        <a:t>Urban</a:t>
                      </a:r>
                    </a:p>
                  </a:txBody>
                  <a:tcPr anchor="ctr"/>
                </a:tc>
                <a:tc hMerge="1">
                  <a:txBody>
                    <a:bodyPr/>
                    <a:lstStyle/>
                    <a:p>
                      <a:endParaRPr lang="en-US"/>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494</a:t>
                      </a:r>
                    </a:p>
                  </a:txBody>
                  <a:tcPr anchor="ctr"/>
                </a:tc>
                <a:tc>
                  <a:txBody>
                    <a:bodyPr/>
                    <a:lstStyle/>
                    <a:p>
                      <a:pPr algn="ctr"/>
                      <a:r>
                        <a:rPr lang="en-US" sz="1600" b="0" dirty="0">
                          <a:latin typeface="Times New Roman" panose="02020603050405020304" pitchFamily="18" charset="0"/>
                          <a:cs typeface="Times New Roman" panose="02020603050405020304" pitchFamily="18" charset="0"/>
                        </a:rPr>
                        <a:t>86.3%</a:t>
                      </a:r>
                    </a:p>
                  </a:txBody>
                  <a:tcPr anchor="ctr"/>
                </a:tc>
                <a:extLst>
                  <a:ext uri="{0D108BD9-81ED-4DB2-BD59-A6C34878D82A}">
                    <a16:rowId xmlns:a16="http://schemas.microsoft.com/office/drawing/2014/main" val="2672620959"/>
                  </a:ext>
                </a:extLst>
              </a:tr>
            </a:tbl>
          </a:graphicData>
        </a:graphic>
      </p:graphicFrame>
      <p:sp>
        <p:nvSpPr>
          <p:cNvPr id="7" name="TextBox 6">
            <a:extLst>
              <a:ext uri="{FF2B5EF4-FFF2-40B4-BE49-F238E27FC236}">
                <a16:creationId xmlns:a16="http://schemas.microsoft.com/office/drawing/2014/main" id="{9997E48A-9257-6E40-5A2C-BF7CA0637601}"/>
              </a:ext>
            </a:extLst>
          </p:cNvPr>
          <p:cNvSpPr txBox="1"/>
          <p:nvPr/>
        </p:nvSpPr>
        <p:spPr>
          <a:xfrm>
            <a:off x="8477250" y="268705"/>
            <a:ext cx="2912646" cy="1200329"/>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Recommended treatment with excision within 4-6 weeks from diagnosis</a:t>
            </a:r>
          </a:p>
          <a:p>
            <a:pPr algn="ctr"/>
            <a:r>
              <a:rPr lang="en-US"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114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770C-9F3C-7D66-5986-F26AD22B883F}"/>
              </a:ext>
            </a:extLst>
          </p:cNvPr>
          <p:cNvSpPr>
            <a:spLocks noGrp="1"/>
          </p:cNvSpPr>
          <p:nvPr>
            <p:ph type="title"/>
          </p:nvPr>
        </p:nvSpPr>
        <p:spPr>
          <a:xfrm>
            <a:off x="990600" y="209550"/>
            <a:ext cx="9601200" cy="704850"/>
          </a:xfrm>
        </p:spPr>
        <p:txBody>
          <a:bodyPr>
            <a:normAutofit/>
          </a:bodyPr>
          <a:lstStyle/>
          <a:p>
            <a:r>
              <a:rPr lang="en-US" sz="4000" dirty="0">
                <a:latin typeface="Times New Roman" panose="02020603050405020304" pitchFamily="18" charset="0"/>
                <a:cs typeface="Times New Roman" panose="02020603050405020304" pitchFamily="18" charset="0"/>
              </a:rPr>
              <a:t>Other Factors</a:t>
            </a:r>
          </a:p>
        </p:txBody>
      </p:sp>
      <p:graphicFrame>
        <p:nvGraphicFramePr>
          <p:cNvPr id="8" name="Chart 7">
            <a:extLst>
              <a:ext uri="{FF2B5EF4-FFF2-40B4-BE49-F238E27FC236}">
                <a16:creationId xmlns:a16="http://schemas.microsoft.com/office/drawing/2014/main" id="{9A73BA19-A860-5E3C-0FCE-F8092A7C9FC2}"/>
              </a:ext>
            </a:extLst>
          </p:cNvPr>
          <p:cNvGraphicFramePr>
            <a:graphicFrameLocks/>
          </p:cNvGraphicFramePr>
          <p:nvPr>
            <p:extLst>
              <p:ext uri="{D42A27DB-BD31-4B8C-83A1-F6EECF244321}">
                <p14:modId xmlns:p14="http://schemas.microsoft.com/office/powerpoint/2010/main" val="525252203"/>
              </p:ext>
            </p:extLst>
          </p:nvPr>
        </p:nvGraphicFramePr>
        <p:xfrm>
          <a:off x="12058445" y="324274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22E43D6-7FFA-2218-270C-F08DB106BA5C}"/>
              </a:ext>
            </a:extLst>
          </p:cNvPr>
          <p:cNvGraphicFramePr>
            <a:graphicFrameLocks/>
          </p:cNvGraphicFramePr>
          <p:nvPr>
            <p:extLst>
              <p:ext uri="{D42A27DB-BD31-4B8C-83A1-F6EECF244321}">
                <p14:modId xmlns:p14="http://schemas.microsoft.com/office/powerpoint/2010/main" val="4226724226"/>
              </p:ext>
            </p:extLst>
          </p:nvPr>
        </p:nvGraphicFramePr>
        <p:xfrm>
          <a:off x="12191999" y="209550"/>
          <a:ext cx="443844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900A9965-B5D0-1D76-A1F2-38010D5809D9}"/>
              </a:ext>
            </a:extLst>
          </p:cNvPr>
          <p:cNvGraphicFramePr>
            <a:graphicFrameLocks noGrp="1"/>
          </p:cNvGraphicFramePr>
          <p:nvPr>
            <p:extLst>
              <p:ext uri="{D42A27DB-BD31-4B8C-83A1-F6EECF244321}">
                <p14:modId xmlns:p14="http://schemas.microsoft.com/office/powerpoint/2010/main" val="2273917429"/>
              </p:ext>
            </p:extLst>
          </p:nvPr>
        </p:nvGraphicFramePr>
        <p:xfrm>
          <a:off x="990601" y="2907658"/>
          <a:ext cx="5435600" cy="3596262"/>
        </p:xfrm>
        <a:graphic>
          <a:graphicData uri="http://schemas.openxmlformats.org/drawingml/2006/table">
            <a:tbl>
              <a:tblPr firstRow="1" bandRow="1">
                <a:tableStyleId>{5C22544A-7EE6-4342-B048-85BDC9FD1C3A}</a:tableStyleId>
              </a:tblPr>
              <a:tblGrid>
                <a:gridCol w="1615556">
                  <a:extLst>
                    <a:ext uri="{9D8B030D-6E8A-4147-A177-3AD203B41FA5}">
                      <a16:colId xmlns:a16="http://schemas.microsoft.com/office/drawing/2014/main" val="4038194466"/>
                    </a:ext>
                  </a:extLst>
                </a:gridCol>
                <a:gridCol w="1880922">
                  <a:extLst>
                    <a:ext uri="{9D8B030D-6E8A-4147-A177-3AD203B41FA5}">
                      <a16:colId xmlns:a16="http://schemas.microsoft.com/office/drawing/2014/main" val="3955351945"/>
                    </a:ext>
                  </a:extLst>
                </a:gridCol>
                <a:gridCol w="1939122">
                  <a:extLst>
                    <a:ext uri="{9D8B030D-6E8A-4147-A177-3AD203B41FA5}">
                      <a16:colId xmlns:a16="http://schemas.microsoft.com/office/drawing/2014/main" val="972586369"/>
                    </a:ext>
                  </a:extLst>
                </a:gridCol>
              </a:tblGrid>
              <a:tr h="242905">
                <a:tc>
                  <a:txBody>
                    <a:bodyPr/>
                    <a:lstStyle/>
                    <a:p>
                      <a:pPr algn="ctr"/>
                      <a:r>
                        <a:rPr lang="en-US" sz="1400" b="1" dirty="0">
                          <a:latin typeface="Times New Roman" panose="02020603050405020304" pitchFamily="18" charset="0"/>
                          <a:cs typeface="Times New Roman" panose="02020603050405020304" pitchFamily="18" charset="0"/>
                        </a:rPr>
                        <a:t>Language </a:t>
                      </a:r>
                    </a:p>
                  </a:txBody>
                  <a:tcPr/>
                </a:tc>
                <a:tc>
                  <a:txBody>
                    <a:bodyPr/>
                    <a:lstStyle/>
                    <a:p>
                      <a:pPr algn="ctr"/>
                      <a:r>
                        <a:rPr lang="en-US" sz="1400" b="1" dirty="0">
                          <a:latin typeface="Times New Roman" panose="02020603050405020304" pitchFamily="18" charset="0"/>
                          <a:cs typeface="Times New Roman" panose="02020603050405020304" pitchFamily="18" charset="0"/>
                        </a:rPr>
                        <a:t>Received treatment within 6 weeks</a:t>
                      </a:r>
                    </a:p>
                  </a:txBody>
                  <a:tcPr/>
                </a:tc>
                <a:tc>
                  <a:txBody>
                    <a:bodyPr/>
                    <a:lstStyle/>
                    <a:p>
                      <a:pPr algn="ctr"/>
                      <a:r>
                        <a:rPr lang="en-US" sz="1400" b="1" dirty="0">
                          <a:latin typeface="Times New Roman" panose="02020603050405020304" pitchFamily="18" charset="0"/>
                          <a:cs typeface="Times New Roman" panose="02020603050405020304" pitchFamily="18" charset="0"/>
                        </a:rPr>
                        <a:t>Received treatment after 6 weeks or never</a:t>
                      </a:r>
                    </a:p>
                  </a:txBody>
                  <a:tcPr/>
                </a:tc>
                <a:extLst>
                  <a:ext uri="{0D108BD9-81ED-4DB2-BD59-A6C34878D82A}">
                    <a16:rowId xmlns:a16="http://schemas.microsoft.com/office/drawing/2014/main" val="1574510575"/>
                  </a:ext>
                </a:extLst>
              </a:tr>
              <a:tr h="314897">
                <a:tc>
                  <a:txBody>
                    <a:bodyPr/>
                    <a:lstStyle/>
                    <a:p>
                      <a:pPr algn="ctr"/>
                      <a:r>
                        <a:rPr lang="en-US" sz="1400" b="1" dirty="0">
                          <a:latin typeface="Times New Roman" panose="02020603050405020304" pitchFamily="18" charset="0"/>
                          <a:cs typeface="Times New Roman" panose="02020603050405020304" pitchFamily="18" charset="0"/>
                        </a:rPr>
                        <a:t>English</a:t>
                      </a:r>
                    </a:p>
                  </a:txBody>
                  <a:tcPr/>
                </a:tc>
                <a:tc>
                  <a:txBody>
                    <a:bodyPr/>
                    <a:lstStyle/>
                    <a:p>
                      <a:pPr algn="ctr"/>
                      <a:r>
                        <a:rPr lang="en-US" sz="1400" dirty="0">
                          <a:latin typeface="Times New Roman" panose="02020603050405020304" pitchFamily="18" charset="0"/>
                          <a:cs typeface="Times New Roman" panose="02020603050405020304" pitchFamily="18" charset="0"/>
                        </a:rPr>
                        <a:t>254 (83%)</a:t>
                      </a:r>
                    </a:p>
                  </a:txBody>
                  <a:tcPr/>
                </a:tc>
                <a:tc>
                  <a:txBody>
                    <a:bodyPr/>
                    <a:lstStyle/>
                    <a:p>
                      <a:pPr algn="ctr"/>
                      <a:r>
                        <a:rPr lang="en-US" sz="1400" dirty="0">
                          <a:latin typeface="Times New Roman" panose="02020603050405020304" pitchFamily="18" charset="0"/>
                          <a:cs typeface="Times New Roman" panose="02020603050405020304" pitchFamily="18" charset="0"/>
                        </a:rPr>
                        <a:t>472 (92%)</a:t>
                      </a:r>
                    </a:p>
                  </a:txBody>
                  <a:tcPr/>
                </a:tc>
                <a:extLst>
                  <a:ext uri="{0D108BD9-81ED-4DB2-BD59-A6C34878D82A}">
                    <a16:rowId xmlns:a16="http://schemas.microsoft.com/office/drawing/2014/main" val="738936518"/>
                  </a:ext>
                </a:extLst>
              </a:tr>
              <a:tr h="314897">
                <a:tc>
                  <a:txBody>
                    <a:bodyPr/>
                    <a:lstStyle/>
                    <a:p>
                      <a:pPr algn="ctr"/>
                      <a:r>
                        <a:rPr lang="en-US" sz="1400" dirty="0">
                          <a:latin typeface="Times New Roman" panose="02020603050405020304" pitchFamily="18" charset="0"/>
                          <a:cs typeface="Times New Roman" panose="02020603050405020304" pitchFamily="18" charset="0"/>
                        </a:rPr>
                        <a:t>Rural</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53</a:t>
                      </a:r>
                    </a:p>
                  </a:txBody>
                  <a:tcPr/>
                </a:tc>
                <a:tc>
                  <a:txBody>
                    <a:bodyPr/>
                    <a:lstStyle/>
                    <a:p>
                      <a:pPr algn="ctr"/>
                      <a:r>
                        <a:rPr lang="en-US" sz="1400" dirty="0">
                          <a:latin typeface="Times New Roman" panose="02020603050405020304" pitchFamily="18" charset="0"/>
                          <a:cs typeface="Times New Roman" panose="02020603050405020304" pitchFamily="18" charset="0"/>
                        </a:rPr>
                        <a:t>51</a:t>
                      </a:r>
                    </a:p>
                  </a:txBody>
                  <a:tcPr/>
                </a:tc>
                <a:extLst>
                  <a:ext uri="{0D108BD9-81ED-4DB2-BD59-A6C34878D82A}">
                    <a16:rowId xmlns:a16="http://schemas.microsoft.com/office/drawing/2014/main" val="2465591932"/>
                  </a:ext>
                </a:extLst>
              </a:tr>
              <a:tr h="314897">
                <a:tc>
                  <a:txBody>
                    <a:bodyPr/>
                    <a:lstStyle/>
                    <a:p>
                      <a:pPr algn="ctr"/>
                      <a:r>
                        <a:rPr lang="en-US" sz="1400" dirty="0">
                          <a:latin typeface="Times New Roman" panose="02020603050405020304" pitchFamily="18" charset="0"/>
                          <a:cs typeface="Times New Roman" panose="02020603050405020304" pitchFamily="18" charset="0"/>
                        </a:rPr>
                        <a:t>Urban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201</a:t>
                      </a:r>
                    </a:p>
                  </a:txBody>
                  <a:tcPr/>
                </a:tc>
                <a:tc>
                  <a:txBody>
                    <a:bodyPr/>
                    <a:lstStyle/>
                    <a:p>
                      <a:pPr algn="ctr"/>
                      <a:r>
                        <a:rPr lang="en-US" sz="1400" dirty="0">
                          <a:latin typeface="Times New Roman" panose="02020603050405020304" pitchFamily="18" charset="0"/>
                          <a:cs typeface="Times New Roman" panose="02020603050405020304" pitchFamily="18" charset="0"/>
                        </a:rPr>
                        <a:t>421</a:t>
                      </a:r>
                    </a:p>
                  </a:txBody>
                  <a:tcPr/>
                </a:tc>
                <a:extLst>
                  <a:ext uri="{0D108BD9-81ED-4DB2-BD59-A6C34878D82A}">
                    <a16:rowId xmlns:a16="http://schemas.microsoft.com/office/drawing/2014/main" val="1578057696"/>
                  </a:ext>
                </a:extLst>
              </a:tr>
              <a:tr h="446105">
                <a:tc>
                  <a:txBody>
                    <a:bodyPr/>
                    <a:lstStyle/>
                    <a:p>
                      <a:pPr algn="ctr"/>
                      <a:r>
                        <a:rPr lang="en-US" sz="1400" b="1" dirty="0">
                          <a:latin typeface="Times New Roman" panose="02020603050405020304" pitchFamily="18" charset="0"/>
                          <a:cs typeface="Times New Roman" panose="02020603050405020304" pitchFamily="18" charset="0"/>
                        </a:rPr>
                        <a:t>Two or More Languages </a:t>
                      </a:r>
                      <a:r>
                        <a:rPr lang="en-US" sz="1200" b="0" dirty="0">
                          <a:latin typeface="Times New Roman" panose="02020603050405020304" pitchFamily="18" charset="0"/>
                          <a:cs typeface="Times New Roman" panose="02020603050405020304" pitchFamily="18" charset="0"/>
                        </a:rPr>
                        <a:t>(Rural Only)</a:t>
                      </a:r>
                      <a:endParaRPr 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12 (4%)</a:t>
                      </a:r>
                    </a:p>
                  </a:txBody>
                  <a:tcPr/>
                </a:tc>
                <a:tc>
                  <a:txBody>
                    <a:bodyPr/>
                    <a:lstStyle/>
                    <a:p>
                      <a:pPr algn="ctr"/>
                      <a:r>
                        <a:rPr lang="en-US" sz="1400" dirty="0">
                          <a:latin typeface="Times New Roman" panose="02020603050405020304" pitchFamily="18" charset="0"/>
                          <a:cs typeface="Times New Roman" panose="02020603050405020304" pitchFamily="18" charset="0"/>
                        </a:rPr>
                        <a:t>26 (5%)</a:t>
                      </a:r>
                    </a:p>
                  </a:txBody>
                  <a:tcPr/>
                </a:tc>
                <a:extLst>
                  <a:ext uri="{0D108BD9-81ED-4DB2-BD59-A6C34878D82A}">
                    <a16:rowId xmlns:a16="http://schemas.microsoft.com/office/drawing/2014/main" val="3040866626"/>
                  </a:ext>
                </a:extLst>
              </a:tr>
              <a:tr h="446105">
                <a:tc>
                  <a:txBody>
                    <a:bodyPr/>
                    <a:lstStyle/>
                    <a:p>
                      <a:pPr algn="ctr"/>
                      <a:r>
                        <a:rPr lang="en-US" sz="1400" b="1" dirty="0">
                          <a:latin typeface="Times New Roman" panose="02020603050405020304" pitchFamily="18" charset="0"/>
                          <a:cs typeface="Times New Roman" panose="02020603050405020304" pitchFamily="18" charset="0"/>
                        </a:rPr>
                        <a:t>Vietnamese</a:t>
                      </a:r>
                    </a:p>
                    <a:p>
                      <a:pPr algn="ctr"/>
                      <a:r>
                        <a:rPr lang="en-US" sz="1200" b="0" dirty="0">
                          <a:latin typeface="Times New Roman" panose="02020603050405020304" pitchFamily="18" charset="0"/>
                          <a:cs typeface="Times New Roman" panose="02020603050405020304" pitchFamily="18" charset="0"/>
                        </a:rPr>
                        <a:t>(Urban Only)</a:t>
                      </a:r>
                    </a:p>
                  </a:txBody>
                  <a:tcPr/>
                </a:tc>
                <a:tc>
                  <a:txBody>
                    <a:bodyPr/>
                    <a:lstStyle/>
                    <a:p>
                      <a:pPr algn="ctr"/>
                      <a:r>
                        <a:rPr lang="en-US" sz="1400" dirty="0">
                          <a:latin typeface="Times New Roman" panose="02020603050405020304" pitchFamily="18" charset="0"/>
                          <a:cs typeface="Times New Roman" panose="02020603050405020304" pitchFamily="18" charset="0"/>
                        </a:rPr>
                        <a:t>0</a:t>
                      </a:r>
                    </a:p>
                  </a:txBody>
                  <a:tcPr/>
                </a:tc>
                <a:tc>
                  <a:txBody>
                    <a:bodyPr/>
                    <a:lstStyle/>
                    <a:p>
                      <a:pPr algn="ctr"/>
                      <a:r>
                        <a:rPr lang="en-US" sz="1400" dirty="0">
                          <a:latin typeface="Times New Roman" panose="02020603050405020304" pitchFamily="18" charset="0"/>
                          <a:cs typeface="Times New Roman" panose="02020603050405020304" pitchFamily="18" charset="0"/>
                        </a:rPr>
                        <a:t>4 (1%)</a:t>
                      </a:r>
                    </a:p>
                  </a:txBody>
                  <a:tcPr/>
                </a:tc>
                <a:extLst>
                  <a:ext uri="{0D108BD9-81ED-4DB2-BD59-A6C34878D82A}">
                    <a16:rowId xmlns:a16="http://schemas.microsoft.com/office/drawing/2014/main" val="311992211"/>
                  </a:ext>
                </a:extLst>
              </a:tr>
              <a:tr h="314897">
                <a:tc>
                  <a:txBody>
                    <a:bodyPr/>
                    <a:lstStyle/>
                    <a:p>
                      <a:pPr algn="ctr"/>
                      <a:r>
                        <a:rPr lang="en-US" sz="1400" b="1" dirty="0">
                          <a:latin typeface="Times New Roman" panose="02020603050405020304" pitchFamily="18" charset="0"/>
                          <a:cs typeface="Times New Roman" panose="02020603050405020304" pitchFamily="18" charset="0"/>
                        </a:rPr>
                        <a:t>Declined to state</a:t>
                      </a:r>
                    </a:p>
                  </a:txBody>
                  <a:tcPr/>
                </a:tc>
                <a:tc>
                  <a:txBody>
                    <a:bodyPr/>
                    <a:lstStyle/>
                    <a:p>
                      <a:pPr algn="ctr"/>
                      <a:r>
                        <a:rPr lang="en-US" sz="1400" dirty="0">
                          <a:latin typeface="Times New Roman" panose="02020603050405020304" pitchFamily="18" charset="0"/>
                          <a:cs typeface="Times New Roman" panose="02020603050405020304" pitchFamily="18" charset="0"/>
                        </a:rPr>
                        <a:t>41 (13%)</a:t>
                      </a:r>
                    </a:p>
                  </a:txBody>
                  <a:tcPr/>
                </a:tc>
                <a:tc>
                  <a:txBody>
                    <a:bodyPr/>
                    <a:lstStyle/>
                    <a:p>
                      <a:pPr algn="ctr"/>
                      <a:r>
                        <a:rPr lang="en-US" sz="1400" dirty="0">
                          <a:latin typeface="Times New Roman" panose="02020603050405020304" pitchFamily="18" charset="0"/>
                          <a:cs typeface="Times New Roman" panose="02020603050405020304" pitchFamily="18" charset="0"/>
                        </a:rPr>
                        <a:t>8 (2%)</a:t>
                      </a:r>
                    </a:p>
                  </a:txBody>
                  <a:tcPr/>
                </a:tc>
                <a:extLst>
                  <a:ext uri="{0D108BD9-81ED-4DB2-BD59-A6C34878D82A}">
                    <a16:rowId xmlns:a16="http://schemas.microsoft.com/office/drawing/2014/main" val="1133761867"/>
                  </a:ext>
                </a:extLst>
              </a:tr>
              <a:tr h="314897">
                <a:tc>
                  <a:txBody>
                    <a:bodyPr/>
                    <a:lstStyle/>
                    <a:p>
                      <a:pPr algn="ctr"/>
                      <a:r>
                        <a:rPr lang="en-US" sz="1400" b="0" dirty="0">
                          <a:latin typeface="Times New Roman" panose="02020603050405020304" pitchFamily="18" charset="0"/>
                          <a:cs typeface="Times New Roman" panose="02020603050405020304" pitchFamily="18" charset="0"/>
                        </a:rPr>
                        <a:t>Rural</a:t>
                      </a:r>
                    </a:p>
                  </a:txBody>
                  <a:tcPr/>
                </a:tc>
                <a:tc>
                  <a:txBody>
                    <a:bodyPr/>
                    <a:lstStyle/>
                    <a:p>
                      <a:pPr algn="ctr"/>
                      <a:r>
                        <a:rPr lang="en-US" sz="1400" dirty="0">
                          <a:latin typeface="Times New Roman" panose="02020603050405020304" pitchFamily="18" charset="0"/>
                          <a:cs typeface="Times New Roman" panose="02020603050405020304" pitchFamily="18" charset="0"/>
                        </a:rPr>
                        <a:t>22</a:t>
                      </a:r>
                    </a:p>
                  </a:txBody>
                  <a:tcPr/>
                </a:tc>
                <a:tc>
                  <a:txBody>
                    <a:bodyPr/>
                    <a:lstStyle/>
                    <a:p>
                      <a:pPr algn="ctr"/>
                      <a:r>
                        <a:rPr lang="en-US" sz="1400" dirty="0">
                          <a:latin typeface="Times New Roman" panose="02020603050405020304" pitchFamily="18" charset="0"/>
                          <a:cs typeface="Times New Roman" panose="02020603050405020304" pitchFamily="18" charset="0"/>
                        </a:rPr>
                        <a:t>0</a:t>
                      </a:r>
                    </a:p>
                  </a:txBody>
                  <a:tcPr/>
                </a:tc>
                <a:extLst>
                  <a:ext uri="{0D108BD9-81ED-4DB2-BD59-A6C34878D82A}">
                    <a16:rowId xmlns:a16="http://schemas.microsoft.com/office/drawing/2014/main" val="39304411"/>
                  </a:ext>
                </a:extLst>
              </a:tr>
              <a:tr h="314897">
                <a:tc>
                  <a:txBody>
                    <a:bodyPr/>
                    <a:lstStyle/>
                    <a:p>
                      <a:pPr algn="ctr"/>
                      <a:r>
                        <a:rPr lang="en-US" sz="1400" b="0" dirty="0">
                          <a:latin typeface="Times New Roman" panose="02020603050405020304" pitchFamily="18" charset="0"/>
                          <a:cs typeface="Times New Roman" panose="02020603050405020304" pitchFamily="18" charset="0"/>
                        </a:rPr>
                        <a:t>Urban</a:t>
                      </a:r>
                    </a:p>
                  </a:txBody>
                  <a:tcPr/>
                </a:tc>
                <a:tc>
                  <a:txBody>
                    <a:bodyPr/>
                    <a:lstStyle/>
                    <a:p>
                      <a:pPr algn="ctr"/>
                      <a:r>
                        <a:rPr lang="en-US" sz="1400" dirty="0">
                          <a:latin typeface="Times New Roman" panose="02020603050405020304" pitchFamily="18" charset="0"/>
                          <a:cs typeface="Times New Roman" panose="02020603050405020304" pitchFamily="18" charset="0"/>
                        </a:rPr>
                        <a:t>19</a:t>
                      </a:r>
                    </a:p>
                  </a:txBody>
                  <a:tcPr/>
                </a:tc>
                <a:tc>
                  <a:txBody>
                    <a:bodyPr/>
                    <a:lstStyle/>
                    <a:p>
                      <a:pPr algn="ctr"/>
                      <a:r>
                        <a:rPr lang="en-US" sz="1400" dirty="0">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1411907032"/>
                  </a:ext>
                </a:extLst>
              </a:tr>
            </a:tbl>
          </a:graphicData>
        </a:graphic>
      </p:graphicFrame>
      <p:graphicFrame>
        <p:nvGraphicFramePr>
          <p:cNvPr id="12" name="Table 11">
            <a:extLst>
              <a:ext uri="{FF2B5EF4-FFF2-40B4-BE49-F238E27FC236}">
                <a16:creationId xmlns:a16="http://schemas.microsoft.com/office/drawing/2014/main" id="{542A6C3A-C975-21AA-2092-52470086DF3A}"/>
              </a:ext>
            </a:extLst>
          </p:cNvPr>
          <p:cNvGraphicFramePr>
            <a:graphicFrameLocks noGrp="1"/>
          </p:cNvGraphicFramePr>
          <p:nvPr>
            <p:extLst>
              <p:ext uri="{D42A27DB-BD31-4B8C-83A1-F6EECF244321}">
                <p14:modId xmlns:p14="http://schemas.microsoft.com/office/powerpoint/2010/main" val="2709410176"/>
              </p:ext>
            </p:extLst>
          </p:nvPr>
        </p:nvGraphicFramePr>
        <p:xfrm>
          <a:off x="990600" y="914400"/>
          <a:ext cx="5435601" cy="1706932"/>
        </p:xfrm>
        <a:graphic>
          <a:graphicData uri="http://schemas.openxmlformats.org/drawingml/2006/table">
            <a:tbl>
              <a:tblPr firstRow="1" bandRow="1">
                <a:tableStyleId>{5C22544A-7EE6-4342-B048-85BDC9FD1C3A}</a:tableStyleId>
              </a:tblPr>
              <a:tblGrid>
                <a:gridCol w="1379459">
                  <a:extLst>
                    <a:ext uri="{9D8B030D-6E8A-4147-A177-3AD203B41FA5}">
                      <a16:colId xmlns:a16="http://schemas.microsoft.com/office/drawing/2014/main" val="3370345677"/>
                    </a:ext>
                  </a:extLst>
                </a:gridCol>
                <a:gridCol w="2244275">
                  <a:extLst>
                    <a:ext uri="{9D8B030D-6E8A-4147-A177-3AD203B41FA5}">
                      <a16:colId xmlns:a16="http://schemas.microsoft.com/office/drawing/2014/main" val="2733558017"/>
                    </a:ext>
                  </a:extLst>
                </a:gridCol>
                <a:gridCol w="1811867">
                  <a:extLst>
                    <a:ext uri="{9D8B030D-6E8A-4147-A177-3AD203B41FA5}">
                      <a16:colId xmlns:a16="http://schemas.microsoft.com/office/drawing/2014/main" val="1230285477"/>
                    </a:ext>
                  </a:extLst>
                </a:gridCol>
              </a:tblGrid>
              <a:tr h="364575">
                <a:tc>
                  <a:txBody>
                    <a:bodyPr/>
                    <a:lstStyle/>
                    <a:p>
                      <a:pPr algn="ctr"/>
                      <a:r>
                        <a:rPr lang="en-US" sz="1400" dirty="0">
                          <a:latin typeface="Times New Roman" panose="02020603050405020304" pitchFamily="18" charset="0"/>
                          <a:cs typeface="Times New Roman" panose="02020603050405020304" pitchFamily="18" charset="0"/>
                        </a:rPr>
                        <a:t>Gender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Received treatment within 6 weeks</a:t>
                      </a:r>
                    </a:p>
                    <a:p>
                      <a:pPr algn="ct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Received treatment after 6 weeks or never</a:t>
                      </a:r>
                    </a:p>
                    <a:p>
                      <a:pPr algn="ct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50574536"/>
                  </a:ext>
                </a:extLst>
              </a:tr>
              <a:tr h="284480">
                <a:tc>
                  <a:txBody>
                    <a:bodyPr/>
                    <a:lstStyle/>
                    <a:p>
                      <a:pPr algn="ctr"/>
                      <a:r>
                        <a:rPr lang="en-US" sz="1400" b="1" dirty="0">
                          <a:latin typeface="Times New Roman" panose="02020603050405020304" pitchFamily="18" charset="0"/>
                          <a:cs typeface="Times New Roman" panose="02020603050405020304" pitchFamily="18" charset="0"/>
                        </a:rPr>
                        <a:t>Female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41%</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29%</a:t>
                      </a:r>
                    </a:p>
                  </a:txBody>
                  <a:tcPr anchor="ctr"/>
                </a:tc>
                <a:extLst>
                  <a:ext uri="{0D108BD9-81ED-4DB2-BD59-A6C34878D82A}">
                    <a16:rowId xmlns:a16="http://schemas.microsoft.com/office/drawing/2014/main" val="1668223449"/>
                  </a:ext>
                </a:extLst>
              </a:tr>
              <a:tr h="457252">
                <a:tc>
                  <a:txBody>
                    <a:bodyPr/>
                    <a:lstStyle/>
                    <a:p>
                      <a:pPr algn="ctr"/>
                      <a:r>
                        <a:rPr lang="en-US" sz="1400" b="1" dirty="0">
                          <a:latin typeface="Times New Roman" panose="02020603050405020304" pitchFamily="18" charset="0"/>
                          <a:cs typeface="Times New Roman" panose="02020603050405020304" pitchFamily="18" charset="0"/>
                        </a:rPr>
                        <a:t>Male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59%</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71%</a:t>
                      </a:r>
                    </a:p>
                  </a:txBody>
                  <a:tcPr anchor="ctr"/>
                </a:tc>
                <a:extLst>
                  <a:ext uri="{0D108BD9-81ED-4DB2-BD59-A6C34878D82A}">
                    <a16:rowId xmlns:a16="http://schemas.microsoft.com/office/drawing/2014/main" val="1898520175"/>
                  </a:ext>
                </a:extLst>
              </a:tr>
            </a:tbl>
          </a:graphicData>
        </a:graphic>
      </p:graphicFrame>
      <p:graphicFrame>
        <p:nvGraphicFramePr>
          <p:cNvPr id="13" name="Table 12">
            <a:extLst>
              <a:ext uri="{FF2B5EF4-FFF2-40B4-BE49-F238E27FC236}">
                <a16:creationId xmlns:a16="http://schemas.microsoft.com/office/drawing/2014/main" id="{288DC041-37E6-0EBD-0B29-DD4CD8145AE0}"/>
              </a:ext>
            </a:extLst>
          </p:cNvPr>
          <p:cNvGraphicFramePr>
            <a:graphicFrameLocks noGrp="1"/>
          </p:cNvGraphicFramePr>
          <p:nvPr>
            <p:extLst>
              <p:ext uri="{D42A27DB-BD31-4B8C-83A1-F6EECF244321}">
                <p14:modId xmlns:p14="http://schemas.microsoft.com/office/powerpoint/2010/main" val="2238993763"/>
              </p:ext>
            </p:extLst>
          </p:nvPr>
        </p:nvGraphicFramePr>
        <p:xfrm>
          <a:off x="6689623" y="356549"/>
          <a:ext cx="5105399" cy="1036320"/>
        </p:xfrm>
        <a:graphic>
          <a:graphicData uri="http://schemas.openxmlformats.org/drawingml/2006/table">
            <a:tbl>
              <a:tblPr firstRow="1" bandRow="1">
                <a:tableStyleId>{5C22544A-7EE6-4342-B048-85BDC9FD1C3A}</a:tableStyleId>
              </a:tblPr>
              <a:tblGrid>
                <a:gridCol w="1219873">
                  <a:extLst>
                    <a:ext uri="{9D8B030D-6E8A-4147-A177-3AD203B41FA5}">
                      <a16:colId xmlns:a16="http://schemas.microsoft.com/office/drawing/2014/main" val="3370345677"/>
                    </a:ext>
                  </a:extLst>
                </a:gridCol>
                <a:gridCol w="1739450">
                  <a:extLst>
                    <a:ext uri="{9D8B030D-6E8A-4147-A177-3AD203B41FA5}">
                      <a16:colId xmlns:a16="http://schemas.microsoft.com/office/drawing/2014/main" val="2733558017"/>
                    </a:ext>
                  </a:extLst>
                </a:gridCol>
                <a:gridCol w="2146076">
                  <a:extLst>
                    <a:ext uri="{9D8B030D-6E8A-4147-A177-3AD203B41FA5}">
                      <a16:colId xmlns:a16="http://schemas.microsoft.com/office/drawing/2014/main" val="1230285477"/>
                    </a:ext>
                  </a:extLst>
                </a:gridCol>
              </a:tblGrid>
              <a:tr h="672388">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Received treatment within 6 weeks</a:t>
                      </a:r>
                    </a:p>
                    <a:p>
                      <a:pPr algn="ct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Received treatment after 6 weeks or never</a:t>
                      </a:r>
                    </a:p>
                    <a:p>
                      <a:pPr algn="ct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50574536"/>
                  </a:ext>
                </a:extLst>
              </a:tr>
              <a:tr h="269762">
                <a:tc>
                  <a:txBody>
                    <a:bodyPr/>
                    <a:lstStyle/>
                    <a:p>
                      <a:pPr algn="ctr"/>
                      <a:r>
                        <a:rPr lang="en-US" sz="1400" dirty="0">
                          <a:latin typeface="Times New Roman" panose="02020603050405020304" pitchFamily="18" charset="0"/>
                          <a:cs typeface="Times New Roman" panose="02020603050405020304" pitchFamily="18" charset="0"/>
                        </a:rPr>
                        <a:t>Average Age</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56.7</a:t>
                      </a:r>
                    </a:p>
                  </a:txBody>
                  <a:tcPr anchor="ctr"/>
                </a:tc>
                <a:tc>
                  <a:txBody>
                    <a:bodyPr/>
                    <a:lstStyle/>
                    <a:p>
                      <a:pPr algn="ctr"/>
                      <a:r>
                        <a:rPr lang="en-US" sz="1400" dirty="0">
                          <a:latin typeface="Times New Roman" panose="02020603050405020304" pitchFamily="18" charset="0"/>
                          <a:cs typeface="Times New Roman" panose="02020603050405020304" pitchFamily="18" charset="0"/>
                        </a:rPr>
                        <a:t>57.6</a:t>
                      </a:r>
                    </a:p>
                  </a:txBody>
                  <a:tcPr anchor="ctr"/>
                </a:tc>
                <a:extLst>
                  <a:ext uri="{0D108BD9-81ED-4DB2-BD59-A6C34878D82A}">
                    <a16:rowId xmlns:a16="http://schemas.microsoft.com/office/drawing/2014/main" val="1668223449"/>
                  </a:ext>
                </a:extLst>
              </a:tr>
            </a:tbl>
          </a:graphicData>
        </a:graphic>
      </p:graphicFrame>
      <p:graphicFrame>
        <p:nvGraphicFramePr>
          <p:cNvPr id="15" name="Chart 14">
            <a:extLst>
              <a:ext uri="{FF2B5EF4-FFF2-40B4-BE49-F238E27FC236}">
                <a16:creationId xmlns:a16="http://schemas.microsoft.com/office/drawing/2014/main" id="{0EE0CC42-5B6C-8172-0436-0DC0F9549793}"/>
              </a:ext>
            </a:extLst>
          </p:cNvPr>
          <p:cNvGraphicFramePr>
            <a:graphicFrameLocks/>
          </p:cNvGraphicFramePr>
          <p:nvPr>
            <p:extLst>
              <p:ext uri="{D42A27DB-BD31-4B8C-83A1-F6EECF244321}">
                <p14:modId xmlns:p14="http://schemas.microsoft.com/office/powerpoint/2010/main" val="949885949"/>
              </p:ext>
            </p:extLst>
          </p:nvPr>
        </p:nvGraphicFramePr>
        <p:xfrm>
          <a:off x="7225404" y="1539869"/>
          <a:ext cx="3790259" cy="26035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EAFA69B3-E97D-F71D-F330-B91C2663481E}"/>
              </a:ext>
            </a:extLst>
          </p:cNvPr>
          <p:cNvGraphicFramePr>
            <a:graphicFrameLocks/>
          </p:cNvGraphicFramePr>
          <p:nvPr>
            <p:extLst>
              <p:ext uri="{D42A27DB-BD31-4B8C-83A1-F6EECF244321}">
                <p14:modId xmlns:p14="http://schemas.microsoft.com/office/powerpoint/2010/main" val="144304197"/>
              </p:ext>
            </p:extLst>
          </p:nvPr>
        </p:nvGraphicFramePr>
        <p:xfrm>
          <a:off x="6965054"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9530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799B9845-DE5B-301C-AA88-07111B8F3053}"/>
              </a:ext>
            </a:extLst>
          </p:cNvPr>
          <p:cNvGraphicFramePr>
            <a:graphicFrameLocks noGrp="1"/>
          </p:cNvGraphicFramePr>
          <p:nvPr>
            <p:ph idx="1"/>
            <p:extLst>
              <p:ext uri="{D42A27DB-BD31-4B8C-83A1-F6EECF244321}">
                <p14:modId xmlns:p14="http://schemas.microsoft.com/office/powerpoint/2010/main" val="3743328107"/>
              </p:ext>
            </p:extLst>
          </p:nvPr>
        </p:nvGraphicFramePr>
        <p:xfrm>
          <a:off x="3239375" y="1433672"/>
          <a:ext cx="5713250" cy="1995328"/>
        </p:xfrm>
        <a:graphic>
          <a:graphicData uri="http://schemas.openxmlformats.org/drawingml/2006/table">
            <a:tbl>
              <a:tblPr firstRow="1" bandRow="1">
                <a:tableStyleId>{5C22544A-7EE6-4342-B048-85BDC9FD1C3A}</a:tableStyleId>
              </a:tblPr>
              <a:tblGrid>
                <a:gridCol w="2580005">
                  <a:extLst>
                    <a:ext uri="{9D8B030D-6E8A-4147-A177-3AD203B41FA5}">
                      <a16:colId xmlns:a16="http://schemas.microsoft.com/office/drawing/2014/main" val="4046032889"/>
                    </a:ext>
                  </a:extLst>
                </a:gridCol>
                <a:gridCol w="1168979">
                  <a:extLst>
                    <a:ext uri="{9D8B030D-6E8A-4147-A177-3AD203B41FA5}">
                      <a16:colId xmlns:a16="http://schemas.microsoft.com/office/drawing/2014/main" val="761685335"/>
                    </a:ext>
                  </a:extLst>
                </a:gridCol>
                <a:gridCol w="1964266">
                  <a:extLst>
                    <a:ext uri="{9D8B030D-6E8A-4147-A177-3AD203B41FA5}">
                      <a16:colId xmlns:a16="http://schemas.microsoft.com/office/drawing/2014/main" val="1858959481"/>
                    </a:ext>
                  </a:extLst>
                </a:gridCol>
              </a:tblGrid>
              <a:tr h="677624">
                <a:tc>
                  <a:txBody>
                    <a:bodyPr/>
                    <a:lstStyle/>
                    <a:p>
                      <a:endParaRPr lang="en-US" dirty="0"/>
                    </a:p>
                  </a:txBody>
                  <a:tcPr/>
                </a:tc>
                <a:tc>
                  <a:txBody>
                    <a:bodyPr/>
                    <a:lstStyle/>
                    <a:p>
                      <a:r>
                        <a:rPr lang="en-US" dirty="0"/>
                        <a:t>Within 6 weeks</a:t>
                      </a:r>
                    </a:p>
                  </a:txBody>
                  <a:tcPr/>
                </a:tc>
                <a:tc>
                  <a:txBody>
                    <a:bodyPr/>
                    <a:lstStyle/>
                    <a:p>
                      <a:r>
                        <a:rPr lang="en-US" dirty="0"/>
                        <a:t>After 6 weeks, Never treated</a:t>
                      </a:r>
                    </a:p>
                  </a:txBody>
                  <a:tcPr/>
                </a:tc>
                <a:extLst>
                  <a:ext uri="{0D108BD9-81ED-4DB2-BD59-A6C34878D82A}">
                    <a16:rowId xmlns:a16="http://schemas.microsoft.com/office/drawing/2014/main" val="3100353374"/>
                  </a:ext>
                </a:extLst>
              </a:tr>
              <a:tr h="524352">
                <a:tc>
                  <a:txBody>
                    <a:bodyPr/>
                    <a:lstStyle/>
                    <a:p>
                      <a:r>
                        <a:rPr lang="en-US" dirty="0"/>
                        <a:t>Stable Education</a:t>
                      </a:r>
                    </a:p>
                  </a:txBody>
                  <a:tcPr/>
                </a:tc>
                <a:tc>
                  <a:txBody>
                    <a:bodyPr/>
                    <a:lstStyle/>
                    <a:p>
                      <a:r>
                        <a:rPr lang="en-US" dirty="0"/>
                        <a:t>10%</a:t>
                      </a:r>
                    </a:p>
                    <a:p>
                      <a:r>
                        <a:rPr lang="en-US" dirty="0"/>
                        <a:t>(32)</a:t>
                      </a:r>
                    </a:p>
                  </a:txBody>
                  <a:tcPr/>
                </a:tc>
                <a:tc>
                  <a:txBody>
                    <a:bodyPr/>
                    <a:lstStyle/>
                    <a:p>
                      <a:r>
                        <a:rPr lang="en-US" dirty="0"/>
                        <a:t>18%</a:t>
                      </a:r>
                    </a:p>
                    <a:p>
                      <a:r>
                        <a:rPr lang="en-US" dirty="0"/>
                        <a:t>(93)</a:t>
                      </a:r>
                    </a:p>
                  </a:txBody>
                  <a:tcPr/>
                </a:tc>
                <a:extLst>
                  <a:ext uri="{0D108BD9-81ED-4DB2-BD59-A6C34878D82A}">
                    <a16:rowId xmlns:a16="http://schemas.microsoft.com/office/drawing/2014/main" val="1035372962"/>
                  </a:ext>
                </a:extLst>
              </a:tr>
              <a:tr h="677624">
                <a:tc>
                  <a:txBody>
                    <a:bodyPr/>
                    <a:lstStyle/>
                    <a:p>
                      <a:r>
                        <a:rPr lang="en-US" dirty="0"/>
                        <a:t>Declined/Blank/Missing</a:t>
                      </a:r>
                    </a:p>
                  </a:txBody>
                  <a:tcPr/>
                </a:tc>
                <a:tc>
                  <a:txBody>
                    <a:bodyPr/>
                    <a:lstStyle/>
                    <a:p>
                      <a:r>
                        <a:rPr lang="en-US" dirty="0"/>
                        <a:t>90%</a:t>
                      </a:r>
                    </a:p>
                    <a:p>
                      <a:r>
                        <a:rPr lang="en-US" dirty="0"/>
                        <a:t>(275)</a:t>
                      </a:r>
                    </a:p>
                  </a:txBody>
                  <a:tcPr/>
                </a:tc>
                <a:tc>
                  <a:txBody>
                    <a:bodyPr/>
                    <a:lstStyle/>
                    <a:p>
                      <a:r>
                        <a:rPr lang="en-US" dirty="0"/>
                        <a:t>82%</a:t>
                      </a:r>
                    </a:p>
                    <a:p>
                      <a:r>
                        <a:rPr lang="en-US" dirty="0"/>
                        <a:t>(417)</a:t>
                      </a:r>
                    </a:p>
                  </a:txBody>
                  <a:tcPr/>
                </a:tc>
                <a:extLst>
                  <a:ext uri="{0D108BD9-81ED-4DB2-BD59-A6C34878D82A}">
                    <a16:rowId xmlns:a16="http://schemas.microsoft.com/office/drawing/2014/main" val="2266395280"/>
                  </a:ext>
                </a:extLst>
              </a:tr>
            </a:tbl>
          </a:graphicData>
        </a:graphic>
      </p:graphicFrame>
      <p:sp>
        <p:nvSpPr>
          <p:cNvPr id="9" name="TextBox 8">
            <a:extLst>
              <a:ext uri="{FF2B5EF4-FFF2-40B4-BE49-F238E27FC236}">
                <a16:creationId xmlns:a16="http://schemas.microsoft.com/office/drawing/2014/main" id="{A435678F-A697-5774-546D-EB535B7F4326}"/>
              </a:ext>
            </a:extLst>
          </p:cNvPr>
          <p:cNvSpPr txBox="1"/>
          <p:nvPr/>
        </p:nvSpPr>
        <p:spPr>
          <a:xfrm>
            <a:off x="4445874" y="1064340"/>
            <a:ext cx="27940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Education</a:t>
            </a:r>
          </a:p>
        </p:txBody>
      </p:sp>
      <p:graphicFrame>
        <p:nvGraphicFramePr>
          <p:cNvPr id="11" name="Content Placeholder 7">
            <a:extLst>
              <a:ext uri="{FF2B5EF4-FFF2-40B4-BE49-F238E27FC236}">
                <a16:creationId xmlns:a16="http://schemas.microsoft.com/office/drawing/2014/main" id="{7DC56E2B-8978-6120-1699-369B378AC41B}"/>
              </a:ext>
            </a:extLst>
          </p:cNvPr>
          <p:cNvGraphicFramePr>
            <a:graphicFrameLocks/>
          </p:cNvGraphicFramePr>
          <p:nvPr>
            <p:extLst>
              <p:ext uri="{D42A27DB-BD31-4B8C-83A1-F6EECF244321}">
                <p14:modId xmlns:p14="http://schemas.microsoft.com/office/powerpoint/2010/main" val="679809765"/>
              </p:ext>
            </p:extLst>
          </p:nvPr>
        </p:nvGraphicFramePr>
        <p:xfrm>
          <a:off x="3239375" y="3999072"/>
          <a:ext cx="5713250" cy="1995328"/>
        </p:xfrm>
        <a:graphic>
          <a:graphicData uri="http://schemas.openxmlformats.org/drawingml/2006/table">
            <a:tbl>
              <a:tblPr firstRow="1" bandRow="1">
                <a:tableStyleId>{5C22544A-7EE6-4342-B048-85BDC9FD1C3A}</a:tableStyleId>
              </a:tblPr>
              <a:tblGrid>
                <a:gridCol w="2580005">
                  <a:extLst>
                    <a:ext uri="{9D8B030D-6E8A-4147-A177-3AD203B41FA5}">
                      <a16:colId xmlns:a16="http://schemas.microsoft.com/office/drawing/2014/main" val="4046032889"/>
                    </a:ext>
                  </a:extLst>
                </a:gridCol>
                <a:gridCol w="1168979">
                  <a:extLst>
                    <a:ext uri="{9D8B030D-6E8A-4147-A177-3AD203B41FA5}">
                      <a16:colId xmlns:a16="http://schemas.microsoft.com/office/drawing/2014/main" val="761685335"/>
                    </a:ext>
                  </a:extLst>
                </a:gridCol>
                <a:gridCol w="1964266">
                  <a:extLst>
                    <a:ext uri="{9D8B030D-6E8A-4147-A177-3AD203B41FA5}">
                      <a16:colId xmlns:a16="http://schemas.microsoft.com/office/drawing/2014/main" val="1858959481"/>
                    </a:ext>
                  </a:extLst>
                </a:gridCol>
              </a:tblGrid>
              <a:tr h="677624">
                <a:tc>
                  <a:txBody>
                    <a:bodyPr/>
                    <a:lstStyle/>
                    <a:p>
                      <a:endParaRPr lang="en-US" dirty="0"/>
                    </a:p>
                  </a:txBody>
                  <a:tcPr/>
                </a:tc>
                <a:tc>
                  <a:txBody>
                    <a:bodyPr/>
                    <a:lstStyle/>
                    <a:p>
                      <a:r>
                        <a:rPr lang="en-US" dirty="0"/>
                        <a:t>Within 6 weeks</a:t>
                      </a:r>
                    </a:p>
                  </a:txBody>
                  <a:tcPr/>
                </a:tc>
                <a:tc>
                  <a:txBody>
                    <a:bodyPr/>
                    <a:lstStyle/>
                    <a:p>
                      <a:r>
                        <a:rPr lang="en-US" dirty="0"/>
                        <a:t>After 6 weeks, Never treated</a:t>
                      </a:r>
                    </a:p>
                  </a:txBody>
                  <a:tcPr/>
                </a:tc>
                <a:extLst>
                  <a:ext uri="{0D108BD9-81ED-4DB2-BD59-A6C34878D82A}">
                    <a16:rowId xmlns:a16="http://schemas.microsoft.com/office/drawing/2014/main" val="3100353374"/>
                  </a:ext>
                </a:extLst>
              </a:tr>
              <a:tr h="524352">
                <a:tc>
                  <a:txBody>
                    <a:bodyPr/>
                    <a:lstStyle/>
                    <a:p>
                      <a:r>
                        <a:rPr lang="en-US" dirty="0"/>
                        <a:t>Stable Transportation</a:t>
                      </a:r>
                    </a:p>
                  </a:txBody>
                  <a:tcPr/>
                </a:tc>
                <a:tc>
                  <a:txBody>
                    <a:bodyPr/>
                    <a:lstStyle/>
                    <a:p>
                      <a:r>
                        <a:rPr lang="en-US" dirty="0"/>
                        <a:t>20%</a:t>
                      </a:r>
                    </a:p>
                    <a:p>
                      <a:r>
                        <a:rPr lang="en-US" dirty="0"/>
                        <a:t>(62)</a:t>
                      </a:r>
                    </a:p>
                  </a:txBody>
                  <a:tcPr/>
                </a:tc>
                <a:tc>
                  <a:txBody>
                    <a:bodyPr/>
                    <a:lstStyle/>
                    <a:p>
                      <a:r>
                        <a:rPr lang="en-US" dirty="0"/>
                        <a:t>20%</a:t>
                      </a:r>
                    </a:p>
                    <a:p>
                      <a:r>
                        <a:rPr lang="en-US" dirty="0"/>
                        <a:t>(100)</a:t>
                      </a:r>
                    </a:p>
                  </a:txBody>
                  <a:tcPr/>
                </a:tc>
                <a:extLst>
                  <a:ext uri="{0D108BD9-81ED-4DB2-BD59-A6C34878D82A}">
                    <a16:rowId xmlns:a16="http://schemas.microsoft.com/office/drawing/2014/main" val="1035372962"/>
                  </a:ext>
                </a:extLst>
              </a:tr>
              <a:tr h="677624">
                <a:tc>
                  <a:txBody>
                    <a:bodyPr/>
                    <a:lstStyle/>
                    <a:p>
                      <a:r>
                        <a:rPr lang="en-US" dirty="0"/>
                        <a:t>Unknown status</a:t>
                      </a:r>
                    </a:p>
                  </a:txBody>
                  <a:tcPr/>
                </a:tc>
                <a:tc>
                  <a:txBody>
                    <a:bodyPr/>
                    <a:lstStyle/>
                    <a:p>
                      <a:r>
                        <a:rPr lang="en-US" dirty="0"/>
                        <a:t>80%</a:t>
                      </a:r>
                    </a:p>
                    <a:p>
                      <a:r>
                        <a:rPr lang="en-US" dirty="0"/>
                        <a:t>(245)</a:t>
                      </a:r>
                    </a:p>
                  </a:txBody>
                  <a:tcPr/>
                </a:tc>
                <a:tc>
                  <a:txBody>
                    <a:bodyPr/>
                    <a:lstStyle/>
                    <a:p>
                      <a:r>
                        <a:rPr lang="en-US" dirty="0"/>
                        <a:t>80%</a:t>
                      </a:r>
                    </a:p>
                    <a:p>
                      <a:r>
                        <a:rPr lang="en-US" dirty="0"/>
                        <a:t>(400)</a:t>
                      </a:r>
                    </a:p>
                  </a:txBody>
                  <a:tcPr/>
                </a:tc>
                <a:extLst>
                  <a:ext uri="{0D108BD9-81ED-4DB2-BD59-A6C34878D82A}">
                    <a16:rowId xmlns:a16="http://schemas.microsoft.com/office/drawing/2014/main" val="2266395280"/>
                  </a:ext>
                </a:extLst>
              </a:tr>
            </a:tbl>
          </a:graphicData>
        </a:graphic>
      </p:graphicFrame>
      <p:sp>
        <p:nvSpPr>
          <p:cNvPr id="12" name="TextBox 11">
            <a:extLst>
              <a:ext uri="{FF2B5EF4-FFF2-40B4-BE49-F238E27FC236}">
                <a16:creationId xmlns:a16="http://schemas.microsoft.com/office/drawing/2014/main" id="{9E846D9E-85FD-EBF8-8253-35609CC83426}"/>
              </a:ext>
            </a:extLst>
          </p:cNvPr>
          <p:cNvSpPr txBox="1"/>
          <p:nvPr/>
        </p:nvSpPr>
        <p:spPr>
          <a:xfrm>
            <a:off x="4445874" y="3629740"/>
            <a:ext cx="27940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Transportation</a:t>
            </a:r>
          </a:p>
        </p:txBody>
      </p:sp>
      <p:sp>
        <p:nvSpPr>
          <p:cNvPr id="13" name="TextBox 12">
            <a:extLst>
              <a:ext uri="{FF2B5EF4-FFF2-40B4-BE49-F238E27FC236}">
                <a16:creationId xmlns:a16="http://schemas.microsoft.com/office/drawing/2014/main" id="{446C9607-6CF7-C029-BB62-A89FB6D3D36C}"/>
              </a:ext>
            </a:extLst>
          </p:cNvPr>
          <p:cNvSpPr txBox="1"/>
          <p:nvPr/>
        </p:nvSpPr>
        <p:spPr>
          <a:xfrm>
            <a:off x="1041400" y="279400"/>
            <a:ext cx="72136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Influence of Socioeconomic Factors… </a:t>
            </a:r>
          </a:p>
        </p:txBody>
      </p:sp>
    </p:spTree>
    <p:extLst>
      <p:ext uri="{BB962C8B-B14F-4D97-AF65-F5344CB8AC3E}">
        <p14:creationId xmlns:p14="http://schemas.microsoft.com/office/powerpoint/2010/main" val="377567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showing different types of health care&#10;&#10;AI-generated content may be incorrect.">
            <a:extLst>
              <a:ext uri="{FF2B5EF4-FFF2-40B4-BE49-F238E27FC236}">
                <a16:creationId xmlns:a16="http://schemas.microsoft.com/office/drawing/2014/main" id="{A18952A0-BF30-1391-B91A-BE61D98E5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415" y="1848864"/>
            <a:ext cx="6321585" cy="3248033"/>
          </a:xfrm>
          <a:prstGeom prst="rect">
            <a:avLst/>
          </a:prstGeom>
        </p:spPr>
      </p:pic>
      <p:pic>
        <p:nvPicPr>
          <p:cNvPr id="5" name="Picture 4" descr="A close-up of a white background&#10;&#10;AI-generated content may be incorrect.">
            <a:extLst>
              <a:ext uri="{FF2B5EF4-FFF2-40B4-BE49-F238E27FC236}">
                <a16:creationId xmlns:a16="http://schemas.microsoft.com/office/drawing/2014/main" id="{4AEE04EF-B942-B97A-2267-770330BB72F0}"/>
              </a:ext>
            </a:extLst>
          </p:cNvPr>
          <p:cNvPicPr>
            <a:picLocks noChangeAspect="1"/>
          </p:cNvPicPr>
          <p:nvPr/>
        </p:nvPicPr>
        <p:blipFill>
          <a:blip r:embed="rId4"/>
          <a:stretch>
            <a:fillRect/>
          </a:stretch>
        </p:blipFill>
        <p:spPr>
          <a:xfrm>
            <a:off x="9608760" y="5155908"/>
            <a:ext cx="2583240" cy="766715"/>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BB103C3B-E5B4-A9DC-8D69-5B254C856A1E}"/>
                  </a:ext>
                </a:extLst>
              </p14:cNvPr>
              <p14:cNvContentPartPr/>
              <p14:nvPr/>
            </p14:nvContentPartPr>
            <p14:xfrm>
              <a:off x="2701872" y="-767808"/>
              <a:ext cx="360" cy="2520"/>
            </p14:xfrm>
          </p:contentPart>
        </mc:Choice>
        <mc:Fallback>
          <p:pic>
            <p:nvPicPr>
              <p:cNvPr id="6" name="Ink 5">
                <a:extLst>
                  <a:ext uri="{FF2B5EF4-FFF2-40B4-BE49-F238E27FC236}">
                    <a16:creationId xmlns:a16="http://schemas.microsoft.com/office/drawing/2014/main" id="{BB103C3B-E5B4-A9DC-8D69-5B254C856A1E}"/>
                  </a:ext>
                </a:extLst>
              </p:cNvPr>
              <p:cNvPicPr/>
              <p:nvPr/>
            </p:nvPicPr>
            <p:blipFill>
              <a:blip r:embed="rId6"/>
              <a:stretch>
                <a:fillRect/>
              </a:stretch>
            </p:blipFill>
            <p:spPr>
              <a:xfrm>
                <a:off x="2695752" y="-773928"/>
                <a:ext cx="12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313B69E5-EE51-1357-4223-304A9764BF25}"/>
                  </a:ext>
                </a:extLst>
              </p14:cNvPr>
              <p14:cNvContentPartPr/>
              <p14:nvPr/>
            </p14:nvContentPartPr>
            <p14:xfrm>
              <a:off x="-338688" y="-484848"/>
              <a:ext cx="360" cy="360"/>
            </p14:xfrm>
          </p:contentPart>
        </mc:Choice>
        <mc:Fallback>
          <p:pic>
            <p:nvPicPr>
              <p:cNvPr id="7" name="Ink 6">
                <a:extLst>
                  <a:ext uri="{FF2B5EF4-FFF2-40B4-BE49-F238E27FC236}">
                    <a16:creationId xmlns:a16="http://schemas.microsoft.com/office/drawing/2014/main" id="{313B69E5-EE51-1357-4223-304A9764BF25}"/>
                  </a:ext>
                </a:extLst>
              </p:cNvPr>
              <p:cNvPicPr/>
              <p:nvPr/>
            </p:nvPicPr>
            <p:blipFill>
              <a:blip r:embed="rId8"/>
              <a:stretch>
                <a:fillRect/>
              </a:stretch>
            </p:blipFill>
            <p:spPr>
              <a:xfrm>
                <a:off x="-392688" y="-592488"/>
                <a:ext cx="108000" cy="216000"/>
              </a:xfrm>
              <a:prstGeom prst="rect">
                <a:avLst/>
              </a:prstGeom>
            </p:spPr>
          </p:pic>
        </mc:Fallback>
      </mc:AlternateContent>
      <p:graphicFrame>
        <p:nvGraphicFramePr>
          <p:cNvPr id="12" name="Table 11">
            <a:extLst>
              <a:ext uri="{FF2B5EF4-FFF2-40B4-BE49-F238E27FC236}">
                <a16:creationId xmlns:a16="http://schemas.microsoft.com/office/drawing/2014/main" id="{A6C74545-BE84-48F1-9867-B0FB70E1DD7C}"/>
              </a:ext>
            </a:extLst>
          </p:cNvPr>
          <p:cNvGraphicFramePr>
            <a:graphicFrameLocks noGrp="1"/>
          </p:cNvGraphicFramePr>
          <p:nvPr>
            <p:extLst>
              <p:ext uri="{D42A27DB-BD31-4B8C-83A1-F6EECF244321}">
                <p14:modId xmlns:p14="http://schemas.microsoft.com/office/powerpoint/2010/main" val="106489191"/>
              </p:ext>
            </p:extLst>
          </p:nvPr>
        </p:nvGraphicFramePr>
        <p:xfrm>
          <a:off x="1071825" y="369332"/>
          <a:ext cx="4585656" cy="2845398"/>
        </p:xfrm>
        <a:graphic>
          <a:graphicData uri="http://schemas.openxmlformats.org/drawingml/2006/table">
            <a:tbl>
              <a:tblPr firstRow="1" bandRow="1">
                <a:tableStyleId>{5C22544A-7EE6-4342-B048-85BDC9FD1C3A}</a:tableStyleId>
              </a:tblPr>
              <a:tblGrid>
                <a:gridCol w="483118">
                  <a:extLst>
                    <a:ext uri="{9D8B030D-6E8A-4147-A177-3AD203B41FA5}">
                      <a16:colId xmlns:a16="http://schemas.microsoft.com/office/drawing/2014/main" val="3774713486"/>
                    </a:ext>
                  </a:extLst>
                </a:gridCol>
                <a:gridCol w="1836610">
                  <a:extLst>
                    <a:ext uri="{9D8B030D-6E8A-4147-A177-3AD203B41FA5}">
                      <a16:colId xmlns:a16="http://schemas.microsoft.com/office/drawing/2014/main" val="3074356756"/>
                    </a:ext>
                  </a:extLst>
                </a:gridCol>
                <a:gridCol w="2265928">
                  <a:extLst>
                    <a:ext uri="{9D8B030D-6E8A-4147-A177-3AD203B41FA5}">
                      <a16:colId xmlns:a16="http://schemas.microsoft.com/office/drawing/2014/main" val="4276074085"/>
                    </a:ext>
                  </a:extLst>
                </a:gridCol>
              </a:tblGrid>
              <a:tr h="833718">
                <a:tc gridSpan="2">
                  <a:txBody>
                    <a:bodyPr/>
                    <a:lstStyle/>
                    <a:p>
                      <a:pPr algn="ctr"/>
                      <a:r>
                        <a:rPr lang="en-US" sz="1600" dirty="0">
                          <a:latin typeface="Times New Roman" panose="02020603050405020304" pitchFamily="18" charset="0"/>
                          <a:cs typeface="Times New Roman" panose="02020603050405020304" pitchFamily="18" charset="0"/>
                        </a:rPr>
                        <a:t>Parish</a:t>
                      </a:r>
                    </a:p>
                  </a:txBody>
                  <a:tcPr anchor="ctr"/>
                </a:tc>
                <a:tc hMerge="1">
                  <a:txBody>
                    <a:bodyPr/>
                    <a:lstStyle/>
                    <a:p>
                      <a:endParaRPr dirty="0"/>
                    </a:p>
                  </a:txBody>
                  <a:tcPr anchor="ctr"/>
                </a:tc>
                <a:tc>
                  <a:txBody>
                    <a:bodyPr/>
                    <a:lstStyle/>
                    <a:p>
                      <a:pPr algn="ctr"/>
                      <a:r>
                        <a:rPr lang="en-US" sz="1600" dirty="0">
                          <a:latin typeface="Times New Roman" panose="02020603050405020304" pitchFamily="18" charset="0"/>
                          <a:cs typeface="Times New Roman" panose="02020603050405020304" pitchFamily="18" charset="0"/>
                        </a:rPr>
                        <a:t>Rate (Dermatologist per 100,000 Population) </a:t>
                      </a:r>
                    </a:p>
                  </a:txBody>
                  <a:tcPr anchor="ctr"/>
                </a:tc>
                <a:extLst>
                  <a:ext uri="{0D108BD9-81ED-4DB2-BD59-A6C34878D82A}">
                    <a16:rowId xmlns:a16="http://schemas.microsoft.com/office/drawing/2014/main" val="46269556"/>
                  </a:ext>
                </a:extLst>
              </a:tr>
              <a:tr h="333487">
                <a:tc rowSpan="3">
                  <a:txBody>
                    <a:bodyPr/>
                    <a:lstStyle/>
                    <a:p>
                      <a:pPr algn="ctr"/>
                      <a:r>
                        <a:rPr lang="en-US" sz="1600" dirty="0">
                          <a:latin typeface="Times New Roman" panose="02020603050405020304" pitchFamily="18" charset="0"/>
                          <a:cs typeface="Times New Roman" panose="02020603050405020304" pitchFamily="18" charset="0"/>
                        </a:rPr>
                        <a:t>Rural</a:t>
                      </a: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Beauregard </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2.73</a:t>
                      </a:r>
                    </a:p>
                  </a:txBody>
                  <a:tcPr anchor="ctr"/>
                </a:tc>
                <a:extLst>
                  <a:ext uri="{0D108BD9-81ED-4DB2-BD59-A6C34878D82A}">
                    <a16:rowId xmlns:a16="http://schemas.microsoft.com/office/drawing/2014/main" val="2564742460"/>
                  </a:ext>
                </a:extLst>
              </a:tr>
              <a:tr h="333487">
                <a:tc vMerge="1">
                  <a:txBody>
                    <a:bodyPr/>
                    <a:lstStyle/>
                    <a:p>
                      <a:endParaRPr lang="en-US" dirty="0"/>
                    </a:p>
                  </a:txBody>
                  <a:tcPr/>
                </a:tc>
                <a:tc>
                  <a:txBody>
                    <a:bodyPr/>
                    <a:lstStyle/>
                    <a:p>
                      <a:pPr algn="ctr"/>
                      <a:r>
                        <a:rPr lang="en-US" sz="1600" dirty="0">
                          <a:latin typeface="Times New Roman" panose="02020603050405020304" pitchFamily="18" charset="0"/>
                          <a:cs typeface="Times New Roman" panose="02020603050405020304" pitchFamily="18" charset="0"/>
                        </a:rPr>
                        <a:t>Tangipahoa</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1.46</a:t>
                      </a:r>
                    </a:p>
                  </a:txBody>
                  <a:tcPr anchor="ctr"/>
                </a:tc>
                <a:extLst>
                  <a:ext uri="{0D108BD9-81ED-4DB2-BD59-A6C34878D82A}">
                    <a16:rowId xmlns:a16="http://schemas.microsoft.com/office/drawing/2014/main" val="46711247"/>
                  </a:ext>
                </a:extLst>
              </a:tr>
              <a:tr h="333487">
                <a:tc vMerge="1">
                  <a:txBody>
                    <a:bodyPr/>
                    <a:lstStyle/>
                    <a:p>
                      <a:endParaRPr lang="en-US" dirty="0"/>
                    </a:p>
                  </a:txBody>
                  <a:tcPr/>
                </a:tc>
                <a:tc>
                  <a:txBody>
                    <a:bodyPr/>
                    <a:lstStyle/>
                    <a:p>
                      <a:pPr algn="ctr"/>
                      <a:r>
                        <a:rPr lang="en-US" sz="1600" dirty="0">
                          <a:latin typeface="Times New Roman" panose="02020603050405020304" pitchFamily="18" charset="0"/>
                          <a:cs typeface="Times New Roman" panose="02020603050405020304" pitchFamily="18" charset="0"/>
                        </a:rPr>
                        <a:t>Evangeline</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3.13</a:t>
                      </a:r>
                    </a:p>
                  </a:txBody>
                  <a:tcPr anchor="ctr"/>
                </a:tc>
                <a:extLst>
                  <a:ext uri="{0D108BD9-81ED-4DB2-BD59-A6C34878D82A}">
                    <a16:rowId xmlns:a16="http://schemas.microsoft.com/office/drawing/2014/main" val="637992114"/>
                  </a:ext>
                </a:extLst>
              </a:tr>
              <a:tr h="333487">
                <a:tc rowSpan="3">
                  <a:txBody>
                    <a:bodyPr/>
                    <a:lstStyle/>
                    <a:p>
                      <a:pPr algn="ctr"/>
                      <a:r>
                        <a:rPr lang="en-US" sz="1600" dirty="0">
                          <a:latin typeface="Times New Roman" panose="02020603050405020304" pitchFamily="18" charset="0"/>
                          <a:cs typeface="Times New Roman" panose="02020603050405020304" pitchFamily="18" charset="0"/>
                        </a:rPr>
                        <a:t>Urban</a:t>
                      </a: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Plaquemines</a:t>
                      </a:r>
                    </a:p>
                  </a:txBody>
                  <a:tcPr anchor="ctr"/>
                </a:tc>
                <a:tc>
                  <a:txBody>
                    <a:bodyPr/>
                    <a:lstStyle/>
                    <a:p>
                      <a:pPr algn="ctr"/>
                      <a:r>
                        <a:rPr lang="en-US" sz="1600" b="1" dirty="0">
                          <a:latin typeface="Times New Roman" panose="02020603050405020304" pitchFamily="18" charset="0"/>
                          <a:cs typeface="Times New Roman" panose="02020603050405020304" pitchFamily="18" charset="0"/>
                        </a:rPr>
                        <a:t>0.00</a:t>
                      </a:r>
                    </a:p>
                  </a:txBody>
                  <a:tcPr anchor="ctr"/>
                </a:tc>
                <a:extLst>
                  <a:ext uri="{0D108BD9-81ED-4DB2-BD59-A6C34878D82A}">
                    <a16:rowId xmlns:a16="http://schemas.microsoft.com/office/drawing/2014/main" val="1025834918"/>
                  </a:ext>
                </a:extLst>
              </a:tr>
              <a:tr h="333487">
                <a:tc vMerge="1">
                  <a:txBody>
                    <a:bodyPr/>
                    <a:lstStyle/>
                    <a:p>
                      <a:endParaRPr lang="en-US" dirty="0"/>
                    </a:p>
                  </a:txBody>
                  <a:tcPr/>
                </a:tc>
                <a:tc>
                  <a:txBody>
                    <a:bodyPr/>
                    <a:lstStyle/>
                    <a:p>
                      <a:pPr algn="ctr"/>
                      <a:r>
                        <a:rPr lang="en-US" sz="1600" dirty="0">
                          <a:latin typeface="Times New Roman" panose="02020603050405020304" pitchFamily="18" charset="0"/>
                          <a:cs typeface="Times New Roman" panose="02020603050405020304" pitchFamily="18" charset="0"/>
                        </a:rPr>
                        <a:t>Orleans</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20.28</a:t>
                      </a:r>
                    </a:p>
                  </a:txBody>
                  <a:tcPr anchor="ctr"/>
                </a:tc>
                <a:extLst>
                  <a:ext uri="{0D108BD9-81ED-4DB2-BD59-A6C34878D82A}">
                    <a16:rowId xmlns:a16="http://schemas.microsoft.com/office/drawing/2014/main" val="323605098"/>
                  </a:ext>
                </a:extLst>
              </a:tr>
              <a:tr h="333487">
                <a:tc vMerge="1">
                  <a:txBody>
                    <a:bodyPr/>
                    <a:lstStyle/>
                    <a:p>
                      <a:endParaRPr lang="en-US" dirty="0"/>
                    </a:p>
                  </a:txBody>
                  <a:tcPr/>
                </a:tc>
                <a:tc>
                  <a:txBody>
                    <a:bodyPr/>
                    <a:lstStyle/>
                    <a:p>
                      <a:pPr algn="ctr"/>
                      <a:r>
                        <a:rPr lang="en-US" sz="1600" dirty="0">
                          <a:latin typeface="Times New Roman" panose="02020603050405020304" pitchFamily="18" charset="0"/>
                          <a:cs typeface="Times New Roman" panose="02020603050405020304" pitchFamily="18" charset="0"/>
                        </a:rPr>
                        <a:t>Livingston</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0.67</a:t>
                      </a:r>
                    </a:p>
                  </a:txBody>
                  <a:tcPr anchor="ctr"/>
                </a:tc>
                <a:extLst>
                  <a:ext uri="{0D108BD9-81ED-4DB2-BD59-A6C34878D82A}">
                    <a16:rowId xmlns:a16="http://schemas.microsoft.com/office/drawing/2014/main" val="3658475737"/>
                  </a:ext>
                </a:extLst>
              </a:tr>
            </a:tbl>
          </a:graphicData>
        </a:graphic>
      </p:graphicFrame>
      <p:sp>
        <p:nvSpPr>
          <p:cNvPr id="13" name="TextBox 12">
            <a:extLst>
              <a:ext uri="{FF2B5EF4-FFF2-40B4-BE49-F238E27FC236}">
                <a16:creationId xmlns:a16="http://schemas.microsoft.com/office/drawing/2014/main" id="{9172B09B-2B15-8F2D-2A5E-B8158254DADC}"/>
              </a:ext>
            </a:extLst>
          </p:cNvPr>
          <p:cNvSpPr txBox="1"/>
          <p:nvPr/>
        </p:nvSpPr>
        <p:spPr>
          <a:xfrm>
            <a:off x="1323549" y="0"/>
            <a:ext cx="4120997"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Treatment within 6 weeks</a:t>
            </a:r>
          </a:p>
        </p:txBody>
      </p:sp>
      <p:graphicFrame>
        <p:nvGraphicFramePr>
          <p:cNvPr id="14" name="Table 13">
            <a:extLst>
              <a:ext uri="{FF2B5EF4-FFF2-40B4-BE49-F238E27FC236}">
                <a16:creationId xmlns:a16="http://schemas.microsoft.com/office/drawing/2014/main" id="{9E438F4C-A7A9-B9B1-61E2-405679D270A7}"/>
              </a:ext>
            </a:extLst>
          </p:cNvPr>
          <p:cNvGraphicFramePr>
            <a:graphicFrameLocks noGrp="1"/>
          </p:cNvGraphicFramePr>
          <p:nvPr>
            <p:extLst>
              <p:ext uri="{D42A27DB-BD31-4B8C-83A1-F6EECF244321}">
                <p14:modId xmlns:p14="http://schemas.microsoft.com/office/powerpoint/2010/main" val="4263488457"/>
              </p:ext>
            </p:extLst>
          </p:nvPr>
        </p:nvGraphicFramePr>
        <p:xfrm>
          <a:off x="1077693" y="3728290"/>
          <a:ext cx="4579788" cy="2855235"/>
        </p:xfrm>
        <a:graphic>
          <a:graphicData uri="http://schemas.openxmlformats.org/drawingml/2006/table">
            <a:tbl>
              <a:tblPr firstRow="1" bandRow="1">
                <a:tableStyleId>{5C22544A-7EE6-4342-B048-85BDC9FD1C3A}</a:tableStyleId>
              </a:tblPr>
              <a:tblGrid>
                <a:gridCol w="257331">
                  <a:extLst>
                    <a:ext uri="{9D8B030D-6E8A-4147-A177-3AD203B41FA5}">
                      <a16:colId xmlns:a16="http://schemas.microsoft.com/office/drawing/2014/main" val="3774713486"/>
                    </a:ext>
                  </a:extLst>
                </a:gridCol>
                <a:gridCol w="1953330">
                  <a:extLst>
                    <a:ext uri="{9D8B030D-6E8A-4147-A177-3AD203B41FA5}">
                      <a16:colId xmlns:a16="http://schemas.microsoft.com/office/drawing/2014/main" val="3074356756"/>
                    </a:ext>
                  </a:extLst>
                </a:gridCol>
                <a:gridCol w="2369127">
                  <a:extLst>
                    <a:ext uri="{9D8B030D-6E8A-4147-A177-3AD203B41FA5}">
                      <a16:colId xmlns:a16="http://schemas.microsoft.com/office/drawing/2014/main" val="4276074085"/>
                    </a:ext>
                  </a:extLst>
                </a:gridCol>
              </a:tblGrid>
              <a:tr h="840259">
                <a:tc gridSpan="2">
                  <a:txBody>
                    <a:bodyPr/>
                    <a:lstStyle/>
                    <a:p>
                      <a:pPr algn="ctr"/>
                      <a:r>
                        <a:rPr lang="en-US" sz="1600" dirty="0">
                          <a:latin typeface="Times New Roman" panose="02020603050405020304" pitchFamily="18" charset="0"/>
                          <a:cs typeface="Times New Roman" panose="02020603050405020304" pitchFamily="18" charset="0"/>
                        </a:rPr>
                        <a:t>Parish</a:t>
                      </a:r>
                    </a:p>
                  </a:txBody>
                  <a:tcPr anchor="ctr"/>
                </a:tc>
                <a:tc hMerge="1">
                  <a:txBody>
                    <a:bodyPr/>
                    <a:lstStyle/>
                    <a:p>
                      <a:endParaRPr dirty="0"/>
                    </a:p>
                  </a:txBody>
                  <a:tcPr anchor="ctr"/>
                </a:tc>
                <a:tc>
                  <a:txBody>
                    <a:bodyPr/>
                    <a:lstStyle/>
                    <a:p>
                      <a:pPr algn="ctr"/>
                      <a:r>
                        <a:rPr lang="en-US" sz="1600" dirty="0">
                          <a:latin typeface="Times New Roman" panose="02020603050405020304" pitchFamily="18" charset="0"/>
                          <a:cs typeface="Times New Roman" panose="02020603050405020304" pitchFamily="18" charset="0"/>
                        </a:rPr>
                        <a:t>Rate (Dermatologist per 100,000 Population) </a:t>
                      </a:r>
                    </a:p>
                  </a:txBody>
                  <a:tcPr anchor="ctr"/>
                </a:tc>
                <a:extLst>
                  <a:ext uri="{0D108BD9-81ED-4DB2-BD59-A6C34878D82A}">
                    <a16:rowId xmlns:a16="http://schemas.microsoft.com/office/drawing/2014/main" val="46269556"/>
                  </a:ext>
                </a:extLst>
              </a:tr>
              <a:tr h="336104">
                <a:tc rowSpan="3">
                  <a:txBody>
                    <a:bodyPr/>
                    <a:lstStyle/>
                    <a:p>
                      <a:pPr algn="ctr"/>
                      <a:r>
                        <a:rPr lang="en-US" sz="1600" dirty="0">
                          <a:latin typeface="Times New Roman" panose="02020603050405020304" pitchFamily="18" charset="0"/>
                          <a:cs typeface="Times New Roman" panose="02020603050405020304" pitchFamily="18" charset="0"/>
                        </a:rPr>
                        <a:t>Rural</a:t>
                      </a: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Saint Mary</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0.00</a:t>
                      </a:r>
                    </a:p>
                  </a:txBody>
                  <a:tcPr anchor="ctr"/>
                </a:tc>
                <a:extLst>
                  <a:ext uri="{0D108BD9-81ED-4DB2-BD59-A6C34878D82A}">
                    <a16:rowId xmlns:a16="http://schemas.microsoft.com/office/drawing/2014/main" val="2564742460"/>
                  </a:ext>
                </a:extLst>
              </a:tr>
              <a:tr h="336104">
                <a:tc vMerge="1">
                  <a:txBody>
                    <a:bodyPr/>
                    <a:lstStyle/>
                    <a:p>
                      <a:endParaRPr lang="en-US" dirty="0"/>
                    </a:p>
                  </a:txBody>
                  <a:tcPr/>
                </a:tc>
                <a:tc>
                  <a:txBody>
                    <a:bodyPr/>
                    <a:lstStyle/>
                    <a:p>
                      <a:pPr algn="ctr"/>
                      <a:r>
                        <a:rPr lang="en-US" sz="1600" dirty="0">
                          <a:latin typeface="Times New Roman" panose="02020603050405020304" pitchFamily="18" charset="0"/>
                          <a:cs typeface="Times New Roman" panose="02020603050405020304" pitchFamily="18" charset="0"/>
                        </a:rPr>
                        <a:t>Vermilion</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1.76</a:t>
                      </a:r>
                    </a:p>
                  </a:txBody>
                  <a:tcPr anchor="ctr"/>
                </a:tc>
                <a:extLst>
                  <a:ext uri="{0D108BD9-81ED-4DB2-BD59-A6C34878D82A}">
                    <a16:rowId xmlns:a16="http://schemas.microsoft.com/office/drawing/2014/main" val="46711247"/>
                  </a:ext>
                </a:extLst>
              </a:tr>
              <a:tr h="336104">
                <a:tc vMerge="1">
                  <a:txBody>
                    <a:bodyPr/>
                    <a:lstStyle/>
                    <a:p>
                      <a:endParaRPr lang="en-US" dirty="0"/>
                    </a:p>
                  </a:txBody>
                  <a:tcPr/>
                </a:tc>
                <a:tc>
                  <a:txBody>
                    <a:bodyPr/>
                    <a:lstStyle/>
                    <a:p>
                      <a:pPr algn="ctr"/>
                      <a:r>
                        <a:rPr lang="en-US" sz="1600" dirty="0">
                          <a:latin typeface="Times New Roman" panose="02020603050405020304" pitchFamily="18" charset="0"/>
                          <a:cs typeface="Times New Roman" panose="02020603050405020304" pitchFamily="18" charset="0"/>
                        </a:rPr>
                        <a:t>Acadia</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0.00</a:t>
                      </a:r>
                    </a:p>
                  </a:txBody>
                  <a:tcPr anchor="ctr"/>
                </a:tc>
                <a:extLst>
                  <a:ext uri="{0D108BD9-81ED-4DB2-BD59-A6C34878D82A}">
                    <a16:rowId xmlns:a16="http://schemas.microsoft.com/office/drawing/2014/main" val="637992114"/>
                  </a:ext>
                </a:extLst>
              </a:tr>
              <a:tr h="0">
                <a:tc rowSpan="3">
                  <a:txBody>
                    <a:bodyPr/>
                    <a:lstStyle/>
                    <a:p>
                      <a:pPr algn="ctr"/>
                      <a:r>
                        <a:rPr lang="en-US" sz="1600" dirty="0">
                          <a:latin typeface="Times New Roman" panose="02020603050405020304" pitchFamily="18" charset="0"/>
                          <a:cs typeface="Times New Roman" panose="02020603050405020304" pitchFamily="18" charset="0"/>
                        </a:rPr>
                        <a:t>Urban</a:t>
                      </a:r>
                    </a:p>
                  </a:txBody>
                  <a:tcPr vert="vert270" anchor="ctr"/>
                </a:tc>
                <a:tc>
                  <a:txBody>
                    <a:bodyPr/>
                    <a:lstStyle/>
                    <a:p>
                      <a:pPr lvl="1" algn="ctr">
                        <a:lnSpc>
                          <a:spcPct val="100000"/>
                        </a:lnSpc>
                      </a:pPr>
                      <a:r>
                        <a:rPr lang="en-US" sz="1600" dirty="0">
                          <a:latin typeface="Times New Roman" panose="02020603050405020304" pitchFamily="18" charset="0"/>
                          <a:cs typeface="Times New Roman" panose="02020603050405020304" pitchFamily="18" charset="0"/>
                        </a:rPr>
                        <a:t>Saint Tammany</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9.15</a:t>
                      </a:r>
                    </a:p>
                  </a:txBody>
                  <a:tcPr anchor="ctr"/>
                </a:tc>
                <a:extLst>
                  <a:ext uri="{0D108BD9-81ED-4DB2-BD59-A6C34878D82A}">
                    <a16:rowId xmlns:a16="http://schemas.microsoft.com/office/drawing/2014/main" val="1025834918"/>
                  </a:ext>
                </a:extLst>
              </a:tr>
              <a:tr h="0">
                <a:tc vMerge="1">
                  <a:txBody>
                    <a:bodyPr/>
                    <a:lstStyle/>
                    <a:p>
                      <a:endParaRPr lang="en-US" dirty="0"/>
                    </a:p>
                  </a:txBody>
                  <a:tcPr/>
                </a:tc>
                <a:tc>
                  <a:txBody>
                    <a:bodyPr/>
                    <a:lstStyle/>
                    <a:p>
                      <a:pPr lvl="1" algn="ctr">
                        <a:lnSpc>
                          <a:spcPct val="100000"/>
                        </a:lnSpc>
                      </a:pPr>
                      <a:r>
                        <a:rPr lang="en-US" sz="1600" dirty="0">
                          <a:latin typeface="Times New Roman" panose="02020603050405020304" pitchFamily="18" charset="0"/>
                          <a:cs typeface="Times New Roman" panose="02020603050405020304" pitchFamily="18" charset="0"/>
                        </a:rPr>
                        <a:t>Jefferson</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9.86</a:t>
                      </a:r>
                    </a:p>
                  </a:txBody>
                  <a:tcPr anchor="ctr"/>
                </a:tc>
                <a:extLst>
                  <a:ext uri="{0D108BD9-81ED-4DB2-BD59-A6C34878D82A}">
                    <a16:rowId xmlns:a16="http://schemas.microsoft.com/office/drawing/2014/main" val="323605098"/>
                  </a:ext>
                </a:extLst>
              </a:tr>
              <a:tr h="336104">
                <a:tc vMerge="1">
                  <a:txBody>
                    <a:bodyPr/>
                    <a:lstStyle/>
                    <a:p>
                      <a:endParaRPr lang="en-US" dirty="0"/>
                    </a:p>
                  </a:txBody>
                  <a:tcPr/>
                </a:tc>
                <a:tc>
                  <a:txBody>
                    <a:bodyPr/>
                    <a:lstStyle/>
                    <a:p>
                      <a:pPr algn="ctr"/>
                      <a:r>
                        <a:rPr lang="en-US" sz="1600" dirty="0">
                          <a:latin typeface="Times New Roman" panose="02020603050405020304" pitchFamily="18" charset="0"/>
                          <a:cs typeface="Times New Roman" panose="02020603050405020304" pitchFamily="18" charset="0"/>
                        </a:rPr>
                        <a:t>Lafayette</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5.24</a:t>
                      </a:r>
                    </a:p>
                  </a:txBody>
                  <a:tcPr anchor="ctr"/>
                </a:tc>
                <a:extLst>
                  <a:ext uri="{0D108BD9-81ED-4DB2-BD59-A6C34878D82A}">
                    <a16:rowId xmlns:a16="http://schemas.microsoft.com/office/drawing/2014/main" val="3658475737"/>
                  </a:ext>
                </a:extLst>
              </a:tr>
            </a:tbl>
          </a:graphicData>
        </a:graphic>
      </p:graphicFrame>
      <p:sp>
        <p:nvSpPr>
          <p:cNvPr id="15" name="TextBox 14">
            <a:extLst>
              <a:ext uri="{FF2B5EF4-FFF2-40B4-BE49-F238E27FC236}">
                <a16:creationId xmlns:a16="http://schemas.microsoft.com/office/drawing/2014/main" id="{65DAA6EB-7198-2470-2CF6-58657B7B2703}"/>
              </a:ext>
            </a:extLst>
          </p:cNvPr>
          <p:cNvSpPr txBox="1"/>
          <p:nvPr/>
        </p:nvSpPr>
        <p:spPr>
          <a:xfrm>
            <a:off x="1299531" y="3345880"/>
            <a:ext cx="414501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Treatment after 6 weeks, Never treated</a:t>
            </a:r>
          </a:p>
        </p:txBody>
      </p:sp>
      <p:sp>
        <p:nvSpPr>
          <p:cNvPr id="16" name="Content Placeholder 2">
            <a:extLst>
              <a:ext uri="{FF2B5EF4-FFF2-40B4-BE49-F238E27FC236}">
                <a16:creationId xmlns:a16="http://schemas.microsoft.com/office/drawing/2014/main" id="{DA2BB5E1-5DBB-E45C-337E-E5D924617E74}"/>
              </a:ext>
            </a:extLst>
          </p:cNvPr>
          <p:cNvSpPr txBox="1">
            <a:spLocks/>
          </p:cNvSpPr>
          <p:nvPr/>
        </p:nvSpPr>
        <p:spPr>
          <a:xfrm>
            <a:off x="5870415" y="308396"/>
            <a:ext cx="6106908" cy="145270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lnSpc>
                <a:spcPct val="10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2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D5E5-779F-43F5-1E7D-D0081FAF8406}"/>
              </a:ext>
            </a:extLst>
          </p:cNvPr>
          <p:cNvSpPr>
            <a:spLocks noGrp="1"/>
          </p:cNvSpPr>
          <p:nvPr>
            <p:ph type="title"/>
          </p:nvPr>
        </p:nvSpPr>
        <p:spPr>
          <a:xfrm>
            <a:off x="0" y="-688602"/>
            <a:ext cx="3023937" cy="742950"/>
          </a:xfrm>
        </p:spPr>
        <p:txBody>
          <a:bodyPr/>
          <a:lstStyle/>
          <a:p>
            <a:r>
              <a:rPr lang="en-US" dirty="0"/>
              <a:t>Takeaways </a:t>
            </a:r>
          </a:p>
        </p:txBody>
      </p:sp>
      <p:pic>
        <p:nvPicPr>
          <p:cNvPr id="14" name="Picture 13" descr="A map of the state of louisiana&#10;&#10;AI-generated content may be incorrect.">
            <a:extLst>
              <a:ext uri="{FF2B5EF4-FFF2-40B4-BE49-F238E27FC236}">
                <a16:creationId xmlns:a16="http://schemas.microsoft.com/office/drawing/2014/main" id="{60FC5446-B4FF-B6A4-C4DC-7DA4475284E5}"/>
              </a:ext>
            </a:extLst>
          </p:cNvPr>
          <p:cNvPicPr>
            <a:picLocks noChangeAspect="1"/>
          </p:cNvPicPr>
          <p:nvPr/>
        </p:nvPicPr>
        <p:blipFill>
          <a:blip r:embed="rId3"/>
          <a:stretch>
            <a:fillRect/>
          </a:stretch>
        </p:blipFill>
        <p:spPr>
          <a:xfrm>
            <a:off x="78475" y="136902"/>
            <a:ext cx="7772400" cy="6584193"/>
          </a:xfrm>
          <a:prstGeom prst="rect">
            <a:avLst/>
          </a:prstGeom>
        </p:spPr>
      </p:pic>
      <p:sp>
        <p:nvSpPr>
          <p:cNvPr id="15" name="Oval 14">
            <a:extLst>
              <a:ext uri="{FF2B5EF4-FFF2-40B4-BE49-F238E27FC236}">
                <a16:creationId xmlns:a16="http://schemas.microsoft.com/office/drawing/2014/main" id="{59BCDDFF-247E-8171-EB90-FA21354C8368}"/>
              </a:ext>
            </a:extLst>
          </p:cNvPr>
          <p:cNvSpPr/>
          <p:nvPr/>
        </p:nvSpPr>
        <p:spPr>
          <a:xfrm>
            <a:off x="2097181" y="5138928"/>
            <a:ext cx="640080" cy="347472"/>
          </a:xfrm>
          <a:prstGeom prst="ellipse">
            <a:avLst/>
          </a:prstGeom>
          <a:noFill/>
          <a:ln>
            <a:solidFill>
              <a:srgbClr val="261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CD1A0F6-C2B9-E892-01B0-283ED8A9FD86}"/>
              </a:ext>
            </a:extLst>
          </p:cNvPr>
          <p:cNvSpPr/>
          <p:nvPr/>
        </p:nvSpPr>
        <p:spPr>
          <a:xfrm>
            <a:off x="2097181" y="4440592"/>
            <a:ext cx="481584" cy="347472"/>
          </a:xfrm>
          <a:prstGeom prst="ellipse">
            <a:avLst/>
          </a:prstGeom>
          <a:noFill/>
          <a:ln>
            <a:solidFill>
              <a:srgbClr val="261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023BCC3-4C5A-1063-6580-D587FCAAFD25}"/>
              </a:ext>
            </a:extLst>
          </p:cNvPr>
          <p:cNvSpPr/>
          <p:nvPr/>
        </p:nvSpPr>
        <p:spPr>
          <a:xfrm>
            <a:off x="3389532" y="5312664"/>
            <a:ext cx="902210" cy="356616"/>
          </a:xfrm>
          <a:prstGeom prst="ellipse">
            <a:avLst/>
          </a:prstGeom>
          <a:noFill/>
          <a:ln>
            <a:solidFill>
              <a:srgbClr val="261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84AA9C8-D09C-3ADA-FA4D-34F4A14ED754}"/>
              </a:ext>
            </a:extLst>
          </p:cNvPr>
          <p:cNvSpPr/>
          <p:nvPr/>
        </p:nvSpPr>
        <p:spPr>
          <a:xfrm>
            <a:off x="5212237" y="4266856"/>
            <a:ext cx="890016" cy="347472"/>
          </a:xfrm>
          <a:prstGeom prst="ellipse">
            <a:avLst/>
          </a:prstGeom>
          <a:noFill/>
          <a:ln>
            <a:solidFill>
              <a:srgbClr val="261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BE2E89A-C88D-1F2A-C861-624E5FD8DF52}"/>
              </a:ext>
            </a:extLst>
          </p:cNvPr>
          <p:cNvSpPr/>
          <p:nvPr/>
        </p:nvSpPr>
        <p:spPr>
          <a:xfrm>
            <a:off x="5212237" y="5138928"/>
            <a:ext cx="640080" cy="201168"/>
          </a:xfrm>
          <a:prstGeom prst="ellipse">
            <a:avLst/>
          </a:prstGeom>
          <a:noFill/>
          <a:ln>
            <a:solidFill>
              <a:srgbClr val="261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281B9B-045B-0961-C07C-4210C42E2BF1}"/>
              </a:ext>
            </a:extLst>
          </p:cNvPr>
          <p:cNvSpPr/>
          <p:nvPr/>
        </p:nvSpPr>
        <p:spPr>
          <a:xfrm>
            <a:off x="2492956" y="4613019"/>
            <a:ext cx="640080" cy="347472"/>
          </a:xfrm>
          <a:prstGeom prst="ellipse">
            <a:avLst/>
          </a:prstGeom>
          <a:noFill/>
          <a:ln>
            <a:solidFill>
              <a:srgbClr val="261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8970F25-DCB0-BAE5-F730-34974DB42A9E}"/>
              </a:ext>
            </a:extLst>
          </p:cNvPr>
          <p:cNvSpPr/>
          <p:nvPr/>
        </p:nvSpPr>
        <p:spPr>
          <a:xfrm>
            <a:off x="2097181" y="3712464"/>
            <a:ext cx="640080" cy="329184"/>
          </a:xfrm>
          <a:prstGeom prst="ellipse">
            <a:avLst/>
          </a:prstGeom>
          <a:noFill/>
          <a:ln>
            <a:solidFill>
              <a:srgbClr val="D60C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EDD465-ACF8-1F21-375B-89B8BC136C07}"/>
              </a:ext>
            </a:extLst>
          </p:cNvPr>
          <p:cNvSpPr/>
          <p:nvPr/>
        </p:nvSpPr>
        <p:spPr>
          <a:xfrm>
            <a:off x="1596686" y="3712464"/>
            <a:ext cx="780753" cy="493776"/>
          </a:xfrm>
          <a:prstGeom prst="ellipse">
            <a:avLst/>
          </a:prstGeom>
          <a:noFill/>
          <a:ln>
            <a:solidFill>
              <a:srgbClr val="D60C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F01641-2FB6-F1A8-BA3C-837F0681364D}"/>
              </a:ext>
            </a:extLst>
          </p:cNvPr>
          <p:cNvSpPr/>
          <p:nvPr/>
        </p:nvSpPr>
        <p:spPr>
          <a:xfrm>
            <a:off x="4871325" y="4098872"/>
            <a:ext cx="640080" cy="341720"/>
          </a:xfrm>
          <a:prstGeom prst="ellipse">
            <a:avLst/>
          </a:prstGeom>
          <a:noFill/>
          <a:ln>
            <a:solidFill>
              <a:srgbClr val="D60C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D37F2D-EE94-D95B-3370-D99EEEAB57F0}"/>
              </a:ext>
            </a:extLst>
          </p:cNvPr>
          <p:cNvSpPr/>
          <p:nvPr/>
        </p:nvSpPr>
        <p:spPr>
          <a:xfrm>
            <a:off x="5782213" y="5864696"/>
            <a:ext cx="640080" cy="329184"/>
          </a:xfrm>
          <a:prstGeom prst="ellipse">
            <a:avLst/>
          </a:prstGeom>
          <a:noFill/>
          <a:ln>
            <a:solidFill>
              <a:srgbClr val="D60C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803295F-A9F6-A183-D7E9-25F52C444B49}"/>
              </a:ext>
            </a:extLst>
          </p:cNvPr>
          <p:cNvSpPr/>
          <p:nvPr/>
        </p:nvSpPr>
        <p:spPr>
          <a:xfrm>
            <a:off x="5443420" y="4745736"/>
            <a:ext cx="640080" cy="329184"/>
          </a:xfrm>
          <a:prstGeom prst="ellipse">
            <a:avLst/>
          </a:prstGeom>
          <a:noFill/>
          <a:ln>
            <a:solidFill>
              <a:srgbClr val="D60C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59DB183-4198-3A9E-5FDB-1B77A7511280}"/>
              </a:ext>
            </a:extLst>
          </p:cNvPr>
          <p:cNvSpPr/>
          <p:nvPr/>
        </p:nvSpPr>
        <p:spPr>
          <a:xfrm>
            <a:off x="4401701" y="4206240"/>
            <a:ext cx="640080" cy="329184"/>
          </a:xfrm>
          <a:prstGeom prst="ellipse">
            <a:avLst/>
          </a:prstGeom>
          <a:noFill/>
          <a:ln>
            <a:solidFill>
              <a:srgbClr val="D60C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973C7E67-01E1-C115-C1C0-088EE93F2FD3}"/>
              </a:ext>
            </a:extLst>
          </p:cNvPr>
          <p:cNvPicPr>
            <a:picLocks noGrp="1" noChangeAspect="1"/>
          </p:cNvPicPr>
          <p:nvPr>
            <p:ph idx="1"/>
          </p:nvPr>
        </p:nvPicPr>
        <p:blipFill>
          <a:blip r:embed="rId4"/>
          <a:stretch>
            <a:fillRect/>
          </a:stretch>
        </p:blipFill>
        <p:spPr>
          <a:xfrm>
            <a:off x="6136403" y="355269"/>
            <a:ext cx="6062416" cy="4085323"/>
          </a:xfrm>
          <a:prstGeom prst="rect">
            <a:avLst/>
          </a:prstGeom>
        </p:spPr>
      </p:pic>
    </p:spTree>
    <p:extLst>
      <p:ext uri="{BB962C8B-B14F-4D97-AF65-F5344CB8AC3E}">
        <p14:creationId xmlns:p14="http://schemas.microsoft.com/office/powerpoint/2010/main" val="267068128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13087</TotalTime>
  <Words>2459</Words>
  <Application>Microsoft Macintosh PowerPoint</Application>
  <PresentationFormat>Widescreen</PresentationFormat>
  <Paragraphs>336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Franklin Gothic Book</vt:lpstr>
      <vt:lpstr>Times New Roman</vt:lpstr>
      <vt:lpstr>Wingdings</vt:lpstr>
      <vt:lpstr>Crop</vt:lpstr>
      <vt:lpstr>Understanding Delays In Skin Cancer Treatment:  The Impact Of Socioeconomic And Regional Factors On Time From Diagnosis To Treatment For Non-melanoma Skin Cancers Amongst ACLA Members </vt:lpstr>
      <vt:lpstr>What is Skin Cancer and why does it matter?</vt:lpstr>
      <vt:lpstr>Non-Melanoma Skin Cancer in Louisiana </vt:lpstr>
      <vt:lpstr>ACLA NMSC Data (October 2023-July 2025)</vt:lpstr>
      <vt:lpstr>ACLA Skin Cancer Treatment </vt:lpstr>
      <vt:lpstr>Other Factors</vt:lpstr>
      <vt:lpstr>PowerPoint Presentation</vt:lpstr>
      <vt:lpstr>PowerPoint Presentation</vt:lpstr>
      <vt:lpstr>Takeaways </vt:lpstr>
      <vt:lpstr>Recommendations</vt:lpstr>
      <vt:lpstr>Moving forward…</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Wandler, Alex M</dc:creator>
  <cp:lastModifiedBy>Wandler, Alex M</cp:lastModifiedBy>
  <cp:revision>4</cp:revision>
  <dcterms:created xsi:type="dcterms:W3CDTF">2025-08-18T17:49:34Z</dcterms:created>
  <dcterms:modified xsi:type="dcterms:W3CDTF">2025-08-27T19:57:03Z</dcterms:modified>
</cp:coreProperties>
</file>