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15"/>
  </p:notesMasterIdLst>
  <p:sldIdLst>
    <p:sldId id="256" r:id="rId2"/>
    <p:sldId id="271" r:id="rId3"/>
    <p:sldId id="277" r:id="rId4"/>
    <p:sldId id="272" r:id="rId5"/>
    <p:sldId id="261" r:id="rId6"/>
    <p:sldId id="282" r:id="rId7"/>
    <p:sldId id="280" r:id="rId8"/>
    <p:sldId id="262" r:id="rId9"/>
    <p:sldId id="274" r:id="rId10"/>
    <p:sldId id="281" r:id="rId11"/>
    <p:sldId id="278" r:id="rId12"/>
    <p:sldId id="269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/>
    <p:restoredTop sz="94632"/>
  </p:normalViewPr>
  <p:slideViewPr>
    <p:cSldViewPr snapToGrid="0" snapToObjects="1">
      <p:cViewPr varScale="1">
        <p:scale>
          <a:sx n="59" d="100"/>
          <a:sy n="59" d="100"/>
        </p:scale>
        <p:origin x="7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np59027\Downloads\Stroke%20Data%20v3%20-%20Nina%20Pat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np59027\Downloads\Stroke%20Data%20v4%20-%20Nina%20Pat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np59027\Downloads\Stroke%20Data%20v4%20-%20Nina%20Pat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np59027\Downloads\Stroke%20Data%20v4%20-%20Nina%20Pat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np59027\Downloads\Stroke%20Data%20v4%20-%20Nina%20Pat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>
                <a:solidFill>
                  <a:schemeClr val="bg2">
                    <a:lumMod val="25000"/>
                  </a:schemeClr>
                </a:solidFill>
              </a:rPr>
              <a:t>Stroke Incidence by LDH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graphs!$F$1</c:f>
              <c:strCache>
                <c:ptCount val="1"/>
                <c:pt idx="0">
                  <c:v>Count of member_id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graphs!$E$2:$E$10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graphs!$F$2:$F$10</c:f>
              <c:numCache>
                <c:formatCode>General</c:formatCode>
                <c:ptCount val="9"/>
                <c:pt idx="0">
                  <c:v>224</c:v>
                </c:pt>
                <c:pt idx="1">
                  <c:v>172</c:v>
                </c:pt>
                <c:pt idx="2">
                  <c:v>72</c:v>
                </c:pt>
                <c:pt idx="3">
                  <c:v>116</c:v>
                </c:pt>
                <c:pt idx="4">
                  <c:v>45</c:v>
                </c:pt>
                <c:pt idx="5">
                  <c:v>75</c:v>
                </c:pt>
                <c:pt idx="6">
                  <c:v>199</c:v>
                </c:pt>
                <c:pt idx="7">
                  <c:v>102</c:v>
                </c:pt>
                <c:pt idx="8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1-4C00-906A-052388AFC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19445120"/>
        <c:axId val="1019463840"/>
      </c:barChart>
      <c:catAx>
        <c:axId val="1019445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LDH Region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463840"/>
        <c:crosses val="autoZero"/>
        <c:auto val="1"/>
        <c:lblAlgn val="ctr"/>
        <c:lblOffset val="100"/>
        <c:noMultiLvlLbl val="0"/>
      </c:catAx>
      <c:valAx>
        <c:axId val="101946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44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Sheet2!$C$34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Sheet2!$B$41:$B$43</c:f>
              <c:strCache>
                <c:ptCount val="3"/>
                <c:pt idx="0">
                  <c:v>Nearest CSC</c:v>
                </c:pt>
                <c:pt idx="1">
                  <c:v>Nearest PSC or PSC-E</c:v>
                </c:pt>
                <c:pt idx="2">
                  <c:v>Nearest ASRH</c:v>
                </c:pt>
              </c:strCache>
            </c:strRef>
          </c:cat>
          <c:val>
            <c:numRef>
              <c:f>Sheet2!$C$41:$C$43</c:f>
              <c:numCache>
                <c:formatCode>General</c:formatCode>
                <c:ptCount val="3"/>
                <c:pt idx="0">
                  <c:v>77.115853658536579</c:v>
                </c:pt>
                <c:pt idx="1">
                  <c:v>48.353658536585364</c:v>
                </c:pt>
                <c:pt idx="2">
                  <c:v>12.524390243902438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6-4041-9B88-1BE51D4B40AD}"/>
            </c:ext>
          </c:extLst>
        </c:ser>
        <c:ser>
          <c:idx val="1"/>
          <c:order val="1"/>
          <c:tx>
            <c:strRef>
              <c:f>Sheet2!$D$34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Sheet2!$B$41:$B$43</c:f>
              <c:strCache>
                <c:ptCount val="3"/>
                <c:pt idx="0">
                  <c:v>Nearest CSC</c:v>
                </c:pt>
                <c:pt idx="1">
                  <c:v>Nearest PSC or PSC-E</c:v>
                </c:pt>
                <c:pt idx="2">
                  <c:v>Nearest ASRH</c:v>
                </c:pt>
              </c:strCache>
            </c:strRef>
          </c:cat>
          <c:val>
            <c:numRef>
              <c:f>Sheet2!$D$41:$D$43</c:f>
              <c:numCache>
                <c:formatCode>General</c:formatCode>
                <c:ptCount val="3"/>
                <c:pt idx="0">
                  <c:v>32.188544152744633</c:v>
                </c:pt>
                <c:pt idx="1">
                  <c:v>3.7398568019093079</c:v>
                </c:pt>
                <c:pt idx="2">
                  <c:v>6.0238663484486876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A6-4041-9B88-1BE51D4B4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1972578656"/>
        <c:axId val="1972583936"/>
      </c:barChart>
      <c:catAx>
        <c:axId val="19725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583936"/>
        <c:crosses val="autoZero"/>
        <c:auto val="1"/>
        <c:lblAlgn val="ctr"/>
        <c:lblOffset val="100"/>
        <c:noMultiLvlLbl val="0"/>
      </c:catAx>
      <c:valAx>
        <c:axId val="197258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5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2">
                    <a:lumMod val="25000"/>
                  </a:schemeClr>
                </a:solidFill>
              </a:rPr>
              <a:t>Stroke Incidence by Parish Geography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Count of member_id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7E-4F43-BA87-77F0CE28FD23}"/>
              </c:ext>
            </c:extLst>
          </c:dPt>
          <c:cat>
            <c:strRef>
              <c:f>Sheet2!$B$1:$C$1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Sheet2!$B$2:$C$2</c:f>
              <c:numCache>
                <c:formatCode>General</c:formatCode>
                <c:ptCount val="2"/>
                <c:pt idx="0">
                  <c:v>164</c:v>
                </c:pt>
                <c:pt idx="1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7E-4F43-BA87-77F0CE28F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0807423"/>
        <c:axId val="2120801183"/>
      </c:barChart>
      <c:catAx>
        <c:axId val="212080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801183"/>
        <c:crosses val="autoZero"/>
        <c:auto val="1"/>
        <c:lblAlgn val="ctr"/>
        <c:lblOffset val="100"/>
        <c:noMultiLvlLbl val="0"/>
      </c:catAx>
      <c:valAx>
        <c:axId val="2120801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80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0" dirty="0"/>
              <a:t>Stroke Incidence by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Sheet2!$H$1</c:f>
              <c:strCache>
                <c:ptCount val="1"/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F7-49CF-A0AE-00F01AE3794E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F7-49CF-A0AE-00F01AE3794E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F7-49CF-A0AE-00F01AE3794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F7-49CF-A0AE-00F01AE3794E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F7-49CF-A0AE-00F01AE3794E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F7-49CF-A0AE-00F01AE3794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F7-49CF-A0AE-00F01AE379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F7-49CF-A0AE-00F01AE3794E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F7-49CF-A0AE-00F01AE3794E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F7-49CF-A0AE-00F01AE379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F7-49CF-A0AE-00F01AE3794E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F7-49CF-A0AE-00F01AE37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Sheet2!$G$2:$G$7</c:f>
              <c:strCache>
                <c:ptCount val="6"/>
                <c:pt idx="0">
                  <c:v>American Indian or Alaskan Native</c:v>
                </c:pt>
                <c:pt idx="1">
                  <c:v>Asian</c:v>
                </c:pt>
                <c:pt idx="2">
                  <c:v>Black or African American</c:v>
                </c:pt>
                <c:pt idx="3">
                  <c:v>White</c:v>
                </c:pt>
                <c:pt idx="4">
                  <c:v>Native Hawaiian or Pacific Islander</c:v>
                </c:pt>
                <c:pt idx="5">
                  <c:v>Not Assigned/Not Available</c:v>
                </c:pt>
              </c:strCache>
            </c:strRef>
          </c:cat>
          <c:val>
            <c:numRef>
              <c:f>Sheet2!$H$2:$H$7</c:f>
              <c:numCache>
                <c:formatCode>0.00%</c:formatCode>
                <c:ptCount val="6"/>
                <c:pt idx="0">
                  <c:v>5.1457975986277877E-3</c:v>
                </c:pt>
                <c:pt idx="1">
                  <c:v>3.4305317324185248E-3</c:v>
                </c:pt>
                <c:pt idx="2">
                  <c:v>0.37735849056603776</c:v>
                </c:pt>
                <c:pt idx="3">
                  <c:v>0.19725557461406518</c:v>
                </c:pt>
                <c:pt idx="4">
                  <c:v>1.7152658662092624E-3</c:v>
                </c:pt>
                <c:pt idx="5">
                  <c:v>0.41510000000000002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F7-49CF-A0AE-00F01AE37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/>
              <a:t>Stroke Incidence by Patient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Sheet2!$B$20</c:f>
              <c:strCache>
                <c:ptCount val="1"/>
                <c:pt idx="0">
                  <c:v>Count of member_id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D7-4DCB-86AE-EEDA26D639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D7-4DCB-86AE-EEDA26D639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Sheet2!$A$21:$A$22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Sheet2!$B$21:$B$22</c:f>
              <c:numCache>
                <c:formatCode>0.00%</c:formatCode>
                <c:ptCount val="2"/>
                <c:pt idx="0">
                  <c:v>0.44253859348198971</c:v>
                </c:pt>
                <c:pt idx="1">
                  <c:v>0.55746140651801024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7-4DCB-86AE-EEDA26D639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Stroke Incidence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Sheet2!$M$1</c:f>
              <c:strCache>
                <c:ptCount val="1"/>
                <c:pt idx="0">
                  <c:v>Count of member_id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Sheet2!$L$2:$L$6</c:f>
              <c:strCache>
                <c:ptCount val="5"/>
                <c:pt idx="0">
                  <c:v>0-17</c:v>
                </c:pt>
                <c:pt idx="1">
                  <c:v>18-44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Sheet2!$M$2:$M$6</c:f>
              <c:numCache>
                <c:formatCode>0.0%</c:formatCode>
                <c:ptCount val="5"/>
                <c:pt idx="0">
                  <c:v>1.5437392795883362E-2</c:v>
                </c:pt>
                <c:pt idx="1">
                  <c:v>0.15094339622641509</c:v>
                </c:pt>
                <c:pt idx="2">
                  <c:v>0.21955403087478559</c:v>
                </c:pt>
                <c:pt idx="3">
                  <c:v>0.46312178387650088</c:v>
                </c:pt>
                <c:pt idx="4">
                  <c:v>0.15094339622641531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B-45F3-81FB-D2CBCE39D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2120821823"/>
        <c:axId val="2120813183"/>
      </c:barChart>
      <c:catAx>
        <c:axId val="2120821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813183"/>
        <c:crosses val="autoZero"/>
        <c:auto val="1"/>
        <c:lblAlgn val="ctr"/>
        <c:lblOffset val="100"/>
        <c:noMultiLvlLbl val="0"/>
      </c:catAx>
      <c:valAx>
        <c:axId val="2120813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821823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Length of Stay</a:t>
            </a:r>
            <a:r>
              <a:rPr lang="en-US" baseline="0" dirty="0"/>
              <a:t> by Age Group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Sheet2!$C$7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Sheet2!$B$8:$B$12</c:f>
              <c:strCache>
                <c:ptCount val="5"/>
                <c:pt idx="0">
                  <c:v>0-17</c:v>
                </c:pt>
                <c:pt idx="1">
                  <c:v>18-44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Sheet2!$C$8:$C$12</c:f>
              <c:numCache>
                <c:formatCode>General</c:formatCode>
                <c:ptCount val="5"/>
                <c:pt idx="0">
                  <c:v>9.4</c:v>
                </c:pt>
                <c:pt idx="1">
                  <c:v>8.1428571428571423</c:v>
                </c:pt>
                <c:pt idx="2">
                  <c:v>9.1111111111111107</c:v>
                </c:pt>
                <c:pt idx="3">
                  <c:v>8.7272727272727266</c:v>
                </c:pt>
                <c:pt idx="4">
                  <c:v>12.25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7-445B-9678-68451AF3E3E2}"/>
            </c:ext>
          </c:extLst>
        </c:ser>
        <c:ser>
          <c:idx val="1"/>
          <c:order val="1"/>
          <c:tx>
            <c:strRef>
              <c:f>Sheet2!$D$7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Sheet2!$B$8:$B$12</c:f>
              <c:strCache>
                <c:ptCount val="5"/>
                <c:pt idx="0">
                  <c:v>0-17</c:v>
                </c:pt>
                <c:pt idx="1">
                  <c:v>18-44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Sheet2!$D$8:$D$12</c:f>
              <c:numCache>
                <c:formatCode>General</c:formatCode>
                <c:ptCount val="5"/>
                <c:pt idx="0">
                  <c:v>4.25</c:v>
                </c:pt>
                <c:pt idx="1">
                  <c:v>10.133333333333333</c:v>
                </c:pt>
                <c:pt idx="2">
                  <c:v>8.0990099009900991</c:v>
                </c:pt>
                <c:pt idx="3">
                  <c:v>8.6758241758241752</c:v>
                </c:pt>
                <c:pt idx="4">
                  <c:v>8.0972222222222214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E7-445B-9678-68451AF3E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1972605056"/>
        <c:axId val="1972605536"/>
      </c:barChart>
      <c:catAx>
        <c:axId val="197260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605536"/>
        <c:crosses val="autoZero"/>
        <c:auto val="1"/>
        <c:lblAlgn val="ctr"/>
        <c:lblOffset val="100"/>
        <c:noMultiLvlLbl val="0"/>
      </c:catAx>
      <c:valAx>
        <c:axId val="19726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60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Average Length of Stay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Average of length of stay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971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9-4547-9FEF-2B5900008CAC}"/>
              </c:ext>
            </c:extLst>
          </c:dPt>
          <c:cat>
            <c:strRef>
              <c:f>graphs!$A$2:$A$3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graphs!$B$2:$B$3</c:f>
              <c:numCache>
                <c:formatCode>General</c:formatCode>
                <c:ptCount val="2"/>
                <c:pt idx="0">
                  <c:v>9.0548780487804876</c:v>
                </c:pt>
                <c:pt idx="1">
                  <c:v>8.6038186157517895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9-4547-9FEF-2B5900008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24"/>
        <c:axId val="99698784"/>
        <c:axId val="99704544"/>
      </c:barChart>
      <c:catAx>
        <c:axId val="996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04544"/>
        <c:crosses val="autoZero"/>
        <c:auto val="1"/>
        <c:lblAlgn val="ctr"/>
        <c:lblOffset val="100"/>
        <c:noMultiLvlLbl val="0"/>
      </c:catAx>
      <c:valAx>
        <c:axId val="9970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9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Discharge Disposition</a:t>
            </a:r>
            <a:r>
              <a:rPr lang="en-US" baseline="0"/>
              <a:t> Comparision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Sheet2!$H$23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Sheet2!$B$24:$B$29</c:f>
              <c:strCache>
                <c:ptCount val="6"/>
                <c:pt idx="0">
                  <c:v>Home/Self-care</c:v>
                </c:pt>
                <c:pt idx="1">
                  <c:v>Home Health</c:v>
                </c:pt>
                <c:pt idx="2">
                  <c:v>Intermediate Care Facility</c:v>
                </c:pt>
                <c:pt idx="3">
                  <c:v>SNF</c:v>
                </c:pt>
                <c:pt idx="4">
                  <c:v>Transfer to acute hospital/LTACH</c:v>
                </c:pt>
                <c:pt idx="5">
                  <c:v>Expired</c:v>
                </c:pt>
              </c:strCache>
            </c:strRef>
          </c:cat>
          <c:val>
            <c:numRef>
              <c:f>Sheet2!$H$24:$H$29</c:f>
              <c:numCache>
                <c:formatCode>0.0%</c:formatCode>
                <c:ptCount val="6"/>
                <c:pt idx="0">
                  <c:v>0.42657342657342656</c:v>
                </c:pt>
                <c:pt idx="1">
                  <c:v>4.8951048951048952E-2</c:v>
                </c:pt>
                <c:pt idx="2">
                  <c:v>0.26573426573426573</c:v>
                </c:pt>
                <c:pt idx="3">
                  <c:v>5.5944055944055944E-2</c:v>
                </c:pt>
                <c:pt idx="4">
                  <c:v>0.1048951048951049</c:v>
                </c:pt>
                <c:pt idx="5">
                  <c:v>9.7902097902097904E-2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F-4273-931B-FAC20282FB41}"/>
            </c:ext>
          </c:extLst>
        </c:ser>
        <c:ser>
          <c:idx val="1"/>
          <c:order val="1"/>
          <c:tx>
            <c:strRef>
              <c:f>Sheet2!$I$23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Sheet2!$B$24:$B$29</c:f>
              <c:strCache>
                <c:ptCount val="6"/>
                <c:pt idx="0">
                  <c:v>Home/Self-care</c:v>
                </c:pt>
                <c:pt idx="1">
                  <c:v>Home Health</c:v>
                </c:pt>
                <c:pt idx="2">
                  <c:v>Intermediate Care Facility</c:v>
                </c:pt>
                <c:pt idx="3">
                  <c:v>SNF</c:v>
                </c:pt>
                <c:pt idx="4">
                  <c:v>Transfer to acute hospital/LTACH</c:v>
                </c:pt>
                <c:pt idx="5">
                  <c:v>Expired</c:v>
                </c:pt>
              </c:strCache>
            </c:strRef>
          </c:cat>
          <c:val>
            <c:numRef>
              <c:f>Sheet2!$I$24:$I$29</c:f>
              <c:numCache>
                <c:formatCode>0.0%</c:formatCode>
                <c:ptCount val="6"/>
                <c:pt idx="0">
                  <c:v>0.43324250681198911</c:v>
                </c:pt>
                <c:pt idx="1">
                  <c:v>0.10626702997275204</c:v>
                </c:pt>
                <c:pt idx="2">
                  <c:v>0.29700272479564033</c:v>
                </c:pt>
                <c:pt idx="3">
                  <c:v>5.7220708446866483E-2</c:v>
                </c:pt>
                <c:pt idx="4">
                  <c:v>3.5422343324250684E-2</c:v>
                </c:pt>
                <c:pt idx="5">
                  <c:v>7.0844686648501368E-2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2F-4273-931B-FAC20282F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1972551296"/>
        <c:axId val="1972546016"/>
      </c:barChart>
      <c:catAx>
        <c:axId val="19725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546016"/>
        <c:crosses val="autoZero"/>
        <c:auto val="1"/>
        <c:lblAlgn val="ctr"/>
        <c:lblOffset val="100"/>
        <c:noMultiLvlLbl val="0"/>
      </c:catAx>
      <c:valAx>
        <c:axId val="197254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5512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Distance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82568729800192"/>
          <c:y val="0.18266139336592502"/>
          <c:w val="0.74756074744054934"/>
          <c:h val="0.70348541188322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Sheet2!$C$34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Sheet2!$B$35:$B$37</c:f>
              <c:strCache>
                <c:ptCount val="3"/>
                <c:pt idx="0">
                  <c:v>Nearest CSC</c:v>
                </c:pt>
                <c:pt idx="1">
                  <c:v>Nearest PSC or PSC-E</c:v>
                </c:pt>
                <c:pt idx="2">
                  <c:v>Nearest ASRH</c:v>
                </c:pt>
              </c:strCache>
            </c:strRef>
          </c:cat>
          <c:val>
            <c:numRef>
              <c:f>Sheet2!$C$35:$C$37</c:f>
              <c:numCache>
                <c:formatCode>General</c:formatCode>
                <c:ptCount val="3"/>
                <c:pt idx="0">
                  <c:v>49.342682926829234</c:v>
                </c:pt>
                <c:pt idx="1">
                  <c:v>30.944512195121927</c:v>
                </c:pt>
                <c:pt idx="2">
                  <c:v>8.0048780487804869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5-43F5-8323-5A33D357F86A}"/>
            </c:ext>
          </c:extLst>
        </c:ser>
        <c:ser>
          <c:idx val="1"/>
          <c:order val="1"/>
          <c:tx>
            <c:strRef>
              <c:f>Sheet2!$D$34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Sheet2!$B$35:$B$37</c:f>
              <c:strCache>
                <c:ptCount val="3"/>
                <c:pt idx="0">
                  <c:v>Nearest CSC</c:v>
                </c:pt>
                <c:pt idx="1">
                  <c:v>Nearest PSC or PSC-E</c:v>
                </c:pt>
                <c:pt idx="2">
                  <c:v>Nearest ASRH</c:v>
                </c:pt>
              </c:strCache>
            </c:strRef>
          </c:cat>
          <c:val>
            <c:numRef>
              <c:f>Sheet2!$D$35:$D$37</c:f>
              <c:numCache>
                <c:formatCode>General</c:formatCode>
                <c:ptCount val="3"/>
                <c:pt idx="0">
                  <c:v>20.606205250596648</c:v>
                </c:pt>
                <c:pt idx="1">
                  <c:v>2.4102625298329357</c:v>
                </c:pt>
                <c:pt idx="2">
                  <c:v>3.8699284009546551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5-43F5-8323-5A33D357F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1972578656"/>
        <c:axId val="1972583936"/>
      </c:barChart>
      <c:catAx>
        <c:axId val="19725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583936"/>
        <c:crosses val="autoZero"/>
        <c:auto val="1"/>
        <c:lblAlgn val="ctr"/>
        <c:lblOffset val="100"/>
        <c:noMultiLvlLbl val="0"/>
      </c:catAx>
      <c:valAx>
        <c:axId val="197258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5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1609E-0C1F-4ECF-B8FA-077999287F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9FB890-6CD8-4017-8560-FDC4F5CBF832}">
      <dgm:prSet/>
      <dgm:spPr/>
      <dgm:t>
        <a:bodyPr/>
        <a:lstStyle/>
        <a:p>
          <a:r>
            <a:rPr lang="en-US" b="1" dirty="0"/>
            <a:t>Patient claims data </a:t>
          </a:r>
          <a:endParaRPr lang="en-US" dirty="0"/>
        </a:p>
      </dgm:t>
    </dgm:pt>
    <dgm:pt modelId="{15646963-C310-4A1A-97B9-85154083A13D}" type="parTrans" cxnId="{F679552D-BAB0-481A-8ADE-D50F5D0605B3}">
      <dgm:prSet/>
      <dgm:spPr/>
      <dgm:t>
        <a:bodyPr/>
        <a:lstStyle/>
        <a:p>
          <a:endParaRPr lang="en-US"/>
        </a:p>
      </dgm:t>
    </dgm:pt>
    <dgm:pt modelId="{C2DF9FAB-A3BF-41D4-B750-75E60D81431F}" type="sibTrans" cxnId="{F679552D-BAB0-481A-8ADE-D50F5D0605B3}">
      <dgm:prSet/>
      <dgm:spPr/>
      <dgm:t>
        <a:bodyPr/>
        <a:lstStyle/>
        <a:p>
          <a:endParaRPr lang="en-US"/>
        </a:p>
      </dgm:t>
    </dgm:pt>
    <dgm:pt modelId="{369C1DF1-BD04-4A55-8D18-DF8E45F69A11}">
      <dgm:prSet/>
      <dgm:spPr/>
      <dgm:t>
        <a:bodyPr/>
        <a:lstStyle/>
        <a:p>
          <a:r>
            <a:rPr lang="en-US"/>
            <a:t>Stroke diagnosis </a:t>
          </a:r>
        </a:p>
      </dgm:t>
    </dgm:pt>
    <dgm:pt modelId="{21B09705-F95B-485E-B939-A10F4A1FA12E}" type="parTrans" cxnId="{3D041A40-21CD-4CA4-849C-EAAEB570EF16}">
      <dgm:prSet/>
      <dgm:spPr/>
      <dgm:t>
        <a:bodyPr/>
        <a:lstStyle/>
        <a:p>
          <a:endParaRPr lang="en-US"/>
        </a:p>
      </dgm:t>
    </dgm:pt>
    <dgm:pt modelId="{67422410-4BF6-43AB-9458-60D9325998F7}" type="sibTrans" cxnId="{3D041A40-21CD-4CA4-849C-EAAEB570EF16}">
      <dgm:prSet/>
      <dgm:spPr/>
      <dgm:t>
        <a:bodyPr/>
        <a:lstStyle/>
        <a:p>
          <a:endParaRPr lang="en-US"/>
        </a:p>
      </dgm:t>
    </dgm:pt>
    <dgm:pt modelId="{DAE18E7C-57B4-4D2B-A42D-FE02827810B5}">
      <dgm:prSet/>
      <dgm:spPr/>
      <dgm:t>
        <a:bodyPr/>
        <a:lstStyle/>
        <a:p>
          <a:r>
            <a:rPr lang="en-US"/>
            <a:t>Length of stay (LOS) </a:t>
          </a:r>
        </a:p>
      </dgm:t>
    </dgm:pt>
    <dgm:pt modelId="{C5EC46D8-B609-4D24-9D72-399EC51062B7}" type="parTrans" cxnId="{35227FEF-2C4C-4118-B0A8-E068BA46A1F3}">
      <dgm:prSet/>
      <dgm:spPr/>
      <dgm:t>
        <a:bodyPr/>
        <a:lstStyle/>
        <a:p>
          <a:endParaRPr lang="en-US"/>
        </a:p>
      </dgm:t>
    </dgm:pt>
    <dgm:pt modelId="{C1F0AA4A-E679-4129-937C-E44024F8331F}" type="sibTrans" cxnId="{35227FEF-2C4C-4118-B0A8-E068BA46A1F3}">
      <dgm:prSet/>
      <dgm:spPr/>
      <dgm:t>
        <a:bodyPr/>
        <a:lstStyle/>
        <a:p>
          <a:endParaRPr lang="en-US"/>
        </a:p>
      </dgm:t>
    </dgm:pt>
    <dgm:pt modelId="{CF1A21CE-7180-4988-8DF0-268155741ED7}">
      <dgm:prSet/>
      <dgm:spPr/>
      <dgm:t>
        <a:bodyPr/>
        <a:lstStyle/>
        <a:p>
          <a:r>
            <a:rPr lang="en-US"/>
            <a:t>Discharge disposition </a:t>
          </a:r>
        </a:p>
      </dgm:t>
    </dgm:pt>
    <dgm:pt modelId="{236565CC-FAEC-4A4B-81F5-3AC2985BA718}" type="parTrans" cxnId="{6BA32ECF-32A7-41CE-934C-55A38FFDF02D}">
      <dgm:prSet/>
      <dgm:spPr/>
      <dgm:t>
        <a:bodyPr/>
        <a:lstStyle/>
        <a:p>
          <a:endParaRPr lang="en-US"/>
        </a:p>
      </dgm:t>
    </dgm:pt>
    <dgm:pt modelId="{C2357E2C-E0AB-455F-B895-F2CB3B105756}" type="sibTrans" cxnId="{6BA32ECF-32A7-41CE-934C-55A38FFDF02D}">
      <dgm:prSet/>
      <dgm:spPr/>
      <dgm:t>
        <a:bodyPr/>
        <a:lstStyle/>
        <a:p>
          <a:endParaRPr lang="en-US"/>
        </a:p>
      </dgm:t>
    </dgm:pt>
    <dgm:pt modelId="{A6010192-522D-454A-B696-3FA1AAED2161}">
      <dgm:prSet/>
      <dgm:spPr/>
      <dgm:t>
        <a:bodyPr/>
        <a:lstStyle/>
        <a:p>
          <a:r>
            <a:rPr lang="en-US"/>
            <a:t>Patient’s home parish</a:t>
          </a:r>
        </a:p>
      </dgm:t>
    </dgm:pt>
    <dgm:pt modelId="{8A4DD635-04A3-4202-8952-C0DAD4AF06BF}" type="parTrans" cxnId="{79F2488D-3CC2-40CE-845A-7E6CB76B3696}">
      <dgm:prSet/>
      <dgm:spPr/>
      <dgm:t>
        <a:bodyPr/>
        <a:lstStyle/>
        <a:p>
          <a:endParaRPr lang="en-US"/>
        </a:p>
      </dgm:t>
    </dgm:pt>
    <dgm:pt modelId="{C4B9CC87-6292-4888-94A8-2860629A9BC9}" type="sibTrans" cxnId="{79F2488D-3CC2-40CE-845A-7E6CB76B3696}">
      <dgm:prSet/>
      <dgm:spPr/>
      <dgm:t>
        <a:bodyPr/>
        <a:lstStyle/>
        <a:p>
          <a:endParaRPr lang="en-US"/>
        </a:p>
      </dgm:t>
    </dgm:pt>
    <dgm:pt modelId="{23C881D3-410D-4DB4-A7E4-E97C6DED2697}">
      <dgm:prSet/>
      <dgm:spPr/>
      <dgm:t>
        <a:bodyPr/>
        <a:lstStyle/>
        <a:p>
          <a:r>
            <a:rPr lang="en-US" b="1"/>
            <a:t>Parish lookup file </a:t>
          </a:r>
          <a:endParaRPr lang="en-US"/>
        </a:p>
      </dgm:t>
    </dgm:pt>
    <dgm:pt modelId="{6B3B92D5-E5B6-492A-A1C5-2BD962B59DFB}" type="parTrans" cxnId="{20C062F2-9566-44A9-946E-538548CF3536}">
      <dgm:prSet/>
      <dgm:spPr/>
      <dgm:t>
        <a:bodyPr/>
        <a:lstStyle/>
        <a:p>
          <a:endParaRPr lang="en-US"/>
        </a:p>
      </dgm:t>
    </dgm:pt>
    <dgm:pt modelId="{544A55E7-5472-41E0-BF48-23177C05219C}" type="sibTrans" cxnId="{20C062F2-9566-44A9-946E-538548CF3536}">
      <dgm:prSet/>
      <dgm:spPr/>
      <dgm:t>
        <a:bodyPr/>
        <a:lstStyle/>
        <a:p>
          <a:endParaRPr lang="en-US"/>
        </a:p>
      </dgm:t>
    </dgm:pt>
    <dgm:pt modelId="{D2A63B94-E670-4ACE-A787-7FE23D82052B}">
      <dgm:prSet/>
      <dgm:spPr/>
      <dgm:t>
        <a:bodyPr/>
        <a:lstStyle/>
        <a:p>
          <a:r>
            <a:rPr lang="en-US"/>
            <a:t>Urban vs. rural classification of each parish</a:t>
          </a:r>
        </a:p>
      </dgm:t>
    </dgm:pt>
    <dgm:pt modelId="{45CC8EF7-B9DC-4960-90A8-1F0404A569D5}" type="parTrans" cxnId="{D879C858-0F9C-46D3-BAF7-11E5CE9DC944}">
      <dgm:prSet/>
      <dgm:spPr/>
      <dgm:t>
        <a:bodyPr/>
        <a:lstStyle/>
        <a:p>
          <a:endParaRPr lang="en-US"/>
        </a:p>
      </dgm:t>
    </dgm:pt>
    <dgm:pt modelId="{4A4EA1CC-D378-45FF-9707-7B47CCDC6DCF}" type="sibTrans" cxnId="{D879C858-0F9C-46D3-BAF7-11E5CE9DC944}">
      <dgm:prSet/>
      <dgm:spPr/>
      <dgm:t>
        <a:bodyPr/>
        <a:lstStyle/>
        <a:p>
          <a:endParaRPr lang="en-US"/>
        </a:p>
      </dgm:t>
    </dgm:pt>
    <dgm:pt modelId="{3F883B12-BBB9-4239-ADE2-C71240E7DE33}">
      <dgm:prSet/>
      <dgm:spPr/>
      <dgm:t>
        <a:bodyPr/>
        <a:lstStyle/>
        <a:p>
          <a:r>
            <a:rPr lang="en-US"/>
            <a:t>Geographic &amp; population-weighted centroids </a:t>
          </a:r>
        </a:p>
      </dgm:t>
    </dgm:pt>
    <dgm:pt modelId="{41B1DE22-46E1-4A95-A747-9D6D13E6CB01}" type="parTrans" cxnId="{C993E3C7-FFC2-407A-B964-1F9B8ED28B62}">
      <dgm:prSet/>
      <dgm:spPr/>
      <dgm:t>
        <a:bodyPr/>
        <a:lstStyle/>
        <a:p>
          <a:endParaRPr lang="en-US"/>
        </a:p>
      </dgm:t>
    </dgm:pt>
    <dgm:pt modelId="{BE3FBB51-3B1F-4D0D-AAC8-555E9D04A48A}" type="sibTrans" cxnId="{C993E3C7-FFC2-407A-B964-1F9B8ED28B62}">
      <dgm:prSet/>
      <dgm:spPr/>
      <dgm:t>
        <a:bodyPr/>
        <a:lstStyle/>
        <a:p>
          <a:endParaRPr lang="en-US"/>
        </a:p>
      </dgm:t>
    </dgm:pt>
    <dgm:pt modelId="{3D8211B1-83F4-4A9C-B7D6-202E8A332C9F}">
      <dgm:prSet/>
      <dgm:spPr/>
      <dgm:t>
        <a:bodyPr/>
        <a:lstStyle/>
        <a:p>
          <a:r>
            <a:rPr lang="en-US"/>
            <a:t>Travel distances and estimated transport times to closest stroke certified hospitals</a:t>
          </a:r>
        </a:p>
      </dgm:t>
    </dgm:pt>
    <dgm:pt modelId="{FCAEBE8C-F651-448E-9A69-2720A1711583}" type="parTrans" cxnId="{AC44F175-D990-4983-AE34-FFA935AB59A1}">
      <dgm:prSet/>
      <dgm:spPr/>
      <dgm:t>
        <a:bodyPr/>
        <a:lstStyle/>
        <a:p>
          <a:endParaRPr lang="en-US"/>
        </a:p>
      </dgm:t>
    </dgm:pt>
    <dgm:pt modelId="{C2BBB4C3-D816-4BAC-891F-DC22B1FED87C}" type="sibTrans" cxnId="{AC44F175-D990-4983-AE34-FFA935AB59A1}">
      <dgm:prSet/>
      <dgm:spPr/>
      <dgm:t>
        <a:bodyPr/>
        <a:lstStyle/>
        <a:p>
          <a:endParaRPr lang="en-US"/>
        </a:p>
      </dgm:t>
    </dgm:pt>
    <dgm:pt modelId="{EEB10FE4-1468-4365-9D46-131B3EA92377}">
      <dgm:prSet/>
      <dgm:spPr/>
      <dgm:t>
        <a:bodyPr/>
        <a:lstStyle/>
        <a:p>
          <a:r>
            <a:rPr lang="en-US" b="1" dirty="0"/>
            <a:t>Stroke certified hospital lookup file</a:t>
          </a:r>
          <a:endParaRPr lang="en-US" dirty="0"/>
        </a:p>
      </dgm:t>
    </dgm:pt>
    <dgm:pt modelId="{797C8A52-2E67-47FC-B334-FBE0DA9F7CAF}" type="parTrans" cxnId="{86BA8AF8-5348-4F48-8DDB-05A0B0ED7344}">
      <dgm:prSet/>
      <dgm:spPr/>
      <dgm:t>
        <a:bodyPr/>
        <a:lstStyle/>
        <a:p>
          <a:endParaRPr lang="en-US"/>
        </a:p>
      </dgm:t>
    </dgm:pt>
    <dgm:pt modelId="{9BD25E21-E786-4C48-8D5E-73D4B131ABFD}" type="sibTrans" cxnId="{86BA8AF8-5348-4F48-8DDB-05A0B0ED7344}">
      <dgm:prSet/>
      <dgm:spPr/>
      <dgm:t>
        <a:bodyPr/>
        <a:lstStyle/>
        <a:p>
          <a:endParaRPr lang="en-US"/>
        </a:p>
      </dgm:t>
    </dgm:pt>
    <dgm:pt modelId="{C21A076F-FB06-4EC8-91B2-F261CB1A6625}">
      <dgm:prSet/>
      <dgm:spPr/>
      <dgm:t>
        <a:bodyPr/>
        <a:lstStyle/>
        <a:p>
          <a:r>
            <a:rPr lang="en-US"/>
            <a:t>Certification levels: Comprehensive Stroke Centers (CSC), Primary Stroke Centers (PSC / PSC-E),  Acute Stroke Ready Hospitals (ASRH) </a:t>
          </a:r>
        </a:p>
      </dgm:t>
    </dgm:pt>
    <dgm:pt modelId="{C150BE27-1E93-4C50-B9E0-40809B91F80B}" type="parTrans" cxnId="{3752B7C8-9ADB-4A36-82D8-CBB8F2088DC9}">
      <dgm:prSet/>
      <dgm:spPr/>
      <dgm:t>
        <a:bodyPr/>
        <a:lstStyle/>
        <a:p>
          <a:endParaRPr lang="en-US"/>
        </a:p>
      </dgm:t>
    </dgm:pt>
    <dgm:pt modelId="{29C001F9-31E5-472A-8474-C21907F361E3}" type="sibTrans" cxnId="{3752B7C8-9ADB-4A36-82D8-CBB8F2088DC9}">
      <dgm:prSet/>
      <dgm:spPr/>
      <dgm:t>
        <a:bodyPr/>
        <a:lstStyle/>
        <a:p>
          <a:endParaRPr lang="en-US"/>
        </a:p>
      </dgm:t>
    </dgm:pt>
    <dgm:pt modelId="{301A0F59-BEB0-4788-A687-65C73BD0186D}" type="pres">
      <dgm:prSet presAssocID="{AB71609E-0C1F-4ECF-B8FA-077999287FEC}" presName="Name0" presStyleCnt="0">
        <dgm:presLayoutVars>
          <dgm:dir/>
          <dgm:animLvl val="lvl"/>
          <dgm:resizeHandles val="exact"/>
        </dgm:presLayoutVars>
      </dgm:prSet>
      <dgm:spPr/>
    </dgm:pt>
    <dgm:pt modelId="{992605BE-3E77-40B1-855F-3AE29A59E282}" type="pres">
      <dgm:prSet presAssocID="{E29FB890-6CD8-4017-8560-FDC4F5CBF832}" presName="linNode" presStyleCnt="0"/>
      <dgm:spPr/>
    </dgm:pt>
    <dgm:pt modelId="{8E82D578-4989-496B-B26F-9A7BBC4A84CA}" type="pres">
      <dgm:prSet presAssocID="{E29FB890-6CD8-4017-8560-FDC4F5CBF83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5CDD034-0146-4433-B696-3B57BAEA24E9}" type="pres">
      <dgm:prSet presAssocID="{E29FB890-6CD8-4017-8560-FDC4F5CBF832}" presName="descendantText" presStyleLbl="alignAccFollowNode1" presStyleIdx="0" presStyleCnt="3">
        <dgm:presLayoutVars>
          <dgm:bulletEnabled val="1"/>
        </dgm:presLayoutVars>
      </dgm:prSet>
      <dgm:spPr/>
    </dgm:pt>
    <dgm:pt modelId="{23C2D795-7AD3-4BD5-AE50-6D4CB8ECB28D}" type="pres">
      <dgm:prSet presAssocID="{C2DF9FAB-A3BF-41D4-B750-75E60D81431F}" presName="sp" presStyleCnt="0"/>
      <dgm:spPr/>
    </dgm:pt>
    <dgm:pt modelId="{69CFF664-7CBC-49A1-924A-8711330FD4F4}" type="pres">
      <dgm:prSet presAssocID="{23C881D3-410D-4DB4-A7E4-E97C6DED2697}" presName="linNode" presStyleCnt="0"/>
      <dgm:spPr/>
    </dgm:pt>
    <dgm:pt modelId="{C06D43D4-28FB-4C96-89D4-E9AB8D007898}" type="pres">
      <dgm:prSet presAssocID="{23C881D3-410D-4DB4-A7E4-E97C6DED269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E23AB45-E624-4B4A-97EE-DC70EBE05609}" type="pres">
      <dgm:prSet presAssocID="{23C881D3-410D-4DB4-A7E4-E97C6DED2697}" presName="descendantText" presStyleLbl="alignAccFollowNode1" presStyleIdx="1" presStyleCnt="3">
        <dgm:presLayoutVars>
          <dgm:bulletEnabled val="1"/>
        </dgm:presLayoutVars>
      </dgm:prSet>
      <dgm:spPr/>
    </dgm:pt>
    <dgm:pt modelId="{54DF683D-0AE7-43B9-B6B5-C0C0D2640BA2}" type="pres">
      <dgm:prSet presAssocID="{544A55E7-5472-41E0-BF48-23177C05219C}" presName="sp" presStyleCnt="0"/>
      <dgm:spPr/>
    </dgm:pt>
    <dgm:pt modelId="{0571DBE4-E8B5-44B4-AAC7-40630E185801}" type="pres">
      <dgm:prSet presAssocID="{EEB10FE4-1468-4365-9D46-131B3EA92377}" presName="linNode" presStyleCnt="0"/>
      <dgm:spPr/>
    </dgm:pt>
    <dgm:pt modelId="{668CD523-EA78-4A44-A514-893BF4E073E1}" type="pres">
      <dgm:prSet presAssocID="{EEB10FE4-1468-4365-9D46-131B3EA9237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74DEA23-7FB7-4F87-B32B-05AAC0BEF661}" type="pres">
      <dgm:prSet presAssocID="{EEB10FE4-1468-4365-9D46-131B3EA9237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9B9980C-F666-4082-AB87-254650C9FFD3}" type="presOf" srcId="{CF1A21CE-7180-4988-8DF0-268155741ED7}" destId="{E5CDD034-0146-4433-B696-3B57BAEA24E9}" srcOrd="0" destOrd="2" presId="urn:microsoft.com/office/officeart/2005/8/layout/vList5"/>
    <dgm:cxn modelId="{7386FC14-6905-4325-815E-34AF86CB81D1}" type="presOf" srcId="{C21A076F-FB06-4EC8-91B2-F261CB1A6625}" destId="{D74DEA23-7FB7-4F87-B32B-05AAC0BEF661}" srcOrd="0" destOrd="0" presId="urn:microsoft.com/office/officeart/2005/8/layout/vList5"/>
    <dgm:cxn modelId="{F679552D-BAB0-481A-8ADE-D50F5D0605B3}" srcId="{AB71609E-0C1F-4ECF-B8FA-077999287FEC}" destId="{E29FB890-6CD8-4017-8560-FDC4F5CBF832}" srcOrd="0" destOrd="0" parTransId="{15646963-C310-4A1A-97B9-85154083A13D}" sibTransId="{C2DF9FAB-A3BF-41D4-B750-75E60D81431F}"/>
    <dgm:cxn modelId="{3D041A40-21CD-4CA4-849C-EAAEB570EF16}" srcId="{E29FB890-6CD8-4017-8560-FDC4F5CBF832}" destId="{369C1DF1-BD04-4A55-8D18-DF8E45F69A11}" srcOrd="0" destOrd="0" parTransId="{21B09705-F95B-485E-B939-A10F4A1FA12E}" sibTransId="{67422410-4BF6-43AB-9458-60D9325998F7}"/>
    <dgm:cxn modelId="{9DEB5B60-C303-4182-92F4-23DB97EDE724}" type="presOf" srcId="{AB71609E-0C1F-4ECF-B8FA-077999287FEC}" destId="{301A0F59-BEB0-4788-A687-65C73BD0186D}" srcOrd="0" destOrd="0" presId="urn:microsoft.com/office/officeart/2005/8/layout/vList5"/>
    <dgm:cxn modelId="{3859E76A-B8A4-4FBA-B94B-A420D7C0A731}" type="presOf" srcId="{3D8211B1-83F4-4A9C-B7D6-202E8A332C9F}" destId="{8E23AB45-E624-4B4A-97EE-DC70EBE05609}" srcOrd="0" destOrd="2" presId="urn:microsoft.com/office/officeart/2005/8/layout/vList5"/>
    <dgm:cxn modelId="{AC44F175-D990-4983-AE34-FFA935AB59A1}" srcId="{23C881D3-410D-4DB4-A7E4-E97C6DED2697}" destId="{3D8211B1-83F4-4A9C-B7D6-202E8A332C9F}" srcOrd="2" destOrd="0" parTransId="{FCAEBE8C-F651-448E-9A69-2720A1711583}" sibTransId="{C2BBB4C3-D816-4BAC-891F-DC22B1FED87C}"/>
    <dgm:cxn modelId="{D879C858-0F9C-46D3-BAF7-11E5CE9DC944}" srcId="{23C881D3-410D-4DB4-A7E4-E97C6DED2697}" destId="{D2A63B94-E670-4ACE-A787-7FE23D82052B}" srcOrd="0" destOrd="0" parTransId="{45CC8EF7-B9DC-4960-90A8-1F0404A569D5}" sibTransId="{4A4EA1CC-D378-45FF-9707-7B47CCDC6DCF}"/>
    <dgm:cxn modelId="{9075FF81-092D-40B0-8615-AB7EA70DD5B4}" type="presOf" srcId="{E29FB890-6CD8-4017-8560-FDC4F5CBF832}" destId="{8E82D578-4989-496B-B26F-9A7BBC4A84CA}" srcOrd="0" destOrd="0" presId="urn:microsoft.com/office/officeart/2005/8/layout/vList5"/>
    <dgm:cxn modelId="{79F2488D-3CC2-40CE-845A-7E6CB76B3696}" srcId="{E29FB890-6CD8-4017-8560-FDC4F5CBF832}" destId="{A6010192-522D-454A-B696-3FA1AAED2161}" srcOrd="3" destOrd="0" parTransId="{8A4DD635-04A3-4202-8952-C0DAD4AF06BF}" sibTransId="{C4B9CC87-6292-4888-94A8-2860629A9BC9}"/>
    <dgm:cxn modelId="{43778A91-4D51-4486-8BDD-6654693FD19F}" type="presOf" srcId="{369C1DF1-BD04-4A55-8D18-DF8E45F69A11}" destId="{E5CDD034-0146-4433-B696-3B57BAEA24E9}" srcOrd="0" destOrd="0" presId="urn:microsoft.com/office/officeart/2005/8/layout/vList5"/>
    <dgm:cxn modelId="{E4F45E9C-A455-4B99-9087-0EA8E2EE6D63}" type="presOf" srcId="{D2A63B94-E670-4ACE-A787-7FE23D82052B}" destId="{8E23AB45-E624-4B4A-97EE-DC70EBE05609}" srcOrd="0" destOrd="0" presId="urn:microsoft.com/office/officeart/2005/8/layout/vList5"/>
    <dgm:cxn modelId="{045DDDBA-30B2-49BB-A65A-1BD187FAE762}" type="presOf" srcId="{3F883B12-BBB9-4239-ADE2-C71240E7DE33}" destId="{8E23AB45-E624-4B4A-97EE-DC70EBE05609}" srcOrd="0" destOrd="1" presId="urn:microsoft.com/office/officeart/2005/8/layout/vList5"/>
    <dgm:cxn modelId="{C993E3C7-FFC2-407A-B964-1F9B8ED28B62}" srcId="{23C881D3-410D-4DB4-A7E4-E97C6DED2697}" destId="{3F883B12-BBB9-4239-ADE2-C71240E7DE33}" srcOrd="1" destOrd="0" parTransId="{41B1DE22-46E1-4A95-A747-9D6D13E6CB01}" sibTransId="{BE3FBB51-3B1F-4D0D-AAC8-555E9D04A48A}"/>
    <dgm:cxn modelId="{3752B7C8-9ADB-4A36-82D8-CBB8F2088DC9}" srcId="{EEB10FE4-1468-4365-9D46-131B3EA92377}" destId="{C21A076F-FB06-4EC8-91B2-F261CB1A6625}" srcOrd="0" destOrd="0" parTransId="{C150BE27-1E93-4C50-B9E0-40809B91F80B}" sibTransId="{29C001F9-31E5-472A-8474-C21907F361E3}"/>
    <dgm:cxn modelId="{6BA32ECF-32A7-41CE-934C-55A38FFDF02D}" srcId="{E29FB890-6CD8-4017-8560-FDC4F5CBF832}" destId="{CF1A21CE-7180-4988-8DF0-268155741ED7}" srcOrd="2" destOrd="0" parTransId="{236565CC-FAEC-4A4B-81F5-3AC2985BA718}" sibTransId="{C2357E2C-E0AB-455F-B895-F2CB3B105756}"/>
    <dgm:cxn modelId="{3EA249D2-6E28-478C-902F-71FB419A8CAF}" type="presOf" srcId="{DAE18E7C-57B4-4D2B-A42D-FE02827810B5}" destId="{E5CDD034-0146-4433-B696-3B57BAEA24E9}" srcOrd="0" destOrd="1" presId="urn:microsoft.com/office/officeart/2005/8/layout/vList5"/>
    <dgm:cxn modelId="{506133E3-B6DD-47BD-B172-7030B342DD2F}" type="presOf" srcId="{23C881D3-410D-4DB4-A7E4-E97C6DED2697}" destId="{C06D43D4-28FB-4C96-89D4-E9AB8D007898}" srcOrd="0" destOrd="0" presId="urn:microsoft.com/office/officeart/2005/8/layout/vList5"/>
    <dgm:cxn modelId="{ABE540E6-48D4-4589-8F0F-2B0D79182DB3}" type="presOf" srcId="{EEB10FE4-1468-4365-9D46-131B3EA92377}" destId="{668CD523-EA78-4A44-A514-893BF4E073E1}" srcOrd="0" destOrd="0" presId="urn:microsoft.com/office/officeart/2005/8/layout/vList5"/>
    <dgm:cxn modelId="{35227FEF-2C4C-4118-B0A8-E068BA46A1F3}" srcId="{E29FB890-6CD8-4017-8560-FDC4F5CBF832}" destId="{DAE18E7C-57B4-4D2B-A42D-FE02827810B5}" srcOrd="1" destOrd="0" parTransId="{C5EC46D8-B609-4D24-9D72-399EC51062B7}" sibTransId="{C1F0AA4A-E679-4129-937C-E44024F8331F}"/>
    <dgm:cxn modelId="{20C062F2-9566-44A9-946E-538548CF3536}" srcId="{AB71609E-0C1F-4ECF-B8FA-077999287FEC}" destId="{23C881D3-410D-4DB4-A7E4-E97C6DED2697}" srcOrd="1" destOrd="0" parTransId="{6B3B92D5-E5B6-492A-A1C5-2BD962B59DFB}" sibTransId="{544A55E7-5472-41E0-BF48-23177C05219C}"/>
    <dgm:cxn modelId="{86BA8AF8-5348-4F48-8DDB-05A0B0ED7344}" srcId="{AB71609E-0C1F-4ECF-B8FA-077999287FEC}" destId="{EEB10FE4-1468-4365-9D46-131B3EA92377}" srcOrd="2" destOrd="0" parTransId="{797C8A52-2E67-47FC-B334-FBE0DA9F7CAF}" sibTransId="{9BD25E21-E786-4C48-8D5E-73D4B131ABFD}"/>
    <dgm:cxn modelId="{F28373FC-FAFC-4B2F-B360-8D89567D7567}" type="presOf" srcId="{A6010192-522D-454A-B696-3FA1AAED2161}" destId="{E5CDD034-0146-4433-B696-3B57BAEA24E9}" srcOrd="0" destOrd="3" presId="urn:microsoft.com/office/officeart/2005/8/layout/vList5"/>
    <dgm:cxn modelId="{8B328728-DC9D-492A-9949-5B523D27C9EB}" type="presParOf" srcId="{301A0F59-BEB0-4788-A687-65C73BD0186D}" destId="{992605BE-3E77-40B1-855F-3AE29A59E282}" srcOrd="0" destOrd="0" presId="urn:microsoft.com/office/officeart/2005/8/layout/vList5"/>
    <dgm:cxn modelId="{1FBB6101-DE53-4456-A206-9DA1DD9B8469}" type="presParOf" srcId="{992605BE-3E77-40B1-855F-3AE29A59E282}" destId="{8E82D578-4989-496B-B26F-9A7BBC4A84CA}" srcOrd="0" destOrd="0" presId="urn:microsoft.com/office/officeart/2005/8/layout/vList5"/>
    <dgm:cxn modelId="{4464E890-5343-4484-A3A2-CE0D4E75FA31}" type="presParOf" srcId="{992605BE-3E77-40B1-855F-3AE29A59E282}" destId="{E5CDD034-0146-4433-B696-3B57BAEA24E9}" srcOrd="1" destOrd="0" presId="urn:microsoft.com/office/officeart/2005/8/layout/vList5"/>
    <dgm:cxn modelId="{C0133715-13E2-4E2D-9E68-A4746A7FCB4B}" type="presParOf" srcId="{301A0F59-BEB0-4788-A687-65C73BD0186D}" destId="{23C2D795-7AD3-4BD5-AE50-6D4CB8ECB28D}" srcOrd="1" destOrd="0" presId="urn:microsoft.com/office/officeart/2005/8/layout/vList5"/>
    <dgm:cxn modelId="{9EE8458A-73F9-4553-9EB9-DF7C20271D6F}" type="presParOf" srcId="{301A0F59-BEB0-4788-A687-65C73BD0186D}" destId="{69CFF664-7CBC-49A1-924A-8711330FD4F4}" srcOrd="2" destOrd="0" presId="urn:microsoft.com/office/officeart/2005/8/layout/vList5"/>
    <dgm:cxn modelId="{0E50A372-D9CB-4C71-A6C4-7F164300D73A}" type="presParOf" srcId="{69CFF664-7CBC-49A1-924A-8711330FD4F4}" destId="{C06D43D4-28FB-4C96-89D4-E9AB8D007898}" srcOrd="0" destOrd="0" presId="urn:microsoft.com/office/officeart/2005/8/layout/vList5"/>
    <dgm:cxn modelId="{A9B0E337-8EE0-431E-BD6A-1889BC96B651}" type="presParOf" srcId="{69CFF664-7CBC-49A1-924A-8711330FD4F4}" destId="{8E23AB45-E624-4B4A-97EE-DC70EBE05609}" srcOrd="1" destOrd="0" presId="urn:microsoft.com/office/officeart/2005/8/layout/vList5"/>
    <dgm:cxn modelId="{858E347B-EDAB-4D88-9F66-BC7363934E13}" type="presParOf" srcId="{301A0F59-BEB0-4788-A687-65C73BD0186D}" destId="{54DF683D-0AE7-43B9-B6B5-C0C0D2640BA2}" srcOrd="3" destOrd="0" presId="urn:microsoft.com/office/officeart/2005/8/layout/vList5"/>
    <dgm:cxn modelId="{FB58E747-0FC4-4D19-84D1-5B9DB53A0C5A}" type="presParOf" srcId="{301A0F59-BEB0-4788-A687-65C73BD0186D}" destId="{0571DBE4-E8B5-44B4-AAC7-40630E185801}" srcOrd="4" destOrd="0" presId="urn:microsoft.com/office/officeart/2005/8/layout/vList5"/>
    <dgm:cxn modelId="{1621CEBB-295E-4FEB-9042-1B8380CBCAF8}" type="presParOf" srcId="{0571DBE4-E8B5-44B4-AAC7-40630E185801}" destId="{668CD523-EA78-4A44-A514-893BF4E073E1}" srcOrd="0" destOrd="0" presId="urn:microsoft.com/office/officeart/2005/8/layout/vList5"/>
    <dgm:cxn modelId="{805C7663-6404-4B18-A79A-D9B0E797B861}" type="presParOf" srcId="{0571DBE4-E8B5-44B4-AAC7-40630E185801}" destId="{D74DEA23-7FB7-4F87-B32B-05AAC0BEF6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DD034-0146-4433-B696-3B57BAEA24E9}">
      <dsp:nvSpPr>
        <dsp:cNvPr id="0" name=""/>
        <dsp:cNvSpPr/>
      </dsp:nvSpPr>
      <dsp:spPr>
        <a:xfrm rot="5400000">
          <a:off x="2555171" y="-699634"/>
          <a:ext cx="1283961" cy="30090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Stroke diagnosis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Length of stay (LOS)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Discharge disposition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Patient’s home parish</a:t>
          </a:r>
        </a:p>
      </dsp:txBody>
      <dsp:txXfrm rot="-5400000">
        <a:off x="1692610" y="225605"/>
        <a:ext cx="2946406" cy="1158605"/>
      </dsp:txXfrm>
    </dsp:sp>
    <dsp:sp modelId="{8E82D578-4989-496B-B26F-9A7BBC4A84CA}">
      <dsp:nvSpPr>
        <dsp:cNvPr id="0" name=""/>
        <dsp:cNvSpPr/>
      </dsp:nvSpPr>
      <dsp:spPr>
        <a:xfrm>
          <a:off x="0" y="2431"/>
          <a:ext cx="1692610" cy="1604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Patient claims data </a:t>
          </a:r>
          <a:endParaRPr lang="en-US" sz="2200" kern="1200" dirty="0"/>
        </a:p>
      </dsp:txBody>
      <dsp:txXfrm>
        <a:off x="78347" y="80778"/>
        <a:ext cx="1535916" cy="1448257"/>
      </dsp:txXfrm>
    </dsp:sp>
    <dsp:sp modelId="{8E23AB45-E624-4B4A-97EE-DC70EBE05609}">
      <dsp:nvSpPr>
        <dsp:cNvPr id="0" name=""/>
        <dsp:cNvSpPr/>
      </dsp:nvSpPr>
      <dsp:spPr>
        <a:xfrm rot="5400000">
          <a:off x="2555171" y="985564"/>
          <a:ext cx="1283961" cy="30090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Urban vs. rural classification of each parish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Geographic &amp; population-weighted centroids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Travel distances and estimated transport times to closest stroke certified hospitals</a:t>
          </a:r>
        </a:p>
      </dsp:txBody>
      <dsp:txXfrm rot="-5400000">
        <a:off x="1692610" y="1910803"/>
        <a:ext cx="2946406" cy="1158605"/>
      </dsp:txXfrm>
    </dsp:sp>
    <dsp:sp modelId="{C06D43D4-28FB-4C96-89D4-E9AB8D007898}">
      <dsp:nvSpPr>
        <dsp:cNvPr id="0" name=""/>
        <dsp:cNvSpPr/>
      </dsp:nvSpPr>
      <dsp:spPr>
        <a:xfrm>
          <a:off x="0" y="1687631"/>
          <a:ext cx="1692610" cy="1604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Parish lookup file </a:t>
          </a:r>
          <a:endParaRPr lang="en-US" sz="2200" kern="1200"/>
        </a:p>
      </dsp:txBody>
      <dsp:txXfrm>
        <a:off x="78347" y="1765978"/>
        <a:ext cx="1535916" cy="1448257"/>
      </dsp:txXfrm>
    </dsp:sp>
    <dsp:sp modelId="{D74DEA23-7FB7-4F87-B32B-05AAC0BEF661}">
      <dsp:nvSpPr>
        <dsp:cNvPr id="0" name=""/>
        <dsp:cNvSpPr/>
      </dsp:nvSpPr>
      <dsp:spPr>
        <a:xfrm rot="5400000">
          <a:off x="2555171" y="2670763"/>
          <a:ext cx="1283961" cy="30090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Certification levels: Comprehensive Stroke Centers (CSC), Primary Stroke Centers (PSC / PSC-E),  Acute Stroke Ready Hospitals (ASRH) </a:t>
          </a:r>
        </a:p>
      </dsp:txBody>
      <dsp:txXfrm rot="-5400000">
        <a:off x="1692610" y="3596002"/>
        <a:ext cx="2946406" cy="1158605"/>
      </dsp:txXfrm>
    </dsp:sp>
    <dsp:sp modelId="{668CD523-EA78-4A44-A514-893BF4E073E1}">
      <dsp:nvSpPr>
        <dsp:cNvPr id="0" name=""/>
        <dsp:cNvSpPr/>
      </dsp:nvSpPr>
      <dsp:spPr>
        <a:xfrm>
          <a:off x="0" y="3372830"/>
          <a:ext cx="1692610" cy="1604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Stroke certified hospital lookup file</a:t>
          </a:r>
          <a:endParaRPr lang="en-US" sz="2200" kern="1200" dirty="0"/>
        </a:p>
      </dsp:txBody>
      <dsp:txXfrm>
        <a:off x="78347" y="3451177"/>
        <a:ext cx="1535916" cy="1448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1060C-668D-174F-BF8C-A522698C3C4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9F1C-E7A0-E049-9B9D-755823C8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4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49F1C-E7A0-E049-9B9D-755823C8C2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0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49F1C-E7A0-E049-9B9D-755823C8C2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2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49F1C-E7A0-E049-9B9D-755823C8C2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7CE2D-EE2A-80EB-2217-79F718AA9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089E1-A03D-FC75-24D7-0CC5AD992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C71A0-8A6A-8614-F284-5835404DA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85A0D-B5DB-1D0D-D1A1-4EFD8B6C6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49F1C-E7A0-E049-9B9D-755823C8C2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2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49F1C-E7A0-E049-9B9D-755823C8C2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3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49F1C-E7A0-E049-9B9D-755823C8C2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C3053-3647-1BDF-EF90-B4C7498F0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B468A-5A70-186F-63E4-9213EFFD5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DA4C50-C623-6D3D-5014-B34C2B9E3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D18C5-E1EE-C682-D57A-2669B0692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49F1C-E7A0-E049-9B9D-755823C8C2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9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7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3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0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5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 b="1" dirty="0">
                <a:solidFill>
                  <a:srgbClr val="FFFFFF"/>
                </a:solidFill>
              </a:rPr>
              <a:t>Stroke Care Across Louisiana: Length of Hospital Stay and Discharge Condition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5207B7-6E6F-A181-3359-60A4D0F17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+mj-lt"/>
              </a:rPr>
              <a:t>Nina N. Patel</a:t>
            </a:r>
            <a:endParaRPr lang="en-US">
              <a:latin typeface="+mj-lt"/>
            </a:endParaRPr>
          </a:p>
          <a:p>
            <a:pPr algn="l"/>
            <a:r>
              <a:rPr lang="en-US" dirty="0">
                <a:latin typeface="+mj-lt"/>
              </a:rPr>
              <a:t>LSU School of Medicine, Class of 2026</a:t>
            </a:r>
            <a:endParaRPr lang="en-US">
              <a:latin typeface="+mj-lt"/>
            </a:endParaRPr>
          </a:p>
          <a:p>
            <a:pPr algn="l"/>
            <a:r>
              <a:rPr lang="en-US" dirty="0">
                <a:latin typeface="+mj-lt"/>
              </a:rPr>
              <a:t>AmeriHealth Caritas Louisiana</a:t>
            </a:r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2F1FC-519A-B989-106C-D4A5D222C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4A1B-9738-0B52-6C07-B457927C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Proximity to Nearest Stroke Certified Hospital</a:t>
            </a:r>
            <a:endParaRPr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A1A99-E189-AFCD-F4DA-88D2A537A9E4}"/>
              </a:ext>
            </a:extLst>
          </p:cNvPr>
          <p:cNvSpPr txBox="1"/>
          <p:nvPr/>
        </p:nvSpPr>
        <p:spPr>
          <a:xfrm>
            <a:off x="127000" y="6858000"/>
            <a:ext cx="8890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>
                <a:solidFill>
                  <a:srgbClr val="969696"/>
                </a:solidFill>
                <a:latin typeface="Calibri"/>
              </a:defRPr>
            </a:pPr>
            <a:r>
              <a:t>Stroke Disparities Project | Draft Template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4BF050-65B7-1652-68AC-A698E8F62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059902"/>
              </p:ext>
            </p:extLst>
          </p:nvPr>
        </p:nvGraphicFramePr>
        <p:xfrm>
          <a:off x="538498" y="2017174"/>
          <a:ext cx="4484263" cy="223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DB7080-DA6B-4C06-918C-13EA981691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030266"/>
              </p:ext>
            </p:extLst>
          </p:nvPr>
        </p:nvGraphicFramePr>
        <p:xfrm>
          <a:off x="538497" y="4255024"/>
          <a:ext cx="4484261" cy="223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C71D86A-E71B-20F6-C07F-4C3B13C66B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313"/>
          <a:stretch/>
        </p:blipFill>
        <p:spPr>
          <a:xfrm>
            <a:off x="4519956" y="2369712"/>
            <a:ext cx="4270694" cy="32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4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49C7AC-05AF-0627-1D28-CE2812ED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Areas for Further Research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A767D-E514-95B8-6F44-BF0B926AC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Utilization of ancillary services including PT, OT, and speech therapy during hospital stay</a:t>
            </a:r>
          </a:p>
          <a:p>
            <a:pPr lvl="1"/>
            <a:r>
              <a:rPr lang="en-US" dirty="0"/>
              <a:t>Cost per patient/total costs per admission</a:t>
            </a:r>
          </a:p>
          <a:p>
            <a:pPr lvl="0"/>
            <a:r>
              <a:rPr lang="en-US" dirty="0"/>
              <a:t>Bypass/Transfer Rates: Comparison of direct admissions vs. inter-hospital transfers based on rurality.</a:t>
            </a:r>
          </a:p>
          <a:p>
            <a:r>
              <a:rPr lang="en-US" dirty="0"/>
              <a:t>Readmission rates for stroke-related complications</a:t>
            </a:r>
          </a:p>
          <a:p>
            <a:r>
              <a:rPr lang="en-US" dirty="0"/>
              <a:t>Analysis of hospital course and discharge disposition stratified by hypertension control status and other patient comorbidities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7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BB5E68-7B2E-46AD-DB1B-8324A57C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0918"/>
            <a:ext cx="7886700" cy="47860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American Heart Association &amp; CDC. </a:t>
            </a:r>
            <a:r>
              <a:rPr lang="en-US" i="1" dirty="0"/>
              <a:t>Economic Burden of Stroke in the United States, 2019–2020.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AmeriHealth Caritas Louisiana. </a:t>
            </a:r>
            <a:r>
              <a:rPr lang="en-US" i="1" dirty="0"/>
              <a:t>Provider Manual.</a:t>
            </a:r>
            <a:r>
              <a:rPr lang="en-US" dirty="0"/>
              <a:t> Rapid Response &amp; Outreach Team; Complex Care Management.</a:t>
            </a:r>
            <a:br>
              <a:rPr lang="en-US" dirty="0"/>
            </a:br>
            <a:r>
              <a:rPr lang="en-US" dirty="0"/>
              <a:t>https://www.amerihealthcaritasla.com/content/dam/amerihealth-caritas/acla/pdf/provider/resources/manual/handbook.pdf</a:t>
            </a:r>
          </a:p>
          <a:p>
            <a:pPr marL="0" indent="0">
              <a:buNone/>
            </a:pPr>
            <a:r>
              <a:rPr lang="en-US" dirty="0"/>
              <a:t>CDC/NCHS. </a:t>
            </a:r>
            <a:r>
              <a:rPr lang="en-US" i="1" dirty="0"/>
              <a:t>Underlying Cause of Death Data, 2021.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Centers for Disease Control and Prevention (CDC). </a:t>
            </a:r>
            <a:r>
              <a:rPr lang="en-US" i="1" dirty="0"/>
              <a:t>Stroke Facts.</a:t>
            </a:r>
            <a:r>
              <a:rPr lang="en-US" dirty="0"/>
              <a:t> Updated 2023. https://</a:t>
            </a:r>
            <a:r>
              <a:rPr lang="en-US" dirty="0" err="1"/>
              <a:t>www.cdc.gov</a:t>
            </a:r>
            <a:r>
              <a:rPr lang="en-US" dirty="0"/>
              <a:t>/stroke/</a:t>
            </a:r>
            <a:r>
              <a:rPr lang="en-US" dirty="0" err="1"/>
              <a:t>facts.html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Howard G, et al. </a:t>
            </a:r>
            <a:r>
              <a:rPr lang="en-US" i="1" dirty="0"/>
              <a:t>Disparities in Stroke Incidence and Mortality by Geography and Socioeconomic Status.</a:t>
            </a:r>
            <a:r>
              <a:rPr lang="en-US" dirty="0"/>
              <a:t> </a:t>
            </a:r>
            <a:r>
              <a:rPr lang="en-US" i="1" dirty="0"/>
              <a:t>Stroke.</a:t>
            </a:r>
            <a:r>
              <a:rPr lang="en-US" dirty="0"/>
              <a:t>2017;48:2198–2205.</a:t>
            </a:r>
          </a:p>
          <a:p>
            <a:pPr marL="0" indent="0">
              <a:buNone/>
            </a:pPr>
            <a:r>
              <a:rPr lang="en-US" dirty="0"/>
              <a:t>Howard G, et al. REGARDS study. </a:t>
            </a:r>
            <a:r>
              <a:rPr lang="en-US" i="1" dirty="0"/>
              <a:t>Trends in Stroke Mortality and the Rural–Urban Gap.</a:t>
            </a:r>
            <a:r>
              <a:rPr lang="en-US" dirty="0"/>
              <a:t> </a:t>
            </a:r>
            <a:r>
              <a:rPr lang="en-US" i="1" dirty="0"/>
              <a:t>Stroke.</a:t>
            </a:r>
            <a:r>
              <a:rPr lang="en-US" dirty="0"/>
              <a:t> 2016–2022 analyses.</a:t>
            </a:r>
          </a:p>
          <a:p>
            <a:pPr marL="0" indent="0">
              <a:buNone/>
            </a:pPr>
            <a:r>
              <a:rPr lang="en-US" dirty="0"/>
              <a:t>Miller J, et al. </a:t>
            </a:r>
            <a:r>
              <a:rPr lang="en-US" i="1" dirty="0"/>
              <a:t>Geographic Access to Certified Stroke Centers in the United States.</a:t>
            </a:r>
            <a:r>
              <a:rPr lang="en-US" dirty="0"/>
              <a:t> </a:t>
            </a:r>
            <a:r>
              <a:rPr lang="en-US" i="1" dirty="0"/>
              <a:t>Stroke.</a:t>
            </a:r>
            <a:r>
              <a:rPr lang="en-US" dirty="0"/>
              <a:t> 2021;52:234–241.</a:t>
            </a:r>
          </a:p>
          <a:p>
            <a:pPr marL="0" indent="0">
              <a:buNone/>
            </a:pPr>
            <a:r>
              <a:rPr lang="en-US" dirty="0"/>
              <a:t>Yang Y, et al. </a:t>
            </a:r>
            <a:r>
              <a:rPr lang="en-US" i="1" dirty="0"/>
              <a:t>The Effect of Comorbidity and Age on Hospital Mortality and Length of Stay in Patients with Stroke.</a:t>
            </a:r>
            <a:r>
              <a:rPr lang="en-US" dirty="0"/>
              <a:t> </a:t>
            </a:r>
            <a:r>
              <a:rPr lang="en-US" i="1" dirty="0"/>
              <a:t>J Crit Care.</a:t>
            </a:r>
            <a:r>
              <a:rPr lang="en-US" dirty="0"/>
              <a:t> 2010;25(3):398–405.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29BC5-D153-F66D-D81F-8ABA2B82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681A5-937F-78E2-1D55-14A972A2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Acknowledgements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9BE850-1139-2B53-4EBE-BD3C2185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Thank you to Dr. Randolph, Dana Smith, Renee’ Wells, Shea Good, Rhonda Baird, and the IT Enterprise team for their help!</a:t>
            </a:r>
          </a:p>
        </p:txBody>
      </p:sp>
    </p:spTree>
    <p:extLst>
      <p:ext uri="{BB962C8B-B14F-4D97-AF65-F5344CB8AC3E}">
        <p14:creationId xmlns:p14="http://schemas.microsoft.com/office/powerpoint/2010/main" val="274647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CFD8-5E27-EF76-F6AB-CE6F22DA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Background on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CBB4-37EB-B37B-DDC6-CDA749CAE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Life-threatening medical emergency</a:t>
            </a:r>
            <a:r>
              <a:rPr lang="en-US" dirty="0"/>
              <a:t> caused by sudden interruption of blood flow to the brain (ischemic or hemorrhagic)</a:t>
            </a:r>
          </a:p>
          <a:p>
            <a:r>
              <a:rPr lang="en-US" b="1" dirty="0"/>
              <a:t>Leading cause of morbidity and mortality​ </a:t>
            </a:r>
          </a:p>
          <a:p>
            <a:pPr lvl="1"/>
            <a:r>
              <a:rPr lang="en-US" dirty="0"/>
              <a:t>Fifth leading cause of death in the U.S. </a:t>
            </a:r>
          </a:p>
          <a:p>
            <a:pPr lvl="1"/>
            <a:r>
              <a:rPr lang="en-US" dirty="0"/>
              <a:t>Major cause of long-term disability ​ </a:t>
            </a:r>
          </a:p>
          <a:p>
            <a:r>
              <a:rPr lang="en-US" b="1" dirty="0"/>
              <a:t>Costs approximately $56 billion annually</a:t>
            </a:r>
            <a:endParaRPr lang="en-US" dirty="0"/>
          </a:p>
          <a:p>
            <a:r>
              <a:rPr lang="en-US" b="1" dirty="0"/>
              <a:t>Stroke diagnosed late or with severe complications </a:t>
            </a:r>
            <a:r>
              <a:rPr lang="en-US" dirty="0"/>
              <a:t>carries the highest economic burden due to prolonged hospitalization, rehabilitation, and long-term disability care</a:t>
            </a:r>
          </a:p>
          <a:p>
            <a:r>
              <a:rPr lang="en-US" b="1" dirty="0"/>
              <a:t>Access to stroke-certified hospitals</a:t>
            </a:r>
            <a:r>
              <a:rPr lang="en-US" dirty="0"/>
              <a:t> varies by geography​ </a:t>
            </a:r>
          </a:p>
          <a:p>
            <a:pPr lvl="1"/>
            <a:r>
              <a:rPr lang="en-US" dirty="0"/>
              <a:t>Rural areas often lack direct access to Comprehensive Stroke Centers or Primary Stroke Centers requiring transfers and longer transport times ​ </a:t>
            </a:r>
          </a:p>
          <a:p>
            <a:r>
              <a:rPr lang="en-US" b="1" dirty="0"/>
              <a:t>Rural populations face unique barriers</a:t>
            </a:r>
            <a:r>
              <a:rPr lang="en-US" dirty="0"/>
              <a:t> related to distance, transport, socioeconomic factors</a:t>
            </a:r>
          </a:p>
          <a:p>
            <a:pPr lvl="1"/>
            <a:r>
              <a:rPr lang="en-US" dirty="0"/>
              <a:t>Patients in rural parishes have higher transport times, fewer EMS resources, and higher Medicaid dependence, all of which are associated with worse outcomes</a:t>
            </a:r>
          </a:p>
        </p:txBody>
      </p:sp>
    </p:spTree>
    <p:extLst>
      <p:ext uri="{BB962C8B-B14F-4D97-AF65-F5344CB8AC3E}">
        <p14:creationId xmlns:p14="http://schemas.microsoft.com/office/powerpoint/2010/main" val="425210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32AC-9A85-0EE8-2A89-546DEF1F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Current ACLA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7C5F8-590A-7DD3-BB38-4E55A852C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u="sng" dirty="0"/>
              <a:t>Enrollee Education</a:t>
            </a:r>
            <a:endParaRPr lang="en-US" sz="1600" u="sng" dirty="0"/>
          </a:p>
          <a:p>
            <a:r>
              <a:rPr lang="en-US" sz="1600" b="1" dirty="0"/>
              <a:t>Make Every Calorie Count</a:t>
            </a:r>
            <a:r>
              <a:rPr lang="en-US" sz="1600" dirty="0"/>
              <a:t>: Management program for qualifying enrollees with hypertension, diabetes, or a BMI over 28</a:t>
            </a:r>
          </a:p>
          <a:p>
            <a:r>
              <a:rPr lang="en-US" sz="1600" b="1" dirty="0"/>
              <a:t>Ochsner Health Digital Medicine Program</a:t>
            </a:r>
            <a:r>
              <a:rPr lang="en-US" sz="1600" dirty="0"/>
              <a:t>: Blood pressure monitoring and clinical support for enrollees with hypertension </a:t>
            </a:r>
          </a:p>
          <a:p>
            <a:r>
              <a:rPr lang="en-US" sz="1600" b="1" dirty="0"/>
              <a:t>Blood Pressure Pocket Guide</a:t>
            </a:r>
            <a:r>
              <a:rPr lang="en-US" sz="1600" dirty="0"/>
              <a:t>: Recommended questions, overview on blood pressure medications, and log for monitoring blood pressure and tracking PCP appointments </a:t>
            </a:r>
          </a:p>
          <a:p>
            <a:r>
              <a:rPr lang="en-US" sz="1600" b="1" dirty="0"/>
              <a:t>StayWell Health Library</a:t>
            </a:r>
            <a:r>
              <a:rPr lang="en-US" sz="1600" dirty="0"/>
              <a:t>: Online quizzes and tools for eating health, exercise, and smoking/tobacco use</a:t>
            </a:r>
          </a:p>
          <a:p>
            <a:pPr marL="0" indent="0">
              <a:buNone/>
            </a:pPr>
            <a:r>
              <a:rPr lang="en-US" sz="1600" b="1" u="sng" dirty="0"/>
              <a:t>Care Management</a:t>
            </a:r>
          </a:p>
          <a:p>
            <a:r>
              <a:rPr lang="en-US" sz="1600" b="1" dirty="0"/>
              <a:t>Chronic Disease Care Center</a:t>
            </a:r>
            <a:r>
              <a:rPr lang="en-US" sz="1600" dirty="0"/>
              <a:t>: Offers education, screenings, and health coaching for conditions like high blood pressure, heart disease, and diabetes</a:t>
            </a:r>
            <a:endParaRPr lang="en-US" sz="1600" b="1" dirty="0"/>
          </a:p>
          <a:p>
            <a:r>
              <a:rPr lang="en-US" sz="1600" b="1" dirty="0"/>
              <a:t>Complex Case Management</a:t>
            </a:r>
            <a:r>
              <a:rPr lang="en-US" sz="1600" dirty="0"/>
              <a:t>: Voluntary program for high-risk members with chronic disease including diabetes and cardiovascular disease that provides individualized, disease-specific care plans with ongoing reassessment</a:t>
            </a:r>
          </a:p>
          <a:p>
            <a:r>
              <a:rPr lang="en-US" sz="1600" b="1" dirty="0"/>
              <a:t>Rapid Response Team</a:t>
            </a:r>
            <a:r>
              <a:rPr lang="en-US" sz="1600" dirty="0"/>
              <a:t>: Assistance to providers who have enrollees with urgent needs related to case management, appointment scheduling, and transportation assistance</a:t>
            </a:r>
          </a:p>
          <a:p>
            <a:pPr marL="0" indent="0">
              <a:buNone/>
            </a:pPr>
            <a:r>
              <a:rPr lang="en-US" sz="1600" b="1" u="sng" dirty="0"/>
              <a:t>Adherence Monitoring</a:t>
            </a:r>
            <a:r>
              <a:rPr lang="en-US" sz="1600" dirty="0"/>
              <a:t> </a:t>
            </a:r>
          </a:p>
          <a:p>
            <a:r>
              <a:rPr lang="en-US" sz="1600" b="1" dirty="0"/>
              <a:t>Chronic Blood Pressure Medication Adherence Project</a:t>
            </a:r>
            <a:r>
              <a:rPr lang="en-US" sz="1600" dirty="0"/>
              <a:t>: Monthly monitoring of anti-hypertensive medication refills to determine current patient adherence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745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7E80C-A518-FD7A-093D-8E79E9DCD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6D3B-452D-A801-BDA8-15C52341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53" y="304525"/>
            <a:ext cx="4316172" cy="991151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Data Sources</a:t>
            </a:r>
          </a:p>
        </p:txBody>
      </p:sp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B0C4C8D-E1CA-CCC0-7D38-F97D8E6AE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17"/>
          <a:stretch>
            <a:fillRect/>
          </a:stretch>
        </p:blipFill>
        <p:spPr>
          <a:xfrm>
            <a:off x="464470" y="1929290"/>
            <a:ext cx="3880565" cy="2877592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4FF0336-93FA-0B4D-775B-00D83ED513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7375" y="1110343"/>
          <a:ext cx="4701695" cy="498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3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Overview of Stroke Incidence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Picture 2">
            <a:extLst>
              <a:ext uri="{FF2B5EF4-FFF2-40B4-BE49-F238E27FC236}">
                <a16:creationId xmlns:a16="http://schemas.microsoft.com/office/drawing/2014/main" id="{1AF9070C-4769-E422-03C9-048078BA9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526283"/>
              </p:ext>
            </p:extLst>
          </p:nvPr>
        </p:nvGraphicFramePr>
        <p:xfrm>
          <a:off x="628650" y="1535011"/>
          <a:ext cx="4698392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BB36C9D-270F-9E31-3A82-3FE384C7F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835852"/>
              </p:ext>
            </p:extLst>
          </p:nvPr>
        </p:nvGraphicFramePr>
        <p:xfrm>
          <a:off x="5081666" y="3428999"/>
          <a:ext cx="3433684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7581A-5E80-745D-5EEA-C0B7F06D4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ABD7-7C5D-F51D-60FB-7A08616F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Overview of Stroke Incidence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4FB297-42CD-F8C4-1FCE-73EA6E0C8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182168"/>
              </p:ext>
            </p:extLst>
          </p:nvPr>
        </p:nvGraphicFramePr>
        <p:xfrm>
          <a:off x="628650" y="1356612"/>
          <a:ext cx="42148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3C2B88-C5BE-7F09-C65C-D82A4442A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361243"/>
              </p:ext>
            </p:extLst>
          </p:nvPr>
        </p:nvGraphicFramePr>
        <p:xfrm>
          <a:off x="5256161" y="1447100"/>
          <a:ext cx="2846491" cy="2562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E0A99D3-BF24-34D5-9CD1-BDF561E69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028283"/>
              </p:ext>
            </p:extLst>
          </p:nvPr>
        </p:nvGraphicFramePr>
        <p:xfrm>
          <a:off x="1948721" y="4009323"/>
          <a:ext cx="5246558" cy="260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2599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ADB48-CD16-8EEE-EF1D-549A8D57E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5B10-8A71-AFBB-3CB0-1D2335ED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Length of Stay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A449ED-0543-BFC2-BEF9-8AE3083854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409910"/>
              </p:ext>
            </p:extLst>
          </p:nvPr>
        </p:nvGraphicFramePr>
        <p:xfrm>
          <a:off x="3882452" y="3429000"/>
          <a:ext cx="4881621" cy="306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Picture 1">
            <a:extLst>
              <a:ext uri="{FF2B5EF4-FFF2-40B4-BE49-F238E27FC236}">
                <a16:creationId xmlns:a16="http://schemas.microsoft.com/office/drawing/2014/main" id="{F473BF21-481C-CF43-B6C9-8D2A96899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935725"/>
              </p:ext>
            </p:extLst>
          </p:nvPr>
        </p:nvGraphicFramePr>
        <p:xfrm>
          <a:off x="959371" y="1350169"/>
          <a:ext cx="3057993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234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Discharge Disposition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6858000"/>
            <a:ext cx="8890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200">
                <a:solidFill>
                  <a:srgbClr val="969696"/>
                </a:solidFill>
                <a:latin typeface="Calibri"/>
              </a:defRPr>
            </a:pPr>
            <a:r>
              <a:t>Stroke Disparities Project | Draft Template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8DC5092-A4BB-5D12-22B7-51790B1AE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648068"/>
              </p:ext>
            </p:extLst>
          </p:nvPr>
        </p:nvGraphicFramePr>
        <p:xfrm>
          <a:off x="3552670" y="1451936"/>
          <a:ext cx="5276538" cy="300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0FA3DC-98A9-42F9-A772-3988D3B3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77585"/>
              </p:ext>
            </p:extLst>
          </p:nvPr>
        </p:nvGraphicFramePr>
        <p:xfrm>
          <a:off x="771525" y="1678012"/>
          <a:ext cx="3687582" cy="38253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87582">
                  <a:extLst>
                    <a:ext uri="{9D8B030D-6E8A-4147-A177-3AD203B41FA5}">
                      <a16:colId xmlns:a16="http://schemas.microsoft.com/office/drawing/2014/main" val="809290515"/>
                    </a:ext>
                  </a:extLst>
                </a:gridCol>
              </a:tblGrid>
              <a:tr h="618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Home/Self-care</a:t>
                      </a:r>
                      <a:endParaRPr lang="en-US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84416"/>
                  </a:ext>
                </a:extLst>
              </a:tr>
              <a:tr h="674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Home Health</a:t>
                      </a:r>
                      <a:endParaRPr lang="en-US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945571"/>
                  </a:ext>
                </a:extLst>
              </a:tr>
              <a:tr h="674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Intermediate Care Facility</a:t>
                      </a:r>
                      <a:endParaRPr lang="en-US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272006"/>
                  </a:ext>
                </a:extLst>
              </a:tr>
              <a:tr h="63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Skilled Nursing Facility (SNF)</a:t>
                      </a:r>
                      <a:endParaRPr lang="en-US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664042"/>
                  </a:ext>
                </a:extLst>
              </a:tr>
              <a:tr h="620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Transfer to acute hospital/LTACH</a:t>
                      </a:r>
                      <a:endParaRPr lang="en-US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502075"/>
                  </a:ext>
                </a:extLst>
              </a:tr>
              <a:tr h="602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Expired</a:t>
                      </a:r>
                      <a:endParaRPr lang="en-US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601174"/>
                  </a:ext>
                </a:extLst>
              </a:tr>
            </a:tbl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3C3308FC-2337-6997-AC66-A5D4ACCFC9AE}"/>
              </a:ext>
            </a:extLst>
          </p:cNvPr>
          <p:cNvSpPr/>
          <p:nvPr/>
        </p:nvSpPr>
        <p:spPr>
          <a:xfrm>
            <a:off x="159008" y="1918741"/>
            <a:ext cx="484632" cy="358463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69C1-76F8-9597-B6BE-3281A898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ptos Display (Headings)"/>
              </a:rPr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6B122-5B75-F55E-251C-99435EFD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Length of Stay</a:t>
            </a:r>
            <a:r>
              <a:rPr lang="en-US" dirty="0"/>
              <a:t>:  Average did not differ significantly between rural and urban patients</a:t>
            </a:r>
          </a:p>
          <a:p>
            <a:pPr lvl="1"/>
            <a:r>
              <a:rPr lang="en-US" dirty="0"/>
              <a:t>65+ age group with borderline significantly longer length of stay</a:t>
            </a:r>
          </a:p>
          <a:p>
            <a:r>
              <a:rPr lang="en-US" b="1" dirty="0"/>
              <a:t>Discharge Disposition</a:t>
            </a:r>
            <a:r>
              <a:rPr lang="en-US" dirty="0"/>
              <a:t>: Patients with rural home parish were 3x more likely to be discharged from the hospital to a long-term care facility to another acute care facility </a:t>
            </a:r>
          </a:p>
        </p:txBody>
      </p:sp>
    </p:spTree>
    <p:extLst>
      <p:ext uri="{BB962C8B-B14F-4D97-AF65-F5344CB8AC3E}">
        <p14:creationId xmlns:p14="http://schemas.microsoft.com/office/powerpoint/2010/main" val="230545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</TotalTime>
  <Words>893</Words>
  <Application>Microsoft Office PowerPoint</Application>
  <PresentationFormat>On-screen Show (4:3)</PresentationFormat>
  <Paragraphs>100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Aptos Display (Headings)</vt:lpstr>
      <vt:lpstr>Arial</vt:lpstr>
      <vt:lpstr>Office Theme</vt:lpstr>
      <vt:lpstr>Stroke Care Across Louisiana: Length of Hospital Stay and Discharge Condition</vt:lpstr>
      <vt:lpstr>Background on Stroke</vt:lpstr>
      <vt:lpstr>Current ACLA Interventions</vt:lpstr>
      <vt:lpstr>Data Sources</vt:lpstr>
      <vt:lpstr>Overview of Stroke Incidence</vt:lpstr>
      <vt:lpstr>Overview of Stroke Incidence</vt:lpstr>
      <vt:lpstr>Length of Stay</vt:lpstr>
      <vt:lpstr>Discharge Disposition</vt:lpstr>
      <vt:lpstr>Findings</vt:lpstr>
      <vt:lpstr>Proximity to Nearest Stroke Certified Hospital</vt:lpstr>
      <vt:lpstr>Areas for Further Research</vt:lpstr>
      <vt:lpstr>References</vt:lpstr>
      <vt:lpstr>Acknowledgements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Patel, Nina</cp:lastModifiedBy>
  <cp:revision>11</cp:revision>
  <dcterms:created xsi:type="dcterms:W3CDTF">2013-01-27T09:14:16Z</dcterms:created>
  <dcterms:modified xsi:type="dcterms:W3CDTF">2025-09-24T13:47:42Z</dcterms:modified>
  <cp:category/>
</cp:coreProperties>
</file>