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2" r:id="rId1"/>
  </p:sldMasterIdLst>
  <p:notesMasterIdLst>
    <p:notesMasterId r:id="rId17"/>
  </p:notesMasterIdLst>
  <p:sldIdLst>
    <p:sldId id="256" r:id="rId2"/>
    <p:sldId id="257" r:id="rId3"/>
    <p:sldId id="263" r:id="rId4"/>
    <p:sldId id="262" r:id="rId5"/>
    <p:sldId id="260" r:id="rId6"/>
    <p:sldId id="266" r:id="rId7"/>
    <p:sldId id="270" r:id="rId8"/>
    <p:sldId id="267" r:id="rId9"/>
    <p:sldId id="269" r:id="rId10"/>
    <p:sldId id="272" r:id="rId11"/>
    <p:sldId id="271" r:id="rId12"/>
    <p:sldId id="275" r:id="rId13"/>
    <p:sldId id="273" r:id="rId14"/>
    <p:sldId id="274" r:id="rId15"/>
    <p:sldId id="26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AA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92"/>
    <p:restoredTop sz="77008"/>
  </p:normalViewPr>
  <p:slideViewPr>
    <p:cSldViewPr snapToGrid="0">
      <p:cViewPr>
        <p:scale>
          <a:sx n="61" d="100"/>
          <a:sy n="61" d="100"/>
        </p:scale>
        <p:origin x="168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alenasinnasone/Documents/L4/Population%20Health/Statin%20Therapy%20for%20Patients%20with%20Diabet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alenasinnasone/Documents/L4/Population%20Health/Statin%20Therapy%20for%20Patients%20with%20Diabet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alenasinnasone/Documents/L4/Population%20Health/Statin%20Therapy%20for%20Patients%20with%20Diabet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alenasinnasone/Documents/L4/Population%20Health/Statin%20Therapy%20for%20Patients%20with%20Diabet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alenasinnasone/Documents/L4/Population%20Health/Statin%20Therapy%20for%20Patients%20with%20Diabete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salenasinnasone\Documents\L4\Population%20Health\Statin%20Therapy%20for%20Patients%20with%20Diabet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'2024'!$B$37</c:f>
              <c:strCache>
                <c:ptCount val="1"/>
                <c:pt idx="0">
                  <c:v>Received Statin Therapy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'2024'!$A$38:$A$39</c:f>
              <c:strCache>
                <c:ptCount val="2"/>
                <c:pt idx="0">
                  <c:v>NCQA Average (2023)</c:v>
                </c:pt>
                <c:pt idx="1">
                  <c:v>ACLA Average (2024)</c:v>
                </c:pt>
              </c:strCache>
            </c:strRef>
          </c:cat>
          <c:val>
            <c:numRef>
              <c:f>'2024'!$B$38:$B$39</c:f>
              <c:numCache>
                <c:formatCode>0%</c:formatCode>
                <c:ptCount val="2"/>
                <c:pt idx="0">
                  <c:v>0.63800000000000001</c:v>
                </c:pt>
                <c:pt idx="1">
                  <c:v>0.81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3-5244-B3AD-7EAFD67089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018000"/>
        <c:axId val="1778458815"/>
      </c:barChart>
      <c:catAx>
        <c:axId val="138018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458815"/>
        <c:crosses val="autoZero"/>
        <c:auto val="1"/>
        <c:lblAlgn val="ctr"/>
        <c:lblOffset val="100"/>
        <c:noMultiLvlLbl val="0"/>
      </c:catAx>
      <c:valAx>
        <c:axId val="17784588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018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Statin Adherence 80%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'2024'!$B$70</c:f>
              <c:strCache>
                <c:ptCount val="1"/>
                <c:pt idx="0">
                  <c:v>Statin Adherence 80%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'2024'!$A$71:$A$72</c:f>
              <c:strCache>
                <c:ptCount val="2"/>
                <c:pt idx="0">
                  <c:v>NCQA Average (2023)</c:v>
                </c:pt>
                <c:pt idx="1">
                  <c:v>ACLA Average (2024)</c:v>
                </c:pt>
              </c:strCache>
            </c:strRef>
          </c:cat>
          <c:val>
            <c:numRef>
              <c:f>'2024'!$B$71:$B$72</c:f>
              <c:numCache>
                <c:formatCode>0%</c:formatCode>
                <c:ptCount val="2"/>
                <c:pt idx="0">
                  <c:v>0.67400000000000004</c:v>
                </c:pt>
                <c:pt idx="1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70-4043-A124-43A7B00DA4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05757423"/>
        <c:axId val="138067168"/>
      </c:barChart>
      <c:catAx>
        <c:axId val="1905757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067168"/>
        <c:crosses val="autoZero"/>
        <c:auto val="1"/>
        <c:lblAlgn val="ctr"/>
        <c:lblOffset val="100"/>
        <c:noMultiLvlLbl val="0"/>
      </c:catAx>
      <c:valAx>
        <c:axId val="138067168"/>
        <c:scaling>
          <c:orientation val="minMax"/>
          <c:max val="0.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57574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Adherence by Age - 2024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'2024'!$C$1</c:f>
              <c:strCache>
                <c:ptCount val="1"/>
                <c:pt idx="0">
                  <c:v>≥80% Adherent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'2024'!$B$2:$B$4</c:f>
              <c:strCache>
                <c:ptCount val="3"/>
                <c:pt idx="0">
                  <c:v>Ages 40-49</c:v>
                </c:pt>
                <c:pt idx="1">
                  <c:v>Ages 50-59</c:v>
                </c:pt>
                <c:pt idx="2">
                  <c:v>Ages 60-69</c:v>
                </c:pt>
              </c:strCache>
            </c:strRef>
          </c:cat>
          <c:val>
            <c:numRef>
              <c:f>'2024'!$C$2:$C$4</c:f>
              <c:numCache>
                <c:formatCode>0%</c:formatCode>
                <c:ptCount val="3"/>
                <c:pt idx="0">
                  <c:v>0.60120240480961928</c:v>
                </c:pt>
                <c:pt idx="1">
                  <c:v>0.68687943262411344</c:v>
                </c:pt>
                <c:pt idx="2">
                  <c:v>0.76127612761276131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6A-9847-BE82-E60D7EF393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06238671"/>
        <c:axId val="1930227135"/>
      </c:barChart>
      <c:catAx>
        <c:axId val="190623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0227135"/>
        <c:crosses val="autoZero"/>
        <c:auto val="1"/>
        <c:lblAlgn val="ctr"/>
        <c:lblOffset val="100"/>
        <c:noMultiLvlLbl val="0"/>
      </c:catAx>
      <c:valAx>
        <c:axId val="1930227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623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Statin Adherence Rates by Race - 2024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'2024'!$C$15</c:f>
              <c:strCache>
                <c:ptCount val="1"/>
                <c:pt idx="0">
                  <c:v>≥80% Adherent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76008095683138E-2"/>
                      <c:h val="4.36635944700460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752-A04C-BFAE-F2848650C7CD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76008095683138E-2"/>
                      <c:h val="3.50230414746543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752-A04C-BFAE-F2848650C7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'2024'!$A$16:$A$20</c:f>
              <c:strCache>
                <c:ptCount val="5"/>
                <c:pt idx="0">
                  <c:v>Black/African American</c:v>
                </c:pt>
                <c:pt idx="1">
                  <c:v>American Indian </c:v>
                </c:pt>
                <c:pt idx="2">
                  <c:v>White</c:v>
                </c:pt>
                <c:pt idx="3">
                  <c:v>Unknown</c:v>
                </c:pt>
                <c:pt idx="4">
                  <c:v>Asian or Pacific Islander</c:v>
                </c:pt>
              </c:strCache>
            </c:strRef>
          </c:cat>
          <c:val>
            <c:numRef>
              <c:f>'2024'!$C$16:$C$20</c:f>
              <c:numCache>
                <c:formatCode>0%</c:formatCode>
                <c:ptCount val="5"/>
                <c:pt idx="0">
                  <c:v>0.50497583167472282</c:v>
                </c:pt>
                <c:pt idx="1">
                  <c:v>0.53333333333333333</c:v>
                </c:pt>
                <c:pt idx="2">
                  <c:v>0.5927956147220047</c:v>
                </c:pt>
                <c:pt idx="3">
                  <c:v>0.60750853242320824</c:v>
                </c:pt>
                <c:pt idx="4">
                  <c:v>0.73611111111111116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03-C047-957D-6806288D44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687344"/>
        <c:axId val="40530416"/>
      </c:barChart>
      <c:catAx>
        <c:axId val="40687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530416"/>
        <c:crosses val="autoZero"/>
        <c:auto val="1"/>
        <c:lblAlgn val="ctr"/>
        <c:lblOffset val="100"/>
        <c:noMultiLvlLbl val="0"/>
      </c:catAx>
      <c:valAx>
        <c:axId val="40530416"/>
        <c:scaling>
          <c:orientation val="minMax"/>
          <c:max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68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aseline="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Statin Adherence by Rural vs Urban - 2024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'2024'!$C$31</c:f>
              <c:strCache>
                <c:ptCount val="1"/>
                <c:pt idx="0">
                  <c:v>≥80% Adherent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'2024'!$A$32:$A$33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'2024'!$C$32:$C$33</c:f>
              <c:numCache>
                <c:formatCode>0%</c:formatCode>
                <c:ptCount val="2"/>
                <c:pt idx="0">
                  <c:v>0.51318458417849899</c:v>
                </c:pt>
                <c:pt idx="1">
                  <c:v>0.43510797519777633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9B-EF4C-A966-7179A5367B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05610240"/>
        <c:axId val="266512800"/>
      </c:barChart>
      <c:catAx>
        <c:axId val="40561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6512800"/>
        <c:crosses val="autoZero"/>
        <c:auto val="1"/>
        <c:lblAlgn val="ctr"/>
        <c:lblOffset val="100"/>
        <c:noMultiLvlLbl val="0"/>
      </c:catAx>
      <c:valAx>
        <c:axId val="266512800"/>
        <c:scaling>
          <c:orientation val="minMax"/>
          <c:max val="0.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5610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baseline="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/>
              <a:t>Statin Adherence Rates by Region - 2024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'2024'!$B$59</c:f>
              <c:strCache>
                <c:ptCount val="1"/>
                <c:pt idx="0">
                  <c:v>% Adherent ≥80% 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170703133919139E-2"/>
                      <c:h val="5.5867872136703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5C7-1F44-8E57-4C5AAD27ECD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170703133919139E-2"/>
                      <c:h val="0.101700755150406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513-BE41-B93E-2EFD5A0F92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'2024'!$A$60:$A$68</c:f>
              <c:numCache>
                <c:formatCode>General</c:formatCode>
                <c:ptCount val="9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2</c:v>
                </c:pt>
                <c:pt idx="4">
                  <c:v>4</c:v>
                </c:pt>
                <c:pt idx="5">
                  <c:v>5</c:v>
                </c:pt>
                <c:pt idx="6">
                  <c:v>1</c:v>
                </c:pt>
                <c:pt idx="7">
                  <c:v>9</c:v>
                </c:pt>
                <c:pt idx="8">
                  <c:v>3</c:v>
                </c:pt>
              </c:numCache>
            </c:numRef>
          </c:cat>
          <c:val>
            <c:numRef>
              <c:f>'2024'!$B$60:$B$68</c:f>
              <c:numCache>
                <c:formatCode>0%</c:formatCode>
                <c:ptCount val="9"/>
                <c:pt idx="0">
                  <c:v>0.47116968698517298</c:v>
                </c:pt>
                <c:pt idx="1">
                  <c:v>0.51387213510253316</c:v>
                </c:pt>
                <c:pt idx="2">
                  <c:v>0.534965034965035</c:v>
                </c:pt>
                <c:pt idx="3">
                  <c:v>0.54133635334088337</c:v>
                </c:pt>
                <c:pt idx="4">
                  <c:v>0.5456702253855279</c:v>
                </c:pt>
                <c:pt idx="5">
                  <c:v>0.56140350877192979</c:v>
                </c:pt>
                <c:pt idx="6">
                  <c:v>0.57485029940119758</c:v>
                </c:pt>
                <c:pt idx="7">
                  <c:v>0.59226190476190477</c:v>
                </c:pt>
                <c:pt idx="8">
                  <c:v>0.6028368794326241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64-8345-99B4-E990980C20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7317712"/>
        <c:axId val="1871508687"/>
      </c:barChart>
      <c:catAx>
        <c:axId val="1573177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Regions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1508687"/>
        <c:crosses val="autoZero"/>
        <c:auto val="1"/>
        <c:lblAlgn val="ctr"/>
        <c:lblOffset val="100"/>
        <c:noMultiLvlLbl val="0"/>
      </c:catAx>
      <c:valAx>
        <c:axId val="1871508687"/>
        <c:scaling>
          <c:orientation val="minMax"/>
          <c:max val="0.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317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7">
  <a:schemeClr val="accent5"/>
  <a:schemeClr val="accent5"/>
  <a:schemeClr val="accent5"/>
  <a:schemeClr val="accent5"/>
  <a:schemeClr val="accent5"/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3F3806-F96D-4EC6-B8D1-1F2D7353E155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61682C9-8C00-4BEB-B58D-8A450BCDF66A}">
      <dgm:prSet/>
      <dgm:spPr/>
      <dgm:t>
        <a:bodyPr/>
        <a:lstStyle/>
        <a:p>
          <a:r>
            <a:rPr lang="en-US" dirty="0"/>
            <a:t>Describe the </a:t>
          </a:r>
          <a:r>
            <a:rPr lang="en-US" b="1" dirty="0"/>
            <a:t>current rates of statin adherence </a:t>
          </a:r>
          <a:r>
            <a:rPr lang="en-US" dirty="0"/>
            <a:t>among adults aged 40-75 with diabetes and without clinical atherosclerotic cardiovascular disease in LA </a:t>
          </a:r>
        </a:p>
      </dgm:t>
    </dgm:pt>
    <dgm:pt modelId="{1192D155-328C-480F-9A86-6FD9EDE7F381}" type="parTrans" cxnId="{F9C2662E-B193-4DA3-8F4B-5C86FA9C19CF}">
      <dgm:prSet/>
      <dgm:spPr/>
      <dgm:t>
        <a:bodyPr/>
        <a:lstStyle/>
        <a:p>
          <a:endParaRPr lang="en-US"/>
        </a:p>
      </dgm:t>
    </dgm:pt>
    <dgm:pt modelId="{4FDF6B8B-6512-48BB-BEF0-6CDAE8526590}" type="sibTrans" cxnId="{F9C2662E-B193-4DA3-8F4B-5C86FA9C19CF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23F330AF-4AA1-431D-A32C-20E14BAB8BF1}">
      <dgm:prSet custT="1"/>
      <dgm:spPr/>
      <dgm:t>
        <a:bodyPr/>
        <a:lstStyle/>
        <a:p>
          <a:r>
            <a:rPr lang="en-US" sz="1100" dirty="0"/>
            <a:t>Analyze variations in statin </a:t>
          </a:r>
          <a:r>
            <a:rPr lang="en-US" sz="1100" baseline="0" dirty="0"/>
            <a:t>prescribing</a:t>
          </a:r>
          <a:r>
            <a:rPr lang="en-US" sz="1100" dirty="0"/>
            <a:t> and </a:t>
          </a:r>
          <a:r>
            <a:rPr lang="en-US" sz="1100" b="1" dirty="0"/>
            <a:t>adherence among different demographic groups </a:t>
          </a:r>
          <a:r>
            <a:rPr lang="en-US" sz="1100" dirty="0"/>
            <a:t>(e.g., age, race, geographic region)</a:t>
          </a:r>
        </a:p>
      </dgm:t>
    </dgm:pt>
    <dgm:pt modelId="{C4046EAF-D3CF-454C-82E3-E73F5AE99E44}" type="parTrans" cxnId="{12F0FDE4-170C-46A4-A252-883DF1C0EE70}">
      <dgm:prSet/>
      <dgm:spPr/>
      <dgm:t>
        <a:bodyPr/>
        <a:lstStyle/>
        <a:p>
          <a:endParaRPr lang="en-US"/>
        </a:p>
      </dgm:t>
    </dgm:pt>
    <dgm:pt modelId="{2261915C-572B-4F27-B737-D8D70833A430}" type="sibTrans" cxnId="{12F0FDE4-170C-46A4-A252-883DF1C0EE70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8AAB8530-F0CD-4D40-A651-1C3B24E06AE9}">
      <dgm:prSet/>
      <dgm:spPr/>
      <dgm:t>
        <a:bodyPr/>
        <a:lstStyle/>
        <a:p>
          <a:r>
            <a:rPr lang="en-US" dirty="0"/>
            <a:t>Identify </a:t>
          </a:r>
          <a:r>
            <a:rPr lang="en-US" b="1" dirty="0"/>
            <a:t>potential disparities and social determinants of health </a:t>
          </a:r>
          <a:r>
            <a:rPr lang="en-US" dirty="0"/>
            <a:t>that influence differences in statin adherence </a:t>
          </a:r>
        </a:p>
      </dgm:t>
    </dgm:pt>
    <dgm:pt modelId="{425E84AE-FC87-40E6-A386-82F503A762A3}" type="parTrans" cxnId="{A175C556-DD79-49AD-B367-43B8F2740B72}">
      <dgm:prSet/>
      <dgm:spPr/>
      <dgm:t>
        <a:bodyPr/>
        <a:lstStyle/>
        <a:p>
          <a:endParaRPr lang="en-US"/>
        </a:p>
      </dgm:t>
    </dgm:pt>
    <dgm:pt modelId="{3EBC8205-2942-44E5-BBCE-528A94D8031F}" type="sibTrans" cxnId="{A175C556-DD79-49AD-B367-43B8F2740B72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AFBD0424-4956-462E-81A3-3426E50F3C16}">
      <dgm:prSet/>
      <dgm:spPr/>
      <dgm:t>
        <a:bodyPr/>
        <a:lstStyle/>
        <a:p>
          <a:r>
            <a:rPr lang="en-US" dirty="0"/>
            <a:t>Develop </a:t>
          </a:r>
          <a:r>
            <a:rPr lang="en-US" b="1" dirty="0"/>
            <a:t>data-driven recommendations </a:t>
          </a:r>
          <a:r>
            <a:rPr lang="en-US" dirty="0"/>
            <a:t>to improve adherence rates for patients with diabetes in LA </a:t>
          </a:r>
        </a:p>
      </dgm:t>
    </dgm:pt>
    <dgm:pt modelId="{3762B04B-96C2-41DA-9C75-353A537BA386}" type="parTrans" cxnId="{FCE2AB00-C434-403A-8DF9-F6127E4E9199}">
      <dgm:prSet/>
      <dgm:spPr/>
      <dgm:t>
        <a:bodyPr/>
        <a:lstStyle/>
        <a:p>
          <a:endParaRPr lang="en-US"/>
        </a:p>
      </dgm:t>
    </dgm:pt>
    <dgm:pt modelId="{E30F163E-AF06-48AA-A296-8DBB56D96DA9}" type="sibTrans" cxnId="{FCE2AB00-C434-403A-8DF9-F6127E4E9199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3014F013-10EF-9B4C-B4BB-B21586417827}" type="pres">
      <dgm:prSet presAssocID="{4A3F3806-F96D-4EC6-B8D1-1F2D7353E155}" presName="linearFlow" presStyleCnt="0">
        <dgm:presLayoutVars>
          <dgm:dir/>
          <dgm:animLvl val="lvl"/>
          <dgm:resizeHandles val="exact"/>
        </dgm:presLayoutVars>
      </dgm:prSet>
      <dgm:spPr/>
    </dgm:pt>
    <dgm:pt modelId="{7CD6E092-48B2-554D-8B54-902C69A31AD3}" type="pres">
      <dgm:prSet presAssocID="{061682C9-8C00-4BEB-B58D-8A450BCDF66A}" presName="compositeNode" presStyleCnt="0"/>
      <dgm:spPr/>
    </dgm:pt>
    <dgm:pt modelId="{26A6A5A8-8563-BA47-B981-AE031C93BDC3}" type="pres">
      <dgm:prSet presAssocID="{061682C9-8C00-4BEB-B58D-8A450BCDF66A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DFE8A147-D525-F446-B792-46987BC26D42}" type="pres">
      <dgm:prSet presAssocID="{061682C9-8C00-4BEB-B58D-8A450BCDF66A}" presName="parSh" presStyleCnt="0"/>
      <dgm:spPr/>
    </dgm:pt>
    <dgm:pt modelId="{4F7056D4-51C9-3740-A74A-5506BFD51D36}" type="pres">
      <dgm:prSet presAssocID="{061682C9-8C00-4BEB-B58D-8A450BCDF66A}" presName="lineNode" presStyleLbl="alignAccFollowNode1" presStyleIdx="0" presStyleCnt="12"/>
      <dgm:spPr/>
    </dgm:pt>
    <dgm:pt modelId="{D3ADC971-E469-6141-9D40-4663CAF81679}" type="pres">
      <dgm:prSet presAssocID="{061682C9-8C00-4BEB-B58D-8A450BCDF66A}" presName="lineArrowNode" presStyleLbl="alignAccFollowNode1" presStyleIdx="1" presStyleCnt="12"/>
      <dgm:spPr/>
    </dgm:pt>
    <dgm:pt modelId="{1C32FC12-9943-4447-A6CF-299A6AE7B6E4}" type="pres">
      <dgm:prSet presAssocID="{4FDF6B8B-6512-48BB-BEF0-6CDAE8526590}" presName="sibTransNodeCircle" presStyleLbl="alignNode1" presStyleIdx="0" presStyleCnt="4">
        <dgm:presLayoutVars>
          <dgm:chMax val="0"/>
          <dgm:bulletEnabled/>
        </dgm:presLayoutVars>
      </dgm:prSet>
      <dgm:spPr/>
    </dgm:pt>
    <dgm:pt modelId="{87DE885F-771C-B742-B22D-24B823E2EA98}" type="pres">
      <dgm:prSet presAssocID="{4FDF6B8B-6512-48BB-BEF0-6CDAE8526590}" presName="spacerBetweenCircleAndCallout" presStyleCnt="0">
        <dgm:presLayoutVars/>
      </dgm:prSet>
      <dgm:spPr/>
    </dgm:pt>
    <dgm:pt modelId="{3B939DC6-B489-9A48-8D43-634BF222C2C2}" type="pres">
      <dgm:prSet presAssocID="{061682C9-8C00-4BEB-B58D-8A450BCDF66A}" presName="nodeText" presStyleLbl="alignAccFollowNode1" presStyleIdx="2" presStyleCnt="12">
        <dgm:presLayoutVars>
          <dgm:bulletEnabled val="1"/>
        </dgm:presLayoutVars>
      </dgm:prSet>
      <dgm:spPr/>
    </dgm:pt>
    <dgm:pt modelId="{07F6E9A8-0CD8-8141-9934-12D3F01EDA10}" type="pres">
      <dgm:prSet presAssocID="{4FDF6B8B-6512-48BB-BEF0-6CDAE8526590}" presName="sibTransComposite" presStyleCnt="0"/>
      <dgm:spPr/>
    </dgm:pt>
    <dgm:pt modelId="{B45DB5C0-0AF1-A443-B52B-7C766F8F43DC}" type="pres">
      <dgm:prSet presAssocID="{23F330AF-4AA1-431D-A32C-20E14BAB8BF1}" presName="compositeNode" presStyleCnt="0"/>
      <dgm:spPr/>
    </dgm:pt>
    <dgm:pt modelId="{3DA86DE1-F545-A44A-89DC-BB412A67027C}" type="pres">
      <dgm:prSet presAssocID="{23F330AF-4AA1-431D-A32C-20E14BAB8BF1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D2E519B8-E2A6-6447-87A7-E6D0AA84FFF8}" type="pres">
      <dgm:prSet presAssocID="{23F330AF-4AA1-431D-A32C-20E14BAB8BF1}" presName="parSh" presStyleCnt="0"/>
      <dgm:spPr/>
    </dgm:pt>
    <dgm:pt modelId="{D4A6E0FC-688E-9843-8012-01A69316038A}" type="pres">
      <dgm:prSet presAssocID="{23F330AF-4AA1-431D-A32C-20E14BAB8BF1}" presName="lineNode" presStyleLbl="alignAccFollowNode1" presStyleIdx="3" presStyleCnt="12"/>
      <dgm:spPr/>
    </dgm:pt>
    <dgm:pt modelId="{5BA08B2D-755E-4E4E-820F-AE9A426FE6FE}" type="pres">
      <dgm:prSet presAssocID="{23F330AF-4AA1-431D-A32C-20E14BAB8BF1}" presName="lineArrowNode" presStyleLbl="alignAccFollowNode1" presStyleIdx="4" presStyleCnt="12"/>
      <dgm:spPr/>
    </dgm:pt>
    <dgm:pt modelId="{A28B1C9C-A5A9-1A4B-9304-429A248E21B5}" type="pres">
      <dgm:prSet presAssocID="{2261915C-572B-4F27-B737-D8D70833A430}" presName="sibTransNodeCircle" presStyleLbl="alignNode1" presStyleIdx="1" presStyleCnt="4">
        <dgm:presLayoutVars>
          <dgm:chMax val="0"/>
          <dgm:bulletEnabled/>
        </dgm:presLayoutVars>
      </dgm:prSet>
      <dgm:spPr/>
    </dgm:pt>
    <dgm:pt modelId="{8BCCB8C2-66E4-B14F-A395-3802B0EA110E}" type="pres">
      <dgm:prSet presAssocID="{2261915C-572B-4F27-B737-D8D70833A430}" presName="spacerBetweenCircleAndCallout" presStyleCnt="0">
        <dgm:presLayoutVars/>
      </dgm:prSet>
      <dgm:spPr/>
    </dgm:pt>
    <dgm:pt modelId="{A55395F1-79F4-C045-9913-E2F292542C95}" type="pres">
      <dgm:prSet presAssocID="{23F330AF-4AA1-431D-A32C-20E14BAB8BF1}" presName="nodeText" presStyleLbl="alignAccFollowNode1" presStyleIdx="5" presStyleCnt="12">
        <dgm:presLayoutVars>
          <dgm:bulletEnabled val="1"/>
        </dgm:presLayoutVars>
      </dgm:prSet>
      <dgm:spPr/>
    </dgm:pt>
    <dgm:pt modelId="{C145F217-C629-E746-96D5-8B1A7EC7C18E}" type="pres">
      <dgm:prSet presAssocID="{2261915C-572B-4F27-B737-D8D70833A430}" presName="sibTransComposite" presStyleCnt="0"/>
      <dgm:spPr/>
    </dgm:pt>
    <dgm:pt modelId="{013EE01F-785E-7847-84C7-8AE1FCFD0518}" type="pres">
      <dgm:prSet presAssocID="{8AAB8530-F0CD-4D40-A651-1C3B24E06AE9}" presName="compositeNode" presStyleCnt="0"/>
      <dgm:spPr/>
    </dgm:pt>
    <dgm:pt modelId="{E5BEEF8F-4D51-D547-9C89-3698123E5109}" type="pres">
      <dgm:prSet presAssocID="{8AAB8530-F0CD-4D40-A651-1C3B24E06AE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B1CB8306-E417-E044-99AF-ABBDD6C10375}" type="pres">
      <dgm:prSet presAssocID="{8AAB8530-F0CD-4D40-A651-1C3B24E06AE9}" presName="parSh" presStyleCnt="0"/>
      <dgm:spPr/>
    </dgm:pt>
    <dgm:pt modelId="{01D9458B-13D6-6C40-B508-915BD0E09A50}" type="pres">
      <dgm:prSet presAssocID="{8AAB8530-F0CD-4D40-A651-1C3B24E06AE9}" presName="lineNode" presStyleLbl="alignAccFollowNode1" presStyleIdx="6" presStyleCnt="12"/>
      <dgm:spPr/>
    </dgm:pt>
    <dgm:pt modelId="{8D86C24F-3826-704B-B55D-32A49BABAECF}" type="pres">
      <dgm:prSet presAssocID="{8AAB8530-F0CD-4D40-A651-1C3B24E06AE9}" presName="lineArrowNode" presStyleLbl="alignAccFollowNode1" presStyleIdx="7" presStyleCnt="12"/>
      <dgm:spPr/>
    </dgm:pt>
    <dgm:pt modelId="{418B3720-D325-0244-B8E7-5519DB262AB7}" type="pres">
      <dgm:prSet presAssocID="{3EBC8205-2942-44E5-BBCE-528A94D8031F}" presName="sibTransNodeCircle" presStyleLbl="alignNode1" presStyleIdx="2" presStyleCnt="4">
        <dgm:presLayoutVars>
          <dgm:chMax val="0"/>
          <dgm:bulletEnabled/>
        </dgm:presLayoutVars>
      </dgm:prSet>
      <dgm:spPr/>
    </dgm:pt>
    <dgm:pt modelId="{642F0F70-6C02-7842-A57F-13F87CCED912}" type="pres">
      <dgm:prSet presAssocID="{3EBC8205-2942-44E5-BBCE-528A94D8031F}" presName="spacerBetweenCircleAndCallout" presStyleCnt="0">
        <dgm:presLayoutVars/>
      </dgm:prSet>
      <dgm:spPr/>
    </dgm:pt>
    <dgm:pt modelId="{A806F6B5-E657-B743-A219-BE633F384143}" type="pres">
      <dgm:prSet presAssocID="{8AAB8530-F0CD-4D40-A651-1C3B24E06AE9}" presName="nodeText" presStyleLbl="alignAccFollowNode1" presStyleIdx="8" presStyleCnt="12">
        <dgm:presLayoutVars>
          <dgm:bulletEnabled val="1"/>
        </dgm:presLayoutVars>
      </dgm:prSet>
      <dgm:spPr/>
    </dgm:pt>
    <dgm:pt modelId="{DEC6DED9-214E-164D-B242-033DFE33E26A}" type="pres">
      <dgm:prSet presAssocID="{3EBC8205-2942-44E5-BBCE-528A94D8031F}" presName="sibTransComposite" presStyleCnt="0"/>
      <dgm:spPr/>
    </dgm:pt>
    <dgm:pt modelId="{A3FB3FDC-6D2A-E04C-A6D0-FE781C4C3743}" type="pres">
      <dgm:prSet presAssocID="{AFBD0424-4956-462E-81A3-3426E50F3C16}" presName="compositeNode" presStyleCnt="0"/>
      <dgm:spPr/>
    </dgm:pt>
    <dgm:pt modelId="{CAF737CA-EFCF-4448-9548-A45E99B3883C}" type="pres">
      <dgm:prSet presAssocID="{AFBD0424-4956-462E-81A3-3426E50F3C16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86AE418C-A701-424D-BBB4-C79E0BDC7A8A}" type="pres">
      <dgm:prSet presAssocID="{AFBD0424-4956-462E-81A3-3426E50F3C16}" presName="parSh" presStyleCnt="0"/>
      <dgm:spPr/>
    </dgm:pt>
    <dgm:pt modelId="{1899EB79-558B-6041-893A-EDD666B4C29F}" type="pres">
      <dgm:prSet presAssocID="{AFBD0424-4956-462E-81A3-3426E50F3C16}" presName="lineNode" presStyleLbl="alignAccFollowNode1" presStyleIdx="9" presStyleCnt="12"/>
      <dgm:spPr/>
    </dgm:pt>
    <dgm:pt modelId="{CEFD5BE7-6493-5A4B-8002-7C193ACDE517}" type="pres">
      <dgm:prSet presAssocID="{AFBD0424-4956-462E-81A3-3426E50F3C16}" presName="lineArrowNode" presStyleLbl="alignAccFollowNode1" presStyleIdx="10" presStyleCnt="12"/>
      <dgm:spPr/>
    </dgm:pt>
    <dgm:pt modelId="{7E0F7BAE-A078-E74E-8B7E-1E6EF9750ED4}" type="pres">
      <dgm:prSet presAssocID="{E30F163E-AF06-48AA-A296-8DBB56D96DA9}" presName="sibTransNodeCircle" presStyleLbl="alignNode1" presStyleIdx="3" presStyleCnt="4">
        <dgm:presLayoutVars>
          <dgm:chMax val="0"/>
          <dgm:bulletEnabled/>
        </dgm:presLayoutVars>
      </dgm:prSet>
      <dgm:spPr/>
    </dgm:pt>
    <dgm:pt modelId="{B51DE8B9-9CC8-3A41-BE49-73D628E06971}" type="pres">
      <dgm:prSet presAssocID="{E30F163E-AF06-48AA-A296-8DBB56D96DA9}" presName="spacerBetweenCircleAndCallout" presStyleCnt="0">
        <dgm:presLayoutVars/>
      </dgm:prSet>
      <dgm:spPr/>
    </dgm:pt>
    <dgm:pt modelId="{5E14F4E8-0E12-544C-84E0-9D8B9FBDB77E}" type="pres">
      <dgm:prSet presAssocID="{AFBD0424-4956-462E-81A3-3426E50F3C16}" presName="nodeText" presStyleLbl="alignAccFollowNode1" presStyleIdx="11" presStyleCnt="12">
        <dgm:presLayoutVars>
          <dgm:bulletEnabled val="1"/>
        </dgm:presLayoutVars>
      </dgm:prSet>
      <dgm:spPr/>
    </dgm:pt>
  </dgm:ptLst>
  <dgm:cxnLst>
    <dgm:cxn modelId="{FCE2AB00-C434-403A-8DF9-F6127E4E9199}" srcId="{4A3F3806-F96D-4EC6-B8D1-1F2D7353E155}" destId="{AFBD0424-4956-462E-81A3-3426E50F3C16}" srcOrd="3" destOrd="0" parTransId="{3762B04B-96C2-41DA-9C75-353A537BA386}" sibTransId="{E30F163E-AF06-48AA-A296-8DBB56D96DA9}"/>
    <dgm:cxn modelId="{9FBE4C29-5A32-2447-961B-01EF23F80588}" type="presOf" srcId="{4A3F3806-F96D-4EC6-B8D1-1F2D7353E155}" destId="{3014F013-10EF-9B4C-B4BB-B21586417827}" srcOrd="0" destOrd="0" presId="urn:microsoft.com/office/officeart/2016/7/layout/LinearArrowProcessNumbered"/>
    <dgm:cxn modelId="{F9C2662E-B193-4DA3-8F4B-5C86FA9C19CF}" srcId="{4A3F3806-F96D-4EC6-B8D1-1F2D7353E155}" destId="{061682C9-8C00-4BEB-B58D-8A450BCDF66A}" srcOrd="0" destOrd="0" parTransId="{1192D155-328C-480F-9A86-6FD9EDE7F381}" sibTransId="{4FDF6B8B-6512-48BB-BEF0-6CDAE8526590}"/>
    <dgm:cxn modelId="{7BBA3F32-7CF4-1640-9327-0DDBE549D0FE}" type="presOf" srcId="{E30F163E-AF06-48AA-A296-8DBB56D96DA9}" destId="{7E0F7BAE-A078-E74E-8B7E-1E6EF9750ED4}" srcOrd="0" destOrd="0" presId="urn:microsoft.com/office/officeart/2016/7/layout/LinearArrowProcessNumbered"/>
    <dgm:cxn modelId="{0E394239-0E01-8942-BFF5-DC674071EA9B}" type="presOf" srcId="{061682C9-8C00-4BEB-B58D-8A450BCDF66A}" destId="{3B939DC6-B489-9A48-8D43-634BF222C2C2}" srcOrd="0" destOrd="0" presId="urn:microsoft.com/office/officeart/2016/7/layout/LinearArrowProcessNumbered"/>
    <dgm:cxn modelId="{A175C556-DD79-49AD-B367-43B8F2740B72}" srcId="{4A3F3806-F96D-4EC6-B8D1-1F2D7353E155}" destId="{8AAB8530-F0CD-4D40-A651-1C3B24E06AE9}" srcOrd="2" destOrd="0" parTransId="{425E84AE-FC87-40E6-A386-82F503A762A3}" sibTransId="{3EBC8205-2942-44E5-BBCE-528A94D8031F}"/>
    <dgm:cxn modelId="{F390DE64-E488-E544-B5AB-074FD615CBC8}" type="presOf" srcId="{3EBC8205-2942-44E5-BBCE-528A94D8031F}" destId="{418B3720-D325-0244-B8E7-5519DB262AB7}" srcOrd="0" destOrd="0" presId="urn:microsoft.com/office/officeart/2016/7/layout/LinearArrowProcessNumbered"/>
    <dgm:cxn modelId="{A3A7CDA7-09F2-F149-9376-C83FB5B2E549}" type="presOf" srcId="{23F330AF-4AA1-431D-A32C-20E14BAB8BF1}" destId="{A55395F1-79F4-C045-9913-E2F292542C95}" srcOrd="0" destOrd="0" presId="urn:microsoft.com/office/officeart/2016/7/layout/LinearArrowProcessNumbered"/>
    <dgm:cxn modelId="{F91E43B5-AFAA-4A4F-A3E7-6128CF625C0C}" type="presOf" srcId="{4FDF6B8B-6512-48BB-BEF0-6CDAE8526590}" destId="{1C32FC12-9943-4447-A6CF-299A6AE7B6E4}" srcOrd="0" destOrd="0" presId="urn:microsoft.com/office/officeart/2016/7/layout/LinearArrowProcessNumbered"/>
    <dgm:cxn modelId="{881D95B8-4F56-D047-84FF-16F016A6BE04}" type="presOf" srcId="{2261915C-572B-4F27-B737-D8D70833A430}" destId="{A28B1C9C-A5A9-1A4B-9304-429A248E21B5}" srcOrd="0" destOrd="0" presId="urn:microsoft.com/office/officeart/2016/7/layout/LinearArrowProcessNumbered"/>
    <dgm:cxn modelId="{E906B7D6-12FA-D144-A8BA-79460FDBE6A5}" type="presOf" srcId="{8AAB8530-F0CD-4D40-A651-1C3B24E06AE9}" destId="{A806F6B5-E657-B743-A219-BE633F384143}" srcOrd="0" destOrd="0" presId="urn:microsoft.com/office/officeart/2016/7/layout/LinearArrowProcessNumbered"/>
    <dgm:cxn modelId="{12F0FDE4-170C-46A4-A252-883DF1C0EE70}" srcId="{4A3F3806-F96D-4EC6-B8D1-1F2D7353E155}" destId="{23F330AF-4AA1-431D-A32C-20E14BAB8BF1}" srcOrd="1" destOrd="0" parTransId="{C4046EAF-D3CF-454C-82E3-E73F5AE99E44}" sibTransId="{2261915C-572B-4F27-B737-D8D70833A430}"/>
    <dgm:cxn modelId="{6068F2FD-E0DC-2545-8390-674C494D2B11}" type="presOf" srcId="{AFBD0424-4956-462E-81A3-3426E50F3C16}" destId="{5E14F4E8-0E12-544C-84E0-9D8B9FBDB77E}" srcOrd="0" destOrd="0" presId="urn:microsoft.com/office/officeart/2016/7/layout/LinearArrowProcessNumbered"/>
    <dgm:cxn modelId="{E9207D6A-33E4-2347-9BED-116FA40FF4E4}" type="presParOf" srcId="{3014F013-10EF-9B4C-B4BB-B21586417827}" destId="{7CD6E092-48B2-554D-8B54-902C69A31AD3}" srcOrd="0" destOrd="0" presId="urn:microsoft.com/office/officeart/2016/7/layout/LinearArrowProcessNumbered"/>
    <dgm:cxn modelId="{782AD8CD-C88C-C94D-87F0-72F96F2E29A0}" type="presParOf" srcId="{7CD6E092-48B2-554D-8B54-902C69A31AD3}" destId="{26A6A5A8-8563-BA47-B981-AE031C93BDC3}" srcOrd="0" destOrd="0" presId="urn:microsoft.com/office/officeart/2016/7/layout/LinearArrowProcessNumbered"/>
    <dgm:cxn modelId="{FFB89A17-7D35-3C4D-8CE8-A64B58DC0DA7}" type="presParOf" srcId="{7CD6E092-48B2-554D-8B54-902C69A31AD3}" destId="{DFE8A147-D525-F446-B792-46987BC26D42}" srcOrd="1" destOrd="0" presId="urn:microsoft.com/office/officeart/2016/7/layout/LinearArrowProcessNumbered"/>
    <dgm:cxn modelId="{835312B1-3387-724C-BEBC-3CC8FD97BB1E}" type="presParOf" srcId="{DFE8A147-D525-F446-B792-46987BC26D42}" destId="{4F7056D4-51C9-3740-A74A-5506BFD51D36}" srcOrd="0" destOrd="0" presId="urn:microsoft.com/office/officeart/2016/7/layout/LinearArrowProcessNumbered"/>
    <dgm:cxn modelId="{AFA5D02E-7875-EA4F-AFD7-004F4A5FC0EC}" type="presParOf" srcId="{DFE8A147-D525-F446-B792-46987BC26D42}" destId="{D3ADC971-E469-6141-9D40-4663CAF81679}" srcOrd="1" destOrd="0" presId="urn:microsoft.com/office/officeart/2016/7/layout/LinearArrowProcessNumbered"/>
    <dgm:cxn modelId="{DB0038E3-5506-1A40-95B4-5197B1F6E87E}" type="presParOf" srcId="{DFE8A147-D525-F446-B792-46987BC26D42}" destId="{1C32FC12-9943-4447-A6CF-299A6AE7B6E4}" srcOrd="2" destOrd="0" presId="urn:microsoft.com/office/officeart/2016/7/layout/LinearArrowProcessNumbered"/>
    <dgm:cxn modelId="{460D8A0F-317E-B046-9081-9FF34B5C1B17}" type="presParOf" srcId="{DFE8A147-D525-F446-B792-46987BC26D42}" destId="{87DE885F-771C-B742-B22D-24B823E2EA98}" srcOrd="3" destOrd="0" presId="urn:microsoft.com/office/officeart/2016/7/layout/LinearArrowProcessNumbered"/>
    <dgm:cxn modelId="{08888F9E-7882-C947-8DFA-BBC3EF948DD0}" type="presParOf" srcId="{7CD6E092-48B2-554D-8B54-902C69A31AD3}" destId="{3B939DC6-B489-9A48-8D43-634BF222C2C2}" srcOrd="2" destOrd="0" presId="urn:microsoft.com/office/officeart/2016/7/layout/LinearArrowProcessNumbered"/>
    <dgm:cxn modelId="{84066BE6-7AF2-6A45-8BA6-912D57813C0A}" type="presParOf" srcId="{3014F013-10EF-9B4C-B4BB-B21586417827}" destId="{07F6E9A8-0CD8-8141-9934-12D3F01EDA10}" srcOrd="1" destOrd="0" presId="urn:microsoft.com/office/officeart/2016/7/layout/LinearArrowProcessNumbered"/>
    <dgm:cxn modelId="{2A5F3030-1E41-4F46-B494-C387CD5BBB91}" type="presParOf" srcId="{3014F013-10EF-9B4C-B4BB-B21586417827}" destId="{B45DB5C0-0AF1-A443-B52B-7C766F8F43DC}" srcOrd="2" destOrd="0" presId="urn:microsoft.com/office/officeart/2016/7/layout/LinearArrowProcessNumbered"/>
    <dgm:cxn modelId="{6BF0D9A8-7A36-7342-8D83-28791C5A41D5}" type="presParOf" srcId="{B45DB5C0-0AF1-A443-B52B-7C766F8F43DC}" destId="{3DA86DE1-F545-A44A-89DC-BB412A67027C}" srcOrd="0" destOrd="0" presId="urn:microsoft.com/office/officeart/2016/7/layout/LinearArrowProcessNumbered"/>
    <dgm:cxn modelId="{C5FE67E6-C7D1-E14F-8AF2-AD5CE7167A0B}" type="presParOf" srcId="{B45DB5C0-0AF1-A443-B52B-7C766F8F43DC}" destId="{D2E519B8-E2A6-6447-87A7-E6D0AA84FFF8}" srcOrd="1" destOrd="0" presId="urn:microsoft.com/office/officeart/2016/7/layout/LinearArrowProcessNumbered"/>
    <dgm:cxn modelId="{4BDBA839-857D-1445-9852-47C1E9C3CEBD}" type="presParOf" srcId="{D2E519B8-E2A6-6447-87A7-E6D0AA84FFF8}" destId="{D4A6E0FC-688E-9843-8012-01A69316038A}" srcOrd="0" destOrd="0" presId="urn:microsoft.com/office/officeart/2016/7/layout/LinearArrowProcessNumbered"/>
    <dgm:cxn modelId="{C7DF3533-4B40-E44F-BCC0-F3A3A89DEE35}" type="presParOf" srcId="{D2E519B8-E2A6-6447-87A7-E6D0AA84FFF8}" destId="{5BA08B2D-755E-4E4E-820F-AE9A426FE6FE}" srcOrd="1" destOrd="0" presId="urn:microsoft.com/office/officeart/2016/7/layout/LinearArrowProcessNumbered"/>
    <dgm:cxn modelId="{1166AFDE-7216-584D-8236-3B990367B444}" type="presParOf" srcId="{D2E519B8-E2A6-6447-87A7-E6D0AA84FFF8}" destId="{A28B1C9C-A5A9-1A4B-9304-429A248E21B5}" srcOrd="2" destOrd="0" presId="urn:microsoft.com/office/officeart/2016/7/layout/LinearArrowProcessNumbered"/>
    <dgm:cxn modelId="{D359565E-6190-9C40-873E-0D40660911DE}" type="presParOf" srcId="{D2E519B8-E2A6-6447-87A7-E6D0AA84FFF8}" destId="{8BCCB8C2-66E4-B14F-A395-3802B0EA110E}" srcOrd="3" destOrd="0" presId="urn:microsoft.com/office/officeart/2016/7/layout/LinearArrowProcessNumbered"/>
    <dgm:cxn modelId="{41480661-AA0A-244C-817D-E62D9F2B8252}" type="presParOf" srcId="{B45DB5C0-0AF1-A443-B52B-7C766F8F43DC}" destId="{A55395F1-79F4-C045-9913-E2F292542C95}" srcOrd="2" destOrd="0" presId="urn:microsoft.com/office/officeart/2016/7/layout/LinearArrowProcessNumbered"/>
    <dgm:cxn modelId="{F6DC3B79-567D-3B45-B3B7-F7974FA84AD2}" type="presParOf" srcId="{3014F013-10EF-9B4C-B4BB-B21586417827}" destId="{C145F217-C629-E746-96D5-8B1A7EC7C18E}" srcOrd="3" destOrd="0" presId="urn:microsoft.com/office/officeart/2016/7/layout/LinearArrowProcessNumbered"/>
    <dgm:cxn modelId="{AE3C6C9C-30FD-024E-BAD8-64717DB4F003}" type="presParOf" srcId="{3014F013-10EF-9B4C-B4BB-B21586417827}" destId="{013EE01F-785E-7847-84C7-8AE1FCFD0518}" srcOrd="4" destOrd="0" presId="urn:microsoft.com/office/officeart/2016/7/layout/LinearArrowProcessNumbered"/>
    <dgm:cxn modelId="{2E7ABE16-342F-AD47-A336-788B50EF4CA2}" type="presParOf" srcId="{013EE01F-785E-7847-84C7-8AE1FCFD0518}" destId="{E5BEEF8F-4D51-D547-9C89-3698123E5109}" srcOrd="0" destOrd="0" presId="urn:microsoft.com/office/officeart/2016/7/layout/LinearArrowProcessNumbered"/>
    <dgm:cxn modelId="{04B78532-64CA-3447-84B4-1E87AE08A032}" type="presParOf" srcId="{013EE01F-785E-7847-84C7-8AE1FCFD0518}" destId="{B1CB8306-E417-E044-99AF-ABBDD6C10375}" srcOrd="1" destOrd="0" presId="urn:microsoft.com/office/officeart/2016/7/layout/LinearArrowProcessNumbered"/>
    <dgm:cxn modelId="{EE7E05B6-1B20-E24C-BCA7-EC592DB51B8E}" type="presParOf" srcId="{B1CB8306-E417-E044-99AF-ABBDD6C10375}" destId="{01D9458B-13D6-6C40-B508-915BD0E09A50}" srcOrd="0" destOrd="0" presId="urn:microsoft.com/office/officeart/2016/7/layout/LinearArrowProcessNumbered"/>
    <dgm:cxn modelId="{0319C566-FCDE-3146-9C01-62342E259B58}" type="presParOf" srcId="{B1CB8306-E417-E044-99AF-ABBDD6C10375}" destId="{8D86C24F-3826-704B-B55D-32A49BABAECF}" srcOrd="1" destOrd="0" presId="urn:microsoft.com/office/officeart/2016/7/layout/LinearArrowProcessNumbered"/>
    <dgm:cxn modelId="{C436FB69-36FE-2B42-893E-E67379896CBC}" type="presParOf" srcId="{B1CB8306-E417-E044-99AF-ABBDD6C10375}" destId="{418B3720-D325-0244-B8E7-5519DB262AB7}" srcOrd="2" destOrd="0" presId="urn:microsoft.com/office/officeart/2016/7/layout/LinearArrowProcessNumbered"/>
    <dgm:cxn modelId="{4FDF3CFC-1DBD-CF4E-87E0-87536BE670ED}" type="presParOf" srcId="{B1CB8306-E417-E044-99AF-ABBDD6C10375}" destId="{642F0F70-6C02-7842-A57F-13F87CCED912}" srcOrd="3" destOrd="0" presId="urn:microsoft.com/office/officeart/2016/7/layout/LinearArrowProcessNumbered"/>
    <dgm:cxn modelId="{7E091024-C139-3B44-86AD-959C42F27CF0}" type="presParOf" srcId="{013EE01F-785E-7847-84C7-8AE1FCFD0518}" destId="{A806F6B5-E657-B743-A219-BE633F384143}" srcOrd="2" destOrd="0" presId="urn:microsoft.com/office/officeart/2016/7/layout/LinearArrowProcessNumbered"/>
    <dgm:cxn modelId="{80664C82-6071-9D46-8799-0D93922CAAC8}" type="presParOf" srcId="{3014F013-10EF-9B4C-B4BB-B21586417827}" destId="{DEC6DED9-214E-164D-B242-033DFE33E26A}" srcOrd="5" destOrd="0" presId="urn:microsoft.com/office/officeart/2016/7/layout/LinearArrowProcessNumbered"/>
    <dgm:cxn modelId="{9ABE0ADC-2494-0442-BAE8-956F92B7F97C}" type="presParOf" srcId="{3014F013-10EF-9B4C-B4BB-B21586417827}" destId="{A3FB3FDC-6D2A-E04C-A6D0-FE781C4C3743}" srcOrd="6" destOrd="0" presId="urn:microsoft.com/office/officeart/2016/7/layout/LinearArrowProcessNumbered"/>
    <dgm:cxn modelId="{6E17712A-A471-DD4B-A951-518C89950245}" type="presParOf" srcId="{A3FB3FDC-6D2A-E04C-A6D0-FE781C4C3743}" destId="{CAF737CA-EFCF-4448-9548-A45E99B3883C}" srcOrd="0" destOrd="0" presId="urn:microsoft.com/office/officeart/2016/7/layout/LinearArrowProcessNumbered"/>
    <dgm:cxn modelId="{AE9DCEDE-1D50-4647-B48E-933D682D29C1}" type="presParOf" srcId="{A3FB3FDC-6D2A-E04C-A6D0-FE781C4C3743}" destId="{86AE418C-A701-424D-BBB4-C79E0BDC7A8A}" srcOrd="1" destOrd="0" presId="urn:microsoft.com/office/officeart/2016/7/layout/LinearArrowProcessNumbered"/>
    <dgm:cxn modelId="{F79B4452-1B32-4941-82BA-42C105A5D903}" type="presParOf" srcId="{86AE418C-A701-424D-BBB4-C79E0BDC7A8A}" destId="{1899EB79-558B-6041-893A-EDD666B4C29F}" srcOrd="0" destOrd="0" presId="urn:microsoft.com/office/officeart/2016/7/layout/LinearArrowProcessNumbered"/>
    <dgm:cxn modelId="{163849AA-4507-5245-AAE4-445A3FBB6F52}" type="presParOf" srcId="{86AE418C-A701-424D-BBB4-C79E0BDC7A8A}" destId="{CEFD5BE7-6493-5A4B-8002-7C193ACDE517}" srcOrd="1" destOrd="0" presId="urn:microsoft.com/office/officeart/2016/7/layout/LinearArrowProcessNumbered"/>
    <dgm:cxn modelId="{36D903F6-2A3B-A746-AF9D-DB3E9A7E4BB8}" type="presParOf" srcId="{86AE418C-A701-424D-BBB4-C79E0BDC7A8A}" destId="{7E0F7BAE-A078-E74E-8B7E-1E6EF9750ED4}" srcOrd="2" destOrd="0" presId="urn:microsoft.com/office/officeart/2016/7/layout/LinearArrowProcessNumbered"/>
    <dgm:cxn modelId="{D82FBAB7-6B6D-0741-A688-36CB51FEE3AA}" type="presParOf" srcId="{86AE418C-A701-424D-BBB4-C79E0BDC7A8A}" destId="{B51DE8B9-9CC8-3A41-BE49-73D628E06971}" srcOrd="3" destOrd="0" presId="urn:microsoft.com/office/officeart/2016/7/layout/LinearArrowProcessNumbered"/>
    <dgm:cxn modelId="{C71A22FE-05A3-E24B-9815-6B2805DD22D4}" type="presParOf" srcId="{A3FB3FDC-6D2A-E04C-A6D0-FE781C4C3743}" destId="{5E14F4E8-0E12-544C-84E0-9D8B9FBDB77E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C9AFA5-940D-4512-96AD-C62727EEE3DA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813D307-4AB2-487B-9E7F-50466D2F955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Diabetes in America </a:t>
          </a:r>
        </a:p>
      </dgm:t>
    </dgm:pt>
    <dgm:pt modelId="{F68028E6-1422-4C12-933A-1FDD94CD3CFD}" type="parTrans" cxnId="{258D9E5D-C833-4054-88AB-4B0149AA3579}">
      <dgm:prSet/>
      <dgm:spPr/>
      <dgm:t>
        <a:bodyPr/>
        <a:lstStyle/>
        <a:p>
          <a:endParaRPr lang="en-US"/>
        </a:p>
      </dgm:t>
    </dgm:pt>
    <dgm:pt modelId="{700D0EC6-3B68-4EC2-972C-43CDF1961F69}" type="sibTrans" cxnId="{258D9E5D-C833-4054-88AB-4B0149AA3579}">
      <dgm:prSet/>
      <dgm:spPr/>
      <dgm:t>
        <a:bodyPr/>
        <a:lstStyle/>
        <a:p>
          <a:endParaRPr lang="en-US"/>
        </a:p>
      </dgm:t>
    </dgm:pt>
    <dgm:pt modelId="{90417523-B135-4228-9C52-184825BC3E2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According to CDC, &gt;38 million Americans aged 18+ have diabetes (DM) &amp; 98 millions adults with pre-diabetes </a:t>
          </a:r>
        </a:p>
      </dgm:t>
    </dgm:pt>
    <dgm:pt modelId="{0D827B8D-A4A5-4BD1-89C1-504D50DBB1AE}" type="parTrans" cxnId="{71EEEC9C-CC93-4227-8240-D99CBE512373}">
      <dgm:prSet/>
      <dgm:spPr/>
      <dgm:t>
        <a:bodyPr/>
        <a:lstStyle/>
        <a:p>
          <a:endParaRPr lang="en-US"/>
        </a:p>
      </dgm:t>
    </dgm:pt>
    <dgm:pt modelId="{05FD4176-77AE-44AF-9C69-AEE7F86A54DD}" type="sibTrans" cxnId="{71EEEC9C-CC93-4227-8240-D99CBE512373}">
      <dgm:prSet/>
      <dgm:spPr/>
      <dgm:t>
        <a:bodyPr/>
        <a:lstStyle/>
        <a:p>
          <a:endParaRPr lang="en-US"/>
        </a:p>
      </dgm:t>
    </dgm:pt>
    <dgm:pt modelId="{1234B3D2-8BF0-48C0-8895-FDCB8C4BD1A3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Diabetes in Louisiana</a:t>
          </a:r>
        </a:p>
      </dgm:t>
    </dgm:pt>
    <dgm:pt modelId="{297B24D5-5EC8-4827-9D79-AF22CB2FE541}" type="parTrans" cxnId="{96544B5A-AD55-4E20-8265-F6B6DFD17643}">
      <dgm:prSet/>
      <dgm:spPr/>
      <dgm:t>
        <a:bodyPr/>
        <a:lstStyle/>
        <a:p>
          <a:endParaRPr lang="en-US"/>
        </a:p>
      </dgm:t>
    </dgm:pt>
    <dgm:pt modelId="{DFA24250-E674-4F43-9D3C-BB578B8B1853}" type="sibTrans" cxnId="{96544B5A-AD55-4E20-8265-F6B6DFD17643}">
      <dgm:prSet/>
      <dgm:spPr/>
      <dgm:t>
        <a:bodyPr/>
        <a:lstStyle/>
        <a:p>
          <a:endParaRPr lang="en-US"/>
        </a:p>
      </dgm:t>
    </dgm:pt>
    <dgm:pt modelId="{76D99388-8E04-4614-85DF-681A0300E3E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According to American Diabetes Association (ADA), LA has approximately 568,000 adults diagnosed with DM (14.5% of adult population) </a:t>
          </a:r>
        </a:p>
      </dgm:t>
    </dgm:pt>
    <dgm:pt modelId="{6499457A-5FD9-4CFC-AF0B-87898347DF83}" type="parTrans" cxnId="{D4C12579-9DDA-4FCB-AD19-C380C72CCA07}">
      <dgm:prSet/>
      <dgm:spPr/>
      <dgm:t>
        <a:bodyPr/>
        <a:lstStyle/>
        <a:p>
          <a:endParaRPr lang="en-US"/>
        </a:p>
      </dgm:t>
    </dgm:pt>
    <dgm:pt modelId="{ACDD067B-3BCD-40CB-833B-BEAF2F4B7D68}" type="sibTrans" cxnId="{D4C12579-9DDA-4FCB-AD19-C380C72CCA07}">
      <dgm:prSet/>
      <dgm:spPr/>
      <dgm:t>
        <a:bodyPr/>
        <a:lstStyle/>
        <a:p>
          <a:endParaRPr lang="en-US"/>
        </a:p>
      </dgm:t>
    </dgm:pt>
    <dgm:pt modelId="{806F13B4-8ECC-4EC9-816B-47F803AA249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Diabetes is expensive</a:t>
          </a:r>
        </a:p>
      </dgm:t>
    </dgm:pt>
    <dgm:pt modelId="{732E3842-BAF3-4708-A372-C50756F0B740}" type="parTrans" cxnId="{D352E76D-76AC-4935-924E-DEDC25FA4D95}">
      <dgm:prSet/>
      <dgm:spPr/>
      <dgm:t>
        <a:bodyPr/>
        <a:lstStyle/>
        <a:p>
          <a:endParaRPr lang="en-US"/>
        </a:p>
      </dgm:t>
    </dgm:pt>
    <dgm:pt modelId="{D0D0DCE6-E4F5-4E56-98DB-37535D341F34}" type="sibTrans" cxnId="{D352E76D-76AC-4935-924E-DEDC25FA4D95}">
      <dgm:prSet/>
      <dgm:spPr/>
      <dgm:t>
        <a:bodyPr/>
        <a:lstStyle/>
        <a:p>
          <a:endParaRPr lang="en-US"/>
        </a:p>
      </dgm:t>
    </dgm:pt>
    <dgm:pt modelId="{1E0C1168-C1EE-4CAA-B776-7FCF9466ADB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 LA, diagnosed DM cost ~$6.9 billion each year (includes direct medical expenses and indirect costs from lost productivity due to DM)</a:t>
          </a:r>
        </a:p>
      </dgm:t>
    </dgm:pt>
    <dgm:pt modelId="{CA4987CC-A994-4E92-AB65-C70CD4652ECE}" type="parTrans" cxnId="{1445DD85-F3F2-4967-80F2-F56291C75860}">
      <dgm:prSet/>
      <dgm:spPr/>
      <dgm:t>
        <a:bodyPr/>
        <a:lstStyle/>
        <a:p>
          <a:endParaRPr lang="en-US"/>
        </a:p>
      </dgm:t>
    </dgm:pt>
    <dgm:pt modelId="{C4F26BBD-D39E-46BD-AA01-9DD73788A4EB}" type="sibTrans" cxnId="{1445DD85-F3F2-4967-80F2-F56291C75860}">
      <dgm:prSet/>
      <dgm:spPr/>
      <dgm:t>
        <a:bodyPr/>
        <a:lstStyle/>
        <a:p>
          <a:endParaRPr lang="en-US"/>
        </a:p>
      </dgm:t>
    </dgm:pt>
    <dgm:pt modelId="{0EC39743-8AE1-4D9F-AFE5-582C111D8C3E}" type="pres">
      <dgm:prSet presAssocID="{D6C9AFA5-940D-4512-96AD-C62727EEE3DA}" presName="root" presStyleCnt="0">
        <dgm:presLayoutVars>
          <dgm:dir/>
          <dgm:resizeHandles val="exact"/>
        </dgm:presLayoutVars>
      </dgm:prSet>
      <dgm:spPr/>
    </dgm:pt>
    <dgm:pt modelId="{B0208218-7D5F-463C-8018-56A1B1AEAD39}" type="pres">
      <dgm:prSet presAssocID="{1813D307-4AB2-487B-9E7F-50466D2F955C}" presName="compNode" presStyleCnt="0"/>
      <dgm:spPr/>
    </dgm:pt>
    <dgm:pt modelId="{6C40C880-C8EA-4B27-8400-D4C97E689C7C}" type="pres">
      <dgm:prSet presAssocID="{1813D307-4AB2-487B-9E7F-50466D2F955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dney"/>
        </a:ext>
      </dgm:extLst>
    </dgm:pt>
    <dgm:pt modelId="{33A128CF-AD01-49B9-9C78-1A10FA582F57}" type="pres">
      <dgm:prSet presAssocID="{1813D307-4AB2-487B-9E7F-50466D2F955C}" presName="iconSpace" presStyleCnt="0"/>
      <dgm:spPr/>
    </dgm:pt>
    <dgm:pt modelId="{3564FD5E-B5CA-4E73-9107-599F648460F3}" type="pres">
      <dgm:prSet presAssocID="{1813D307-4AB2-487B-9E7F-50466D2F955C}" presName="parTx" presStyleLbl="revTx" presStyleIdx="0" presStyleCnt="6">
        <dgm:presLayoutVars>
          <dgm:chMax val="0"/>
          <dgm:chPref val="0"/>
        </dgm:presLayoutVars>
      </dgm:prSet>
      <dgm:spPr/>
    </dgm:pt>
    <dgm:pt modelId="{9A8E51E4-D1F8-41E1-B2A4-186BC87BDC97}" type="pres">
      <dgm:prSet presAssocID="{1813D307-4AB2-487B-9E7F-50466D2F955C}" presName="txSpace" presStyleCnt="0"/>
      <dgm:spPr/>
    </dgm:pt>
    <dgm:pt modelId="{5141AA23-0723-4D92-B4D5-8B5359189481}" type="pres">
      <dgm:prSet presAssocID="{1813D307-4AB2-487B-9E7F-50466D2F955C}" presName="desTx" presStyleLbl="revTx" presStyleIdx="1" presStyleCnt="6">
        <dgm:presLayoutVars/>
      </dgm:prSet>
      <dgm:spPr/>
    </dgm:pt>
    <dgm:pt modelId="{0B839E12-2D38-4FCB-8955-656DA77A09DF}" type="pres">
      <dgm:prSet presAssocID="{700D0EC6-3B68-4EC2-972C-43CDF1961F69}" presName="sibTrans" presStyleCnt="0"/>
      <dgm:spPr/>
    </dgm:pt>
    <dgm:pt modelId="{E695C904-F0EF-4980-BDD8-36ED20B93EC4}" type="pres">
      <dgm:prSet presAssocID="{1234B3D2-8BF0-48C0-8895-FDCB8C4BD1A3}" presName="compNode" presStyleCnt="0"/>
      <dgm:spPr/>
    </dgm:pt>
    <dgm:pt modelId="{8F7F169F-7B2E-486B-8818-EFCA4BBA17BF}" type="pres">
      <dgm:prSet presAssocID="{1234B3D2-8BF0-48C0-8895-FDCB8C4BD1A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129B7167-35F1-41FE-8B27-EB161B2AB4DD}" type="pres">
      <dgm:prSet presAssocID="{1234B3D2-8BF0-48C0-8895-FDCB8C4BD1A3}" presName="iconSpace" presStyleCnt="0"/>
      <dgm:spPr/>
    </dgm:pt>
    <dgm:pt modelId="{0123E0DF-AC5A-47BC-AEC6-EEB598533ECC}" type="pres">
      <dgm:prSet presAssocID="{1234B3D2-8BF0-48C0-8895-FDCB8C4BD1A3}" presName="parTx" presStyleLbl="revTx" presStyleIdx="2" presStyleCnt="6">
        <dgm:presLayoutVars>
          <dgm:chMax val="0"/>
          <dgm:chPref val="0"/>
        </dgm:presLayoutVars>
      </dgm:prSet>
      <dgm:spPr/>
    </dgm:pt>
    <dgm:pt modelId="{43C7B820-B7F4-4B69-A472-4288D9BE25A2}" type="pres">
      <dgm:prSet presAssocID="{1234B3D2-8BF0-48C0-8895-FDCB8C4BD1A3}" presName="txSpace" presStyleCnt="0"/>
      <dgm:spPr/>
    </dgm:pt>
    <dgm:pt modelId="{B0E82883-FAE3-40B7-9CA5-26A492250B49}" type="pres">
      <dgm:prSet presAssocID="{1234B3D2-8BF0-48C0-8895-FDCB8C4BD1A3}" presName="desTx" presStyleLbl="revTx" presStyleIdx="3" presStyleCnt="6">
        <dgm:presLayoutVars/>
      </dgm:prSet>
      <dgm:spPr/>
    </dgm:pt>
    <dgm:pt modelId="{5BC3E81B-D418-481D-B9AE-569F69F82614}" type="pres">
      <dgm:prSet presAssocID="{DFA24250-E674-4F43-9D3C-BB578B8B1853}" presName="sibTrans" presStyleCnt="0"/>
      <dgm:spPr/>
    </dgm:pt>
    <dgm:pt modelId="{33E5E9DB-0849-4504-998E-FEE0528C48BC}" type="pres">
      <dgm:prSet presAssocID="{806F13B4-8ECC-4EC9-816B-47F803AA249B}" presName="compNode" presStyleCnt="0"/>
      <dgm:spPr/>
    </dgm:pt>
    <dgm:pt modelId="{E8C4AF8E-B757-40D0-BD92-9AECE1325BD1}" type="pres">
      <dgm:prSet presAssocID="{806F13B4-8ECC-4EC9-816B-47F803AA249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7355054D-9099-4522-9867-8DE3852D4416}" type="pres">
      <dgm:prSet presAssocID="{806F13B4-8ECC-4EC9-816B-47F803AA249B}" presName="iconSpace" presStyleCnt="0"/>
      <dgm:spPr/>
    </dgm:pt>
    <dgm:pt modelId="{C2F06119-8319-45AE-86A7-5864DFD7B2BF}" type="pres">
      <dgm:prSet presAssocID="{806F13B4-8ECC-4EC9-816B-47F803AA249B}" presName="parTx" presStyleLbl="revTx" presStyleIdx="4" presStyleCnt="6">
        <dgm:presLayoutVars>
          <dgm:chMax val="0"/>
          <dgm:chPref val="0"/>
        </dgm:presLayoutVars>
      </dgm:prSet>
      <dgm:spPr/>
    </dgm:pt>
    <dgm:pt modelId="{C0A5B1F5-AFF2-4CC3-86C3-B884C5E9B36A}" type="pres">
      <dgm:prSet presAssocID="{806F13B4-8ECC-4EC9-816B-47F803AA249B}" presName="txSpace" presStyleCnt="0"/>
      <dgm:spPr/>
    </dgm:pt>
    <dgm:pt modelId="{FC31103E-0203-466D-9040-45A87A41797E}" type="pres">
      <dgm:prSet presAssocID="{806F13B4-8ECC-4EC9-816B-47F803AA249B}" presName="desTx" presStyleLbl="revTx" presStyleIdx="5" presStyleCnt="6">
        <dgm:presLayoutVars/>
      </dgm:prSet>
      <dgm:spPr/>
    </dgm:pt>
  </dgm:ptLst>
  <dgm:cxnLst>
    <dgm:cxn modelId="{9DBF7A0A-A8CA-954F-94E8-608E0A05A504}" type="presOf" srcId="{806F13B4-8ECC-4EC9-816B-47F803AA249B}" destId="{C2F06119-8319-45AE-86A7-5864DFD7B2BF}" srcOrd="0" destOrd="0" presId="urn:microsoft.com/office/officeart/2018/2/layout/IconLabelDescriptionList"/>
    <dgm:cxn modelId="{1E2E7913-0888-3747-94B6-D58D128EA3F5}" type="presOf" srcId="{D6C9AFA5-940D-4512-96AD-C62727EEE3DA}" destId="{0EC39743-8AE1-4D9F-AFE5-582C111D8C3E}" srcOrd="0" destOrd="0" presId="urn:microsoft.com/office/officeart/2018/2/layout/IconLabelDescriptionList"/>
    <dgm:cxn modelId="{BAD7A82C-1CA5-2948-BD19-4C26CFB0ADF5}" type="presOf" srcId="{1813D307-4AB2-487B-9E7F-50466D2F955C}" destId="{3564FD5E-B5CA-4E73-9107-599F648460F3}" srcOrd="0" destOrd="0" presId="urn:microsoft.com/office/officeart/2018/2/layout/IconLabelDescriptionList"/>
    <dgm:cxn modelId="{96544B5A-AD55-4E20-8265-F6B6DFD17643}" srcId="{D6C9AFA5-940D-4512-96AD-C62727EEE3DA}" destId="{1234B3D2-8BF0-48C0-8895-FDCB8C4BD1A3}" srcOrd="1" destOrd="0" parTransId="{297B24D5-5EC8-4827-9D79-AF22CB2FE541}" sibTransId="{DFA24250-E674-4F43-9D3C-BB578B8B1853}"/>
    <dgm:cxn modelId="{258D9E5D-C833-4054-88AB-4B0149AA3579}" srcId="{D6C9AFA5-940D-4512-96AD-C62727EEE3DA}" destId="{1813D307-4AB2-487B-9E7F-50466D2F955C}" srcOrd="0" destOrd="0" parTransId="{F68028E6-1422-4C12-933A-1FDD94CD3CFD}" sibTransId="{700D0EC6-3B68-4EC2-972C-43CDF1961F69}"/>
    <dgm:cxn modelId="{D352E76D-76AC-4935-924E-DEDC25FA4D95}" srcId="{D6C9AFA5-940D-4512-96AD-C62727EEE3DA}" destId="{806F13B4-8ECC-4EC9-816B-47F803AA249B}" srcOrd="2" destOrd="0" parTransId="{732E3842-BAF3-4708-A372-C50756F0B740}" sibTransId="{D0D0DCE6-E4F5-4E56-98DB-37535D341F34}"/>
    <dgm:cxn modelId="{7F338872-C83F-EC4B-991C-941A089A7CB2}" type="presOf" srcId="{1234B3D2-8BF0-48C0-8895-FDCB8C4BD1A3}" destId="{0123E0DF-AC5A-47BC-AEC6-EEB598533ECC}" srcOrd="0" destOrd="0" presId="urn:microsoft.com/office/officeart/2018/2/layout/IconLabelDescriptionList"/>
    <dgm:cxn modelId="{98524A73-1F2D-E84C-B090-DCDB93D7370B}" type="presOf" srcId="{90417523-B135-4228-9C52-184825BC3E2C}" destId="{5141AA23-0723-4D92-B4D5-8B5359189481}" srcOrd="0" destOrd="0" presId="urn:microsoft.com/office/officeart/2018/2/layout/IconLabelDescriptionList"/>
    <dgm:cxn modelId="{D4C12579-9DDA-4FCB-AD19-C380C72CCA07}" srcId="{1234B3D2-8BF0-48C0-8895-FDCB8C4BD1A3}" destId="{76D99388-8E04-4614-85DF-681A0300E3EC}" srcOrd="0" destOrd="0" parTransId="{6499457A-5FD9-4CFC-AF0B-87898347DF83}" sibTransId="{ACDD067B-3BCD-40CB-833B-BEAF2F4B7D68}"/>
    <dgm:cxn modelId="{1445DD85-F3F2-4967-80F2-F56291C75860}" srcId="{806F13B4-8ECC-4EC9-816B-47F803AA249B}" destId="{1E0C1168-C1EE-4CAA-B776-7FCF9466ADB7}" srcOrd="0" destOrd="0" parTransId="{CA4987CC-A994-4E92-AB65-C70CD4652ECE}" sibTransId="{C4F26BBD-D39E-46BD-AA01-9DD73788A4EB}"/>
    <dgm:cxn modelId="{11B42D94-F320-7243-A397-E443118B8A81}" type="presOf" srcId="{76D99388-8E04-4614-85DF-681A0300E3EC}" destId="{B0E82883-FAE3-40B7-9CA5-26A492250B49}" srcOrd="0" destOrd="0" presId="urn:microsoft.com/office/officeart/2018/2/layout/IconLabelDescriptionList"/>
    <dgm:cxn modelId="{71EEEC9C-CC93-4227-8240-D99CBE512373}" srcId="{1813D307-4AB2-487B-9E7F-50466D2F955C}" destId="{90417523-B135-4228-9C52-184825BC3E2C}" srcOrd="0" destOrd="0" parTransId="{0D827B8D-A4A5-4BD1-89C1-504D50DBB1AE}" sibTransId="{05FD4176-77AE-44AF-9C69-AEE7F86A54DD}"/>
    <dgm:cxn modelId="{B9706EB4-80EC-3C4A-86B9-4B0DBDFF752C}" type="presOf" srcId="{1E0C1168-C1EE-4CAA-B776-7FCF9466ADB7}" destId="{FC31103E-0203-466D-9040-45A87A41797E}" srcOrd="0" destOrd="0" presId="urn:microsoft.com/office/officeart/2018/2/layout/IconLabelDescriptionList"/>
    <dgm:cxn modelId="{E73CFF96-F4C3-944D-84DE-657293BB75ED}" type="presParOf" srcId="{0EC39743-8AE1-4D9F-AFE5-582C111D8C3E}" destId="{B0208218-7D5F-463C-8018-56A1B1AEAD39}" srcOrd="0" destOrd="0" presId="urn:microsoft.com/office/officeart/2018/2/layout/IconLabelDescriptionList"/>
    <dgm:cxn modelId="{415CFBC4-B6AA-254E-AB96-DB1E7F781DDD}" type="presParOf" srcId="{B0208218-7D5F-463C-8018-56A1B1AEAD39}" destId="{6C40C880-C8EA-4B27-8400-D4C97E689C7C}" srcOrd="0" destOrd="0" presId="urn:microsoft.com/office/officeart/2018/2/layout/IconLabelDescriptionList"/>
    <dgm:cxn modelId="{22B49A5B-49B4-C346-87C8-F003ABA8DE00}" type="presParOf" srcId="{B0208218-7D5F-463C-8018-56A1B1AEAD39}" destId="{33A128CF-AD01-49B9-9C78-1A10FA582F57}" srcOrd="1" destOrd="0" presId="urn:microsoft.com/office/officeart/2018/2/layout/IconLabelDescriptionList"/>
    <dgm:cxn modelId="{B4890AEB-D099-7F4E-B6C0-96516D7A2A62}" type="presParOf" srcId="{B0208218-7D5F-463C-8018-56A1B1AEAD39}" destId="{3564FD5E-B5CA-4E73-9107-599F648460F3}" srcOrd="2" destOrd="0" presId="urn:microsoft.com/office/officeart/2018/2/layout/IconLabelDescriptionList"/>
    <dgm:cxn modelId="{0AB44170-9185-8E48-B634-735C4C6A238E}" type="presParOf" srcId="{B0208218-7D5F-463C-8018-56A1B1AEAD39}" destId="{9A8E51E4-D1F8-41E1-B2A4-186BC87BDC97}" srcOrd="3" destOrd="0" presId="urn:microsoft.com/office/officeart/2018/2/layout/IconLabelDescriptionList"/>
    <dgm:cxn modelId="{6F1044F7-6662-8049-8452-F8E6348BCF20}" type="presParOf" srcId="{B0208218-7D5F-463C-8018-56A1B1AEAD39}" destId="{5141AA23-0723-4D92-B4D5-8B5359189481}" srcOrd="4" destOrd="0" presId="urn:microsoft.com/office/officeart/2018/2/layout/IconLabelDescriptionList"/>
    <dgm:cxn modelId="{C9419D64-1705-134C-91A2-5BBEDA7ADA02}" type="presParOf" srcId="{0EC39743-8AE1-4D9F-AFE5-582C111D8C3E}" destId="{0B839E12-2D38-4FCB-8955-656DA77A09DF}" srcOrd="1" destOrd="0" presId="urn:microsoft.com/office/officeart/2018/2/layout/IconLabelDescriptionList"/>
    <dgm:cxn modelId="{A0001BDF-6A17-9141-A945-52F999D9A3FE}" type="presParOf" srcId="{0EC39743-8AE1-4D9F-AFE5-582C111D8C3E}" destId="{E695C904-F0EF-4980-BDD8-36ED20B93EC4}" srcOrd="2" destOrd="0" presId="urn:microsoft.com/office/officeart/2018/2/layout/IconLabelDescriptionList"/>
    <dgm:cxn modelId="{6681C7CA-16AC-E643-89F8-0AFF0A96ABD6}" type="presParOf" srcId="{E695C904-F0EF-4980-BDD8-36ED20B93EC4}" destId="{8F7F169F-7B2E-486B-8818-EFCA4BBA17BF}" srcOrd="0" destOrd="0" presId="urn:microsoft.com/office/officeart/2018/2/layout/IconLabelDescriptionList"/>
    <dgm:cxn modelId="{D9355CBC-B853-5742-89C2-2E6B29268C37}" type="presParOf" srcId="{E695C904-F0EF-4980-BDD8-36ED20B93EC4}" destId="{129B7167-35F1-41FE-8B27-EB161B2AB4DD}" srcOrd="1" destOrd="0" presId="urn:microsoft.com/office/officeart/2018/2/layout/IconLabelDescriptionList"/>
    <dgm:cxn modelId="{F767D3D6-55F0-5F46-875F-033B43683E6B}" type="presParOf" srcId="{E695C904-F0EF-4980-BDD8-36ED20B93EC4}" destId="{0123E0DF-AC5A-47BC-AEC6-EEB598533ECC}" srcOrd="2" destOrd="0" presId="urn:microsoft.com/office/officeart/2018/2/layout/IconLabelDescriptionList"/>
    <dgm:cxn modelId="{1A58EBC6-0C55-B74D-9E1C-631BCE269719}" type="presParOf" srcId="{E695C904-F0EF-4980-BDD8-36ED20B93EC4}" destId="{43C7B820-B7F4-4B69-A472-4288D9BE25A2}" srcOrd="3" destOrd="0" presId="urn:microsoft.com/office/officeart/2018/2/layout/IconLabelDescriptionList"/>
    <dgm:cxn modelId="{204BCB04-6E75-084E-B0A5-7D95F0F320F4}" type="presParOf" srcId="{E695C904-F0EF-4980-BDD8-36ED20B93EC4}" destId="{B0E82883-FAE3-40B7-9CA5-26A492250B49}" srcOrd="4" destOrd="0" presId="urn:microsoft.com/office/officeart/2018/2/layout/IconLabelDescriptionList"/>
    <dgm:cxn modelId="{46DC8CCC-F548-2941-B94E-8D59140BFA7E}" type="presParOf" srcId="{0EC39743-8AE1-4D9F-AFE5-582C111D8C3E}" destId="{5BC3E81B-D418-481D-B9AE-569F69F82614}" srcOrd="3" destOrd="0" presId="urn:microsoft.com/office/officeart/2018/2/layout/IconLabelDescriptionList"/>
    <dgm:cxn modelId="{71D1603B-88AC-1049-96DF-CA9E263957A4}" type="presParOf" srcId="{0EC39743-8AE1-4D9F-AFE5-582C111D8C3E}" destId="{33E5E9DB-0849-4504-998E-FEE0528C48BC}" srcOrd="4" destOrd="0" presId="urn:microsoft.com/office/officeart/2018/2/layout/IconLabelDescriptionList"/>
    <dgm:cxn modelId="{E97A40C6-90C3-5B4B-86B5-110383F20BF9}" type="presParOf" srcId="{33E5E9DB-0849-4504-998E-FEE0528C48BC}" destId="{E8C4AF8E-B757-40D0-BD92-9AECE1325BD1}" srcOrd="0" destOrd="0" presId="urn:microsoft.com/office/officeart/2018/2/layout/IconLabelDescriptionList"/>
    <dgm:cxn modelId="{9C1E77E5-E129-CA4B-A010-B0E8308EC143}" type="presParOf" srcId="{33E5E9DB-0849-4504-998E-FEE0528C48BC}" destId="{7355054D-9099-4522-9867-8DE3852D4416}" srcOrd="1" destOrd="0" presId="urn:microsoft.com/office/officeart/2018/2/layout/IconLabelDescriptionList"/>
    <dgm:cxn modelId="{EBA5B1E8-6978-6844-B788-92CE6E7609DD}" type="presParOf" srcId="{33E5E9DB-0849-4504-998E-FEE0528C48BC}" destId="{C2F06119-8319-45AE-86A7-5864DFD7B2BF}" srcOrd="2" destOrd="0" presId="urn:microsoft.com/office/officeart/2018/2/layout/IconLabelDescriptionList"/>
    <dgm:cxn modelId="{B7B76BC9-B44B-1D49-A4DF-B40DBD814C9F}" type="presParOf" srcId="{33E5E9DB-0849-4504-998E-FEE0528C48BC}" destId="{C0A5B1F5-AFF2-4CC3-86C3-B884C5E9B36A}" srcOrd="3" destOrd="0" presId="urn:microsoft.com/office/officeart/2018/2/layout/IconLabelDescriptionList"/>
    <dgm:cxn modelId="{E0BA1FDB-F0DE-4A4B-AEA1-39F4A77F64B2}" type="presParOf" srcId="{33E5E9DB-0849-4504-998E-FEE0528C48BC}" destId="{FC31103E-0203-466D-9040-45A87A41797E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7056D4-51C9-3740-A74A-5506BFD51D36}">
      <dsp:nvSpPr>
        <dsp:cNvPr id="0" name=""/>
        <dsp:cNvSpPr/>
      </dsp:nvSpPr>
      <dsp:spPr>
        <a:xfrm>
          <a:off x="1202266" y="981131"/>
          <a:ext cx="961813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ADC971-E469-6141-9D40-4663CAF81679}">
      <dsp:nvSpPr>
        <dsp:cNvPr id="0" name=""/>
        <dsp:cNvSpPr/>
      </dsp:nvSpPr>
      <dsp:spPr>
        <a:xfrm>
          <a:off x="2221788" y="900371"/>
          <a:ext cx="110608" cy="207684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39028"/>
            <a:satOff val="721"/>
            <a:lumOff val="-8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39028"/>
              <a:satOff val="721"/>
              <a:lumOff val="-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32FC12-9943-4447-A6CF-299A6AE7B6E4}">
      <dsp:nvSpPr>
        <dsp:cNvPr id="0" name=""/>
        <dsp:cNvSpPr/>
      </dsp:nvSpPr>
      <dsp:spPr>
        <a:xfrm>
          <a:off x="587748" y="486876"/>
          <a:ext cx="988583" cy="98858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63" tIns="38363" rIns="38363" bIns="38363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1</a:t>
          </a:r>
        </a:p>
      </dsp:txBody>
      <dsp:txXfrm>
        <a:off x="732523" y="631651"/>
        <a:ext cx="699033" cy="699033"/>
      </dsp:txXfrm>
    </dsp:sp>
    <dsp:sp modelId="{3B939DC6-B489-9A48-8D43-634BF222C2C2}">
      <dsp:nvSpPr>
        <dsp:cNvPr id="0" name=""/>
        <dsp:cNvSpPr/>
      </dsp:nvSpPr>
      <dsp:spPr>
        <a:xfrm>
          <a:off x="0" y="1641055"/>
          <a:ext cx="216407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78055"/>
            <a:satOff val="1441"/>
            <a:lumOff val="-161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78055"/>
              <a:satOff val="1441"/>
              <a:lumOff val="-1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705" tIns="165100" rIns="17070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Describe the </a:t>
          </a:r>
          <a:r>
            <a:rPr lang="en-US" sz="1100" b="1" kern="1200" dirty="0"/>
            <a:t>current rates of statin adherence </a:t>
          </a:r>
          <a:r>
            <a:rPr lang="en-US" sz="1100" kern="1200" dirty="0"/>
            <a:t>among adults aged 40-75 with diabetes and without clinical atherosclerotic cardiovascular disease in LA </a:t>
          </a:r>
        </a:p>
      </dsp:txBody>
      <dsp:txXfrm>
        <a:off x="0" y="2034175"/>
        <a:ext cx="2164079" cy="1572480"/>
      </dsp:txXfrm>
    </dsp:sp>
    <dsp:sp modelId="{D4A6E0FC-688E-9843-8012-01A69316038A}">
      <dsp:nvSpPr>
        <dsp:cNvPr id="0" name=""/>
        <dsp:cNvSpPr/>
      </dsp:nvSpPr>
      <dsp:spPr>
        <a:xfrm>
          <a:off x="2404533" y="981081"/>
          <a:ext cx="2164079" cy="71"/>
        </a:xfrm>
        <a:prstGeom prst="rect">
          <a:avLst/>
        </a:prstGeom>
        <a:solidFill>
          <a:schemeClr val="accent2">
            <a:tint val="40000"/>
            <a:alpha val="90000"/>
            <a:hueOff val="117083"/>
            <a:satOff val="2162"/>
            <a:lumOff val="-241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117083"/>
              <a:satOff val="2162"/>
              <a:lumOff val="-2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A08B2D-755E-4E4E-820F-AE9A426FE6FE}">
      <dsp:nvSpPr>
        <dsp:cNvPr id="0" name=""/>
        <dsp:cNvSpPr/>
      </dsp:nvSpPr>
      <dsp:spPr>
        <a:xfrm>
          <a:off x="4626321" y="900325"/>
          <a:ext cx="110608" cy="207741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156110"/>
            <a:satOff val="2883"/>
            <a:lumOff val="-322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156110"/>
              <a:satOff val="2883"/>
              <a:lumOff val="-3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8B1C9C-A5A9-1A4B-9304-429A248E21B5}">
      <dsp:nvSpPr>
        <dsp:cNvPr id="0" name=""/>
        <dsp:cNvSpPr/>
      </dsp:nvSpPr>
      <dsp:spPr>
        <a:xfrm>
          <a:off x="2992281" y="486826"/>
          <a:ext cx="988583" cy="988583"/>
        </a:xfrm>
        <a:prstGeom prst="ellipse">
          <a:avLst/>
        </a:prstGeom>
        <a:solidFill>
          <a:schemeClr val="accent2">
            <a:hueOff val="37813"/>
            <a:satOff val="4346"/>
            <a:lumOff val="-3464"/>
            <a:alphaOff val="0"/>
          </a:schemeClr>
        </a:solidFill>
        <a:ln w="15875" cap="rnd" cmpd="sng" algn="ctr">
          <a:solidFill>
            <a:schemeClr val="accent2">
              <a:hueOff val="37813"/>
              <a:satOff val="4346"/>
              <a:lumOff val="-34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63" tIns="38363" rIns="38363" bIns="38363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2</a:t>
          </a:r>
        </a:p>
      </dsp:txBody>
      <dsp:txXfrm>
        <a:off x="3137056" y="631601"/>
        <a:ext cx="699033" cy="699033"/>
      </dsp:txXfrm>
    </dsp:sp>
    <dsp:sp modelId="{A55395F1-79F4-C045-9913-E2F292542C95}">
      <dsp:nvSpPr>
        <dsp:cNvPr id="0" name=""/>
        <dsp:cNvSpPr/>
      </dsp:nvSpPr>
      <dsp:spPr>
        <a:xfrm>
          <a:off x="2404533" y="1641002"/>
          <a:ext cx="216407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195138"/>
            <a:satOff val="3604"/>
            <a:lumOff val="-402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195138"/>
              <a:satOff val="3604"/>
              <a:lumOff val="-4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705" tIns="165100" rIns="17070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Analyze variations in statin </a:t>
          </a:r>
          <a:r>
            <a:rPr lang="en-US" sz="1100" kern="1200" baseline="0" dirty="0"/>
            <a:t>prescribing</a:t>
          </a:r>
          <a:r>
            <a:rPr lang="en-US" sz="1100" kern="1200" dirty="0"/>
            <a:t> and </a:t>
          </a:r>
          <a:r>
            <a:rPr lang="en-US" sz="1100" b="1" kern="1200" dirty="0"/>
            <a:t>adherence among different demographic groups </a:t>
          </a:r>
          <a:r>
            <a:rPr lang="en-US" sz="1100" kern="1200" dirty="0"/>
            <a:t>(e.g., age, race, geographic region)</a:t>
          </a:r>
        </a:p>
      </dsp:txBody>
      <dsp:txXfrm>
        <a:off x="2404533" y="2034122"/>
        <a:ext cx="2164079" cy="1572480"/>
      </dsp:txXfrm>
    </dsp:sp>
    <dsp:sp modelId="{01D9458B-13D6-6C40-B508-915BD0E09A50}">
      <dsp:nvSpPr>
        <dsp:cNvPr id="0" name=""/>
        <dsp:cNvSpPr/>
      </dsp:nvSpPr>
      <dsp:spPr>
        <a:xfrm>
          <a:off x="4809066" y="981105"/>
          <a:ext cx="2164079" cy="72"/>
        </a:xfrm>
        <a:prstGeom prst="rect">
          <a:avLst/>
        </a:prstGeom>
        <a:solidFill>
          <a:schemeClr val="accent2">
            <a:tint val="40000"/>
            <a:alpha val="90000"/>
            <a:hueOff val="234165"/>
            <a:satOff val="4324"/>
            <a:lumOff val="-483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234165"/>
              <a:satOff val="4324"/>
              <a:lumOff val="-4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86C24F-3826-704B-B55D-32A49BABAECF}">
      <dsp:nvSpPr>
        <dsp:cNvPr id="0" name=""/>
        <dsp:cNvSpPr/>
      </dsp:nvSpPr>
      <dsp:spPr>
        <a:xfrm>
          <a:off x="7030855" y="900344"/>
          <a:ext cx="110608" cy="207761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273193"/>
            <a:satOff val="5045"/>
            <a:lumOff val="-563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273193"/>
              <a:satOff val="5045"/>
              <a:lumOff val="-5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8B3720-D325-0244-B8E7-5519DB262AB7}">
      <dsp:nvSpPr>
        <dsp:cNvPr id="0" name=""/>
        <dsp:cNvSpPr/>
      </dsp:nvSpPr>
      <dsp:spPr>
        <a:xfrm>
          <a:off x="5396814" y="486849"/>
          <a:ext cx="988583" cy="988583"/>
        </a:xfrm>
        <a:prstGeom prst="ellipse">
          <a:avLst/>
        </a:prstGeom>
        <a:solidFill>
          <a:schemeClr val="accent2">
            <a:hueOff val="75626"/>
            <a:satOff val="8693"/>
            <a:lumOff val="-6929"/>
            <a:alphaOff val="0"/>
          </a:schemeClr>
        </a:solidFill>
        <a:ln w="15875" cap="rnd" cmpd="sng" algn="ctr">
          <a:solidFill>
            <a:schemeClr val="accent2">
              <a:hueOff val="75626"/>
              <a:satOff val="8693"/>
              <a:lumOff val="-69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63" tIns="38363" rIns="38363" bIns="38363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3</a:t>
          </a:r>
        </a:p>
      </dsp:txBody>
      <dsp:txXfrm>
        <a:off x="5541589" y="631624"/>
        <a:ext cx="699033" cy="699033"/>
      </dsp:txXfrm>
    </dsp:sp>
    <dsp:sp modelId="{A806F6B5-E657-B743-A219-BE633F384143}">
      <dsp:nvSpPr>
        <dsp:cNvPr id="0" name=""/>
        <dsp:cNvSpPr/>
      </dsp:nvSpPr>
      <dsp:spPr>
        <a:xfrm>
          <a:off x="4809066" y="1641055"/>
          <a:ext cx="216407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312220"/>
            <a:satOff val="5766"/>
            <a:lumOff val="-644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312220"/>
              <a:satOff val="5766"/>
              <a:lumOff val="-6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705" tIns="165100" rIns="17070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Identify </a:t>
          </a:r>
          <a:r>
            <a:rPr lang="en-US" sz="1100" b="1" kern="1200" dirty="0"/>
            <a:t>potential disparities and social determinants of health </a:t>
          </a:r>
          <a:r>
            <a:rPr lang="en-US" sz="1100" kern="1200" dirty="0"/>
            <a:t>that influence differences in statin adherence </a:t>
          </a:r>
        </a:p>
      </dsp:txBody>
      <dsp:txXfrm>
        <a:off x="4809066" y="2034175"/>
        <a:ext cx="2164079" cy="1572480"/>
      </dsp:txXfrm>
    </dsp:sp>
    <dsp:sp modelId="{1899EB79-558B-6041-893A-EDD666B4C29F}">
      <dsp:nvSpPr>
        <dsp:cNvPr id="0" name=""/>
        <dsp:cNvSpPr/>
      </dsp:nvSpPr>
      <dsp:spPr>
        <a:xfrm>
          <a:off x="7213599" y="981105"/>
          <a:ext cx="1082039" cy="72"/>
        </a:xfrm>
        <a:prstGeom prst="rect">
          <a:avLst/>
        </a:prstGeom>
        <a:solidFill>
          <a:schemeClr val="accent2">
            <a:tint val="40000"/>
            <a:alpha val="90000"/>
            <a:hueOff val="351248"/>
            <a:satOff val="6487"/>
            <a:lumOff val="-724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351248"/>
              <a:satOff val="6487"/>
              <a:lumOff val="-7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0F7BAE-A078-E74E-8B7E-1E6EF9750ED4}">
      <dsp:nvSpPr>
        <dsp:cNvPr id="0" name=""/>
        <dsp:cNvSpPr/>
      </dsp:nvSpPr>
      <dsp:spPr>
        <a:xfrm>
          <a:off x="7801347" y="486849"/>
          <a:ext cx="988583" cy="988583"/>
        </a:xfrm>
        <a:prstGeom prst="ellipse">
          <a:avLst/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15875" cap="rnd" cmpd="sng" algn="ctr">
          <a:solidFill>
            <a:schemeClr val="accent2">
              <a:hueOff val="113439"/>
              <a:satOff val="13039"/>
              <a:lumOff val="-103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63" tIns="38363" rIns="38363" bIns="38363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4</a:t>
          </a:r>
        </a:p>
      </dsp:txBody>
      <dsp:txXfrm>
        <a:off x="7946122" y="631624"/>
        <a:ext cx="699033" cy="699033"/>
      </dsp:txXfrm>
    </dsp:sp>
    <dsp:sp modelId="{5E14F4E8-0E12-544C-84E0-9D8B9FBDB77E}">
      <dsp:nvSpPr>
        <dsp:cNvPr id="0" name=""/>
        <dsp:cNvSpPr/>
      </dsp:nvSpPr>
      <dsp:spPr>
        <a:xfrm>
          <a:off x="7213599" y="1641055"/>
          <a:ext cx="216407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429303"/>
            <a:satOff val="7928"/>
            <a:lumOff val="-885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429303"/>
              <a:satOff val="7928"/>
              <a:lumOff val="-8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705" tIns="165100" rIns="170705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Develop </a:t>
          </a:r>
          <a:r>
            <a:rPr lang="en-US" sz="1100" b="1" kern="1200" dirty="0"/>
            <a:t>data-driven recommendations </a:t>
          </a:r>
          <a:r>
            <a:rPr lang="en-US" sz="1100" kern="1200" dirty="0"/>
            <a:t>to improve adherence rates for patients with diabetes in LA </a:t>
          </a:r>
        </a:p>
      </dsp:txBody>
      <dsp:txXfrm>
        <a:off x="7213599" y="2034175"/>
        <a:ext cx="2164079" cy="15724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0C880-C8EA-4B27-8400-D4C97E689C7C}">
      <dsp:nvSpPr>
        <dsp:cNvPr id="0" name=""/>
        <dsp:cNvSpPr/>
      </dsp:nvSpPr>
      <dsp:spPr>
        <a:xfrm>
          <a:off x="3910" y="475295"/>
          <a:ext cx="1004062" cy="10040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64FD5E-B5CA-4E73-9107-599F648460F3}">
      <dsp:nvSpPr>
        <dsp:cNvPr id="0" name=""/>
        <dsp:cNvSpPr/>
      </dsp:nvSpPr>
      <dsp:spPr>
        <a:xfrm>
          <a:off x="3910" y="1614501"/>
          <a:ext cx="2868750" cy="43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/>
            <a:t>Diabetes in America </a:t>
          </a:r>
        </a:p>
      </dsp:txBody>
      <dsp:txXfrm>
        <a:off x="3910" y="1614501"/>
        <a:ext cx="2868750" cy="430312"/>
      </dsp:txXfrm>
    </dsp:sp>
    <dsp:sp modelId="{5141AA23-0723-4D92-B4D5-8B5359189481}">
      <dsp:nvSpPr>
        <dsp:cNvPr id="0" name=""/>
        <dsp:cNvSpPr/>
      </dsp:nvSpPr>
      <dsp:spPr>
        <a:xfrm>
          <a:off x="3910" y="2107672"/>
          <a:ext cx="2868750" cy="1510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According to CDC, &gt;38 million Americans aged 18+ have diabetes (DM) &amp; 98 millions adults with pre-diabetes </a:t>
          </a:r>
        </a:p>
      </dsp:txBody>
      <dsp:txXfrm>
        <a:off x="3910" y="2107672"/>
        <a:ext cx="2868750" cy="1510514"/>
      </dsp:txXfrm>
    </dsp:sp>
    <dsp:sp modelId="{8F7F169F-7B2E-486B-8818-EFCA4BBA17BF}">
      <dsp:nvSpPr>
        <dsp:cNvPr id="0" name=""/>
        <dsp:cNvSpPr/>
      </dsp:nvSpPr>
      <dsp:spPr>
        <a:xfrm>
          <a:off x="3374691" y="475295"/>
          <a:ext cx="1004062" cy="10040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23E0DF-AC5A-47BC-AEC6-EEB598533ECC}">
      <dsp:nvSpPr>
        <dsp:cNvPr id="0" name=""/>
        <dsp:cNvSpPr/>
      </dsp:nvSpPr>
      <dsp:spPr>
        <a:xfrm>
          <a:off x="3374691" y="1614501"/>
          <a:ext cx="2868750" cy="43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/>
            <a:t>Diabetes in Louisiana</a:t>
          </a:r>
        </a:p>
      </dsp:txBody>
      <dsp:txXfrm>
        <a:off x="3374691" y="1614501"/>
        <a:ext cx="2868750" cy="430312"/>
      </dsp:txXfrm>
    </dsp:sp>
    <dsp:sp modelId="{B0E82883-FAE3-40B7-9CA5-26A492250B49}">
      <dsp:nvSpPr>
        <dsp:cNvPr id="0" name=""/>
        <dsp:cNvSpPr/>
      </dsp:nvSpPr>
      <dsp:spPr>
        <a:xfrm>
          <a:off x="3374691" y="2107672"/>
          <a:ext cx="2868750" cy="1510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According to American Diabetes Association (ADA), LA has approximately 568,000 adults diagnosed with DM (14.5% of adult population) </a:t>
          </a:r>
        </a:p>
      </dsp:txBody>
      <dsp:txXfrm>
        <a:off x="3374691" y="2107672"/>
        <a:ext cx="2868750" cy="1510514"/>
      </dsp:txXfrm>
    </dsp:sp>
    <dsp:sp modelId="{E8C4AF8E-B757-40D0-BD92-9AECE1325BD1}">
      <dsp:nvSpPr>
        <dsp:cNvPr id="0" name=""/>
        <dsp:cNvSpPr/>
      </dsp:nvSpPr>
      <dsp:spPr>
        <a:xfrm>
          <a:off x="6745472" y="475295"/>
          <a:ext cx="1004062" cy="10040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F06119-8319-45AE-86A7-5864DFD7B2BF}">
      <dsp:nvSpPr>
        <dsp:cNvPr id="0" name=""/>
        <dsp:cNvSpPr/>
      </dsp:nvSpPr>
      <dsp:spPr>
        <a:xfrm>
          <a:off x="6745472" y="1614501"/>
          <a:ext cx="2868750" cy="43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/>
            <a:t>Diabetes is expensive</a:t>
          </a:r>
        </a:p>
      </dsp:txBody>
      <dsp:txXfrm>
        <a:off x="6745472" y="1614501"/>
        <a:ext cx="2868750" cy="430312"/>
      </dsp:txXfrm>
    </dsp:sp>
    <dsp:sp modelId="{FC31103E-0203-466D-9040-45A87A41797E}">
      <dsp:nvSpPr>
        <dsp:cNvPr id="0" name=""/>
        <dsp:cNvSpPr/>
      </dsp:nvSpPr>
      <dsp:spPr>
        <a:xfrm>
          <a:off x="6745472" y="2107672"/>
          <a:ext cx="2868750" cy="1510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In LA, diagnosed DM cost ~$6.9 billion each year (includes direct medical expenses and indirect costs from lost productivity due to DM)</a:t>
          </a:r>
        </a:p>
      </dsp:txBody>
      <dsp:txXfrm>
        <a:off x="6745472" y="2107672"/>
        <a:ext cx="2868750" cy="1510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2248F-EB36-964C-8BE9-A6BEB7814D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F25FD-3549-6140-9E85-8ACA2F564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39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Statins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ADA and AHA recommend statin therapy for nearly all adults w DM aged 40-75 years, regardless of baseline LDL cholesterol for both primary and secondary prevention of ASCVD events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Studies have shown substantial reduction in CV morbidity and mortality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962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Lower adherence rates – lack of understanding of disease condition, side effects (myopathy), cost of medication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07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Motivational interviewing – encourage providers to practice open-ended questions and explore why pts aren’t adhering to statin (side effects, affordability?)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Simplifying medication regimens – advice providers to prescribe fixed-dose combinations or synchronizing pharmacy pickups (reduces polypharmacy)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Reminder systems – automated phone calls, continued text messages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Incentives to promote adherence – reducing co-payments, paying patients and clinicians for achieving disease management goals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04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74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Texting service that sends out monthly reminders to patients that have not received their statin in 60 days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75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LA has 17% higher rate of people receiving their statin after initiation than national average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However, LA also has 12% lower statin adherence rates in diabetic patients than national average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23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6411D-BC50-B9F5-560B-EC19B62C8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44ECAB-9E86-17CC-7BF6-C3DE77AEF6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1D829D-C081-5440-21DA-CFA8BE401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Age 70-75 excluded due to low count of members who meet criteria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Ages 40-49 with lowest adherence rates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Ages 60-69 with highest adherence rates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Lower adherence rates due to lower perceived CV risk, greater optimisms bias regarding their health, misconceptions about necessity of statin?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1F53F-EE3B-E83C-D28A-39A6E9EAD9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41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Hispanic excluded due to low number of individuals meeting the inclusion criteria </a:t>
            </a:r>
          </a:p>
          <a:p>
            <a:endParaRPr lang="en-US" dirty="0"/>
          </a:p>
          <a:p>
            <a:r>
              <a:rPr lang="en-US" dirty="0"/>
              <a:t>I calculated the average adherence rate across all races and found avg adherence to be 59%</a:t>
            </a:r>
          </a:p>
          <a:p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Black and Indian had below average adherence rates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Why? – Mistrust in healthcare system, cultural differences, or healthcare literacy </a:t>
            </a:r>
          </a:p>
          <a:p>
            <a:endParaRPr lang="en-US" dirty="0"/>
          </a:p>
          <a:p>
            <a:r>
              <a:rPr lang="en-US" dirty="0"/>
              <a:t>Asian/Pacific Islander had greatest adherence rate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Why? – Are they able to afford their medications compared to other groups?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22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2024, rural &gt; urban adherence rates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Why?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Urban residents may have different lifestyle factors compared to rural individuals (may be able to take off from work less to visit doctor, financial situation may be different)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Unreliable transportation to pick up prescription or attend follow up visits compared to rural individuals who might have more reliable transportation since they live so far away from communities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82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Average 55% adherence rate among LDH regions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Region 8 (northeast LA) had lowest adherence rates - &lt;50%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Region 3 (river and bayou parishes) had highest adherence rates – 60%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Other regions to note that have lower adherence rates – Region 7, 6, 2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66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Language was analyzed but due to low threshold of individuals, excluded from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F25FD-3549-6140-9E85-8ACA2F564C7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41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5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1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590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368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2988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080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9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42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8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3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3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6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9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42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5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93B28-1729-9541-B314-76D07E4D57F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D9A3C40-8A26-9844-893A-086A7C40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4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dh.la.gov/assets/docs/BayouHealth/Dental/Louisiana_Rural_Parishes_Map.pdf" TargetMode="External"/><Relationship Id="rId2" Type="http://schemas.openxmlformats.org/officeDocument/2006/relationships/hyperlink" Target="https://diabetes.org/sites/default/files/2025-08/louisiana-diabetes-08-26-25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mc.ncbi.nlm.nih.gov/articles/PMC5973378/#:~:text=Reminders,or%20therapists%20can%20improve%20adherence.&amp;text=Techniques%20commonly%20involve%20phone%20calls,be%20the%20most%20effective%20strategies.&amp;text=A%20Cochrane%20database%20review%20by,adherence%20to%20lipid%2Dlowering%20drugs.&amp;text=In%20another%20study%2C%20Derose%20et,the%20year%20of%20the%20study." TargetMode="External"/><Relationship Id="rId5" Type="http://schemas.openxmlformats.org/officeDocument/2006/relationships/hyperlink" Target="https://jamanetwork.com/journals/jama/article-abstract/2718800?utm_source=openevidence&amp;utm_medium=referral" TargetMode="External"/><Relationship Id="rId4" Type="http://schemas.openxmlformats.org/officeDocument/2006/relationships/hyperlink" Target="https://www.ncqa.org/report-cards/health-plans/state-of-health-care-quality-report/statin-therapy-for-patients-with-diabetes-spd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62CAB-8CA0-C88F-0D69-E8CEF3A27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Statin Therapy for Patients with Diabetes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B661D-1593-B2B5-B39D-9EEEA129AC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Salena </a:t>
            </a:r>
            <a:r>
              <a:rPr lang="en-US" dirty="0" err="1"/>
              <a:t>Sinnasone</a:t>
            </a:r>
            <a:endParaRPr lang="en-US" dirty="0"/>
          </a:p>
          <a:p>
            <a:r>
              <a:rPr lang="en-US" dirty="0"/>
              <a:t>LSUHSC New Orleans – Population Health Management Course</a:t>
            </a:r>
          </a:p>
          <a:p>
            <a:r>
              <a:rPr lang="en-US" dirty="0"/>
              <a:t>October 22,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891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1BA536-3914-AB54-B68C-151EF6256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LDH Regions</a:t>
            </a:r>
          </a:p>
        </p:txBody>
      </p:sp>
      <p:sp>
        <p:nvSpPr>
          <p:cNvPr id="64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9" name="Content Placeholder 50">
            <a:extLst>
              <a:ext uri="{FF2B5EF4-FFF2-40B4-BE49-F238E27FC236}">
                <a16:creationId xmlns:a16="http://schemas.microsoft.com/office/drawing/2014/main" id="{A0E6D12B-D70F-56B1-5AF8-511E8D012E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463456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F3EE287B-F400-65CB-9F89-635D3945D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53" y="79448"/>
            <a:ext cx="3079773" cy="294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AC77FC-1FBB-E056-477F-9E9E6502A89D}"/>
              </a:ext>
            </a:extLst>
          </p:cNvPr>
          <p:cNvCxnSpPr>
            <a:cxnSpLocks/>
          </p:cNvCxnSpPr>
          <p:nvPr/>
        </p:nvCxnSpPr>
        <p:spPr>
          <a:xfrm>
            <a:off x="5363571" y="2069558"/>
            <a:ext cx="6086251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52BADA09-F06E-5805-BBFF-E067431371D8}"/>
              </a:ext>
            </a:extLst>
          </p:cNvPr>
          <p:cNvSpPr/>
          <p:nvPr/>
        </p:nvSpPr>
        <p:spPr>
          <a:xfrm>
            <a:off x="5268037" y="1992491"/>
            <a:ext cx="655092" cy="60050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BC84E7C-06F3-4713-9737-8C0A8E7A64FC}"/>
              </a:ext>
            </a:extLst>
          </p:cNvPr>
          <p:cNvSpPr/>
          <p:nvPr/>
        </p:nvSpPr>
        <p:spPr>
          <a:xfrm>
            <a:off x="6004693" y="1692240"/>
            <a:ext cx="655092" cy="60050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C181D29-FD40-D8C4-EA16-80E74CFD6815}"/>
              </a:ext>
            </a:extLst>
          </p:cNvPr>
          <p:cNvSpPr/>
          <p:nvPr/>
        </p:nvSpPr>
        <p:spPr>
          <a:xfrm>
            <a:off x="6701560" y="1692240"/>
            <a:ext cx="655092" cy="60050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B7DDC1C-377A-549C-EF19-D51B8DEF0A2D}"/>
              </a:ext>
            </a:extLst>
          </p:cNvPr>
          <p:cNvSpPr/>
          <p:nvPr/>
        </p:nvSpPr>
        <p:spPr>
          <a:xfrm>
            <a:off x="7399455" y="1692240"/>
            <a:ext cx="655092" cy="60050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1C1FCB3-DA2C-498A-748E-284C4593D522}"/>
              </a:ext>
            </a:extLst>
          </p:cNvPr>
          <p:cNvSpPr/>
          <p:nvPr/>
        </p:nvSpPr>
        <p:spPr>
          <a:xfrm>
            <a:off x="10796954" y="1383323"/>
            <a:ext cx="539261" cy="44547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1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10" grpId="0" animBg="1"/>
      <p:bldP spid="11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312E8-CE06-DCA4-4AFC-85C328078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AC4E4-CD10-6EE8-423F-E1191640A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48883"/>
            <a:ext cx="8915400" cy="50758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LA has 12% lower statin adherence rates in diabetic patients than national average</a:t>
            </a:r>
          </a:p>
          <a:p>
            <a:r>
              <a:rPr lang="en-US" dirty="0"/>
              <a:t>Age </a:t>
            </a:r>
          </a:p>
          <a:p>
            <a:pPr lvl="1"/>
            <a:r>
              <a:rPr lang="en-US" dirty="0"/>
              <a:t>Ages 40-49 with lowest adherence rates </a:t>
            </a:r>
          </a:p>
          <a:p>
            <a:pPr lvl="1"/>
            <a:r>
              <a:rPr lang="en-US" dirty="0"/>
              <a:t>Ages 60-69 with highest adherence rates</a:t>
            </a:r>
          </a:p>
          <a:p>
            <a:r>
              <a:rPr lang="en-US" dirty="0"/>
              <a:t>Races </a:t>
            </a:r>
          </a:p>
          <a:p>
            <a:pPr lvl="1"/>
            <a:r>
              <a:rPr lang="en-US" dirty="0"/>
              <a:t>All races had ≥50% of their population that were adherent to statin therapy</a:t>
            </a:r>
          </a:p>
          <a:p>
            <a:pPr lvl="1"/>
            <a:r>
              <a:rPr lang="en-US" dirty="0"/>
              <a:t>Black and Indian patients had lower than average adherence rates</a:t>
            </a:r>
          </a:p>
          <a:p>
            <a:pPr lvl="1"/>
            <a:r>
              <a:rPr lang="en-US" dirty="0"/>
              <a:t>Asian/Pacific Islander had greatest adherence rate </a:t>
            </a:r>
          </a:p>
          <a:p>
            <a:r>
              <a:rPr lang="en-US" dirty="0"/>
              <a:t>Urban vs Rural</a:t>
            </a:r>
          </a:p>
          <a:p>
            <a:pPr lvl="1"/>
            <a:r>
              <a:rPr lang="en-US" dirty="0"/>
              <a:t>People living in urban areas were more non-adherent to statin medication compared to those living in rural areas </a:t>
            </a:r>
          </a:p>
          <a:p>
            <a:r>
              <a:rPr lang="en-US" dirty="0"/>
              <a:t>Regions </a:t>
            </a:r>
          </a:p>
          <a:p>
            <a:pPr lvl="1"/>
            <a:r>
              <a:rPr lang="en-US" dirty="0"/>
              <a:t>Region 2, 6, 7, 8 had lowest adherence rates </a:t>
            </a:r>
          </a:p>
          <a:p>
            <a:pPr lvl="1"/>
            <a:r>
              <a:rPr lang="en-US" dirty="0"/>
              <a:t>Region 3 had highest adherence rates </a:t>
            </a:r>
          </a:p>
          <a:p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49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D32F0-4880-F959-81A4-65CDEFB86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F3EA9-B908-E15B-1D9E-8C8450A7D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Target younger populations (age 40-49) with social media campaigns or mobile apps with reminders</a:t>
            </a:r>
          </a:p>
          <a:p>
            <a:r>
              <a:rPr lang="en-US" dirty="0"/>
              <a:t>Why do Black and Indian populations have lower adherence rates? </a:t>
            </a:r>
          </a:p>
          <a:p>
            <a:pPr lvl="1"/>
            <a:r>
              <a:rPr lang="en-US" dirty="0"/>
              <a:t>Consider mistrust in healthcare system, cultural differences, or healthcare literacy </a:t>
            </a:r>
          </a:p>
          <a:p>
            <a:r>
              <a:rPr lang="en-US" dirty="0"/>
              <a:t>Urban populations have lower adherence rates than rural populations</a:t>
            </a:r>
          </a:p>
          <a:p>
            <a:pPr lvl="1"/>
            <a:r>
              <a:rPr lang="en-US" dirty="0"/>
              <a:t>Transportation issues? Inability to take time off from work?</a:t>
            </a:r>
          </a:p>
          <a:p>
            <a:r>
              <a:rPr lang="en-US" dirty="0"/>
              <a:t>Increase educational campaigns in Regions 2, 6, 7, 8 on statin adherence and benefits on CV morbidity and mortality</a:t>
            </a:r>
          </a:p>
          <a:p>
            <a:r>
              <a:rPr lang="en-US" dirty="0"/>
              <a:t>Analyze why Asian/Pacific Islander population and Region 3 have highest adherence rates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66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BBAD4-76AA-49F4-455E-0090230F0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F2A46-00F4-AA5B-71C1-4B0CB3AF5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Motivational interviewing</a:t>
            </a:r>
          </a:p>
          <a:p>
            <a:r>
              <a:rPr lang="en-US" dirty="0"/>
              <a:t>Simplifying medication regimens </a:t>
            </a:r>
          </a:p>
          <a:p>
            <a:r>
              <a:rPr lang="en-US" dirty="0"/>
              <a:t>Reminder systems </a:t>
            </a:r>
          </a:p>
          <a:p>
            <a:r>
              <a:rPr lang="en-US" dirty="0"/>
              <a:t>Incentives to promote adherence</a:t>
            </a:r>
          </a:p>
        </p:txBody>
      </p:sp>
    </p:spTree>
    <p:extLst>
      <p:ext uri="{BB962C8B-B14F-4D97-AF65-F5344CB8AC3E}">
        <p14:creationId xmlns:p14="http://schemas.microsoft.com/office/powerpoint/2010/main" val="2888728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394818-0473-203D-3A54-196C4C6B6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r>
              <a:rPr lang="en-US" dirty="0"/>
              <a:t>Thank you!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2BD04-2673-DF4D-93CB-B9A66DC09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>
            <a:normAutofit/>
          </a:bodyPr>
          <a:lstStyle/>
          <a:p>
            <a:r>
              <a:rPr lang="en-US" dirty="0"/>
              <a:t>Dr. Gregory Randolph</a:t>
            </a:r>
          </a:p>
          <a:p>
            <a:r>
              <a:rPr lang="en-US" dirty="0"/>
              <a:t>Dana Smith</a:t>
            </a:r>
          </a:p>
          <a:p>
            <a:r>
              <a:rPr lang="en-US" dirty="0"/>
              <a:t>Renee Wells</a:t>
            </a:r>
          </a:p>
          <a:p>
            <a:r>
              <a:rPr lang="en-US" dirty="0"/>
              <a:t>Shea Good</a:t>
            </a:r>
          </a:p>
          <a:p>
            <a:r>
              <a:rPr lang="en-US" dirty="0"/>
              <a:t>Carrie Blade</a:t>
            </a:r>
          </a:p>
          <a:p>
            <a:r>
              <a:rPr lang="en-US" dirty="0" err="1"/>
              <a:t>Lekitha</a:t>
            </a:r>
            <a:r>
              <a:rPr lang="en-US" dirty="0"/>
              <a:t> Gregory</a:t>
            </a:r>
          </a:p>
          <a:p>
            <a:r>
              <a:rPr lang="en-US" dirty="0"/>
              <a:t>Rhona Baird</a:t>
            </a:r>
          </a:p>
          <a:p>
            <a:r>
              <a:rPr lang="en-US" dirty="0"/>
              <a:t>Jennifer Manuel</a:t>
            </a:r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417E24E7-6859-B8DB-F2AA-F6BA00AE67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9945" y="640080"/>
            <a:ext cx="5252773" cy="5252773"/>
          </a:xfrm>
          <a:prstGeom prst="rect">
            <a:avLst/>
          </a:prstGeom>
        </p:spPr>
      </p:pic>
      <p:sp>
        <p:nvSpPr>
          <p:cNvPr id="14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86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ABED0-BBA8-6BCB-4408-9E6511852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635A9-3EA8-8B38-BA7A-447D49E40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https://diabetes.org/sites/default/files/2025-08/louisiana-diabetes-08-26-25.pdf</a:t>
            </a:r>
            <a:endParaRPr lang="en-US" dirty="0"/>
          </a:p>
          <a:p>
            <a:r>
              <a:rPr lang="en-US" dirty="0">
                <a:hlinkClick r:id="rId3"/>
              </a:rPr>
              <a:t>https://ldh.la.gov/assets/docs/BayouHealth/Dental/Louisiana_Rural_Parishes_Map.pdf</a:t>
            </a:r>
            <a:endParaRPr lang="en-US" dirty="0"/>
          </a:p>
          <a:p>
            <a:r>
              <a:rPr lang="en-US" dirty="0">
                <a:hlinkClick r:id="rId4"/>
              </a:rPr>
              <a:t>https://www.ncqa.org/report-cards/health-plans/state-of-health-care-quality-report/statin-therapy-for-patients-with-diabetes-spd/</a:t>
            </a:r>
            <a:endParaRPr lang="en-US" dirty="0"/>
          </a:p>
          <a:p>
            <a:r>
              <a:rPr lang="en-US" dirty="0">
                <a:hlinkClick r:id="rId5"/>
              </a:rPr>
              <a:t>https://jamanetwork.com/journals/jama/article-abstract/2718800?utm_source=openevidence&amp;utm_medium=referral</a:t>
            </a:r>
            <a:endParaRPr lang="en-US" dirty="0"/>
          </a:p>
          <a:p>
            <a:r>
              <a:rPr lang="en-US" dirty="0">
                <a:hlinkClick r:id="rId6"/>
              </a:rPr>
              <a:t>https://pmc.ncbi.nlm.nih.gov/articles/PMC5973378/#:~:text=Reminders,or%20therapists%20can%20improve%20adherence.&amp;text=Techniques%20commonly%20involve%20phone%20calls,be%20the%20most%20effective%20strategies.&amp;text=A%20Cochrane%20database%20review%20by,adhe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127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582D-63A4-F6B5-2CC8-B613699B5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5147" y="642257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Learning Objectives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562753-3FAE-C8DC-4655-2C4DC14207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219007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3751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F26B7-7791-FB2F-8F9E-08D7BD8D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What is Diabetes?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6D47C-2846-F706-BCE9-426EB6511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81807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 dirty="0"/>
              <a:t>Diabetes mellitus (DM): complex micro-vascular disease affecting multiple organ systems including kidneys, eyes, nerves, cardiovascular 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Complications of DM: Heart disease, stroke, amputation, end-stage kidney disease, blindness 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Role of Statins in DM 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Lowers lipid levels - reduces risk of atherosclerotic cardiovascular disease (ASCVD)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Stabilizes atherosclerotic plaques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Improves endothelial function 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Decreases CV morbidity and mortality 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Recommendation</a:t>
            </a:r>
            <a:r>
              <a:rPr lang="en-US" sz="16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Begin lipid-lowering therapy with statin in most patients with DM</a:t>
            </a:r>
          </a:p>
        </p:txBody>
      </p:sp>
    </p:spTree>
    <p:extLst>
      <p:ext uri="{BB962C8B-B14F-4D97-AF65-F5344CB8AC3E}">
        <p14:creationId xmlns:p14="http://schemas.microsoft.com/office/powerpoint/2010/main" val="103853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D8F1E-8208-4BDE-060E-2BE051A4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9618133" cy="10994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Background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5815A4-EACD-F25D-9708-15CF0AA0BA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097656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4997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D45DF-909B-4200-24B8-4D9AF6B3A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6" y="999460"/>
            <a:ext cx="5698067" cy="44798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ACLA Current Interventions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51797-FF6A-9596-5B7B-5EF2919EF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1971" y="999460"/>
            <a:ext cx="3123620" cy="44798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SPD RELAY Texting Experience to noncompliant members  </a:t>
            </a:r>
          </a:p>
        </p:txBody>
      </p:sp>
    </p:spTree>
    <p:extLst>
      <p:ext uri="{BB962C8B-B14F-4D97-AF65-F5344CB8AC3E}">
        <p14:creationId xmlns:p14="http://schemas.microsoft.com/office/powerpoint/2010/main" val="22665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5B23F-A7AE-78C0-4D90-E2D3493B3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NCQA vs ACLA Averages</a:t>
            </a:r>
          </a:p>
        </p:txBody>
      </p:sp>
      <p:graphicFrame>
        <p:nvGraphicFramePr>
          <p:cNvPr id="22" name="Content Placeholder 21">
            <a:extLst>
              <a:ext uri="{FF2B5EF4-FFF2-40B4-BE49-F238E27FC236}">
                <a16:creationId xmlns:a16="http://schemas.microsoft.com/office/drawing/2014/main" id="{7E1E68EF-A4CA-7211-5D52-350BE2D77BA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41996542"/>
              </p:ext>
            </p:extLst>
          </p:nvPr>
        </p:nvGraphicFramePr>
        <p:xfrm>
          <a:off x="2589213" y="2133600"/>
          <a:ext cx="4313237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ontent Placeholder 22">
            <a:extLst>
              <a:ext uri="{FF2B5EF4-FFF2-40B4-BE49-F238E27FC236}">
                <a16:creationId xmlns:a16="http://schemas.microsoft.com/office/drawing/2014/main" id="{9B996F6E-4B1C-8517-335A-0D6764C15B4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98234890"/>
              </p:ext>
            </p:extLst>
          </p:nvPr>
        </p:nvGraphicFramePr>
        <p:xfrm>
          <a:off x="7191375" y="2125663"/>
          <a:ext cx="4313238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Oval 23">
            <a:extLst>
              <a:ext uri="{FF2B5EF4-FFF2-40B4-BE49-F238E27FC236}">
                <a16:creationId xmlns:a16="http://schemas.microsoft.com/office/drawing/2014/main" id="{4A9B4C63-27DA-A8F9-9E0F-E0EA8C02C016}"/>
              </a:ext>
            </a:extLst>
          </p:cNvPr>
          <p:cNvSpPr/>
          <p:nvPr/>
        </p:nvSpPr>
        <p:spPr>
          <a:xfrm>
            <a:off x="5390866" y="2538484"/>
            <a:ext cx="928047" cy="54591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442D9CE-F631-6DC4-C10C-F82449BD8B05}"/>
              </a:ext>
            </a:extLst>
          </p:cNvPr>
          <p:cNvSpPr/>
          <p:nvPr/>
        </p:nvSpPr>
        <p:spPr>
          <a:xfrm>
            <a:off x="10058400" y="3275463"/>
            <a:ext cx="805217" cy="55955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CCBC8E-7E3D-C493-CEEE-654EDE7B6103}"/>
              </a:ext>
            </a:extLst>
          </p:cNvPr>
          <p:cNvSpPr txBox="1"/>
          <p:nvPr/>
        </p:nvSpPr>
        <p:spPr>
          <a:xfrm>
            <a:off x="2238157" y="5970485"/>
            <a:ext cx="962122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Adherence = no more than 1 gap in enrollment of up to 45 days during the measurement year, meaning member may not have more than 1 month gap in coverage; ≥80% coverage during the treatment period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2406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  <p:bldGraphic spid="23" grpId="0">
        <p:bldAsOne/>
      </p:bldGraphic>
      <p:bldP spid="24" grpId="0" animBg="1"/>
      <p:bldP spid="25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13A70-CB12-4334-8F62-FF18EB7DE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58E159-3913-E113-3BA2-41A0A4448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900" y="645106"/>
            <a:ext cx="3650279" cy="125989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Statin Adherence Rates by Age - 2024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FE2928-D874-A67A-39CC-D1EFAB15E848}"/>
              </a:ext>
            </a:extLst>
          </p:cNvPr>
          <p:cNvSpPr txBox="1"/>
          <p:nvPr/>
        </p:nvSpPr>
        <p:spPr>
          <a:xfrm>
            <a:off x="649225" y="2133600"/>
            <a:ext cx="3650278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E85BF3B-D86C-85A1-B368-020A456083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6789542"/>
              </p:ext>
            </p:extLst>
          </p:nvPr>
        </p:nvGraphicFramePr>
        <p:xfrm>
          <a:off x="4017200" y="851952"/>
          <a:ext cx="7750597" cy="5209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Oval 9">
            <a:extLst>
              <a:ext uri="{FF2B5EF4-FFF2-40B4-BE49-F238E27FC236}">
                <a16:creationId xmlns:a16="http://schemas.microsoft.com/office/drawing/2014/main" id="{B850DAEA-50D7-FA74-D344-9C949E3278C6}"/>
              </a:ext>
            </a:extLst>
          </p:cNvPr>
          <p:cNvSpPr/>
          <p:nvPr/>
        </p:nvSpPr>
        <p:spPr>
          <a:xfrm>
            <a:off x="5298831" y="1905000"/>
            <a:ext cx="926123" cy="67407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9415151-BB48-4DF6-587E-6500AC5845FB}"/>
              </a:ext>
            </a:extLst>
          </p:cNvPr>
          <p:cNvSpPr/>
          <p:nvPr/>
        </p:nvSpPr>
        <p:spPr>
          <a:xfrm>
            <a:off x="9941169" y="1113692"/>
            <a:ext cx="1008185" cy="67993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8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7A3FD-14B8-C0CB-933A-EA71E3971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0599" y="610255"/>
            <a:ext cx="8911687" cy="128089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Statin Adherence Rates by Race - 2024</a:t>
            </a:r>
          </a:p>
        </p:txBody>
      </p:sp>
      <p:graphicFrame>
        <p:nvGraphicFramePr>
          <p:cNvPr id="47" name="Content Placeholder 46">
            <a:extLst>
              <a:ext uri="{FF2B5EF4-FFF2-40B4-BE49-F238E27FC236}">
                <a16:creationId xmlns:a16="http://schemas.microsoft.com/office/drawing/2014/main" id="{066B4EE3-11D3-E08D-8A13-92F02F1A44E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65018068"/>
              </p:ext>
            </p:extLst>
          </p:nvPr>
        </p:nvGraphicFramePr>
        <p:xfrm>
          <a:off x="2589213" y="2133600"/>
          <a:ext cx="6656387" cy="4409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C17F29B-5687-158D-9046-CAD4B646DFB2}"/>
              </a:ext>
            </a:extLst>
          </p:cNvPr>
          <p:cNvCxnSpPr>
            <a:cxnSpLocks/>
          </p:cNvCxnSpPr>
          <p:nvPr/>
        </p:nvCxnSpPr>
        <p:spPr>
          <a:xfrm>
            <a:off x="3168127" y="3372522"/>
            <a:ext cx="591132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E298E1DE-BDEF-9749-6506-C93DF8D04D94}"/>
              </a:ext>
            </a:extLst>
          </p:cNvPr>
          <p:cNvSpPr/>
          <p:nvPr/>
        </p:nvSpPr>
        <p:spPr>
          <a:xfrm>
            <a:off x="3447393" y="3372522"/>
            <a:ext cx="599090" cy="39018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32C15B8-1903-50BB-22F8-837888CAFFD2}"/>
              </a:ext>
            </a:extLst>
          </p:cNvPr>
          <p:cNvSpPr/>
          <p:nvPr/>
        </p:nvSpPr>
        <p:spPr>
          <a:xfrm>
            <a:off x="4656083" y="3258208"/>
            <a:ext cx="599090" cy="39018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E7D77BF-B07A-AD84-D7DA-DB02ACB8D3A8}"/>
              </a:ext>
            </a:extLst>
          </p:cNvPr>
          <p:cNvSpPr/>
          <p:nvPr/>
        </p:nvSpPr>
        <p:spPr>
          <a:xfrm>
            <a:off x="8187559" y="2480441"/>
            <a:ext cx="620110" cy="53602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4453E-6CEE-B480-C3A7-4A94F28B9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Statin Adherence Rates - Rural vs Urban - 2024</a:t>
            </a:r>
          </a:p>
        </p:txBody>
      </p:sp>
      <p:graphicFrame>
        <p:nvGraphicFramePr>
          <p:cNvPr id="19" name="Content Placeholder 18">
            <a:extLst>
              <a:ext uri="{FF2B5EF4-FFF2-40B4-BE49-F238E27FC236}">
                <a16:creationId xmlns:a16="http://schemas.microsoft.com/office/drawing/2014/main" id="{9EB77AD2-A128-84F2-2811-B6085E4EF95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41077210"/>
              </p:ext>
            </p:extLst>
          </p:nvPr>
        </p:nvGraphicFramePr>
        <p:xfrm>
          <a:off x="3336506" y="1905000"/>
          <a:ext cx="5518987" cy="4696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68D56862-04A9-7175-D83B-120BD044555E}"/>
              </a:ext>
            </a:extLst>
          </p:cNvPr>
          <p:cNvSpPr/>
          <p:nvPr/>
        </p:nvSpPr>
        <p:spPr>
          <a:xfrm>
            <a:off x="4709419" y="2577651"/>
            <a:ext cx="887340" cy="55458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2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Wisp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17197</TotalTime>
  <Words>1205</Words>
  <Application>Microsoft Macintosh PowerPoint</Application>
  <PresentationFormat>Widescreen</PresentationFormat>
  <Paragraphs>140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Arial</vt:lpstr>
      <vt:lpstr>Century Gothic</vt:lpstr>
      <vt:lpstr>Wingdings 3</vt:lpstr>
      <vt:lpstr>Wisp</vt:lpstr>
      <vt:lpstr>Statin Therapy for Patients with Diabetes</vt:lpstr>
      <vt:lpstr>Learning Objectives </vt:lpstr>
      <vt:lpstr>What is Diabetes?</vt:lpstr>
      <vt:lpstr>Background</vt:lpstr>
      <vt:lpstr>ACLA Current Interventions </vt:lpstr>
      <vt:lpstr>NCQA vs ACLA Averages</vt:lpstr>
      <vt:lpstr>Statin Adherence Rates by Age - 2024</vt:lpstr>
      <vt:lpstr>Statin Adherence Rates by Race - 2024</vt:lpstr>
      <vt:lpstr>Statin Adherence Rates - Rural vs Urban - 2024</vt:lpstr>
      <vt:lpstr>LDH Regions</vt:lpstr>
      <vt:lpstr>Summary</vt:lpstr>
      <vt:lpstr>Recommendations</vt:lpstr>
      <vt:lpstr>Recommendations </vt:lpstr>
      <vt:lpstr>Thank you!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Sinnasone, Salena</dc:creator>
  <cp:lastModifiedBy>Sinnasone, Salena</cp:lastModifiedBy>
  <cp:revision>162</cp:revision>
  <dcterms:created xsi:type="dcterms:W3CDTF">2025-10-07T13:42:50Z</dcterms:created>
  <dcterms:modified xsi:type="dcterms:W3CDTF">2025-10-22T20:18:13Z</dcterms:modified>
</cp:coreProperties>
</file>