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6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drawings/drawing1.xml" ContentType="application/vnd.openxmlformats-officedocument.drawingml.chartshapes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7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59" r:id="rId4"/>
    <p:sldId id="277" r:id="rId5"/>
    <p:sldId id="278" r:id="rId6"/>
    <p:sldId id="279" r:id="rId7"/>
    <p:sldId id="264" r:id="rId8"/>
    <p:sldId id="267" r:id="rId9"/>
    <p:sldId id="283" r:id="rId10"/>
    <p:sldId id="290" r:id="rId11"/>
    <p:sldId id="287" r:id="rId12"/>
    <p:sldId id="288" r:id="rId13"/>
    <p:sldId id="289" r:id="rId14"/>
    <p:sldId id="282" r:id="rId15"/>
    <p:sldId id="284" r:id="rId16"/>
    <p:sldId id="285" r:id="rId17"/>
    <p:sldId id="286" r:id="rId18"/>
    <p:sldId id="268" r:id="rId19"/>
    <p:sldId id="273" r:id="rId20"/>
    <p:sldId id="276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235" autoAdjust="0"/>
  </p:normalViewPr>
  <p:slideViewPr>
    <p:cSldViewPr snapToGrid="0">
      <p:cViewPr varScale="1">
        <p:scale>
          <a:sx n="73" d="100"/>
          <a:sy n="73" d="100"/>
        </p:scale>
        <p:origin x="1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amerihealthcaritas-my.sharepoint.com/personal/ccarr3_amerihealthcaritasla_com/Documents/Documents/LSU%20Student%20Data_COL_2022_2024_v2%20(version%201).xlsb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amerihealthcaritas-my.sharepoint.com/personal/ccarr3_amerihealthcaritasla_com/Documents/Documents/LSU%20Student%20Data_COL_2022_2024_v2%20(version%201).xlsb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amerihealthcaritas-my.sharepoint.com/personal/ccarr3_amerihealthcaritasla_com/Documents/Documents/LSU%20Student%20Data_COL_2022_2024_v2%20(version%201).xlsb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amerihealthcaritas-my.sharepoint.com/personal/ccarr3_amerihealthcaritasla_com/Documents/Documents/LSU%20Student%20Data_COL_2022_2024_v2%20(version%201).xlsb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amerihealthcaritas-my.sharepoint.com/personal/ccarr3_amerihealthcaritasla_com/Documents/Documents/LSU%20Student%20Data_COL_2022_2024_v2%20(version%201).xlsb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amerihealthcaritas-my.sharepoint.com/personal/ccarr3_amerihealthcaritasla_com/Documents/Documents/LSU%20Student%20Data_COL_2022_2024_v2%20(version%201).xlsb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https://amerihealthcaritas-my.sharepoint.com/personal/ccarr3_amerihealthcaritasla_com/Documents/Documents/LSU%20Student%20Data_COL_2022_2024_v2%20(version%201).xlsb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https://amerihealthcaritas-my.sharepoint.com/personal/ccarr3_amerihealthcaritasla_com/Documents/Documents/LSU%20Student%20Data_COL_2022_2024_v2%20(version%201).xlsb.xlsx" TargetMode="Externa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chartUserShapes" Target="../drawings/drawing1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https://amerihealthcaritas-my.sharepoint.com/personal/ccarr3_amerihealthcaritasla_com/Documents/Documents/LSU%20Student%20Data_COL_2022_2024_v2%20(version%201).xlsb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https://amerihealthcaritas-my.sharepoint.com/personal/ccarr3_amerihealthcaritasla_com/Documents/Documents/LSU%20Student%20Data_COL_2022_2024_v2%20(version%201).xlsb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https://amerihealthcaritas-my.sharepoint.com/personal/ccarr3_amerihealthcaritasla_com/Documents/Documents/LSU%20Student%20Data_COL_2022_2024_v2%20(version%201).xlsb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amerihealthcaritas-my.sharepoint.com/personal/ccarr3_amerihealthcaritasla_com/Documents/Documents/LSU%20Student%20Data_COL_2022_2024_v2%20(version%201).xlsb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https://amerihealthcaritas-my.sharepoint.com/personal/ccarr3_amerihealthcaritasla_com/Documents/Documents/LSU%20Student%20Data_COL_2022_2024_v2%20(version%201).xlsb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amerihealthcaritas-my.sharepoint.com/personal/ccarr3_amerihealthcaritasla_com/Documents/Documents/LSU%20Student%20Data_COL_2022_2024_v2%20(version%201).xlsb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amerihealthcaritas-my.sharepoint.com/personal/ccarr3_amerihealthcaritasla_com/Documents/Documents/LSU%20Student%20Data_COL_2022_2024_v2%20(version%201).xlsb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amerihealthcaritas-my.sharepoint.com/personal/ccarr3_amerihealthcaritasla_com/Documents/Documents/LSU%20Student%20Data_COL_2022_2024_v2%20(version%201).xlsb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amerihealthcaritas-my.sharepoint.com/personal/ccarr3_amerihealthcaritasla_com/Documents/Documents/LSU%20Student%20Data_COL_2022_2024_v2%20(version%201).xlsb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amerihealthcaritas-my.sharepoint.com/personal/ccarr3_amerihealthcaritasla_com/Documents/Documents/LSU%20Student%20Data_COL_2022_2024_v2%20(version%201).xlsb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amerihealthcaritas-my.sharepoint.com/personal/ccarr3_amerihealthcaritasla_com/Documents/Documents/LSU%20Student%20Data_COL_2022_2024_v2%20(version%201).xlsb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amerihealthcaritas-my.sharepoint.com/personal/ccarr3_amerihealthcaritasla_com/Documents/Documents/LSU%20Student%20Data_COL_2022_2024_v2%20(version%201).xlsb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Summary!$A$10</c:f>
              <c:strCache>
                <c:ptCount val="1"/>
                <c:pt idx="0">
                  <c:v>CRC Screening Compliance</c:v>
                </c:pt>
              </c:strCache>
            </c:strRef>
          </c:tx>
          <c:spPr>
            <a:solidFill>
              <a:schemeClr val="tx2">
                <a:lumMod val="25000"/>
                <a:lumOff val="75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Summary!$B$8:$L$9</c:f>
              <c:multiLvlStrCache>
                <c:ptCount val="11"/>
                <c:lvl>
                  <c:pt idx="0">
                    <c:v>2022</c:v>
                  </c:pt>
                  <c:pt idx="1">
                    <c:v>2023</c:v>
                  </c:pt>
                  <c:pt idx="2">
                    <c:v>2024</c:v>
                  </c:pt>
                  <c:pt idx="4">
                    <c:v>2022</c:v>
                  </c:pt>
                  <c:pt idx="5">
                    <c:v>2023</c:v>
                  </c:pt>
                  <c:pt idx="6">
                    <c:v>2024</c:v>
                  </c:pt>
                  <c:pt idx="8">
                    <c:v>2022</c:v>
                  </c:pt>
                  <c:pt idx="9">
                    <c:v>2023</c:v>
                  </c:pt>
                  <c:pt idx="10">
                    <c:v>2024</c:v>
                  </c:pt>
                </c:lvl>
                <c:lvl>
                  <c:pt idx="0">
                    <c:v>LA</c:v>
                  </c:pt>
                  <c:pt idx="4">
                    <c:v>Region 6</c:v>
                  </c:pt>
                  <c:pt idx="8">
                    <c:v>Region 8</c:v>
                  </c:pt>
                </c:lvl>
              </c:multiLvlStrCache>
            </c:multiLvlStrRef>
          </c:cat>
          <c:val>
            <c:numRef>
              <c:f>Summary!$B$10:$L$10</c:f>
              <c:numCache>
                <c:formatCode>0.00%</c:formatCode>
                <c:ptCount val="11"/>
                <c:pt idx="0">
                  <c:v>0.33546049003387696</c:v>
                </c:pt>
                <c:pt idx="1">
                  <c:v>0.43164750058671675</c:v>
                </c:pt>
                <c:pt idx="2">
                  <c:v>0.4624145785876993</c:v>
                </c:pt>
                <c:pt idx="4">
                  <c:v>0.26388093875214652</c:v>
                </c:pt>
                <c:pt idx="5">
                  <c:v>0.36094674556213019</c:v>
                </c:pt>
                <c:pt idx="6">
                  <c:v>0.40248640248640249</c:v>
                </c:pt>
                <c:pt idx="8">
                  <c:v>0.29137529137529139</c:v>
                </c:pt>
                <c:pt idx="9">
                  <c:v>0.36905516804058336</c:v>
                </c:pt>
                <c:pt idx="10">
                  <c:v>0.37840909090909092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FB-4176-8377-4B72E2CE99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73941679"/>
        <c:axId val="973945039"/>
      </c:barChart>
      <c:catAx>
        <c:axId val="9739416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3945039"/>
        <c:crossesAt val="0"/>
        <c:auto val="1"/>
        <c:lblAlgn val="ctr"/>
        <c:lblOffset val="100"/>
        <c:noMultiLvlLbl val="0"/>
      </c:catAx>
      <c:valAx>
        <c:axId val="973945039"/>
        <c:scaling>
          <c:orientation val="minMax"/>
          <c:max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39416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Black Females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Louisiana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Summary!$B$61:$D$61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xVal>
          <c:yVal>
            <c:numRef>
              <c:f>Summary!$J$70:$L$70</c:f>
              <c:numCache>
                <c:formatCode>0%</c:formatCode>
                <c:ptCount val="3"/>
                <c:pt idx="0">
                  <c:v>0.32440944881889766</c:v>
                </c:pt>
                <c:pt idx="1">
                  <c:v>0.40618556701030928</c:v>
                </c:pt>
                <c:pt idx="2">
                  <c:v>0.45823927765237021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C48-46B1-B3A8-1D62525C0534}"/>
            </c:ext>
          </c:extLst>
        </c:ser>
        <c:ser>
          <c:idx val="1"/>
          <c:order val="1"/>
          <c:tx>
            <c:v>Region 6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Summary!$B$61:$D$61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xVal>
          <c:yVal>
            <c:numRef>
              <c:f>Summary!$F$70:$H$70</c:f>
              <c:numCache>
                <c:formatCode>0%</c:formatCode>
                <c:ptCount val="3"/>
                <c:pt idx="0">
                  <c:v>0.3192090395480226</c:v>
                </c:pt>
                <c:pt idx="1">
                  <c:v>0.38666666666666666</c:v>
                </c:pt>
                <c:pt idx="2">
                  <c:v>0.38589211618257263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C48-46B1-B3A8-1D62525C0534}"/>
            </c:ext>
          </c:extLst>
        </c:ser>
        <c:ser>
          <c:idx val="2"/>
          <c:order val="2"/>
          <c:tx>
            <c:v>Region 8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Summary!$B$61:$D$61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xVal>
          <c:yVal>
            <c:numRef>
              <c:f>Summary!$B$70:$D$70</c:f>
              <c:numCache>
                <c:formatCode>0%</c:formatCode>
                <c:ptCount val="3"/>
                <c:pt idx="0">
                  <c:v>0.39108112072759277</c:v>
                </c:pt>
                <c:pt idx="1">
                  <c:v>0.47389473684210526</c:v>
                </c:pt>
                <c:pt idx="2">
                  <c:v>0.49396700320118198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C48-46B1-B3A8-1D62525C05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39720287"/>
        <c:axId val="1139721247"/>
      </c:scatterChart>
      <c:valAx>
        <c:axId val="1139720287"/>
        <c:scaling>
          <c:orientation val="minMax"/>
          <c:max val="2024"/>
          <c:min val="202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9721247"/>
        <c:crosses val="autoZero"/>
        <c:crossBetween val="midCat"/>
        <c:majorUnit val="1"/>
      </c:valAx>
      <c:valAx>
        <c:axId val="1139721247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9720287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White Females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Louisiana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Summary!$B$61:$D$61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xVal>
          <c:yVal>
            <c:numRef>
              <c:f>Summary!$B$69:$D$69</c:f>
              <c:numCache>
                <c:formatCode>0%</c:formatCode>
                <c:ptCount val="3"/>
                <c:pt idx="0">
                  <c:v>0.35986964618249534</c:v>
                </c:pt>
                <c:pt idx="1">
                  <c:v>0.45577048467724407</c:v>
                </c:pt>
                <c:pt idx="2">
                  <c:v>0.51300070274068865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800-413B-A591-71219573EDC7}"/>
            </c:ext>
          </c:extLst>
        </c:ser>
        <c:ser>
          <c:idx val="1"/>
          <c:order val="1"/>
          <c:tx>
            <c:v>Region 6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Summary!$B$61:$D$61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xVal>
          <c:yVal>
            <c:numRef>
              <c:f>Summary!$F$69:$H$69</c:f>
              <c:numCache>
                <c:formatCode>0%</c:formatCode>
                <c:ptCount val="3"/>
                <c:pt idx="0">
                  <c:v>0.28367670364500791</c:v>
                </c:pt>
                <c:pt idx="1">
                  <c:v>0.40080971659919029</c:v>
                </c:pt>
                <c:pt idx="2">
                  <c:v>0.47257383966244726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800-413B-A591-71219573EDC7}"/>
            </c:ext>
          </c:extLst>
        </c:ser>
        <c:ser>
          <c:idx val="2"/>
          <c:order val="2"/>
          <c:tx>
            <c:v>Region 8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Summary!$B$61:$D$61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xVal>
          <c:yVal>
            <c:numRef>
              <c:f>Summary!$J$69:$L$69</c:f>
              <c:numCache>
                <c:formatCode>0%</c:formatCode>
                <c:ptCount val="3"/>
                <c:pt idx="0">
                  <c:v>0.3651685393258427</c:v>
                </c:pt>
                <c:pt idx="1">
                  <c:v>0.44471744471744473</c:v>
                </c:pt>
                <c:pt idx="2">
                  <c:v>0.4566744730679157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800-413B-A591-71219573ED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39770239"/>
        <c:axId val="1339770719"/>
      </c:scatterChart>
      <c:valAx>
        <c:axId val="1339770239"/>
        <c:scaling>
          <c:orientation val="minMax"/>
          <c:max val="2024"/>
          <c:min val="202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9770719"/>
        <c:crosses val="autoZero"/>
        <c:crossBetween val="midCat"/>
        <c:majorUnit val="1"/>
      </c:valAx>
      <c:valAx>
        <c:axId val="1339770719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9770239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Urban Males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Louisiana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Summary!$B$61:$D$61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xVal>
          <c:yVal>
            <c:numRef>
              <c:f>Summary!$B$67:$D$67</c:f>
              <c:numCache>
                <c:formatCode>0%</c:formatCode>
                <c:ptCount val="3"/>
                <c:pt idx="0">
                  <c:v>0.28735329025451667</c:v>
                </c:pt>
                <c:pt idx="1">
                  <c:v>0.39267120544653583</c:v>
                </c:pt>
                <c:pt idx="2">
                  <c:v>0.41703265228184072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D67-4344-9DC0-919AD29842AD}"/>
            </c:ext>
          </c:extLst>
        </c:ser>
        <c:ser>
          <c:idx val="1"/>
          <c:order val="1"/>
          <c:tx>
            <c:v>Region 6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Summary!$B$61:$D$61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xVal>
          <c:yVal>
            <c:numRef>
              <c:f>Summary!$F$67:$H$67</c:f>
              <c:numCache>
                <c:formatCode>0%</c:formatCode>
                <c:ptCount val="3"/>
                <c:pt idx="0">
                  <c:v>0.22408963585434175</c:v>
                </c:pt>
                <c:pt idx="1">
                  <c:v>0.3065134099616858</c:v>
                </c:pt>
                <c:pt idx="2">
                  <c:v>0.33568904593639576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D67-4344-9DC0-919AD29842AD}"/>
            </c:ext>
          </c:extLst>
        </c:ser>
        <c:ser>
          <c:idx val="2"/>
          <c:order val="2"/>
          <c:tx>
            <c:v>Region 8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Summary!$B$61:$D$61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xVal>
          <c:yVal>
            <c:numRef>
              <c:f>Summary!$J$67:$L$67</c:f>
              <c:numCache>
                <c:formatCode>0%</c:formatCode>
                <c:ptCount val="3"/>
                <c:pt idx="0">
                  <c:v>0.23311546840958605</c:v>
                </c:pt>
                <c:pt idx="1">
                  <c:v>0.32500000000000001</c:v>
                </c:pt>
                <c:pt idx="2">
                  <c:v>0.2974828375286041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D67-4344-9DC0-919AD29842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2222543"/>
        <c:axId val="872215343"/>
      </c:scatterChart>
      <c:valAx>
        <c:axId val="872222543"/>
        <c:scaling>
          <c:orientation val="minMax"/>
          <c:max val="2024"/>
          <c:min val="202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2215343"/>
        <c:crosses val="autoZero"/>
        <c:crossBetween val="midCat"/>
        <c:majorUnit val="1"/>
      </c:valAx>
      <c:valAx>
        <c:axId val="872215343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2222543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Rural Males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Louisiana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Summary!$B$61:$D$61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xVal>
          <c:yVal>
            <c:numRef>
              <c:f>Summary!$B$66:$D$66</c:f>
              <c:numCache>
                <c:formatCode>0%</c:formatCode>
                <c:ptCount val="3"/>
                <c:pt idx="0">
                  <c:v>0.28284331968738369</c:v>
                </c:pt>
                <c:pt idx="1">
                  <c:v>0.37252747252747254</c:v>
                </c:pt>
                <c:pt idx="2">
                  <c:v>0.38141025641025639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BD5-4591-8081-0A8354E203B6}"/>
            </c:ext>
          </c:extLst>
        </c:ser>
        <c:ser>
          <c:idx val="1"/>
          <c:order val="1"/>
          <c:tx>
            <c:v>Region 6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Summary!$B$61:$D$61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xVal>
          <c:yVal>
            <c:numRef>
              <c:f>Summary!$F$66:$H$66</c:f>
              <c:numCache>
                <c:formatCode>0%</c:formatCode>
                <c:ptCount val="3"/>
                <c:pt idx="0">
                  <c:v>0.22321428571428573</c:v>
                </c:pt>
                <c:pt idx="1">
                  <c:v>0.31020408163265306</c:v>
                </c:pt>
                <c:pt idx="2">
                  <c:v>0.33333333333333331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BD5-4591-8081-0A8354E203B6}"/>
            </c:ext>
          </c:extLst>
        </c:ser>
        <c:ser>
          <c:idx val="2"/>
          <c:order val="2"/>
          <c:tx>
            <c:v>Region 8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Summary!$B$61:$D$61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xVal>
          <c:yVal>
            <c:numRef>
              <c:f>Summary!$J$66:$L$66</c:f>
              <c:numCache>
                <c:formatCode>0%</c:formatCode>
                <c:ptCount val="3"/>
                <c:pt idx="0">
                  <c:v>0.23043478260869565</c:v>
                </c:pt>
                <c:pt idx="1">
                  <c:v>0.27217125382262997</c:v>
                </c:pt>
                <c:pt idx="2">
                  <c:v>0.28883495145631066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3BD5-4591-8081-0A8354E203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43940895"/>
        <c:axId val="1443949535"/>
      </c:scatterChart>
      <c:valAx>
        <c:axId val="1443940895"/>
        <c:scaling>
          <c:orientation val="minMax"/>
          <c:max val="2024"/>
          <c:min val="202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3949535"/>
        <c:crosses val="autoZero"/>
        <c:crossBetween val="midCat"/>
        <c:majorUnit val="1"/>
      </c:valAx>
      <c:valAx>
        <c:axId val="1443949535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3940895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Urban Females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Louisiana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Summary!$B$61:$D$61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xVal>
          <c:yVal>
            <c:numRef>
              <c:f>Summary!$B$74:$D$74</c:f>
              <c:numCache>
                <c:formatCode>0%</c:formatCode>
                <c:ptCount val="3"/>
                <c:pt idx="0">
                  <c:v>0.3687731576780568</c:v>
                </c:pt>
                <c:pt idx="1">
                  <c:v>0.46680972818311872</c:v>
                </c:pt>
                <c:pt idx="2">
                  <c:v>0.50402017972568181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02E-4A46-9D51-C11D6230EADC}"/>
            </c:ext>
          </c:extLst>
        </c:ser>
        <c:ser>
          <c:idx val="1"/>
          <c:order val="1"/>
          <c:tx>
            <c:v>Region 6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Summary!$B$61:$D$61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xVal>
          <c:yVal>
            <c:numRef>
              <c:f>Summary!$F$74:$H$74</c:f>
              <c:numCache>
                <c:formatCode>0%</c:formatCode>
                <c:ptCount val="3"/>
                <c:pt idx="0">
                  <c:v>0.2746212121212121</c:v>
                </c:pt>
                <c:pt idx="1">
                  <c:v>0.36165048543689321</c:v>
                </c:pt>
                <c:pt idx="2">
                  <c:v>0.4005167958656331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02E-4A46-9D51-C11D6230EADC}"/>
            </c:ext>
          </c:extLst>
        </c:ser>
        <c:ser>
          <c:idx val="2"/>
          <c:order val="2"/>
          <c:tx>
            <c:v>Region 8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Summary!$B$61:$D$61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xVal>
          <c:yVal>
            <c:numRef>
              <c:f>Summary!$J$74:$L$74</c:f>
              <c:numCache>
                <c:formatCode>0%</c:formatCode>
                <c:ptCount val="3"/>
                <c:pt idx="0">
                  <c:v>0.30866425992779783</c:v>
                </c:pt>
                <c:pt idx="1">
                  <c:v>0.37674418604651161</c:v>
                </c:pt>
                <c:pt idx="2">
                  <c:v>0.44468546637744033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02E-4A46-9D51-C11D6230EA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60282831"/>
        <c:axId val="1160284751"/>
      </c:scatterChart>
      <c:valAx>
        <c:axId val="1160282831"/>
        <c:scaling>
          <c:orientation val="minMax"/>
          <c:max val="2024"/>
          <c:min val="202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0284751"/>
        <c:crossesAt val="0"/>
        <c:crossBetween val="midCat"/>
        <c:majorUnit val="1"/>
      </c:valAx>
      <c:valAx>
        <c:axId val="1160284751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0282831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Rural Females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Louisiana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Summary!$B$61:$D$61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xVal>
          <c:yVal>
            <c:numRef>
              <c:f>Summary!$B$73:$D$73</c:f>
              <c:numCache>
                <c:formatCode>0%</c:formatCode>
                <c:ptCount val="3"/>
                <c:pt idx="0">
                  <c:v>0.37106611368626496</c:v>
                </c:pt>
                <c:pt idx="1">
                  <c:v>0.45106113398796327</c:v>
                </c:pt>
                <c:pt idx="2">
                  <c:v>0.50922909880564604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724-4515-97B1-A7CE9B8C11AD}"/>
            </c:ext>
          </c:extLst>
        </c:ser>
        <c:ser>
          <c:idx val="1"/>
          <c:order val="1"/>
          <c:tx>
            <c:v>Region 6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Summary!$B$61:$D$61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xVal>
          <c:yVal>
            <c:numRef>
              <c:f>Summary!$F$73:$H$73</c:f>
              <c:numCache>
                <c:formatCode>0%</c:formatCode>
                <c:ptCount val="3"/>
                <c:pt idx="0">
                  <c:v>0.30608365019011408</c:v>
                </c:pt>
                <c:pt idx="1">
                  <c:v>0.42165898617511521</c:v>
                </c:pt>
                <c:pt idx="2">
                  <c:v>0.49357326478149099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724-4515-97B1-A7CE9B8C11AD}"/>
            </c:ext>
          </c:extLst>
        </c:ser>
        <c:ser>
          <c:idx val="2"/>
          <c:order val="2"/>
          <c:tx>
            <c:v>Region 8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Summary!$B$61:$D$61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xVal>
          <c:yVal>
            <c:numRef>
              <c:f>Summary!$J$73:$L$73</c:f>
              <c:numCache>
                <c:formatCode>0%</c:formatCode>
                <c:ptCount val="3"/>
                <c:pt idx="0">
                  <c:v>0.35863095238095238</c:v>
                </c:pt>
                <c:pt idx="1">
                  <c:v>0.45400000000000001</c:v>
                </c:pt>
                <c:pt idx="2">
                  <c:v>0.47111111111111109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724-4515-97B1-A7CE9B8C11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43945695"/>
        <c:axId val="1443943775"/>
      </c:scatterChart>
      <c:valAx>
        <c:axId val="1443945695"/>
        <c:scaling>
          <c:orientation val="minMax"/>
          <c:max val="2024"/>
          <c:min val="202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3943775"/>
        <c:crosses val="autoZero"/>
        <c:crossBetween val="midCat"/>
        <c:majorUnit val="1"/>
      </c:valAx>
      <c:valAx>
        <c:axId val="1443943775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3945695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CRC Incidence per 1000 persons</a:t>
            </a:r>
            <a:r>
              <a:rPr lang="en-US" baseline="0"/>
              <a:t> by region, 2022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COL_2022!$Q$25391:$Q$25400</c:f>
              <c:strCache>
                <c:ptCount val="10"/>
                <c:pt idx="0">
                  <c:v>LA Total </c:v>
                </c:pt>
                <c:pt idx="1">
                  <c:v>Region 1 </c:v>
                </c:pt>
                <c:pt idx="2">
                  <c:v>Region 2</c:v>
                </c:pt>
                <c:pt idx="3">
                  <c:v>Region 3</c:v>
                </c:pt>
                <c:pt idx="4">
                  <c:v>Region 4</c:v>
                </c:pt>
                <c:pt idx="5">
                  <c:v>Region 5</c:v>
                </c:pt>
                <c:pt idx="6">
                  <c:v>Region 6</c:v>
                </c:pt>
                <c:pt idx="7">
                  <c:v>Region 7</c:v>
                </c:pt>
                <c:pt idx="8">
                  <c:v>Region 8</c:v>
                </c:pt>
                <c:pt idx="9">
                  <c:v>Region 9</c:v>
                </c:pt>
              </c:strCache>
            </c:strRef>
          </c:cat>
          <c:val>
            <c:numRef>
              <c:f>COL_2022!$R$25391:$R$25400</c:f>
              <c:numCache>
                <c:formatCode>General</c:formatCode>
                <c:ptCount val="10"/>
                <c:pt idx="0">
                  <c:v>6.1842675385039589</c:v>
                </c:pt>
                <c:pt idx="1">
                  <c:v>5.4433713784021069</c:v>
                </c:pt>
                <c:pt idx="2">
                  <c:v>5.5191445325974469</c:v>
                </c:pt>
                <c:pt idx="3">
                  <c:v>7.9522862823061624</c:v>
                </c:pt>
                <c:pt idx="4">
                  <c:v>6.7881386209360484</c:v>
                </c:pt>
                <c:pt idx="5">
                  <c:v>8.4745762711864412</c:v>
                </c:pt>
                <c:pt idx="6">
                  <c:v>4.5792787635947336</c:v>
                </c:pt>
                <c:pt idx="7">
                  <c:v>7.5601374570446733</c:v>
                </c:pt>
                <c:pt idx="8">
                  <c:v>5.5944055944055942</c:v>
                </c:pt>
                <c:pt idx="9">
                  <c:v>5.9303187546330616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39-48ED-A377-C6622DEE10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71734495"/>
        <c:axId val="1071739295"/>
      </c:barChart>
      <c:catAx>
        <c:axId val="10717344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1739295"/>
        <c:crosses val="autoZero"/>
        <c:auto val="1"/>
        <c:lblAlgn val="ctr"/>
        <c:lblOffset val="100"/>
        <c:noMultiLvlLbl val="0"/>
      </c:catAx>
      <c:valAx>
        <c:axId val="10717392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17344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CRC</a:t>
            </a:r>
            <a:r>
              <a:rPr lang="en-US" baseline="0"/>
              <a:t> Incidence by Sex, 2022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COL_2022!$Q$25402</c:f>
              <c:strCache>
                <c:ptCount val="1"/>
                <c:pt idx="0">
                  <c:v>Male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COL_2022!$P$25403:$P$25412</c:f>
              <c:strCache>
                <c:ptCount val="10"/>
                <c:pt idx="0">
                  <c:v>LA Total </c:v>
                </c:pt>
                <c:pt idx="1">
                  <c:v>Region 1 </c:v>
                </c:pt>
                <c:pt idx="2">
                  <c:v>Region 2</c:v>
                </c:pt>
                <c:pt idx="3">
                  <c:v>Region 3</c:v>
                </c:pt>
                <c:pt idx="4">
                  <c:v>Region 4</c:v>
                </c:pt>
                <c:pt idx="5">
                  <c:v>Region 5</c:v>
                </c:pt>
                <c:pt idx="6">
                  <c:v>Region 6</c:v>
                </c:pt>
                <c:pt idx="7">
                  <c:v>Region 7</c:v>
                </c:pt>
                <c:pt idx="8">
                  <c:v>Region 8</c:v>
                </c:pt>
                <c:pt idx="9">
                  <c:v>Region 9</c:v>
                </c:pt>
              </c:strCache>
            </c:strRef>
          </c:cat>
          <c:val>
            <c:numRef>
              <c:f>COL_2022!$Q$25403:$Q$25412</c:f>
              <c:numCache>
                <c:formatCode>General</c:formatCode>
                <c:ptCount val="10"/>
                <c:pt idx="0">
                  <c:v>0.45859872611464969</c:v>
                </c:pt>
                <c:pt idx="1">
                  <c:v>0.64516129032258063</c:v>
                </c:pt>
                <c:pt idx="2">
                  <c:v>0.375</c:v>
                </c:pt>
                <c:pt idx="3">
                  <c:v>0.5</c:v>
                </c:pt>
                <c:pt idx="4">
                  <c:v>0.31578947368421051</c:v>
                </c:pt>
                <c:pt idx="5">
                  <c:v>0.3</c:v>
                </c:pt>
                <c:pt idx="6">
                  <c:v>0.5</c:v>
                </c:pt>
                <c:pt idx="7">
                  <c:v>0.45454545454545453</c:v>
                </c:pt>
                <c:pt idx="8">
                  <c:v>0.41666666666666669</c:v>
                </c:pt>
                <c:pt idx="9">
                  <c:v>0.4375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1E-4E14-861C-39AFD857B9E5}"/>
            </c:ext>
          </c:extLst>
        </c:ser>
        <c:ser>
          <c:idx val="1"/>
          <c:order val="1"/>
          <c:tx>
            <c:strRef>
              <c:f>COL_2022!$R$25402</c:f>
              <c:strCache>
                <c:ptCount val="1"/>
                <c:pt idx="0">
                  <c:v>Female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COL_2022!$P$25403:$P$25412</c:f>
              <c:strCache>
                <c:ptCount val="10"/>
                <c:pt idx="0">
                  <c:v>LA Total </c:v>
                </c:pt>
                <c:pt idx="1">
                  <c:v>Region 1 </c:v>
                </c:pt>
                <c:pt idx="2">
                  <c:v>Region 2</c:v>
                </c:pt>
                <c:pt idx="3">
                  <c:v>Region 3</c:v>
                </c:pt>
                <c:pt idx="4">
                  <c:v>Region 4</c:v>
                </c:pt>
                <c:pt idx="5">
                  <c:v>Region 5</c:v>
                </c:pt>
                <c:pt idx="6">
                  <c:v>Region 6</c:v>
                </c:pt>
                <c:pt idx="7">
                  <c:v>Region 7</c:v>
                </c:pt>
                <c:pt idx="8">
                  <c:v>Region 8</c:v>
                </c:pt>
                <c:pt idx="9">
                  <c:v>Region 9</c:v>
                </c:pt>
              </c:strCache>
            </c:strRef>
          </c:cat>
          <c:val>
            <c:numRef>
              <c:f>COL_2022!$R$25403:$R$25412</c:f>
              <c:numCache>
                <c:formatCode>General</c:formatCode>
                <c:ptCount val="10"/>
                <c:pt idx="0">
                  <c:v>0.54140127388535031</c:v>
                </c:pt>
                <c:pt idx="1">
                  <c:v>0.35483870967741937</c:v>
                </c:pt>
                <c:pt idx="2">
                  <c:v>0.625</c:v>
                </c:pt>
                <c:pt idx="3">
                  <c:v>0.5</c:v>
                </c:pt>
                <c:pt idx="4">
                  <c:v>0.68421052631578949</c:v>
                </c:pt>
                <c:pt idx="5">
                  <c:v>0.7</c:v>
                </c:pt>
                <c:pt idx="6">
                  <c:v>0.5</c:v>
                </c:pt>
                <c:pt idx="7">
                  <c:v>0.54545454545454541</c:v>
                </c:pt>
                <c:pt idx="8">
                  <c:v>0.58333333333333337</c:v>
                </c:pt>
                <c:pt idx="9">
                  <c:v>0.5625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1E-4E14-861C-39AFD857B9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66394943"/>
        <c:axId val="1066393983"/>
      </c:barChart>
      <c:catAx>
        <c:axId val="10663949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6393983"/>
        <c:crosses val="autoZero"/>
        <c:auto val="1"/>
        <c:lblAlgn val="ctr"/>
        <c:lblOffset val="100"/>
        <c:noMultiLvlLbl val="0"/>
      </c:catAx>
      <c:valAx>
        <c:axId val="10663939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63949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CRC</a:t>
            </a:r>
            <a:r>
              <a:rPr lang="en-US" baseline="0"/>
              <a:t> Incidence by Area, 2022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COL_2022!$Q$25415</c:f>
              <c:strCache>
                <c:ptCount val="1"/>
                <c:pt idx="0">
                  <c:v>Urban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COL_2022!$P$25416:$P$25425</c:f>
              <c:strCache>
                <c:ptCount val="10"/>
                <c:pt idx="0">
                  <c:v>LA Total </c:v>
                </c:pt>
                <c:pt idx="1">
                  <c:v>Region 1 </c:v>
                </c:pt>
                <c:pt idx="2">
                  <c:v>Region 2</c:v>
                </c:pt>
                <c:pt idx="3">
                  <c:v>Region 3</c:v>
                </c:pt>
                <c:pt idx="4">
                  <c:v>Region 4</c:v>
                </c:pt>
                <c:pt idx="5">
                  <c:v>Region 5</c:v>
                </c:pt>
                <c:pt idx="6">
                  <c:v>Region 6</c:v>
                </c:pt>
                <c:pt idx="7">
                  <c:v>Region 7</c:v>
                </c:pt>
                <c:pt idx="8">
                  <c:v>Region 8</c:v>
                </c:pt>
                <c:pt idx="9">
                  <c:v>Region 9</c:v>
                </c:pt>
              </c:strCache>
            </c:strRef>
          </c:cat>
          <c:val>
            <c:numRef>
              <c:f>COL_2022!$Q$25416:$Q$25425</c:f>
              <c:numCache>
                <c:formatCode>0.0%</c:formatCode>
                <c:ptCount val="10"/>
                <c:pt idx="0">
                  <c:v>0.63057324840764328</c:v>
                </c:pt>
                <c:pt idx="1">
                  <c:v>1</c:v>
                </c:pt>
                <c:pt idx="2">
                  <c:v>1</c:v>
                </c:pt>
                <c:pt idx="3">
                  <c:v>0.875</c:v>
                </c:pt>
                <c:pt idx="4">
                  <c:v>0.36842105263157893</c:v>
                </c:pt>
                <c:pt idx="5">
                  <c:v>0.6</c:v>
                </c:pt>
                <c:pt idx="6">
                  <c:v>0.375</c:v>
                </c:pt>
                <c:pt idx="7">
                  <c:v>0.59090909090909094</c:v>
                </c:pt>
                <c:pt idx="8">
                  <c:v>8.3333333333333329E-2</c:v>
                </c:pt>
                <c:pt idx="9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23-453B-A332-3E24FF944C18}"/>
            </c:ext>
          </c:extLst>
        </c:ser>
        <c:ser>
          <c:idx val="1"/>
          <c:order val="1"/>
          <c:tx>
            <c:strRef>
              <c:f>COL_2022!$R$25415</c:f>
              <c:strCache>
                <c:ptCount val="1"/>
                <c:pt idx="0">
                  <c:v>Rural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COL_2022!$P$25416:$P$25425</c:f>
              <c:strCache>
                <c:ptCount val="10"/>
                <c:pt idx="0">
                  <c:v>LA Total </c:v>
                </c:pt>
                <c:pt idx="1">
                  <c:v>Region 1 </c:v>
                </c:pt>
                <c:pt idx="2">
                  <c:v>Region 2</c:v>
                </c:pt>
                <c:pt idx="3">
                  <c:v>Region 3</c:v>
                </c:pt>
                <c:pt idx="4">
                  <c:v>Region 4</c:v>
                </c:pt>
                <c:pt idx="5">
                  <c:v>Region 5</c:v>
                </c:pt>
                <c:pt idx="6">
                  <c:v>Region 6</c:v>
                </c:pt>
                <c:pt idx="7">
                  <c:v>Region 7</c:v>
                </c:pt>
                <c:pt idx="8">
                  <c:v>Region 8</c:v>
                </c:pt>
                <c:pt idx="9">
                  <c:v>Region 9</c:v>
                </c:pt>
              </c:strCache>
            </c:strRef>
          </c:cat>
          <c:val>
            <c:numRef>
              <c:f>COL_2022!$R$25416:$R$25425</c:f>
              <c:numCache>
                <c:formatCode>0.0%</c:formatCode>
                <c:ptCount val="10"/>
                <c:pt idx="0">
                  <c:v>0.32484076433121017</c:v>
                </c:pt>
                <c:pt idx="1">
                  <c:v>0</c:v>
                </c:pt>
                <c:pt idx="2">
                  <c:v>0</c:v>
                </c:pt>
                <c:pt idx="3">
                  <c:v>0.125</c:v>
                </c:pt>
                <c:pt idx="4">
                  <c:v>0.63157894736842102</c:v>
                </c:pt>
                <c:pt idx="5">
                  <c:v>0.4</c:v>
                </c:pt>
                <c:pt idx="6">
                  <c:v>0.625</c:v>
                </c:pt>
                <c:pt idx="7">
                  <c:v>0.40909090909090912</c:v>
                </c:pt>
                <c:pt idx="8">
                  <c:v>0.91666666666666663</c:v>
                </c:pt>
                <c:pt idx="9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23-453B-A332-3E24FF944C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72238863"/>
        <c:axId val="872234543"/>
      </c:barChart>
      <c:catAx>
        <c:axId val="8722388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2234543"/>
        <c:crosses val="autoZero"/>
        <c:auto val="1"/>
        <c:lblAlgn val="ctr"/>
        <c:lblOffset val="100"/>
        <c:noMultiLvlLbl val="0"/>
      </c:catAx>
      <c:valAx>
        <c:axId val="872234543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22388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CRC</a:t>
            </a:r>
            <a:r>
              <a:rPr lang="en-US" baseline="0"/>
              <a:t> Incidence by Ethnicity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COL_2022!$Q$25428</c:f>
              <c:strCache>
                <c:ptCount val="1"/>
                <c:pt idx="0">
                  <c:v>Hispanic/Latino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COL_2022!$P$25429:$P$25438</c:f>
              <c:strCache>
                <c:ptCount val="10"/>
                <c:pt idx="0">
                  <c:v>LA Total </c:v>
                </c:pt>
                <c:pt idx="1">
                  <c:v>Region 1 </c:v>
                </c:pt>
                <c:pt idx="2">
                  <c:v>Region 2</c:v>
                </c:pt>
                <c:pt idx="3">
                  <c:v>Region 3</c:v>
                </c:pt>
                <c:pt idx="4">
                  <c:v>Region 4</c:v>
                </c:pt>
                <c:pt idx="5">
                  <c:v>Region 5</c:v>
                </c:pt>
                <c:pt idx="6">
                  <c:v>Region 6</c:v>
                </c:pt>
                <c:pt idx="7">
                  <c:v>Region 7</c:v>
                </c:pt>
                <c:pt idx="8">
                  <c:v>Region 8</c:v>
                </c:pt>
                <c:pt idx="9">
                  <c:v>Region 9</c:v>
                </c:pt>
              </c:strCache>
            </c:strRef>
          </c:cat>
          <c:val>
            <c:numRef>
              <c:f>COL_2022!$Q$25429:$Q$25438</c:f>
              <c:numCache>
                <c:formatCode>0.00%</c:formatCode>
                <c:ptCount val="10"/>
                <c:pt idx="0">
                  <c:v>6.3694267515923567E-2</c:v>
                </c:pt>
                <c:pt idx="1">
                  <c:v>6.4516129032258063E-2</c:v>
                </c:pt>
                <c:pt idx="2">
                  <c:v>0</c:v>
                </c:pt>
                <c:pt idx="3">
                  <c:v>0</c:v>
                </c:pt>
                <c:pt idx="4">
                  <c:v>5.2631578947368418E-2</c:v>
                </c:pt>
                <c:pt idx="5">
                  <c:v>0</c:v>
                </c:pt>
                <c:pt idx="6">
                  <c:v>0.25</c:v>
                </c:pt>
                <c:pt idx="7">
                  <c:v>0.13636363636363635</c:v>
                </c:pt>
                <c:pt idx="8">
                  <c:v>8.3333333333333329E-2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9F-4D9D-9700-DCB02C38E7A1}"/>
            </c:ext>
          </c:extLst>
        </c:ser>
        <c:ser>
          <c:idx val="1"/>
          <c:order val="1"/>
          <c:tx>
            <c:strRef>
              <c:f>COL_2022!$R$25428</c:f>
              <c:strCache>
                <c:ptCount val="1"/>
                <c:pt idx="0">
                  <c:v>Not Hispanic/Latino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COL_2022!$P$25429:$P$25438</c:f>
              <c:strCache>
                <c:ptCount val="10"/>
                <c:pt idx="0">
                  <c:v>LA Total </c:v>
                </c:pt>
                <c:pt idx="1">
                  <c:v>Region 1 </c:v>
                </c:pt>
                <c:pt idx="2">
                  <c:v>Region 2</c:v>
                </c:pt>
                <c:pt idx="3">
                  <c:v>Region 3</c:v>
                </c:pt>
                <c:pt idx="4">
                  <c:v>Region 4</c:v>
                </c:pt>
                <c:pt idx="5">
                  <c:v>Region 5</c:v>
                </c:pt>
                <c:pt idx="6">
                  <c:v>Region 6</c:v>
                </c:pt>
                <c:pt idx="7">
                  <c:v>Region 7</c:v>
                </c:pt>
                <c:pt idx="8">
                  <c:v>Region 8</c:v>
                </c:pt>
                <c:pt idx="9">
                  <c:v>Region 9</c:v>
                </c:pt>
              </c:strCache>
            </c:strRef>
          </c:cat>
          <c:val>
            <c:numRef>
              <c:f>COL_2022!$R$25429:$R$25438</c:f>
              <c:numCache>
                <c:formatCode>0.00%</c:formatCode>
                <c:ptCount val="10"/>
                <c:pt idx="0">
                  <c:v>0.7579617834394905</c:v>
                </c:pt>
                <c:pt idx="1">
                  <c:v>0.83870967741935487</c:v>
                </c:pt>
                <c:pt idx="2">
                  <c:v>0.875</c:v>
                </c:pt>
                <c:pt idx="3">
                  <c:v>0.8125</c:v>
                </c:pt>
                <c:pt idx="4">
                  <c:v>0.73684210526315785</c:v>
                </c:pt>
                <c:pt idx="5">
                  <c:v>0.8</c:v>
                </c:pt>
                <c:pt idx="6">
                  <c:v>0.75</c:v>
                </c:pt>
                <c:pt idx="7">
                  <c:v>0.68181818181818177</c:v>
                </c:pt>
                <c:pt idx="8">
                  <c:v>0.66666666666666663</c:v>
                </c:pt>
                <c:pt idx="9">
                  <c:v>0.625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9F-4D9D-9700-DCB02C38E7A1}"/>
            </c:ext>
          </c:extLst>
        </c:ser>
        <c:ser>
          <c:idx val="2"/>
          <c:order val="2"/>
          <c:tx>
            <c:strRef>
              <c:f>COL_2022!$S$25428</c:f>
              <c:strCache>
                <c:ptCount val="1"/>
                <c:pt idx="0">
                  <c:v>Other/did not answer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COL_2022!$P$25429:$P$25438</c:f>
              <c:strCache>
                <c:ptCount val="10"/>
                <c:pt idx="0">
                  <c:v>LA Total </c:v>
                </c:pt>
                <c:pt idx="1">
                  <c:v>Region 1 </c:v>
                </c:pt>
                <c:pt idx="2">
                  <c:v>Region 2</c:v>
                </c:pt>
                <c:pt idx="3">
                  <c:v>Region 3</c:v>
                </c:pt>
                <c:pt idx="4">
                  <c:v>Region 4</c:v>
                </c:pt>
                <c:pt idx="5">
                  <c:v>Region 5</c:v>
                </c:pt>
                <c:pt idx="6">
                  <c:v>Region 6</c:v>
                </c:pt>
                <c:pt idx="7">
                  <c:v>Region 7</c:v>
                </c:pt>
                <c:pt idx="8">
                  <c:v>Region 8</c:v>
                </c:pt>
                <c:pt idx="9">
                  <c:v>Region 9</c:v>
                </c:pt>
              </c:strCache>
            </c:strRef>
          </c:cat>
          <c:val>
            <c:numRef>
              <c:f>COL_2022!$S$25429:$S$25438</c:f>
              <c:numCache>
                <c:formatCode>0.00%</c:formatCode>
                <c:ptCount val="10"/>
                <c:pt idx="0">
                  <c:v>0.17834394904458595</c:v>
                </c:pt>
                <c:pt idx="1">
                  <c:v>9.6774193548387011E-2</c:v>
                </c:pt>
                <c:pt idx="2">
                  <c:v>0.125</c:v>
                </c:pt>
                <c:pt idx="3">
                  <c:v>0.1875</c:v>
                </c:pt>
                <c:pt idx="4">
                  <c:v>0.21052631578947367</c:v>
                </c:pt>
                <c:pt idx="5">
                  <c:v>0.19999999999999996</c:v>
                </c:pt>
                <c:pt idx="6">
                  <c:v>0</c:v>
                </c:pt>
                <c:pt idx="7">
                  <c:v>0.18181818181818188</c:v>
                </c:pt>
                <c:pt idx="8">
                  <c:v>0.25</c:v>
                </c:pt>
                <c:pt idx="9">
                  <c:v>0.375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D9F-4D9D-9700-DCB02C38E7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18264063"/>
        <c:axId val="1060169775"/>
      </c:barChart>
      <c:catAx>
        <c:axId val="20182640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0169775"/>
        <c:crosses val="autoZero"/>
        <c:auto val="1"/>
        <c:lblAlgn val="ctr"/>
        <c:lblOffset val="100"/>
        <c:noMultiLvlLbl val="0"/>
      </c:catAx>
      <c:valAx>
        <c:axId val="1060169775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8264063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CRC Screening</a:t>
            </a:r>
            <a:r>
              <a:rPr lang="en-US" sz="1800" baseline="0" dirty="0"/>
              <a:t> by Type</a:t>
            </a:r>
            <a:endParaRPr lang="en-US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Summary!$A$27</c:f>
              <c:strCache>
                <c:ptCount val="1"/>
                <c:pt idx="0">
                  <c:v>Colonoscopy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Summary!$B$25:$L$26</c:f>
              <c:multiLvlStrCache>
                <c:ptCount val="11"/>
                <c:lvl>
                  <c:pt idx="0">
                    <c:v>2022</c:v>
                  </c:pt>
                  <c:pt idx="1">
                    <c:v>2023</c:v>
                  </c:pt>
                  <c:pt idx="2">
                    <c:v>2024</c:v>
                  </c:pt>
                  <c:pt idx="4">
                    <c:v>2022</c:v>
                  </c:pt>
                  <c:pt idx="5">
                    <c:v>2023</c:v>
                  </c:pt>
                  <c:pt idx="6">
                    <c:v>2024</c:v>
                  </c:pt>
                  <c:pt idx="8">
                    <c:v>2022</c:v>
                  </c:pt>
                  <c:pt idx="9">
                    <c:v>2023</c:v>
                  </c:pt>
                  <c:pt idx="10">
                    <c:v>2024</c:v>
                  </c:pt>
                </c:lvl>
                <c:lvl>
                  <c:pt idx="0">
                    <c:v>LA</c:v>
                  </c:pt>
                  <c:pt idx="4">
                    <c:v>Region 6</c:v>
                  </c:pt>
                  <c:pt idx="8">
                    <c:v>Region 8</c:v>
                  </c:pt>
                </c:lvl>
              </c:multiLvlStrCache>
            </c:multiLvlStrRef>
          </c:cat>
          <c:val>
            <c:numRef>
              <c:f>Summary!$B$27:$L$27</c:f>
              <c:numCache>
                <c:formatCode>0.00%</c:formatCode>
                <c:ptCount val="11"/>
                <c:pt idx="0">
                  <c:v>0.88046580659892681</c:v>
                </c:pt>
                <c:pt idx="1">
                  <c:v>0.8285754464913514</c:v>
                </c:pt>
                <c:pt idx="2">
                  <c:v>0.70992366412213737</c:v>
                </c:pt>
                <c:pt idx="4">
                  <c:v>0.85778781038374718</c:v>
                </c:pt>
                <c:pt idx="5">
                  <c:v>0.81302521008403361</c:v>
                </c:pt>
                <c:pt idx="6">
                  <c:v>0.66467065868263475</c:v>
                </c:pt>
                <c:pt idx="8">
                  <c:v>0.82890365448504988</c:v>
                </c:pt>
                <c:pt idx="9">
                  <c:v>0.79040852575488452</c:v>
                </c:pt>
                <c:pt idx="10">
                  <c:v>0.61370716510903423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17-4E28-9A21-6E922D2514B3}"/>
            </c:ext>
          </c:extLst>
        </c:ser>
        <c:ser>
          <c:idx val="1"/>
          <c:order val="1"/>
          <c:tx>
            <c:strRef>
              <c:f>Summary!$A$28</c:f>
              <c:strCache>
                <c:ptCount val="1"/>
                <c:pt idx="0">
                  <c:v>Sigmoidoscopy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Summary!$B$25:$L$26</c:f>
              <c:multiLvlStrCache>
                <c:ptCount val="11"/>
                <c:lvl>
                  <c:pt idx="0">
                    <c:v>2022</c:v>
                  </c:pt>
                  <c:pt idx="1">
                    <c:v>2023</c:v>
                  </c:pt>
                  <c:pt idx="2">
                    <c:v>2024</c:v>
                  </c:pt>
                  <c:pt idx="4">
                    <c:v>2022</c:v>
                  </c:pt>
                  <c:pt idx="5">
                    <c:v>2023</c:v>
                  </c:pt>
                  <c:pt idx="6">
                    <c:v>2024</c:v>
                  </c:pt>
                  <c:pt idx="8">
                    <c:v>2022</c:v>
                  </c:pt>
                  <c:pt idx="9">
                    <c:v>2023</c:v>
                  </c:pt>
                  <c:pt idx="10">
                    <c:v>2024</c:v>
                  </c:pt>
                </c:lvl>
                <c:lvl>
                  <c:pt idx="0">
                    <c:v>LA</c:v>
                  </c:pt>
                  <c:pt idx="4">
                    <c:v>Region 6</c:v>
                  </c:pt>
                  <c:pt idx="8">
                    <c:v>Region 8</c:v>
                  </c:pt>
                </c:lvl>
              </c:multiLvlStrCache>
            </c:multiLvlStrRef>
          </c:cat>
          <c:val>
            <c:numRef>
              <c:f>Summary!$B$28:$L$28</c:f>
              <c:numCache>
                <c:formatCode>0.00%</c:formatCode>
                <c:ptCount val="11"/>
                <c:pt idx="0">
                  <c:v>1.2216006393423906E-2</c:v>
                </c:pt>
                <c:pt idx="1">
                  <c:v>1.026578540289692E-2</c:v>
                </c:pt>
                <c:pt idx="2">
                  <c:v>9.7154753643303258E-3</c:v>
                </c:pt>
                <c:pt idx="4">
                  <c:v>2.7088036117381489E-2</c:v>
                </c:pt>
                <c:pt idx="5">
                  <c:v>1.8907563025210083E-2</c:v>
                </c:pt>
                <c:pt idx="6">
                  <c:v>1.1976047904191617E-2</c:v>
                </c:pt>
                <c:pt idx="8">
                  <c:v>3.9867109634551492E-2</c:v>
                </c:pt>
                <c:pt idx="9">
                  <c:v>2.8419182948490232E-2</c:v>
                </c:pt>
                <c:pt idx="10">
                  <c:v>2.6479750778816199E-2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17-4E28-9A21-6E922D2514B3}"/>
            </c:ext>
          </c:extLst>
        </c:ser>
        <c:ser>
          <c:idx val="2"/>
          <c:order val="2"/>
          <c:tx>
            <c:strRef>
              <c:f>Summary!$A$29</c:f>
              <c:strCache>
                <c:ptCount val="1"/>
                <c:pt idx="0">
                  <c:v>DNA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Summary!$B$25:$L$26</c:f>
              <c:multiLvlStrCache>
                <c:ptCount val="11"/>
                <c:lvl>
                  <c:pt idx="0">
                    <c:v>2022</c:v>
                  </c:pt>
                  <c:pt idx="1">
                    <c:v>2023</c:v>
                  </c:pt>
                  <c:pt idx="2">
                    <c:v>2024</c:v>
                  </c:pt>
                  <c:pt idx="4">
                    <c:v>2022</c:v>
                  </c:pt>
                  <c:pt idx="5">
                    <c:v>2023</c:v>
                  </c:pt>
                  <c:pt idx="6">
                    <c:v>2024</c:v>
                  </c:pt>
                  <c:pt idx="8">
                    <c:v>2022</c:v>
                  </c:pt>
                  <c:pt idx="9">
                    <c:v>2023</c:v>
                  </c:pt>
                  <c:pt idx="10">
                    <c:v>2024</c:v>
                  </c:pt>
                </c:lvl>
                <c:lvl>
                  <c:pt idx="0">
                    <c:v>LA</c:v>
                  </c:pt>
                  <c:pt idx="4">
                    <c:v>Region 6</c:v>
                  </c:pt>
                  <c:pt idx="8">
                    <c:v>Region 8</c:v>
                  </c:pt>
                </c:lvl>
              </c:multiLvlStrCache>
            </c:multiLvlStrRef>
          </c:cat>
          <c:val>
            <c:numRef>
              <c:f>Summary!$B$29:$L$29</c:f>
              <c:numCache>
                <c:formatCode>0.00%</c:formatCode>
                <c:ptCount val="11"/>
                <c:pt idx="0">
                  <c:v>5.8682498002055029E-2</c:v>
                </c:pt>
                <c:pt idx="1">
                  <c:v>0.12543945999156236</c:v>
                </c:pt>
                <c:pt idx="2">
                  <c:v>0.25759888965995836</c:v>
                </c:pt>
                <c:pt idx="4">
                  <c:v>8.1264108352144468E-2</c:v>
                </c:pt>
                <c:pt idx="5">
                  <c:v>0.15336134453781514</c:v>
                </c:pt>
                <c:pt idx="6">
                  <c:v>0.30938123752495011</c:v>
                </c:pt>
                <c:pt idx="8">
                  <c:v>5.3156146179401995E-2</c:v>
                </c:pt>
                <c:pt idx="9">
                  <c:v>0.13143872113676733</c:v>
                </c:pt>
                <c:pt idx="10">
                  <c:v>0.33177570093457942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D17-4E28-9A21-6E922D2514B3}"/>
            </c:ext>
          </c:extLst>
        </c:ser>
        <c:ser>
          <c:idx val="3"/>
          <c:order val="3"/>
          <c:tx>
            <c:strRef>
              <c:f>Summary!$A$30</c:f>
              <c:strCache>
                <c:ptCount val="1"/>
                <c:pt idx="0">
                  <c:v>FOBT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Summary!$B$25:$L$26</c:f>
              <c:multiLvlStrCache>
                <c:ptCount val="11"/>
                <c:lvl>
                  <c:pt idx="0">
                    <c:v>2022</c:v>
                  </c:pt>
                  <c:pt idx="1">
                    <c:v>2023</c:v>
                  </c:pt>
                  <c:pt idx="2">
                    <c:v>2024</c:v>
                  </c:pt>
                  <c:pt idx="4">
                    <c:v>2022</c:v>
                  </c:pt>
                  <c:pt idx="5">
                    <c:v>2023</c:v>
                  </c:pt>
                  <c:pt idx="6">
                    <c:v>2024</c:v>
                  </c:pt>
                  <c:pt idx="8">
                    <c:v>2022</c:v>
                  </c:pt>
                  <c:pt idx="9">
                    <c:v>2023</c:v>
                  </c:pt>
                  <c:pt idx="10">
                    <c:v>2024</c:v>
                  </c:pt>
                </c:lvl>
                <c:lvl>
                  <c:pt idx="0">
                    <c:v>LA</c:v>
                  </c:pt>
                  <c:pt idx="4">
                    <c:v>Region 6</c:v>
                  </c:pt>
                  <c:pt idx="8">
                    <c:v>Region 8</c:v>
                  </c:pt>
                </c:lvl>
              </c:multiLvlStrCache>
            </c:multiLvlStrRef>
          </c:cat>
          <c:val>
            <c:numRef>
              <c:f>Summary!$B$30:$L$30</c:f>
              <c:numCache>
                <c:formatCode>0.00%</c:formatCode>
                <c:ptCount val="11"/>
                <c:pt idx="0">
                  <c:v>4.8179015869391481E-2</c:v>
                </c:pt>
                <c:pt idx="1">
                  <c:v>3.5016172127689496E-2</c:v>
                </c:pt>
                <c:pt idx="2">
                  <c:v>2.2484385843164468E-2</c:v>
                </c:pt>
                <c:pt idx="4">
                  <c:v>3.3860045146726865E-2</c:v>
                </c:pt>
                <c:pt idx="5">
                  <c:v>1.4705882352941176E-2</c:v>
                </c:pt>
                <c:pt idx="6">
                  <c:v>1.3972055888223553E-2</c:v>
                </c:pt>
                <c:pt idx="8">
                  <c:v>7.8073089700996676E-2</c:v>
                </c:pt>
                <c:pt idx="9">
                  <c:v>4.9733570159857902E-2</c:v>
                </c:pt>
                <c:pt idx="10">
                  <c:v>2.8037383177570093E-2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D17-4E28-9A21-6E922D2514B3}"/>
            </c:ext>
          </c:extLst>
        </c:ser>
        <c:ser>
          <c:idx val="4"/>
          <c:order val="4"/>
          <c:tx>
            <c:strRef>
              <c:f>Summary!$A$31</c:f>
              <c:strCache>
                <c:ptCount val="1"/>
                <c:pt idx="0">
                  <c:v>CT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multiLvlStrRef>
              <c:f>Summary!$B$25:$L$26</c:f>
              <c:multiLvlStrCache>
                <c:ptCount val="11"/>
                <c:lvl>
                  <c:pt idx="0">
                    <c:v>2022</c:v>
                  </c:pt>
                  <c:pt idx="1">
                    <c:v>2023</c:v>
                  </c:pt>
                  <c:pt idx="2">
                    <c:v>2024</c:v>
                  </c:pt>
                  <c:pt idx="4">
                    <c:v>2022</c:v>
                  </c:pt>
                  <c:pt idx="5">
                    <c:v>2023</c:v>
                  </c:pt>
                  <c:pt idx="6">
                    <c:v>2024</c:v>
                  </c:pt>
                  <c:pt idx="8">
                    <c:v>2022</c:v>
                  </c:pt>
                  <c:pt idx="9">
                    <c:v>2023</c:v>
                  </c:pt>
                  <c:pt idx="10">
                    <c:v>2024</c:v>
                  </c:pt>
                </c:lvl>
                <c:lvl>
                  <c:pt idx="0">
                    <c:v>LA</c:v>
                  </c:pt>
                  <c:pt idx="4">
                    <c:v>Region 6</c:v>
                  </c:pt>
                  <c:pt idx="8">
                    <c:v>Region 8</c:v>
                  </c:pt>
                </c:lvl>
              </c:multiLvlStrCache>
            </c:multiLvlStrRef>
          </c:cat>
          <c:val>
            <c:numRef>
              <c:f>Summary!$B$31:$L$31</c:f>
              <c:numCache>
                <c:formatCode>0.00%</c:formatCode>
                <c:ptCount val="11"/>
                <c:pt idx="0">
                  <c:v>4.5667313620276288E-4</c:v>
                </c:pt>
                <c:pt idx="1">
                  <c:v>7.0313598649978911E-4</c:v>
                </c:pt>
                <c:pt idx="2">
                  <c:v>2.7758501040943791E-4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D17-4E28-9A21-6E922D2514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65087407"/>
        <c:axId val="565074447"/>
      </c:barChart>
      <c:catAx>
        <c:axId val="5650874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5074447"/>
        <c:crosses val="autoZero"/>
        <c:auto val="1"/>
        <c:lblAlgn val="ctr"/>
        <c:lblOffset val="100"/>
        <c:noMultiLvlLbl val="0"/>
      </c:catAx>
      <c:valAx>
        <c:axId val="565074447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50874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2022 CRC Incidence by Race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COL_2022!$Q$25440</c:f>
              <c:strCache>
                <c:ptCount val="1"/>
                <c:pt idx="0">
                  <c:v>White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COL_2022!$P$25441:$P$25450</c:f>
              <c:strCache>
                <c:ptCount val="10"/>
                <c:pt idx="0">
                  <c:v>LA Total </c:v>
                </c:pt>
                <c:pt idx="1">
                  <c:v>Region 1 </c:v>
                </c:pt>
                <c:pt idx="2">
                  <c:v>Region 2</c:v>
                </c:pt>
                <c:pt idx="3">
                  <c:v>Region 3</c:v>
                </c:pt>
                <c:pt idx="4">
                  <c:v>Region 4</c:v>
                </c:pt>
                <c:pt idx="5">
                  <c:v>Region 5</c:v>
                </c:pt>
                <c:pt idx="6">
                  <c:v>Region 6</c:v>
                </c:pt>
                <c:pt idx="7">
                  <c:v>Region 7</c:v>
                </c:pt>
                <c:pt idx="8">
                  <c:v>Region 8</c:v>
                </c:pt>
                <c:pt idx="9">
                  <c:v>Region 9</c:v>
                </c:pt>
              </c:strCache>
            </c:strRef>
          </c:cat>
          <c:val>
            <c:numRef>
              <c:f>COL_2022!$Q$25441:$Q$25450</c:f>
              <c:numCache>
                <c:formatCode>General</c:formatCode>
                <c:ptCount val="10"/>
                <c:pt idx="0">
                  <c:v>0.46496815286624205</c:v>
                </c:pt>
                <c:pt idx="1">
                  <c:v>0.4838709677419355</c:v>
                </c:pt>
                <c:pt idx="2">
                  <c:v>0.3125</c:v>
                </c:pt>
                <c:pt idx="3">
                  <c:v>0.6875</c:v>
                </c:pt>
                <c:pt idx="4">
                  <c:v>0.52631578947368418</c:v>
                </c:pt>
                <c:pt idx="5">
                  <c:v>0.6</c:v>
                </c:pt>
                <c:pt idx="6">
                  <c:v>0.375</c:v>
                </c:pt>
                <c:pt idx="7">
                  <c:v>0.31818181818181818</c:v>
                </c:pt>
                <c:pt idx="8">
                  <c:v>0.41666666666666669</c:v>
                </c:pt>
                <c:pt idx="9">
                  <c:v>0.5625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36-4348-8FE4-13E6BCF83166}"/>
            </c:ext>
          </c:extLst>
        </c:ser>
        <c:ser>
          <c:idx val="1"/>
          <c:order val="1"/>
          <c:tx>
            <c:strRef>
              <c:f>COL_2022!$R$25440</c:f>
              <c:strCache>
                <c:ptCount val="1"/>
                <c:pt idx="0">
                  <c:v>Black/African American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COL_2022!$P$25441:$P$25450</c:f>
              <c:strCache>
                <c:ptCount val="10"/>
                <c:pt idx="0">
                  <c:v>LA Total </c:v>
                </c:pt>
                <c:pt idx="1">
                  <c:v>Region 1 </c:v>
                </c:pt>
                <c:pt idx="2">
                  <c:v>Region 2</c:v>
                </c:pt>
                <c:pt idx="3">
                  <c:v>Region 3</c:v>
                </c:pt>
                <c:pt idx="4">
                  <c:v>Region 4</c:v>
                </c:pt>
                <c:pt idx="5">
                  <c:v>Region 5</c:v>
                </c:pt>
                <c:pt idx="6">
                  <c:v>Region 6</c:v>
                </c:pt>
                <c:pt idx="7">
                  <c:v>Region 7</c:v>
                </c:pt>
                <c:pt idx="8">
                  <c:v>Region 8</c:v>
                </c:pt>
                <c:pt idx="9">
                  <c:v>Region 9</c:v>
                </c:pt>
              </c:strCache>
            </c:strRef>
          </c:cat>
          <c:val>
            <c:numRef>
              <c:f>COL_2022!$R$25441:$R$25450</c:f>
              <c:numCache>
                <c:formatCode>General</c:formatCode>
                <c:ptCount val="10"/>
                <c:pt idx="0">
                  <c:v>0.4713375796178344</c:v>
                </c:pt>
                <c:pt idx="1">
                  <c:v>0.41935483870967744</c:v>
                </c:pt>
                <c:pt idx="2">
                  <c:v>0.6875</c:v>
                </c:pt>
                <c:pt idx="3">
                  <c:v>0.25</c:v>
                </c:pt>
                <c:pt idx="4">
                  <c:v>0.47368421052631576</c:v>
                </c:pt>
                <c:pt idx="5">
                  <c:v>0.3</c:v>
                </c:pt>
                <c:pt idx="6">
                  <c:v>0.5</c:v>
                </c:pt>
                <c:pt idx="7">
                  <c:v>0.63636363636363635</c:v>
                </c:pt>
                <c:pt idx="8">
                  <c:v>0.41666666666666669</c:v>
                </c:pt>
                <c:pt idx="9">
                  <c:v>0.4375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36-4348-8FE4-13E6BCF83166}"/>
            </c:ext>
          </c:extLst>
        </c:ser>
        <c:ser>
          <c:idx val="2"/>
          <c:order val="2"/>
          <c:tx>
            <c:strRef>
              <c:f>COL_2022!$S$25440</c:f>
              <c:strCache>
                <c:ptCount val="1"/>
                <c:pt idx="0">
                  <c:v>Asian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COL_2022!$P$25441:$P$25450</c:f>
              <c:strCache>
                <c:ptCount val="10"/>
                <c:pt idx="0">
                  <c:v>LA Total </c:v>
                </c:pt>
                <c:pt idx="1">
                  <c:v>Region 1 </c:v>
                </c:pt>
                <c:pt idx="2">
                  <c:v>Region 2</c:v>
                </c:pt>
                <c:pt idx="3">
                  <c:v>Region 3</c:v>
                </c:pt>
                <c:pt idx="4">
                  <c:v>Region 4</c:v>
                </c:pt>
                <c:pt idx="5">
                  <c:v>Region 5</c:v>
                </c:pt>
                <c:pt idx="6">
                  <c:v>Region 6</c:v>
                </c:pt>
                <c:pt idx="7">
                  <c:v>Region 7</c:v>
                </c:pt>
                <c:pt idx="8">
                  <c:v>Region 8</c:v>
                </c:pt>
                <c:pt idx="9">
                  <c:v>Region 9</c:v>
                </c:pt>
              </c:strCache>
            </c:strRef>
          </c:cat>
          <c:val>
            <c:numRef>
              <c:f>COL_2022!$S$25441:$S$25450</c:f>
              <c:numCache>
                <c:formatCode>General</c:formatCode>
                <c:ptCount val="10"/>
                <c:pt idx="0">
                  <c:v>1.2738853503184714E-2</c:v>
                </c:pt>
                <c:pt idx="1">
                  <c:v>3.2258064516129031E-2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36-4348-8FE4-13E6BCF831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42234767"/>
        <c:axId val="542222767"/>
      </c:barChart>
      <c:catAx>
        <c:axId val="542234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2222767"/>
        <c:crosses val="autoZero"/>
        <c:auto val="1"/>
        <c:lblAlgn val="ctr"/>
        <c:lblOffset val="100"/>
        <c:noMultiLvlLbl val="0"/>
      </c:catAx>
      <c:valAx>
        <c:axId val="542222767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2234767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White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Summary!$C$34:$E$34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xVal>
          <c:yVal>
            <c:numRef>
              <c:f>Summary!$C$35:$E$35</c:f>
              <c:numCache>
                <c:formatCode>0.00%</c:formatCode>
                <c:ptCount val="3"/>
                <c:pt idx="0">
                  <c:v>0.32955278930382664</c:v>
                </c:pt>
                <c:pt idx="1">
                  <c:v>0.42757697456492638</c:v>
                </c:pt>
                <c:pt idx="2">
                  <c:v>0.47326869806094185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A31-4554-8A4C-3F0FE9EE14C5}"/>
            </c:ext>
          </c:extLst>
        </c:ser>
        <c:ser>
          <c:idx val="1"/>
          <c:order val="1"/>
          <c:tx>
            <c:v>Black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Summary!$C$34:$E$34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xVal>
          <c:yVal>
            <c:numRef>
              <c:f>Summary!$C$36:$E$36</c:f>
              <c:numCache>
                <c:formatCode>0.00%</c:formatCode>
                <c:ptCount val="3"/>
                <c:pt idx="0">
                  <c:v>0.35982905982905983</c:v>
                </c:pt>
                <c:pt idx="1">
                  <c:v>0.44820996305261818</c:v>
                </c:pt>
                <c:pt idx="2">
                  <c:v>0.45948535450314809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A31-4554-8A4C-3F0FE9EE14C5}"/>
            </c:ext>
          </c:extLst>
        </c:ser>
        <c:ser>
          <c:idx val="2"/>
          <c:order val="2"/>
          <c:tx>
            <c:v>Asian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Summary!$C$34:$E$34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xVal>
          <c:yVal>
            <c:numRef>
              <c:f>Summary!$C$37:$E$37</c:f>
              <c:numCache>
                <c:formatCode>0.00%</c:formatCode>
                <c:ptCount val="3"/>
                <c:pt idx="0">
                  <c:v>0.28813559322033899</c:v>
                </c:pt>
                <c:pt idx="1">
                  <c:v>0.49809885931558934</c:v>
                </c:pt>
                <c:pt idx="2">
                  <c:v>0.5591054313099042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A31-4554-8A4C-3F0FE9EE14C5}"/>
            </c:ext>
          </c:extLst>
        </c:ser>
        <c:ser>
          <c:idx val="3"/>
          <c:order val="3"/>
          <c:tx>
            <c:v>AmerIndian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Summary!$C$34:$E$34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xVal>
          <c:yVal>
            <c:numRef>
              <c:f>Summary!$C$38:$E$38</c:f>
              <c:numCache>
                <c:formatCode>0.00%</c:formatCode>
                <c:ptCount val="3"/>
                <c:pt idx="0">
                  <c:v>0.43621399176954734</c:v>
                </c:pt>
                <c:pt idx="1">
                  <c:v>0.50318471337579618</c:v>
                </c:pt>
                <c:pt idx="2">
                  <c:v>0.53623188405797106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2A31-4554-8A4C-3F0FE9EE14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69784223"/>
        <c:axId val="1069773663"/>
        <c:extLst>
          <c:ext xmlns:c15="http://schemas.microsoft.com/office/drawing/2012/chart" uri="{02D57815-91ED-43cb-92C2-25804820EDAC}">
            <c15:filteredScatterSeries>
              <c15:ser>
                <c:idx val="4"/>
                <c:order val="4"/>
                <c:tx>
                  <c:v>Two Or More</c:v>
                </c:tx>
                <c:spPr>
                  <a:ln w="19050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Summary!$C$34:$E$34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2022</c:v>
                      </c:pt>
                      <c:pt idx="1">
                        <c:v>2023</c:v>
                      </c:pt>
                      <c:pt idx="2">
                        <c:v>2024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Summary!$C$39:$E$39</c15:sqref>
                        </c15:formulaRef>
                      </c:ext>
                    </c:extLst>
                    <c:numCache>
                      <c:formatCode>0.00%</c:formatCode>
                      <c:ptCount val="3"/>
                      <c:pt idx="0">
                        <c:v>0.30379746835443039</c:v>
                      </c:pt>
                      <c:pt idx="1">
                        <c:v>0.43478260869565216</c:v>
                      </c:pt>
                      <c:pt idx="2">
                        <c:v>0.41735537190082644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4-2A31-4554-8A4C-3F0FE9EE14C5}"/>
                  </c:ext>
                </c:extLst>
              </c15:ser>
            </c15:filteredScatterSeries>
            <c15:filteredScatterSeries>
              <c15:ser>
                <c:idx val="5"/>
                <c:order val="5"/>
                <c:tx>
                  <c:v>Unknown</c:v>
                </c:tx>
                <c:spPr>
                  <a:ln w="19050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/>
                    </a:solidFill>
                    <a:ln w="9525">
                      <a:solidFill>
                        <a:schemeClr val="accent6"/>
                      </a:solidFill>
                    </a:ln>
                    <a:effectLst/>
                  </c:spPr>
                </c:marker>
                <c:x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Summary!$C$34:$E$34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2022</c:v>
                      </c:pt>
                      <c:pt idx="1">
                        <c:v>2023</c:v>
                      </c:pt>
                      <c:pt idx="2">
                        <c:v>2024</c:v>
                      </c:pt>
                    </c:numCache>
                  </c:numRef>
                </c:xVal>
                <c:y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Summary!$C$40:$E$40</c15:sqref>
                        </c15:formulaRef>
                      </c:ext>
                    </c:extLst>
                    <c:numCache>
                      <c:formatCode>0.00%</c:formatCode>
                      <c:ptCount val="3"/>
                      <c:pt idx="0">
                        <c:v>0.20716112531969311</c:v>
                      </c:pt>
                      <c:pt idx="1">
                        <c:v>0.32641660015961693</c:v>
                      </c:pt>
                      <c:pt idx="2">
                        <c:v>0.37819253438113948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5-2A31-4554-8A4C-3F0FE9EE14C5}"/>
                  </c:ext>
                </c:extLst>
              </c15:ser>
            </c15:filteredScatterSeries>
            <c15:filteredScatterSeries>
              <c15:ser>
                <c:idx val="6"/>
                <c:order val="6"/>
                <c:tx>
                  <c:v>Pacific Islander</c:v>
                </c:tx>
                <c:spPr>
                  <a:ln w="19050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60000"/>
                      </a:schemeClr>
                    </a:solidFill>
                    <a:ln w="9525">
                      <a:solidFill>
                        <a:schemeClr val="accent1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Summary!$C$34:$E$34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2022</c:v>
                      </c:pt>
                      <c:pt idx="1">
                        <c:v>2023</c:v>
                      </c:pt>
                      <c:pt idx="2">
                        <c:v>2024</c:v>
                      </c:pt>
                    </c:numCache>
                  </c:numRef>
                </c:xVal>
                <c:y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Summary!$C$41:$E$41</c15:sqref>
                        </c15:formulaRef>
                      </c:ext>
                    </c:extLst>
                    <c:numCache>
                      <c:formatCode>0.00%</c:formatCode>
                      <c:ptCount val="3"/>
                      <c:pt idx="0">
                        <c:v>0.54545454545454541</c:v>
                      </c:pt>
                      <c:pt idx="1">
                        <c:v>0</c:v>
                      </c:pt>
                      <c:pt idx="2">
                        <c:v>0.5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6-2A31-4554-8A4C-3F0FE9EE14C5}"/>
                  </c:ext>
                </c:extLst>
              </c15:ser>
            </c15:filteredScatterSeries>
          </c:ext>
        </c:extLst>
      </c:scatterChart>
      <c:valAx>
        <c:axId val="1069784223"/>
        <c:scaling>
          <c:orientation val="minMax"/>
          <c:max val="2024"/>
          <c:min val="202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9773663"/>
        <c:crosses val="autoZero"/>
        <c:crossBetween val="midCat"/>
        <c:majorUnit val="1"/>
        <c:minorUnit val="1"/>
      </c:valAx>
      <c:valAx>
        <c:axId val="1069773663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9784223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Region 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White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Summary!$F$34:$H$34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xVal>
          <c:yVal>
            <c:numRef>
              <c:f>Summary!$F$35:$H$35</c:f>
              <c:numCache>
                <c:formatCode>0.00%</c:formatCode>
                <c:ptCount val="3"/>
                <c:pt idx="0">
                  <c:v>0.26231155778894472</c:v>
                </c:pt>
                <c:pt idx="1">
                  <c:v>0.37450722733245728</c:v>
                </c:pt>
                <c:pt idx="2">
                  <c:v>0.43373493975903615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4C1-46EE-9D04-37BE270A927E}"/>
            </c:ext>
          </c:extLst>
        </c:ser>
        <c:ser>
          <c:idx val="1"/>
          <c:order val="1"/>
          <c:tx>
            <c:v>Black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Summary!$F$34:$H$34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xVal>
          <c:yVal>
            <c:numRef>
              <c:f>Summary!$F$36:$H$36</c:f>
              <c:numCache>
                <c:formatCode>0.00%</c:formatCode>
                <c:ptCount val="3"/>
                <c:pt idx="0">
                  <c:v>0.29541595925297115</c:v>
                </c:pt>
                <c:pt idx="1">
                  <c:v>0.36637931034482757</c:v>
                </c:pt>
                <c:pt idx="2">
                  <c:v>0.35872235872235875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4C1-46EE-9D04-37BE270A927E}"/>
            </c:ext>
          </c:extLst>
        </c:ser>
        <c:ser>
          <c:idx val="2"/>
          <c:order val="2"/>
          <c:tx>
            <c:v>Asian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Summary!$F$34:$H$34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xVal>
          <c:yVal>
            <c:numRef>
              <c:f>Summary!$F$37:$H$37</c:f>
              <c:numCache>
                <c:formatCode>0.00%</c:formatCode>
                <c:ptCount val="3"/>
                <c:pt idx="0">
                  <c:v>6.8965517241379309E-2</c:v>
                </c:pt>
                <c:pt idx="1">
                  <c:v>0.5</c:v>
                </c:pt>
                <c:pt idx="2">
                  <c:v>0.6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64C1-46EE-9D04-37BE270A927E}"/>
            </c:ext>
          </c:extLst>
        </c:ser>
        <c:ser>
          <c:idx val="3"/>
          <c:order val="3"/>
          <c:tx>
            <c:v>Amerindian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Summary!$F$34:$H$34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xVal>
          <c:yVal>
            <c:numRef>
              <c:f>Summary!$F$38:$H$38</c:f>
              <c:numCache>
                <c:formatCode>0.00%</c:formatCode>
                <c:ptCount val="3"/>
                <c:pt idx="0">
                  <c:v>0.43478260869565216</c:v>
                </c:pt>
                <c:pt idx="1">
                  <c:v>0.5625</c:v>
                </c:pt>
                <c:pt idx="2">
                  <c:v>0.5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64C1-46EE-9D04-37BE270A92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47455887"/>
        <c:axId val="1147454447"/>
        <c:extLst>
          <c:ext xmlns:c15="http://schemas.microsoft.com/office/drawing/2012/chart" uri="{02D57815-91ED-43cb-92C2-25804820EDAC}">
            <c15:filteredScatterSeries>
              <c15:ser>
                <c:idx val="4"/>
                <c:order val="4"/>
                <c:spPr>
                  <a:ln w="19050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Summary!$F$34:$H$34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2022</c:v>
                      </c:pt>
                      <c:pt idx="1">
                        <c:v>2023</c:v>
                      </c:pt>
                      <c:pt idx="2">
                        <c:v>2024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Summary!$F$39:$H$39</c15:sqref>
                        </c15:formulaRef>
                      </c:ext>
                    </c:extLst>
                    <c:numCache>
                      <c:formatCode>0.00%</c:formatCode>
                      <c:ptCount val="3"/>
                      <c:pt idx="0">
                        <c:v>0</c:v>
                      </c:pt>
                      <c:pt idx="1">
                        <c:v>0</c:v>
                      </c:pt>
                      <c:pt idx="2">
                        <c:v>0.41176470588235292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4-64C1-46EE-9D04-37BE270A927E}"/>
                  </c:ext>
                </c:extLst>
              </c15:ser>
            </c15:filteredScatterSeries>
            <c15:filteredScatterSeries>
              <c15:ser>
                <c:idx val="5"/>
                <c:order val="5"/>
                <c:spPr>
                  <a:ln w="19050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/>
                    </a:solidFill>
                    <a:ln w="9525">
                      <a:solidFill>
                        <a:schemeClr val="accent6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Summary!$F$34:$H$34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2022</c:v>
                      </c:pt>
                      <c:pt idx="1">
                        <c:v>2023</c:v>
                      </c:pt>
                      <c:pt idx="2">
                        <c:v>2024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Summary!$F$40:$H$40</c15:sqref>
                        </c15:formulaRef>
                      </c:ext>
                    </c:extLst>
                    <c:numCache>
                      <c:formatCode>0.00%</c:formatCode>
                      <c:ptCount val="3"/>
                      <c:pt idx="0">
                        <c:v>0.12820512820512819</c:v>
                      </c:pt>
                      <c:pt idx="1">
                        <c:v>0.1941747572815534</c:v>
                      </c:pt>
                      <c:pt idx="2">
                        <c:v>0.31958762886597936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64C1-46EE-9D04-37BE270A927E}"/>
                  </c:ext>
                </c:extLst>
              </c15:ser>
            </c15:filteredScatterSeries>
            <c15:filteredScatterSeries>
              <c15:ser>
                <c:idx val="6"/>
                <c:order val="6"/>
                <c:spPr>
                  <a:ln w="19050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60000"/>
                      </a:schemeClr>
                    </a:solidFill>
                    <a:ln w="9525">
                      <a:solidFill>
                        <a:schemeClr val="accent1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Summary!$F$34:$H$34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2022</c:v>
                      </c:pt>
                      <c:pt idx="1">
                        <c:v>2023</c:v>
                      </c:pt>
                      <c:pt idx="2">
                        <c:v>2024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Summary!$F$41:$H$41</c15:sqref>
                        </c15:formulaRef>
                      </c:ext>
                    </c:extLst>
                    <c:numCache>
                      <c:formatCode>0.00%</c:formatCode>
                      <c:ptCount val="3"/>
                      <c:pt idx="0">
                        <c:v>1</c:v>
                      </c:pt>
                      <c:pt idx="1">
                        <c:v>0</c:v>
                      </c:pt>
                      <c:pt idx="2">
                        <c:v>0.5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64C1-46EE-9D04-37BE270A927E}"/>
                  </c:ext>
                </c:extLst>
              </c15:ser>
            </c15:filteredScatterSeries>
          </c:ext>
        </c:extLst>
      </c:scatterChart>
      <c:valAx>
        <c:axId val="114745588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7454447"/>
        <c:crosses val="autoZero"/>
        <c:crossBetween val="midCat"/>
      </c:valAx>
      <c:valAx>
        <c:axId val="1147454447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7455887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Region 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White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Summary!$I$34:$K$34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xVal>
          <c:yVal>
            <c:numRef>
              <c:f>Summary!$I$35:$K$35</c:f>
              <c:numCache>
                <c:formatCode>0.00%</c:formatCode>
                <c:ptCount val="3"/>
                <c:pt idx="0">
                  <c:v>0.31596091205211724</c:v>
                </c:pt>
                <c:pt idx="1">
                  <c:v>0.38970588235294118</c:v>
                </c:pt>
                <c:pt idx="2">
                  <c:v>0.39008894536213468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6AC-4702-A064-BEC6864525CD}"/>
            </c:ext>
          </c:extLst>
        </c:ser>
        <c:ser>
          <c:idx val="1"/>
          <c:order val="1"/>
          <c:tx>
            <c:v>Black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Summary!$I$34:$K$34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xVal>
          <c:yVal>
            <c:numRef>
              <c:f>Summary!$I$36:$K$36</c:f>
              <c:numCache>
                <c:formatCode>0.00%</c:formatCode>
                <c:ptCount val="3"/>
                <c:pt idx="0">
                  <c:v>0.28584729981378026</c:v>
                </c:pt>
                <c:pt idx="1">
                  <c:v>0.36352201257861633</c:v>
                </c:pt>
                <c:pt idx="2">
                  <c:v>0.37119437939110073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6AC-4702-A064-BEC6864525CD}"/>
            </c:ext>
          </c:extLst>
        </c:ser>
        <c:ser>
          <c:idx val="2"/>
          <c:order val="2"/>
          <c:tx>
            <c:v>Asian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Summary!$I$34:$K$34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xVal>
          <c:yVal>
            <c:numRef>
              <c:f>Summary!$I$37:$K$37</c:f>
              <c:numCache>
                <c:formatCode>0.00%</c:formatCode>
                <c:ptCount val="3"/>
                <c:pt idx="0">
                  <c:v>0.22448979591836735</c:v>
                </c:pt>
                <c:pt idx="1">
                  <c:v>0.375</c:v>
                </c:pt>
                <c:pt idx="2">
                  <c:v>0.625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6AC-4702-A064-BEC6864525CD}"/>
            </c:ext>
          </c:extLst>
        </c:ser>
        <c:ser>
          <c:idx val="3"/>
          <c:order val="3"/>
          <c:tx>
            <c:v>Amerindian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Summary!$I$34:$K$34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xVal>
          <c:yVal>
            <c:numRef>
              <c:f>Summary!$I$38:$K$38</c:f>
              <c:numCache>
                <c:formatCode>0.00%</c:formatCode>
                <c:ptCount val="3"/>
                <c:pt idx="0">
                  <c:v>0.55555555555555558</c:v>
                </c:pt>
                <c:pt idx="1">
                  <c:v>0.6</c:v>
                </c:pt>
                <c:pt idx="2">
                  <c:v>0.5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6AC-4702-A064-BEC6864525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47455407"/>
        <c:axId val="1147456847"/>
        <c:extLst>
          <c:ext xmlns:c15="http://schemas.microsoft.com/office/drawing/2012/chart" uri="{02D57815-91ED-43cb-92C2-25804820EDAC}">
            <c15:filteredScatterSeries>
              <c15:ser>
                <c:idx val="4"/>
                <c:order val="4"/>
                <c:spPr>
                  <a:ln w="19050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Summary!$I$34:$K$34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2022</c:v>
                      </c:pt>
                      <c:pt idx="1">
                        <c:v>2023</c:v>
                      </c:pt>
                      <c:pt idx="2">
                        <c:v>2024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Summary!$I$39:$K$39</c15:sqref>
                        </c15:formulaRef>
                      </c:ext>
                    </c:extLst>
                    <c:numCache>
                      <c:formatCode>0.00%</c:formatCode>
                      <c:ptCount val="3"/>
                      <c:pt idx="0">
                        <c:v>1</c:v>
                      </c:pt>
                      <c:pt idx="1">
                        <c:v>0.5</c:v>
                      </c:pt>
                      <c:pt idx="2">
                        <c:v>0.35714285714285715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4-A6AC-4702-A064-BEC6864525CD}"/>
                  </c:ext>
                </c:extLst>
              </c15:ser>
            </c15:filteredScatterSeries>
            <c15:filteredScatterSeries>
              <c15:ser>
                <c:idx val="5"/>
                <c:order val="5"/>
                <c:spPr>
                  <a:ln w="19050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/>
                    </a:solidFill>
                    <a:ln w="9525">
                      <a:solidFill>
                        <a:schemeClr val="accent6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Summary!$I$34:$K$34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2022</c:v>
                      </c:pt>
                      <c:pt idx="1">
                        <c:v>2023</c:v>
                      </c:pt>
                      <c:pt idx="2">
                        <c:v>2024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Summary!$I$40:$K$40</c15:sqref>
                        </c15:formulaRef>
                      </c:ext>
                    </c:extLst>
                    <c:numCache>
                      <c:formatCode>0.00%</c:formatCode>
                      <c:ptCount val="3"/>
                      <c:pt idx="0">
                        <c:v>0.10989010989010989</c:v>
                      </c:pt>
                      <c:pt idx="1">
                        <c:v>0.2413793103448276</c:v>
                      </c:pt>
                      <c:pt idx="2">
                        <c:v>0.32631578947368423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A6AC-4702-A064-BEC6864525CD}"/>
                  </c:ext>
                </c:extLst>
              </c15:ser>
            </c15:filteredScatterSeries>
          </c:ext>
        </c:extLst>
      </c:scatterChart>
      <c:valAx>
        <c:axId val="11474554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7456847"/>
        <c:crosses val="autoZero"/>
        <c:crossBetween val="midCat"/>
      </c:valAx>
      <c:valAx>
        <c:axId val="1147456847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7455407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White Males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Louisiana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Summary!$B$61:$D$61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xVal>
          <c:yVal>
            <c:numRef>
              <c:f>Summary!$B$62:$D$62</c:f>
              <c:numCache>
                <c:formatCode>0%</c:formatCode>
                <c:ptCount val="3"/>
                <c:pt idx="0">
                  <c:v>0.2851624630765735</c:v>
                </c:pt>
                <c:pt idx="1">
                  <c:v>0.38236319275008712</c:v>
                </c:pt>
                <c:pt idx="2">
                  <c:v>0.41559322033898305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6F8-487B-98BC-173DD11901DD}"/>
            </c:ext>
          </c:extLst>
        </c:ser>
        <c:ser>
          <c:idx val="1"/>
          <c:order val="1"/>
          <c:tx>
            <c:v>Region 6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Summary!$B$61:$D$61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xVal>
          <c:yVal>
            <c:numRef>
              <c:f>Summary!$F$62:$H$62</c:f>
              <c:numCache>
                <c:formatCode>0%</c:formatCode>
                <c:ptCount val="3"/>
                <c:pt idx="0">
                  <c:v>0.22527472527472528</c:v>
                </c:pt>
                <c:pt idx="1">
                  <c:v>0.3258426966292135</c:v>
                </c:pt>
                <c:pt idx="2">
                  <c:v>0.36630036630036628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6F8-487B-98BC-173DD11901DD}"/>
            </c:ext>
          </c:extLst>
        </c:ser>
        <c:ser>
          <c:idx val="2"/>
          <c:order val="2"/>
          <c:tx>
            <c:v>Region 8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Summary!$B$61:$D$61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xVal>
          <c:yVal>
            <c:numRef>
              <c:f>Summary!$J$62:$L$62</c:f>
              <c:numCache>
                <c:formatCode>0%</c:formatCode>
                <c:ptCount val="3"/>
                <c:pt idx="0">
                  <c:v>0.24806201550387597</c:v>
                </c:pt>
                <c:pt idx="1">
                  <c:v>0.30769230769230771</c:v>
                </c:pt>
                <c:pt idx="2">
                  <c:v>0.31111111111111112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96F8-487B-98BC-173DD11901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23022319"/>
        <c:axId val="1323021359"/>
      </c:scatterChart>
      <c:valAx>
        <c:axId val="1323022319"/>
        <c:scaling>
          <c:orientation val="minMax"/>
          <c:max val="2024"/>
          <c:min val="202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3021359"/>
        <c:crosses val="autoZero"/>
        <c:crossBetween val="midCat"/>
        <c:majorUnit val="1"/>
      </c:valAx>
      <c:valAx>
        <c:axId val="1323021359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3022319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Black Males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Louisiana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Summary!$B$61:$D$61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xVal>
          <c:yVal>
            <c:numRef>
              <c:f>Summary!$B$63:$D$63</c:f>
              <c:numCache>
                <c:formatCode>0%</c:formatCode>
                <c:ptCount val="3"/>
                <c:pt idx="0">
                  <c:v>0.31619905795617448</c:v>
                </c:pt>
                <c:pt idx="1">
                  <c:v>0.40884156179412712</c:v>
                </c:pt>
                <c:pt idx="2">
                  <c:v>0.41579272054287475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FE1-49C3-8DF3-31513EE5451C}"/>
            </c:ext>
          </c:extLst>
        </c:ser>
        <c:ser>
          <c:idx val="1"/>
          <c:order val="1"/>
          <c:tx>
            <c:v>Region 6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Summary!$B$61:$D$61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xVal>
          <c:yVal>
            <c:numRef>
              <c:f>Summary!$F$63:$H$63</c:f>
              <c:numCache>
                <c:formatCode>0%</c:formatCode>
                <c:ptCount val="3"/>
                <c:pt idx="0">
                  <c:v>0.25957446808510637</c:v>
                </c:pt>
                <c:pt idx="1">
                  <c:v>0.32926829268292684</c:v>
                </c:pt>
                <c:pt idx="2">
                  <c:v>0.31927710843373491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FE1-49C3-8DF3-31513EE5451C}"/>
            </c:ext>
          </c:extLst>
        </c:ser>
        <c:ser>
          <c:idx val="2"/>
          <c:order val="2"/>
          <c:tx>
            <c:v>Region 8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Summary!$B$61:$D$61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xVal>
          <c:yVal>
            <c:numRef>
              <c:f>Summary!$J$63:$L$63</c:f>
              <c:numCache>
                <c:formatCode>0%</c:formatCode>
                <c:ptCount val="3"/>
                <c:pt idx="0">
                  <c:v>0.23006833712984054</c:v>
                </c:pt>
                <c:pt idx="1">
                  <c:v>0.29677419354838708</c:v>
                </c:pt>
                <c:pt idx="2">
                  <c:v>0.27737226277372262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6FE1-49C3-8DF3-31513EE545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68662143"/>
        <c:axId val="568663103"/>
      </c:scatterChart>
      <c:valAx>
        <c:axId val="568662143"/>
        <c:scaling>
          <c:orientation val="minMax"/>
          <c:max val="2024"/>
          <c:min val="202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8663103"/>
        <c:crosses val="autoZero"/>
        <c:crossBetween val="midCat"/>
        <c:majorUnit val="1"/>
      </c:valAx>
      <c:valAx>
        <c:axId val="568663103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8662143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Hispanic Males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Louisiana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Summary!$B$61:$D$61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xVal>
          <c:yVal>
            <c:numRef>
              <c:f>Summary!$B$64:$D$64</c:f>
              <c:numCache>
                <c:formatCode>0%</c:formatCode>
                <c:ptCount val="3"/>
                <c:pt idx="0">
                  <c:v>0.30026455026455029</c:v>
                </c:pt>
                <c:pt idx="1">
                  <c:v>0.46875</c:v>
                </c:pt>
                <c:pt idx="2">
                  <c:v>0.3446601941747573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527-4EFB-8AE8-1403B3C2005D}"/>
            </c:ext>
          </c:extLst>
        </c:ser>
        <c:ser>
          <c:idx val="1"/>
          <c:order val="1"/>
          <c:tx>
            <c:v>Region 6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Summary!$B$61:$D$61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xVal>
          <c:yVal>
            <c:numRef>
              <c:f>Summary!$F$64:$H$64</c:f>
              <c:numCache>
                <c:formatCode>0%</c:formatCode>
                <c:ptCount val="3"/>
                <c:pt idx="0">
                  <c:v>0.24242424242424243</c:v>
                </c:pt>
                <c:pt idx="1">
                  <c:v>0.33333333333333331</c:v>
                </c:pt>
                <c:pt idx="2">
                  <c:v>0.11904761904761904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527-4EFB-8AE8-1403B3C2005D}"/>
            </c:ext>
          </c:extLst>
        </c:ser>
        <c:ser>
          <c:idx val="2"/>
          <c:order val="2"/>
          <c:tx>
            <c:v>Region 8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Summary!$B$61:$D$61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xVal>
          <c:yVal>
            <c:numRef>
              <c:f>Summary!$J$64:$L$64</c:f>
              <c:numCache>
                <c:formatCode>0%</c:formatCode>
                <c:ptCount val="3"/>
                <c:pt idx="0">
                  <c:v>0.14285714285714285</c:v>
                </c:pt>
                <c:pt idx="1">
                  <c:v>0.375</c:v>
                </c:pt>
                <c:pt idx="2">
                  <c:v>0.189873417721519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9527-4EFB-8AE8-1403B3C200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43952415"/>
        <c:axId val="1443951935"/>
      </c:scatterChart>
      <c:valAx>
        <c:axId val="14439524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3951935"/>
        <c:crosses val="autoZero"/>
        <c:crossBetween val="midCat"/>
      </c:valAx>
      <c:valAx>
        <c:axId val="1443951935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3952415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Hispanic Females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Louisiana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Summary!$B$61:$D$61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xVal>
          <c:yVal>
            <c:numRef>
              <c:f>Summary!$B$71:$D$71</c:f>
              <c:numCache>
                <c:formatCode>0%</c:formatCode>
                <c:ptCount val="3"/>
                <c:pt idx="0">
                  <c:v>0.40780141843971629</c:v>
                </c:pt>
                <c:pt idx="1">
                  <c:v>0.56285714285714283</c:v>
                </c:pt>
                <c:pt idx="2">
                  <c:v>0.48923959827833574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3F6-43B8-B7D8-D6E304487BB1}"/>
            </c:ext>
          </c:extLst>
        </c:ser>
        <c:ser>
          <c:idx val="1"/>
          <c:order val="1"/>
          <c:tx>
            <c:v>Region 6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Summary!$B$61:$D$61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xVal>
          <c:yVal>
            <c:numRef>
              <c:f>Summary!$F$71:$H$71</c:f>
              <c:numCache>
                <c:formatCode>0%</c:formatCode>
                <c:ptCount val="3"/>
                <c:pt idx="0">
                  <c:v>0.26229508196721313</c:v>
                </c:pt>
                <c:pt idx="1">
                  <c:v>0.27272727272727271</c:v>
                </c:pt>
                <c:pt idx="2">
                  <c:v>0.2608695652173913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3F6-43B8-B7D8-D6E304487BB1}"/>
            </c:ext>
          </c:extLst>
        </c:ser>
        <c:ser>
          <c:idx val="2"/>
          <c:order val="2"/>
          <c:tx>
            <c:v>Region 8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Summary!$B$61:$D$61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xVal>
          <c:yVal>
            <c:numRef>
              <c:f>Summary!$J$71:$L$71</c:f>
              <c:numCache>
                <c:formatCode>0%</c:formatCode>
                <c:ptCount val="3"/>
                <c:pt idx="0">
                  <c:v>0.31506849315068491</c:v>
                </c:pt>
                <c:pt idx="1">
                  <c:v>0.6428571428571429</c:v>
                </c:pt>
                <c:pt idx="2">
                  <c:v>0.33333333333333331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3F6-43B8-B7D8-D6E304487B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27154495"/>
        <c:axId val="1527159775"/>
      </c:scatterChart>
      <c:valAx>
        <c:axId val="1527154495"/>
        <c:scaling>
          <c:orientation val="minMax"/>
          <c:max val="2024"/>
          <c:min val="202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7159775"/>
        <c:crosses val="autoZero"/>
        <c:crossBetween val="midCat"/>
        <c:majorUnit val="1"/>
      </c:valAx>
      <c:valAx>
        <c:axId val="1527159775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7154495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4E5F20-5D48-4D54-A07F-100265A783C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54302D7-78AE-4F56-A9E4-CF4EB632F503}">
      <dgm:prSet/>
      <dgm:spPr/>
      <dgm:t>
        <a:bodyPr/>
        <a:lstStyle/>
        <a:p>
          <a:r>
            <a:rPr lang="en-US"/>
            <a:t>LA regions 6 and 8 have the lowest rates of CRC screening despite comparable rates of PCP visits. </a:t>
          </a:r>
        </a:p>
      </dgm:t>
    </dgm:pt>
    <dgm:pt modelId="{774DFC6C-CE9D-4D17-AEBF-689ACE108C36}" type="parTrans" cxnId="{F24753BD-BB64-4E7C-8C74-3B5FCED81393}">
      <dgm:prSet/>
      <dgm:spPr/>
      <dgm:t>
        <a:bodyPr/>
        <a:lstStyle/>
        <a:p>
          <a:endParaRPr lang="en-US"/>
        </a:p>
      </dgm:t>
    </dgm:pt>
    <dgm:pt modelId="{CF3F765B-ED7C-42A5-9AC8-E97C571DB9EB}" type="sibTrans" cxnId="{F24753BD-BB64-4E7C-8C74-3B5FCED81393}">
      <dgm:prSet/>
      <dgm:spPr/>
      <dgm:t>
        <a:bodyPr/>
        <a:lstStyle/>
        <a:p>
          <a:endParaRPr lang="en-US"/>
        </a:p>
      </dgm:t>
    </dgm:pt>
    <dgm:pt modelId="{BDAF6F5C-DE82-4FA8-868D-562851CAEB2E}">
      <dgm:prSet/>
      <dgm:spPr/>
      <dgm:t>
        <a:bodyPr/>
        <a:lstStyle/>
        <a:p>
          <a:r>
            <a:rPr lang="en-US"/>
            <a:t>Males statewide are less likely to be UTD on CRC screening than females</a:t>
          </a:r>
        </a:p>
      </dgm:t>
    </dgm:pt>
    <dgm:pt modelId="{00A7FC98-C874-4E84-96C3-135AB8CB2B33}" type="parTrans" cxnId="{AE239100-4386-42F5-B05B-B59B05328373}">
      <dgm:prSet/>
      <dgm:spPr/>
      <dgm:t>
        <a:bodyPr/>
        <a:lstStyle/>
        <a:p>
          <a:endParaRPr lang="en-US"/>
        </a:p>
      </dgm:t>
    </dgm:pt>
    <dgm:pt modelId="{F3957C6A-3982-46F2-AAE1-3B5BA01C9040}" type="sibTrans" cxnId="{AE239100-4386-42F5-B05B-B59B05328373}">
      <dgm:prSet/>
      <dgm:spPr/>
      <dgm:t>
        <a:bodyPr/>
        <a:lstStyle/>
        <a:p>
          <a:endParaRPr lang="en-US"/>
        </a:p>
      </dgm:t>
    </dgm:pt>
    <dgm:pt modelId="{29FBA64C-208A-46D6-BD4F-7B06ED161DE2}">
      <dgm:prSet/>
      <dgm:spPr/>
      <dgm:t>
        <a:bodyPr/>
        <a:lstStyle/>
        <a:p>
          <a:r>
            <a:rPr lang="en-US"/>
            <a:t>Colonoscopy has been decreasing as the most common screening modality, with an increase in Stool DNA Screening  </a:t>
          </a:r>
        </a:p>
      </dgm:t>
    </dgm:pt>
    <dgm:pt modelId="{2CBCDA09-98A0-4B8D-BC08-61462BDC792F}" type="parTrans" cxnId="{6F347CEA-8879-4941-8ABA-D0ED084D6388}">
      <dgm:prSet/>
      <dgm:spPr/>
      <dgm:t>
        <a:bodyPr/>
        <a:lstStyle/>
        <a:p>
          <a:endParaRPr lang="en-US"/>
        </a:p>
      </dgm:t>
    </dgm:pt>
    <dgm:pt modelId="{0DFA9A34-64F8-40F4-AC84-DC5332340B97}" type="sibTrans" cxnId="{6F347CEA-8879-4941-8ABA-D0ED084D6388}">
      <dgm:prSet/>
      <dgm:spPr/>
      <dgm:t>
        <a:bodyPr/>
        <a:lstStyle/>
        <a:p>
          <a:endParaRPr lang="en-US"/>
        </a:p>
      </dgm:t>
    </dgm:pt>
    <dgm:pt modelId="{57AD2DAD-A3BD-44C0-A475-6E2CC97FFAEE}" type="pres">
      <dgm:prSet presAssocID="{4C4E5F20-5D48-4D54-A07F-100265A783C4}" presName="linear" presStyleCnt="0">
        <dgm:presLayoutVars>
          <dgm:animLvl val="lvl"/>
          <dgm:resizeHandles val="exact"/>
        </dgm:presLayoutVars>
      </dgm:prSet>
      <dgm:spPr/>
    </dgm:pt>
    <dgm:pt modelId="{42F268CF-90F1-458A-AC52-44608346E580}" type="pres">
      <dgm:prSet presAssocID="{E54302D7-78AE-4F56-A9E4-CF4EB632F50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3FE5718-8577-4DCC-AD88-58319D12E6A3}" type="pres">
      <dgm:prSet presAssocID="{CF3F765B-ED7C-42A5-9AC8-E97C571DB9EB}" presName="spacer" presStyleCnt="0"/>
      <dgm:spPr/>
    </dgm:pt>
    <dgm:pt modelId="{F22D2718-671A-4ABE-A416-9A16A170F42F}" type="pres">
      <dgm:prSet presAssocID="{BDAF6F5C-DE82-4FA8-868D-562851CAEB2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5F12633-6225-4E43-B6A4-AA86D8C82456}" type="pres">
      <dgm:prSet presAssocID="{F3957C6A-3982-46F2-AAE1-3B5BA01C9040}" presName="spacer" presStyleCnt="0"/>
      <dgm:spPr/>
    </dgm:pt>
    <dgm:pt modelId="{BAFC47BD-CF9A-49DF-B984-524D10691057}" type="pres">
      <dgm:prSet presAssocID="{29FBA64C-208A-46D6-BD4F-7B06ED161DE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E239100-4386-42F5-B05B-B59B05328373}" srcId="{4C4E5F20-5D48-4D54-A07F-100265A783C4}" destId="{BDAF6F5C-DE82-4FA8-868D-562851CAEB2E}" srcOrd="1" destOrd="0" parTransId="{00A7FC98-C874-4E84-96C3-135AB8CB2B33}" sibTransId="{F3957C6A-3982-46F2-AAE1-3B5BA01C9040}"/>
    <dgm:cxn modelId="{871A8016-2D77-453B-B27C-14DE684898DD}" type="presOf" srcId="{BDAF6F5C-DE82-4FA8-868D-562851CAEB2E}" destId="{F22D2718-671A-4ABE-A416-9A16A170F42F}" srcOrd="0" destOrd="0" presId="urn:microsoft.com/office/officeart/2005/8/layout/vList2"/>
    <dgm:cxn modelId="{72FDCD5C-B521-4C72-A3F1-7F66F99F27AB}" type="presOf" srcId="{4C4E5F20-5D48-4D54-A07F-100265A783C4}" destId="{57AD2DAD-A3BD-44C0-A475-6E2CC97FFAEE}" srcOrd="0" destOrd="0" presId="urn:microsoft.com/office/officeart/2005/8/layout/vList2"/>
    <dgm:cxn modelId="{F098379C-2FD9-471A-96A2-B86C5BFF93C8}" type="presOf" srcId="{29FBA64C-208A-46D6-BD4F-7B06ED161DE2}" destId="{BAFC47BD-CF9A-49DF-B984-524D10691057}" srcOrd="0" destOrd="0" presId="urn:microsoft.com/office/officeart/2005/8/layout/vList2"/>
    <dgm:cxn modelId="{F24753BD-BB64-4E7C-8C74-3B5FCED81393}" srcId="{4C4E5F20-5D48-4D54-A07F-100265A783C4}" destId="{E54302D7-78AE-4F56-A9E4-CF4EB632F503}" srcOrd="0" destOrd="0" parTransId="{774DFC6C-CE9D-4D17-AEBF-689ACE108C36}" sibTransId="{CF3F765B-ED7C-42A5-9AC8-E97C571DB9EB}"/>
    <dgm:cxn modelId="{45CC5ECC-F24D-4C80-B879-D35B8E797121}" type="presOf" srcId="{E54302D7-78AE-4F56-A9E4-CF4EB632F503}" destId="{42F268CF-90F1-458A-AC52-44608346E580}" srcOrd="0" destOrd="0" presId="urn:microsoft.com/office/officeart/2005/8/layout/vList2"/>
    <dgm:cxn modelId="{6F347CEA-8879-4941-8ABA-D0ED084D6388}" srcId="{4C4E5F20-5D48-4D54-A07F-100265A783C4}" destId="{29FBA64C-208A-46D6-BD4F-7B06ED161DE2}" srcOrd="2" destOrd="0" parTransId="{2CBCDA09-98A0-4B8D-BC08-61462BDC792F}" sibTransId="{0DFA9A34-64F8-40F4-AC84-DC5332340B97}"/>
    <dgm:cxn modelId="{B133AF4F-507B-4768-A12E-B57C11EC36A3}" type="presParOf" srcId="{57AD2DAD-A3BD-44C0-A475-6E2CC97FFAEE}" destId="{42F268CF-90F1-458A-AC52-44608346E580}" srcOrd="0" destOrd="0" presId="urn:microsoft.com/office/officeart/2005/8/layout/vList2"/>
    <dgm:cxn modelId="{9AED24F0-A7A6-4AAE-B915-6366751405D3}" type="presParOf" srcId="{57AD2DAD-A3BD-44C0-A475-6E2CC97FFAEE}" destId="{A3FE5718-8577-4DCC-AD88-58319D12E6A3}" srcOrd="1" destOrd="0" presId="urn:microsoft.com/office/officeart/2005/8/layout/vList2"/>
    <dgm:cxn modelId="{7172ADB6-858B-4EA8-8D92-5011E1402A32}" type="presParOf" srcId="{57AD2DAD-A3BD-44C0-A475-6E2CC97FFAEE}" destId="{F22D2718-671A-4ABE-A416-9A16A170F42F}" srcOrd="2" destOrd="0" presId="urn:microsoft.com/office/officeart/2005/8/layout/vList2"/>
    <dgm:cxn modelId="{93F7A436-6FA4-4EC5-8A92-72BC62869FD1}" type="presParOf" srcId="{57AD2DAD-A3BD-44C0-A475-6E2CC97FFAEE}" destId="{35F12633-6225-4E43-B6A4-AA86D8C82456}" srcOrd="3" destOrd="0" presId="urn:microsoft.com/office/officeart/2005/8/layout/vList2"/>
    <dgm:cxn modelId="{F6EAABBA-F907-444E-88C0-612548950BA3}" type="presParOf" srcId="{57AD2DAD-A3BD-44C0-A475-6E2CC97FFAEE}" destId="{BAFC47BD-CF9A-49DF-B984-524D1069105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F268CF-90F1-458A-AC52-44608346E580}">
      <dsp:nvSpPr>
        <dsp:cNvPr id="0" name=""/>
        <dsp:cNvSpPr/>
      </dsp:nvSpPr>
      <dsp:spPr>
        <a:xfrm>
          <a:off x="0" y="297638"/>
          <a:ext cx="5181600" cy="12097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LA regions 6 and 8 have the lowest rates of CRC screening despite comparable rates of PCP visits. </a:t>
          </a:r>
        </a:p>
      </dsp:txBody>
      <dsp:txXfrm>
        <a:off x="59057" y="356695"/>
        <a:ext cx="5063486" cy="1091666"/>
      </dsp:txXfrm>
    </dsp:sp>
    <dsp:sp modelId="{F22D2718-671A-4ABE-A416-9A16A170F42F}">
      <dsp:nvSpPr>
        <dsp:cNvPr id="0" name=""/>
        <dsp:cNvSpPr/>
      </dsp:nvSpPr>
      <dsp:spPr>
        <a:xfrm>
          <a:off x="0" y="1570778"/>
          <a:ext cx="5181600" cy="12097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Males statewide are less likely to be UTD on CRC screening than females</a:t>
          </a:r>
        </a:p>
      </dsp:txBody>
      <dsp:txXfrm>
        <a:off x="59057" y="1629835"/>
        <a:ext cx="5063486" cy="1091666"/>
      </dsp:txXfrm>
    </dsp:sp>
    <dsp:sp modelId="{BAFC47BD-CF9A-49DF-B984-524D10691057}">
      <dsp:nvSpPr>
        <dsp:cNvPr id="0" name=""/>
        <dsp:cNvSpPr/>
      </dsp:nvSpPr>
      <dsp:spPr>
        <a:xfrm>
          <a:off x="0" y="2843919"/>
          <a:ext cx="5181600" cy="12097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Colonoscopy has been decreasing as the most common screening modality, with an increase in Stool DNA Screening  </a:t>
          </a:r>
        </a:p>
      </dsp:txBody>
      <dsp:txXfrm>
        <a:off x="59057" y="2902976"/>
        <a:ext cx="5063486" cy="10916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0.55922</cdr:x>
      <cdr:y>0.36064</cdr:y>
    </cdr:from>
    <cdr:to>
      <cdr:x>0.6016</cdr:x>
      <cdr:y>0.41224</cdr:y>
    </cdr:to>
    <cdr:sp macro="" textlink="">
      <cdr:nvSpPr>
        <cdr:cNvPr id="2" name="Star: 5 Points 1">
          <a:extLst xmlns:a="http://schemas.openxmlformats.org/drawingml/2006/main">
            <a:ext uri="{FF2B5EF4-FFF2-40B4-BE49-F238E27FC236}">
              <a16:creationId xmlns:a16="http://schemas.microsoft.com/office/drawing/2014/main" id="{DECA4157-F9AC-8FB2-3499-D43741EBEE64}"/>
            </a:ext>
          </a:extLst>
        </cdr:cNvPr>
        <cdr:cNvSpPr/>
      </cdr:nvSpPr>
      <cdr:spPr>
        <a:xfrm xmlns:a="http://schemas.openxmlformats.org/drawingml/2006/main">
          <a:off x="3791918" y="2008294"/>
          <a:ext cx="287383" cy="287383"/>
        </a:xfrm>
        <a:prstGeom xmlns:a="http://schemas.openxmlformats.org/drawingml/2006/main" prst="star5">
          <a:avLst/>
        </a:prstGeom>
        <a:solidFill xmlns:a="http://schemas.openxmlformats.org/drawingml/2006/main">
          <a:srgbClr val="FFFF00"/>
        </a:solidFill>
        <a:ln xmlns:a="http://schemas.openxmlformats.org/drawingml/2006/main">
          <a:solidFill>
            <a:schemeClr val="accent1">
              <a:shade val="15000"/>
              <a:alpha val="66000"/>
            </a:schemeClr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0F88BD-E76D-4317-A62C-66DAEEEE7586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E6A41-0F50-4348-B412-94E940C8E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785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https://www.cdc.gov/colorectal-cancer/screening/index.html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4E6A41-0F50-4348-B412-94E940C8EA9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924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4E6A41-0F50-4348-B412-94E940C8EA9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61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4E6A41-0F50-4348-B412-94E940C8EA9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642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While these numbers are in line with the LDH’s goal of increasing colorectal cancer screening they fall far short of ACS goal of 80% in every community.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4E6A41-0F50-4348-B412-94E940C8EA9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798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FIT becoming far more common in all regions but especially in those areas that have low use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4E6A41-0F50-4348-B412-94E940C8EA9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818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4E6A41-0F50-4348-B412-94E940C8EA9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14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Still need to do by Race sorry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4E6A41-0F50-4348-B412-94E940C8EA9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832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74255-57AD-4BD6-463D-DB172178C9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27CB34-4ABF-0E47-81DB-94198BEDDC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343BD6-E785-BEEC-F7FB-C29E891D6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ECB1-F5B4-4FCA-A7C8-7DD9C08C83ED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948A7-8808-DFE0-6CE6-72098DCFE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FC3AA-5F9F-2605-9622-A740611FF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D92C-BF41-4B34-81E3-EC123363C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215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653C5-73B7-F11B-36E3-5AEC44468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774EFF-6961-4599-10E2-B055C0643A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10472-9CF7-4497-23D7-852E071E3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ECB1-F5B4-4FCA-A7C8-7DD9C08C83ED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E0C0FB-A78E-1C10-3C23-96F26625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C4FDF-FA59-4B9A-25E7-A4DF7608E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D92C-BF41-4B34-81E3-EC123363C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515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23BF37-5788-A61F-C541-BCD00998E7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BC03B1-79A5-8924-076F-224F0F3D1C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1679E5-BB26-217C-9F31-D6C488432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ECB1-F5B4-4FCA-A7C8-7DD9C08C83ED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DF72F-A82B-7D15-E90E-3F483F9DE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FEC30B-1137-0759-99E8-791A53734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D92C-BF41-4B34-81E3-EC123363C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83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45C94-E0D9-7E16-9AE3-06A9D7BAE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0F4E8-350C-D3A0-8779-1D4541329E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6FE3E-0653-93B0-7903-B9DE29520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ECB1-F5B4-4FCA-A7C8-7DD9C08C83ED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4FF49-1C52-6838-BB0F-B5EE122CA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D9647A-386E-87E9-5ABB-9CF7A10A2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D92C-BF41-4B34-81E3-EC123363C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635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448D8-0F62-7489-F1CC-23C724850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ACDAD0-E97F-F738-607B-065AF9EA4B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2D8A0-E931-9D8C-8DB1-B0388F171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ECB1-F5B4-4FCA-A7C8-7DD9C08C83ED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E2CC5E-23C9-B6B4-DEA5-046F7CF1B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B18BAD-34E8-80EE-51F4-8E130FAA8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D92C-BF41-4B34-81E3-EC123363C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144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7DEBA-3EAF-6F89-0E73-7B99C7F69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3FBE1-DFEB-4BB5-A2EB-D3510B53FC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AA66DD-C547-836D-8E4B-B5E155AFDC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859002-21DB-2477-EA47-2B0163F3D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ECB1-F5B4-4FCA-A7C8-7DD9C08C83ED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ADA7F7-46DF-0309-242B-5840EFB80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283250-F292-F847-DAFF-3222A51A6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D92C-BF41-4B34-81E3-EC123363C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44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D3407-9202-B77B-DA52-5A3EE0F5C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583404-01F4-103F-247B-75A3E8452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E8D0D3-10F2-BEEB-210E-1509FE252E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09E9F4-E074-02EF-38CC-75AA5CF7D4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0D060D-6AE0-3B4E-4213-83E0FC80E1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D3013B-F153-0C40-8F88-6F3D65C91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ECB1-F5B4-4FCA-A7C8-7DD9C08C83ED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BED292-25C1-8225-F71B-1EBD02696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0097C1-DC07-499D-C00D-DCEA32A36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D92C-BF41-4B34-81E3-EC123363C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999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3DD94-B257-E4B1-0779-8458C7B8E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7B1411-6188-7E54-27D2-988C798D5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ECB1-F5B4-4FCA-A7C8-7DD9C08C83ED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872AB1-C187-55E5-76B7-261E7AB95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98FFF9-9A05-1B79-4A9D-503538D88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D92C-BF41-4B34-81E3-EC123363C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581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37CD8F-A618-EB41-DB3B-64D83F1A3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ECB1-F5B4-4FCA-A7C8-7DD9C08C83ED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357844-A980-E4C4-0411-CE3D8492E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5FE61E-5F5B-97D0-379C-E2BC6847D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D92C-BF41-4B34-81E3-EC123363C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8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F1852-3003-B008-B849-90970F989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46A9B-8A6B-3716-1819-2F0B420BC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3FDECA-A74F-A001-2BE9-382C71108E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C3A962-90B8-A76A-F631-D5546F540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ECB1-F5B4-4FCA-A7C8-7DD9C08C83ED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2D2556-4187-F1A1-C386-6A1A40E2F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7B0DAE-A90E-C8C0-C66F-3B879949B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D92C-BF41-4B34-81E3-EC123363C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526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5EF12-0777-0AE7-45E4-4D63DC5BE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5748F3-6E97-ADF3-9705-6537B490E3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0CEA53-0069-6EFC-4B4D-C77FD1E7E5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1C908D-560D-67C7-566F-1D5D5250F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ECB1-F5B4-4FCA-A7C8-7DD9C08C83ED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49EADD-1A25-5CDB-B214-CD0A4001F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CB8F15-E5F9-E51F-BD66-C14D6F277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D92C-BF41-4B34-81E3-EC123363C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603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9C6FCB-E6F1-59B2-384E-B194B8F44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B7F07F-744A-5A94-DBCC-5570438188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E06C9F-F00D-A8AF-44A3-1FE309CF53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31ECB1-F5B4-4FCA-A7C8-7DD9C08C83ED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DBE524-6976-F4C4-B9A0-2F7BBAC7CC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AE9DC-5BAF-B1BE-FA11-06B2B5B862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04D92C-BF41-4B34-81E3-EC123363C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681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di.la.gov/docs/default-source/documents/ldi-convention/2023-presentations/physician-shortage-in-la-culotta-and-fraiche.pdf?sfvrsn=7ece4752_0" TargetMode="External"/><Relationship Id="rId7" Type="http://schemas.openxmlformats.org/officeDocument/2006/relationships/hyperlink" Target="https://urldefense.com/v3/__https:/pubmed.ncbi.nlm.nih.gov/26150014__;!!E4aHFgIl6QUyrQ!-khIPy_XPlqKkr2N4ObxoDX7mnAYK--YoRwzFmYB9GzrhdY4sJd2SB4PugWjZX7N95DoX_yYi5FlAlUVefGIBA$" TargetMode="External"/><Relationship Id="rId2" Type="http://schemas.openxmlformats.org/officeDocument/2006/relationships/hyperlink" Target="https://www.cdc.gov/colorectal-cancer/screening/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rldefense.com/v3/__https:/pubmed.ncbi.nlm.nih.gov/29846947__;!!E4aHFgIl6QUyrQ!-khIPy_XPlqKkr2N4ObxoDX7mnAYK--YoRwzFmYB9GzrhdY4sJd2SB4PugWjZX7N95DoX_yYi5FlAlX2fm5EcA$" TargetMode="External"/><Relationship Id="rId5" Type="http://schemas.openxmlformats.org/officeDocument/2006/relationships/hyperlink" Target="https://urldefense.com/v3/__https:/pubmed.ncbi.nlm.nih.gov/37737817__;!!E4aHFgIl6QUyrQ!-khIPy_XPlqKkr2N4ObxoDX7mnAYK--YoRwzFmYB9GzrhdY4sJd2SB4PugWjZX7N95DoX_yYi5FlAlX1s7ghoQ$" TargetMode="External"/><Relationship Id="rId4" Type="http://schemas.openxmlformats.org/officeDocument/2006/relationships/hyperlink" Target="https://nccrt.org/our-impact/80-in-every-community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35F60170-91B4-45F0-B88B-9C07AEC46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C7D7C94-41C0-4614-8A18-941174D4D2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8"/>
            <a:ext cx="12192000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983CB3-262E-BE0A-417E-A5B5D97DF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2568" y="1238032"/>
            <a:ext cx="9611581" cy="2558305"/>
          </a:xfrm>
        </p:spPr>
        <p:txBody>
          <a:bodyPr anchor="b">
            <a:normAutofit/>
          </a:bodyPr>
          <a:lstStyle/>
          <a:p>
            <a:pPr algn="l"/>
            <a:r>
              <a:rPr lang="en-US" sz="5400" b="1">
                <a:solidFill>
                  <a:schemeClr val="tx2"/>
                </a:solidFill>
              </a:rPr>
              <a:t>Colorectal Cancer in Louisiana: </a:t>
            </a:r>
            <a:r>
              <a:rPr lang="en-US" sz="5400" i="1">
                <a:solidFill>
                  <a:schemeClr val="tx2"/>
                </a:solidFill>
              </a:rPr>
              <a:t>Statewide variation in screening and incidence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B7F5D9-2F18-0A3E-9B5D-08F20306B0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2567" y="4067745"/>
            <a:ext cx="5769131" cy="2244609"/>
          </a:xfrm>
        </p:spPr>
        <p:txBody>
          <a:bodyPr anchor="t">
            <a:normAutofit/>
          </a:bodyPr>
          <a:lstStyle/>
          <a:p>
            <a:pPr algn="l"/>
            <a:r>
              <a:rPr lang="en-US" sz="2200">
                <a:solidFill>
                  <a:schemeClr val="tx2"/>
                </a:solidFill>
              </a:rPr>
              <a:t>Claire Carr, MS4</a:t>
            </a:r>
          </a:p>
          <a:p>
            <a:pPr algn="l"/>
            <a:r>
              <a:rPr lang="en-US" sz="2200">
                <a:solidFill>
                  <a:schemeClr val="tx2"/>
                </a:solidFill>
              </a:rPr>
              <a:t>LSU School of Medicine – New Orleans</a:t>
            </a:r>
          </a:p>
          <a:p>
            <a:pPr algn="l"/>
            <a:r>
              <a:rPr lang="en-US" sz="2200">
                <a:solidFill>
                  <a:schemeClr val="tx2"/>
                </a:solidFill>
              </a:rPr>
              <a:t>05/02/2025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1F6FBC1-6409-4059-B87B-1BE513242F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2568" y="246028"/>
            <a:ext cx="255495" cy="546559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6A98E26-C7DC-48E3-8F50-FBF7F3C50F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0441" y="6522756"/>
            <a:ext cx="10717187" cy="0"/>
          </a:xfrm>
          <a:prstGeom prst="line">
            <a:avLst/>
          </a:prstGeom>
          <a:ln w="12700" cap="sq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5B3D45F-509E-43F3-B685-A5E78AD0D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829917" y="6400800"/>
            <a:ext cx="338328" cy="240175"/>
            <a:chOff x="4089400" y="933450"/>
            <a:chExt cx="338328" cy="341938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6C53B0F8-0414-437D-87C2-23F48DF9CE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258564" y="933450"/>
              <a:ext cx="0" cy="341938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30B56551-40C7-4552-A11A-6D86B7EB08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089400" y="1104419"/>
              <a:ext cx="338328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2384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3D73B3D-DABB-4374-856A-2BD10ABC12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8042854"/>
              </p:ext>
            </p:extLst>
          </p:nvPr>
        </p:nvGraphicFramePr>
        <p:xfrm>
          <a:off x="287383" y="159884"/>
          <a:ext cx="5928565" cy="3269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61DEE52-2928-E4A5-F5CE-2F9744473C34}"/>
              </a:ext>
            </a:extLst>
          </p:cNvPr>
          <p:cNvSpPr txBox="1"/>
          <p:nvPr/>
        </p:nvSpPr>
        <p:spPr>
          <a:xfrm>
            <a:off x="10802984" y="6308209"/>
            <a:ext cx="1489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ACLA</a:t>
            </a:r>
            <a:r>
              <a:rPr lang="en-US" dirty="0"/>
              <a:t> </a:t>
            </a:r>
            <a:r>
              <a:rPr lang="en-US" i="1" dirty="0"/>
              <a:t>Data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0719BE9-D10C-4252-BDC9-0EB0F0C2A7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2117211"/>
              </p:ext>
            </p:extLst>
          </p:nvPr>
        </p:nvGraphicFramePr>
        <p:xfrm>
          <a:off x="6096001" y="257854"/>
          <a:ext cx="5808616" cy="3073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98373E-6231-411A-AAD6-7F3014402C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2892250"/>
              </p:ext>
            </p:extLst>
          </p:nvPr>
        </p:nvGraphicFramePr>
        <p:xfrm>
          <a:off x="527278" y="3331030"/>
          <a:ext cx="5688667" cy="3269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19113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B81921F-ECDE-14B6-8B1F-EB109B665F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4972448"/>
              </p:ext>
            </p:extLst>
          </p:nvPr>
        </p:nvGraphicFramePr>
        <p:xfrm>
          <a:off x="-1" y="259081"/>
          <a:ext cx="59436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939CAF2-4AD9-FB57-8389-D1C9EF9848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1773237"/>
              </p:ext>
            </p:extLst>
          </p:nvPr>
        </p:nvGraphicFramePr>
        <p:xfrm>
          <a:off x="-1" y="3429000"/>
          <a:ext cx="59436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D8B4C11-E908-70AE-93F3-AEA6634D6172}"/>
              </a:ext>
            </a:extLst>
          </p:cNvPr>
          <p:cNvSpPr txBox="1"/>
          <p:nvPr/>
        </p:nvSpPr>
        <p:spPr>
          <a:xfrm>
            <a:off x="10802984" y="6308209"/>
            <a:ext cx="1489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ACLA</a:t>
            </a:r>
            <a:r>
              <a:rPr lang="en-US" dirty="0"/>
              <a:t> </a:t>
            </a:r>
            <a:r>
              <a:rPr lang="en-US" i="1" dirty="0"/>
              <a:t>Data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161F5C8-937C-5A67-7EC9-CBEFF35AD0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2452784"/>
              </p:ext>
            </p:extLst>
          </p:nvPr>
        </p:nvGraphicFramePr>
        <p:xfrm>
          <a:off x="6095999" y="416243"/>
          <a:ext cx="5943599" cy="2914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60079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4DEC3C9-68F5-F798-06D9-6F07B41506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2069981"/>
              </p:ext>
            </p:extLst>
          </p:nvPr>
        </p:nvGraphicFramePr>
        <p:xfrm>
          <a:off x="6096000" y="102342"/>
          <a:ext cx="59436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2DAB827-F90E-F97F-47C3-1E3CD75B48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1337762"/>
              </p:ext>
            </p:extLst>
          </p:nvPr>
        </p:nvGraphicFramePr>
        <p:xfrm>
          <a:off x="369369" y="3453791"/>
          <a:ext cx="59436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7B58A2E-6A29-DDAE-F646-63268ED48B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5038181"/>
              </p:ext>
            </p:extLst>
          </p:nvPr>
        </p:nvGraphicFramePr>
        <p:xfrm>
          <a:off x="344922" y="102342"/>
          <a:ext cx="59436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22C03C2-EE0F-F0FF-1307-98C33D5BF15F}"/>
              </a:ext>
            </a:extLst>
          </p:cNvPr>
          <p:cNvSpPr txBox="1"/>
          <p:nvPr/>
        </p:nvSpPr>
        <p:spPr>
          <a:xfrm>
            <a:off x="10802984" y="6308209"/>
            <a:ext cx="1489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ACLA</a:t>
            </a:r>
            <a:r>
              <a:rPr lang="en-US" dirty="0"/>
              <a:t> </a:t>
            </a:r>
            <a:r>
              <a:rPr lang="en-US" i="1" dirty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2972932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F7CF4C6-F2FD-47E6-7269-82F5C04C29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0285618"/>
              </p:ext>
            </p:extLst>
          </p:nvPr>
        </p:nvGraphicFramePr>
        <p:xfrm>
          <a:off x="208734" y="400050"/>
          <a:ext cx="5486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8C0F9DF-8831-1D72-4726-BDC7FE21C1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0919089"/>
              </p:ext>
            </p:extLst>
          </p:nvPr>
        </p:nvGraphicFramePr>
        <p:xfrm>
          <a:off x="6496866" y="400050"/>
          <a:ext cx="5486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36899E5-4FA0-7AD0-0DC1-D46CB273E98A}"/>
              </a:ext>
            </a:extLst>
          </p:cNvPr>
          <p:cNvSpPr txBox="1"/>
          <p:nvPr/>
        </p:nvSpPr>
        <p:spPr>
          <a:xfrm>
            <a:off x="10802984" y="6308209"/>
            <a:ext cx="1489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ACLA</a:t>
            </a:r>
            <a:r>
              <a:rPr lang="en-US" dirty="0"/>
              <a:t> </a:t>
            </a:r>
            <a:r>
              <a:rPr lang="en-US" i="1" dirty="0"/>
              <a:t>Data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7D94894-B08C-AAC2-C4C5-DFE7F9F560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3993572"/>
              </p:ext>
            </p:extLst>
          </p:nvPr>
        </p:nvGraphicFramePr>
        <p:xfrm>
          <a:off x="208734" y="3168831"/>
          <a:ext cx="5202907" cy="2921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5524BE4-0035-C0DD-9657-8A923351B4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6725460"/>
              </p:ext>
            </p:extLst>
          </p:nvPr>
        </p:nvGraphicFramePr>
        <p:xfrm>
          <a:off x="6496866" y="3168831"/>
          <a:ext cx="5486400" cy="2921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501937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CD3818-D396-5DE2-8036-5E43E2BA9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</a:rPr>
              <a:t>2022 CRC Incidence 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A553812-4263-3B5F-36BD-D59C5E88D3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8049385"/>
              </p:ext>
            </p:extLst>
          </p:nvPr>
        </p:nvGraphicFramePr>
        <p:xfrm>
          <a:off x="4777316" y="643466"/>
          <a:ext cx="6780700" cy="5568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tar: 5 Points 4">
            <a:extLst>
              <a:ext uri="{FF2B5EF4-FFF2-40B4-BE49-F238E27FC236}">
                <a16:creationId xmlns:a16="http://schemas.microsoft.com/office/drawing/2014/main" id="{F51197F0-E711-976A-FAD2-0ED2DB7A9FF5}"/>
              </a:ext>
            </a:extLst>
          </p:cNvPr>
          <p:cNvSpPr/>
          <p:nvPr/>
        </p:nvSpPr>
        <p:spPr>
          <a:xfrm>
            <a:off x="9248503" y="1698171"/>
            <a:ext cx="287383" cy="269095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C52532-2F8E-40D8-4C55-10EAC79B9BB7}"/>
              </a:ext>
            </a:extLst>
          </p:cNvPr>
          <p:cNvSpPr txBox="1"/>
          <p:nvPr/>
        </p:nvSpPr>
        <p:spPr>
          <a:xfrm>
            <a:off x="10802984" y="6308209"/>
            <a:ext cx="1489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ACLA</a:t>
            </a:r>
            <a:r>
              <a:rPr lang="en-US" dirty="0"/>
              <a:t> </a:t>
            </a:r>
            <a:r>
              <a:rPr lang="en-US" i="1" dirty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35885387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DBD2A2-92F8-E7B6-5877-E7A202A68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en-US" sz="3600">
                <a:solidFill>
                  <a:srgbClr val="FFFFFF"/>
                </a:solidFill>
              </a:rPr>
              <a:t>2022 CRC </a:t>
            </a:r>
            <a:r>
              <a:rPr lang="en-US" sz="3600" dirty="0">
                <a:solidFill>
                  <a:srgbClr val="FFFFFF"/>
                </a:solidFill>
              </a:rPr>
              <a:t>Incidence by Sex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BC5A0D7-3EB0-5C71-B98D-783680BA64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3925260"/>
              </p:ext>
            </p:extLst>
          </p:nvPr>
        </p:nvGraphicFramePr>
        <p:xfrm>
          <a:off x="4777316" y="643466"/>
          <a:ext cx="6780700" cy="5568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9C54154-5922-B1CF-D15B-3258DC371ECC}"/>
              </a:ext>
            </a:extLst>
          </p:cNvPr>
          <p:cNvSpPr txBox="1"/>
          <p:nvPr/>
        </p:nvSpPr>
        <p:spPr>
          <a:xfrm>
            <a:off x="10802984" y="6308209"/>
            <a:ext cx="1489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ACLA</a:t>
            </a:r>
            <a:r>
              <a:rPr lang="en-US" dirty="0"/>
              <a:t> </a:t>
            </a:r>
            <a:r>
              <a:rPr lang="en-US" i="1" dirty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3792686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D31FBF-2A0E-CCBE-DD15-594323F20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CRC Incidence by Area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4ED783F-A711-E8F6-780F-172CFA6D92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8746706"/>
              </p:ext>
            </p:extLst>
          </p:nvPr>
        </p:nvGraphicFramePr>
        <p:xfrm>
          <a:off x="545238" y="858525"/>
          <a:ext cx="7608304" cy="5211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E03A066-E250-7F2D-236C-557A8F86CE78}"/>
              </a:ext>
            </a:extLst>
          </p:cNvPr>
          <p:cNvSpPr txBox="1"/>
          <p:nvPr/>
        </p:nvSpPr>
        <p:spPr>
          <a:xfrm>
            <a:off x="10802984" y="6308209"/>
            <a:ext cx="1489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ACLA</a:t>
            </a:r>
            <a:r>
              <a:rPr lang="en-US" dirty="0"/>
              <a:t> </a:t>
            </a:r>
            <a:r>
              <a:rPr lang="en-US" i="1" dirty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1846362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47F02-2649-A1B8-0447-19E1DF2B7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CRC Incidence by Race and Ethnicity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9109099-749D-7805-940E-5CDF750822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866572"/>
              </p:ext>
            </p:extLst>
          </p:nvPr>
        </p:nvGraphicFramePr>
        <p:xfrm>
          <a:off x="6844937" y="1775750"/>
          <a:ext cx="4937761" cy="402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D05AB46-6809-3924-13E8-01CC1D8F9630}"/>
              </a:ext>
            </a:extLst>
          </p:cNvPr>
          <p:cNvSpPr txBox="1"/>
          <p:nvPr/>
        </p:nvSpPr>
        <p:spPr>
          <a:xfrm>
            <a:off x="10802984" y="6308209"/>
            <a:ext cx="1489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ACLA</a:t>
            </a:r>
            <a:r>
              <a:rPr lang="en-US" dirty="0"/>
              <a:t> </a:t>
            </a:r>
            <a:r>
              <a:rPr lang="en-US" i="1" dirty="0"/>
              <a:t>Data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E415315-0ED0-EB08-DAD2-769C0B9EE4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2200262"/>
              </p:ext>
            </p:extLst>
          </p:nvPr>
        </p:nvGraphicFramePr>
        <p:xfrm>
          <a:off x="838199" y="1473467"/>
          <a:ext cx="5693229" cy="4483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645859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5CFC54-F395-27FE-C479-E55B64CF2C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4259" y="1488558"/>
            <a:ext cx="10943481" cy="4287311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000" dirty="0"/>
              <a:t>Louisiana exceeds the national average in both CRC incidence &amp; mortality.</a:t>
            </a:r>
          </a:p>
          <a:p>
            <a:r>
              <a:rPr lang="en-US" sz="2000" dirty="0"/>
              <a:t>LDH Regions 6 &amp; 8 have especially low rates of CRC screening compliance despite comparable access to primary care. </a:t>
            </a:r>
          </a:p>
          <a:p>
            <a:r>
              <a:rPr lang="en-US" sz="2000" dirty="0"/>
              <a:t>Screening compliance is increasing in all regions to meet LDH screening goals, including in regions 6 &amp; 8. Fecal DNA testing is increasing in popularity as a screening modality, particularly in those regions with lower screening compliance.  </a:t>
            </a:r>
          </a:p>
          <a:p>
            <a:r>
              <a:rPr lang="en-US" sz="2000" dirty="0"/>
              <a:t>Screening compliance is lowest among men, particularly Black and Hispanic men and men living in rural areas.  These groups are the same in regions of low screening compliance.</a:t>
            </a:r>
          </a:p>
          <a:p>
            <a:r>
              <a:rPr lang="en-US" sz="2000" dirty="0"/>
              <a:t>Screening in regions of low compliance is increasing accordingly with Louisiana as a whole. </a:t>
            </a:r>
          </a:p>
          <a:p>
            <a:r>
              <a:rPr lang="en-US" sz="2000" dirty="0"/>
              <a:t>Colorectal cancer incidence in this population was not highest in regions with the lowest screening compliance.  It is greatest in urban areas, among females, and among white patients. 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C4659AF-25C6-9E19-79F1-AEC71FB95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26723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4FFBEE45-F140-49D5-85EA-C78C24340B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5F6776-C649-1601-EF27-6BCC36EE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28387" cy="5763963"/>
          </a:xfrm>
        </p:spPr>
        <p:txBody>
          <a:bodyPr>
            <a:normAutofit/>
          </a:bodyPr>
          <a:lstStyle/>
          <a:p>
            <a:r>
              <a:rPr lang="en-US" sz="5200" dirty="0"/>
              <a:t>Current ACLA Initiatives and Next Steps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877650-FD67-EE40-2FD3-1A1A0BCBF0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3370667"/>
            <a:ext cx="5181600" cy="28062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u="sng" dirty="0">
                <a:latin typeface="Aptos "/>
              </a:rPr>
              <a:t>Next Steps</a:t>
            </a:r>
          </a:p>
          <a:p>
            <a:pPr marL="342900" indent="-342900">
              <a:buAutoNum type="arabicPeriod"/>
            </a:pPr>
            <a:r>
              <a:rPr lang="en-US" sz="1400" dirty="0">
                <a:latin typeface="Aptos "/>
              </a:rPr>
              <a:t>Provide messaging and media for Primary Care Providers to encourage offering CRC screening to patients. </a:t>
            </a:r>
          </a:p>
          <a:p>
            <a:pPr marL="342900" indent="-342900">
              <a:buAutoNum type="arabicPeriod"/>
            </a:pPr>
            <a:r>
              <a:rPr lang="en-US" sz="1400" dirty="0">
                <a:latin typeface="Aptos "/>
              </a:rPr>
              <a:t>Continue the Exact Sciences Cologuard Project and implement texting campaign </a:t>
            </a:r>
          </a:p>
          <a:p>
            <a:pPr marL="342900" indent="-342900">
              <a:buAutoNum type="arabicPeriod"/>
            </a:pPr>
            <a:r>
              <a:rPr lang="en-US" sz="1400" dirty="0">
                <a:latin typeface="Aptos "/>
              </a:rPr>
              <a:t>Tailor screening initiatives to men, especially Black/African American and Hispanic/Latino men. </a:t>
            </a:r>
          </a:p>
          <a:p>
            <a:pPr marL="342900" indent="-342900">
              <a:buAutoNum type="arabicPeriod"/>
            </a:pPr>
            <a:r>
              <a:rPr lang="en-US" sz="1400" dirty="0">
                <a:latin typeface="Aptos "/>
              </a:rPr>
              <a:t>Ensure mailers are delivered to rural areas and consider other media to reach rural areas i.e. billboards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US" sz="1400" dirty="0">
                <a:latin typeface="Aptos "/>
              </a:rPr>
              <a:t>Investigate availability of endoscopy providers including gastroenterologists, surgeons and endoscopy-trained PCPs.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A739E2-B8D9-2FCD-C80D-468B13305E19}"/>
              </a:ext>
            </a:extLst>
          </p:cNvPr>
          <p:cNvSpPr txBox="1"/>
          <p:nvPr/>
        </p:nvSpPr>
        <p:spPr>
          <a:xfrm>
            <a:off x="6265153" y="262124"/>
            <a:ext cx="465037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400" u="sng" dirty="0"/>
              <a:t>Current ACLA Initiatives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- Exact Sciences Cologuard Project, including a project to implement a texting campaign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- Care Card incentive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- Participation with TACL (Taking Aim at Cancer in Louisiana)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- Social media campaign with messaging for our Black or African American members utilizing NCCRT Guidebook for Messaging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- Educating during provider visits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- Targeted mailers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- Member newsletters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- Attend LCCRT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74243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A93F2-C4CB-DF52-3925-216CF67E9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9028" y="493729"/>
            <a:ext cx="4113944" cy="785581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200" dirty="0"/>
              <a:t>Background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C4132-C6FC-B3DE-3659-C2EDCB667B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Colorectal cancer (CRC) is the 3rd most common cause of cancer related death among men and women in the United States. </a:t>
            </a:r>
          </a:p>
          <a:p>
            <a:r>
              <a:rPr lang="en-US" dirty="0"/>
              <a:t>CRC incidence is increasing, particularly among individuals under 50 years of age</a:t>
            </a:r>
          </a:p>
          <a:p>
            <a:r>
              <a:rPr lang="en-US" dirty="0"/>
              <a:t>Louisiana has the 5</a:t>
            </a:r>
            <a:r>
              <a:rPr lang="en-US" baseline="30000" dirty="0"/>
              <a:t>th</a:t>
            </a:r>
            <a:r>
              <a:rPr lang="en-US" dirty="0"/>
              <a:t> highest rate of CRC-related mortality in the United States. </a:t>
            </a:r>
          </a:p>
          <a:p>
            <a:r>
              <a:rPr lang="en-US" dirty="0"/>
              <a:t>Screening and prevention are important: Early detection of CRC can decrease mortality by 90%. C</a:t>
            </a:r>
            <a:r>
              <a:rPr lang="en-US" b="0" i="0" dirty="0">
                <a:effectLst/>
              </a:rPr>
              <a:t>olonoscopy screening every 10 years from ages 50 through 75 can reduce CRC incidence by 62% to 88% and mortality by 79% to 90%. </a:t>
            </a:r>
            <a:endParaRPr lang="en-US" dirty="0"/>
          </a:p>
          <a:p>
            <a:r>
              <a:rPr lang="en-US" dirty="0"/>
              <a:t>USPSTF recommends CRC screening for all adults aged 45-75. </a:t>
            </a:r>
          </a:p>
          <a:p>
            <a:r>
              <a:rPr lang="en-US" dirty="0"/>
              <a:t>Across the US, 25% of eligible individuals are not up to date on CRC screening.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7404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1E7273E-E5A3-4B1D-BE3E-56F045D927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defTabSz="457200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F99424-0F3C-9CC2-7C32-4E7484EE6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6156" y="365125"/>
            <a:ext cx="5827643" cy="1433433"/>
          </a:xfrm>
        </p:spPr>
        <p:txBody>
          <a:bodyPr anchor="b">
            <a:normAutofit/>
          </a:bodyPr>
          <a:lstStyle/>
          <a:p>
            <a:r>
              <a:rPr lang="en-US" dirty="0"/>
              <a:t>Acknowledgements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E6397-7447-1BDF-6C89-3ECBEDE93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6156" y="2055813"/>
            <a:ext cx="5827644" cy="4121149"/>
          </a:xfrm>
        </p:spPr>
        <p:txBody>
          <a:bodyPr anchor="t">
            <a:normAutofit/>
          </a:bodyPr>
          <a:lstStyle/>
          <a:p>
            <a:r>
              <a:rPr lang="en-US" sz="2000" dirty="0"/>
              <a:t>Dr. Gregory Randolph</a:t>
            </a:r>
          </a:p>
          <a:p>
            <a:r>
              <a:rPr lang="en-US" sz="2000" dirty="0"/>
              <a:t>Renee Wells</a:t>
            </a:r>
          </a:p>
          <a:p>
            <a:r>
              <a:rPr lang="en-US" sz="2000" dirty="0"/>
              <a:t>Dana Smith</a:t>
            </a:r>
          </a:p>
          <a:p>
            <a:r>
              <a:rPr lang="en-US" sz="2000" dirty="0"/>
              <a:t>Shea Good</a:t>
            </a:r>
          </a:p>
          <a:p>
            <a:r>
              <a:rPr lang="en-US" sz="2000" dirty="0"/>
              <a:t>Rhonda Baird</a:t>
            </a:r>
          </a:p>
          <a:p>
            <a:r>
              <a:rPr lang="en-US" sz="2000" dirty="0"/>
              <a:t>Carrie Blades </a:t>
            </a:r>
          </a:p>
          <a:p>
            <a:r>
              <a:rPr lang="en-US" sz="2000" dirty="0" err="1"/>
              <a:t>Rutger</a:t>
            </a:r>
            <a:r>
              <a:rPr lang="en-US" sz="2000" dirty="0"/>
              <a:t> Fury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3637C5B-95B3-4865-EC25-F6BEEDC14670}"/>
              </a:ext>
            </a:extLst>
          </p:cNvPr>
          <p:cNvGrpSpPr/>
          <p:nvPr/>
        </p:nvGrpSpPr>
        <p:grpSpPr>
          <a:xfrm>
            <a:off x="713849" y="700323"/>
            <a:ext cx="3940444" cy="1638230"/>
            <a:chOff x="1538124" y="-898528"/>
            <a:chExt cx="3697356" cy="1537167"/>
          </a:xfrm>
        </p:grpSpPr>
        <p:sp>
          <p:nvSpPr>
            <p:cNvPr id="5" name="Rounded Rectangle 7">
              <a:extLst>
                <a:ext uri="{FF2B5EF4-FFF2-40B4-BE49-F238E27FC236}">
                  <a16:creationId xmlns:a16="http://schemas.microsoft.com/office/drawing/2014/main" id="{48B1850F-EBCE-1C47-FF31-DE6119137671}"/>
                </a:ext>
              </a:extLst>
            </p:cNvPr>
            <p:cNvSpPr/>
            <p:nvPr/>
          </p:nvSpPr>
          <p:spPr>
            <a:xfrm>
              <a:off x="1538124" y="-898528"/>
              <a:ext cx="3697356" cy="153716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CA4BC70-66FE-CFB8-B33F-4D303266E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2582" y="-791665"/>
              <a:ext cx="3248440" cy="1323439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9E846B5-E2E0-B204-AD5A-08E08D122C44}"/>
              </a:ext>
            </a:extLst>
          </p:cNvPr>
          <p:cNvGrpSpPr/>
          <p:nvPr/>
        </p:nvGrpSpPr>
        <p:grpSpPr>
          <a:xfrm>
            <a:off x="713847" y="2613133"/>
            <a:ext cx="3940445" cy="1638231"/>
            <a:chOff x="1440433" y="5897939"/>
            <a:chExt cx="3697356" cy="1537167"/>
          </a:xfrm>
        </p:grpSpPr>
        <p:sp>
          <p:nvSpPr>
            <p:cNvPr id="8" name="Rounded Rectangle 10">
              <a:extLst>
                <a:ext uri="{FF2B5EF4-FFF2-40B4-BE49-F238E27FC236}">
                  <a16:creationId xmlns:a16="http://schemas.microsoft.com/office/drawing/2014/main" id="{5FF87AC5-199D-9198-F3DC-00D71E0C44E2}"/>
                </a:ext>
              </a:extLst>
            </p:cNvPr>
            <p:cNvSpPr/>
            <p:nvPr/>
          </p:nvSpPr>
          <p:spPr>
            <a:xfrm>
              <a:off x="1440433" y="5897939"/>
              <a:ext cx="3697356" cy="153716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A close-up of a logo&#10;&#10;Description automatically generated">
              <a:extLst>
                <a:ext uri="{FF2B5EF4-FFF2-40B4-BE49-F238E27FC236}">
                  <a16:creationId xmlns:a16="http://schemas.microsoft.com/office/drawing/2014/main" id="{ACE86574-A3C6-6076-093A-50B8029CDE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" b="-3691"/>
            <a:stretch/>
          </p:blipFill>
          <p:spPr>
            <a:xfrm>
              <a:off x="1743882" y="5936967"/>
              <a:ext cx="3213100" cy="1376130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5DFEFC9-5153-DAE9-38B4-1C5B00B973B5}"/>
              </a:ext>
            </a:extLst>
          </p:cNvPr>
          <p:cNvSpPr txBox="1"/>
          <p:nvPr/>
        </p:nvSpPr>
        <p:spPr>
          <a:xfrm>
            <a:off x="3644538" y="5304128"/>
            <a:ext cx="40756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0373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9D557-A908-5431-1C5D-A29642230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735" y="488415"/>
            <a:ext cx="2685836" cy="631468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200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7BD09-FDB1-F50B-6212-6A78E5F4B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9702"/>
            <a:ext cx="10515600" cy="5209954"/>
          </a:xfrm>
          <a:noFill/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400" dirty="0">
                <a:hlinkClick r:id="rId2"/>
              </a:rPr>
              <a:t>https://www.cdc.gov/colorectal-cancer/screening/index.html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Louisiana Cancer Data Visualization, based on November 2023 submission data (2017-2021): Louisiana Tumor Registry; https://sph.lsuhsc.edu/louisiana-tumor-registry/data-usestatistics/louisiana-cancer-data-visualization-dashboard, December 2024.</a:t>
            </a:r>
          </a:p>
          <a:p>
            <a:pPr marL="0" indent="0">
              <a:buNone/>
            </a:pPr>
            <a:r>
              <a:rPr lang="en-US" sz="1400" dirty="0">
                <a:hlinkClick r:id="rId3"/>
              </a:rPr>
              <a:t>https://www.ldi.la.gov/docs/default-source/documents/ldi-convention/2023-presentations/physician-shortage-in-la-culotta-and-fraiche.pdf?sfvrsn=7ece4752_0</a:t>
            </a:r>
            <a:endParaRPr lang="en-US" sz="1400" dirty="0"/>
          </a:p>
          <a:p>
            <a:pPr marL="0" indent="0">
              <a:buNone/>
            </a:pPr>
            <a:r>
              <a:rPr lang="en-US" sz="1400" dirty="0">
                <a:hlinkClick r:id="rId4"/>
              </a:rPr>
              <a:t>https://nccrt.org/our-impact/80-in-every-community/</a:t>
            </a:r>
            <a:endParaRPr lang="en-US" sz="14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E4643D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  <a:hlinkClick r:id="rId5"/>
              </a:rPr>
              <a:t>AGA Clinical Practice Update on Risk Stratification for Colorectal Cancer Screening and Post-Polypectomy Surveillance: Expert Review. [pubmed.ncbi.nlm.nih.gov]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Issaka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 RB, Chan AT, Gupta S.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Gastroenterology. 2023;165(5):1280-1291. doi:10.1053/j.gastro.2023.06.033.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 Leading Journal 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E4643D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  <a:hlinkClick r:id="rId6"/>
              </a:rPr>
              <a:t>Colorectal Cancer Screening for Average-Risk Adults: 2018 Guideline Update From the American Cancer Society. [pubmed.ncbi.nlm.nih.gov]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Wolf AMD,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Fontham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 ETH, Church TR, et al.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CA: A Cancer Journal for Clinicians. 2018;68(4):250-281. doi:10.3322/caac.21457.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 Leading Journal 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E4643D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  <a:hlinkClick r:id="rId7"/>
              </a:rPr>
              <a:t>State Disparities in Colorectal Cancer Rates: Contributions of Risk Factors, Screening, and Survival Differences. [pubmed.ncbi.nlm.nih.gov]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Lansdorp-Vogelaar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 I, Goede SL, Ma J, et al.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Cancer. 2015;121(20):3676-83. doi:10.1002/cncr.29561.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35D9280-1812-D95E-A322-406DE572F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367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2A2933-C663-F53F-3BC8-AD9C51078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Colorectal Cancer Screening Methods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D818AAA-144D-E894-1760-821EBB7582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0855" y="1412489"/>
            <a:ext cx="3427283" cy="436384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000" dirty="0"/>
              <a:t>USPTF recommends regular colorectal cancer screening for all adults ages </a:t>
            </a:r>
            <a:r>
              <a:rPr lang="en-US" sz="2000" b="1" dirty="0"/>
              <a:t>45-75.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Populations at </a:t>
            </a:r>
            <a:r>
              <a:rPr lang="en-US" sz="2000" b="1" dirty="0"/>
              <a:t>increased risk </a:t>
            </a:r>
            <a:r>
              <a:rPr lang="en-US" sz="2000" dirty="0"/>
              <a:t>for developing colorectal cancer include rural, male, white/Caucasian, and low SES. 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233E58-8E7E-1760-C495-053DFEEE2F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3197701" cy="4363844"/>
          </a:xfrm>
        </p:spPr>
        <p:txBody>
          <a:bodyPr>
            <a:normAutofit/>
          </a:bodyPr>
          <a:lstStyle/>
          <a:p>
            <a:r>
              <a:rPr lang="en-US" sz="2000" dirty="0"/>
              <a:t>Guaiac-based fecal occult blood test  (</a:t>
            </a:r>
            <a:r>
              <a:rPr lang="en-US" sz="2000" dirty="0" err="1"/>
              <a:t>gFOBT</a:t>
            </a:r>
            <a:r>
              <a:rPr lang="en-US" sz="2000" dirty="0"/>
              <a:t>) – yearly.</a:t>
            </a:r>
          </a:p>
          <a:p>
            <a:r>
              <a:rPr lang="en-US" sz="2000" dirty="0"/>
              <a:t>Fecal Immunochemical Test (FIT) – yearly or FIT-DNA every 3 years </a:t>
            </a:r>
          </a:p>
          <a:p>
            <a:r>
              <a:rPr lang="en-US" sz="2000" dirty="0"/>
              <a:t>Flexible Sigmoidoscopy – every 5 years. </a:t>
            </a:r>
          </a:p>
          <a:p>
            <a:r>
              <a:rPr lang="en-US" sz="2000" dirty="0"/>
              <a:t>Colonoscopy – every 10 years. </a:t>
            </a:r>
          </a:p>
          <a:p>
            <a:r>
              <a:rPr lang="en-US" sz="2000" dirty="0"/>
              <a:t>CT Colonography – every 5 years.</a:t>
            </a:r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68737571-8550-22CA-361F-F33D5D76469B}"/>
              </a:ext>
            </a:extLst>
          </p:cNvPr>
          <p:cNvSpPr/>
          <p:nvPr/>
        </p:nvSpPr>
        <p:spPr>
          <a:xfrm>
            <a:off x="9431381" y="4323806"/>
            <a:ext cx="209007" cy="302145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271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E47195D-EC06-4298-8805-0F0D65997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E1C116-D02B-CAB2-6DA2-0E9455D1F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/>
              <a:t>Colorectal Cancer in Louisiana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7D2964-7243-DC1F-6568-13EB6651F4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181" y="858525"/>
            <a:ext cx="3127143" cy="5211906"/>
          </a:xfrm>
          <a:prstGeom prst="rect">
            <a:avLst/>
          </a:prstGeom>
        </p:spPr>
      </p:pic>
      <p:pic>
        <p:nvPicPr>
          <p:cNvPr id="8" name="Content Placeholder 7" descr="A map of louisiana with orange and yellow squares&#10;&#10;AI-generated content may be incorrect.">
            <a:extLst>
              <a:ext uri="{FF2B5EF4-FFF2-40B4-BE49-F238E27FC236}">
                <a16:creationId xmlns:a16="http://schemas.microsoft.com/office/drawing/2014/main" id="{C4A0343B-8F06-177C-717C-912274F5579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706" y="1654205"/>
            <a:ext cx="3685032" cy="362054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D97D06-4512-C892-C4F2-D2EDB4E37F85}"/>
              </a:ext>
            </a:extLst>
          </p:cNvPr>
          <p:cNvSpPr txBox="1"/>
          <p:nvPr/>
        </p:nvSpPr>
        <p:spPr>
          <a:xfrm>
            <a:off x="9220589" y="6487645"/>
            <a:ext cx="3056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LSU Tumor Board Database</a:t>
            </a:r>
          </a:p>
        </p:txBody>
      </p:sp>
    </p:spTree>
    <p:extLst>
      <p:ext uri="{BB962C8B-B14F-4D97-AF65-F5344CB8AC3E}">
        <p14:creationId xmlns:p14="http://schemas.microsoft.com/office/powerpoint/2010/main" val="450908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13F3442-69EB-D3ED-AC14-632357DBC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98351" cy="4908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975E4D-84B9-5117-8EE7-3E51A342C5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1448072"/>
            <a:ext cx="5809626" cy="51064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692557-C632-E8EB-4197-C73AAF02FE91}"/>
              </a:ext>
            </a:extLst>
          </p:cNvPr>
          <p:cNvSpPr txBox="1"/>
          <p:nvPr/>
        </p:nvSpPr>
        <p:spPr>
          <a:xfrm>
            <a:off x="1917868" y="5105910"/>
            <a:ext cx="19626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latin typeface="+mj-lt"/>
              </a:rPr>
              <a:t>Incidence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71DA00-6E61-5B56-3AA6-FB7BDE738BE8}"/>
              </a:ext>
            </a:extLst>
          </p:cNvPr>
          <p:cNvSpPr txBox="1"/>
          <p:nvPr/>
        </p:nvSpPr>
        <p:spPr>
          <a:xfrm>
            <a:off x="8014567" y="514668"/>
            <a:ext cx="182009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latin typeface="+mj-lt"/>
              </a:rPr>
              <a:t>Mortality</a:t>
            </a:r>
            <a:r>
              <a:rPr lang="en-US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50C051-202D-4DB8-DBC9-63E53D2D7584}"/>
              </a:ext>
            </a:extLst>
          </p:cNvPr>
          <p:cNvSpPr txBox="1"/>
          <p:nvPr/>
        </p:nvSpPr>
        <p:spPr>
          <a:xfrm>
            <a:off x="9220589" y="6487645"/>
            <a:ext cx="3056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LSU Tumor Board Database</a:t>
            </a:r>
          </a:p>
        </p:txBody>
      </p:sp>
    </p:spTree>
    <p:extLst>
      <p:ext uri="{BB962C8B-B14F-4D97-AF65-F5344CB8AC3E}">
        <p14:creationId xmlns:p14="http://schemas.microsoft.com/office/powerpoint/2010/main" val="4243540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B9B46-BBA8-4C91-CC2B-A65FC7215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28553"/>
            <a:ext cx="10515600" cy="1325563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dirty="0"/>
              <a:t>Previous ACLA Data Findings</a:t>
            </a:r>
          </a:p>
        </p:txBody>
      </p:sp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2B1333C3-0E80-6D6E-D920-23BA1E27AA14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914400" y="1690688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1DEB9185-4FC1-B5B6-1712-B9C1BBF5107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8726" y="1469391"/>
            <a:ext cx="4931274" cy="457263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718F5427-FD3F-8F83-1D34-75538FF780B8}"/>
              </a:ext>
            </a:extLst>
          </p:cNvPr>
          <p:cNvSpPr/>
          <p:nvPr/>
        </p:nvSpPr>
        <p:spPr>
          <a:xfrm>
            <a:off x="7916091" y="1469390"/>
            <a:ext cx="1371600" cy="1325564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F8D0C43-456C-9E4A-619B-90E7EDAB3B21}"/>
              </a:ext>
            </a:extLst>
          </p:cNvPr>
          <p:cNvSpPr/>
          <p:nvPr/>
        </p:nvSpPr>
        <p:spPr>
          <a:xfrm>
            <a:off x="7513365" y="2578644"/>
            <a:ext cx="1371600" cy="1325564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9056A0-F8F4-4389-70B7-78A66813F916}"/>
              </a:ext>
            </a:extLst>
          </p:cNvPr>
          <p:cNvSpPr txBox="1"/>
          <p:nvPr/>
        </p:nvSpPr>
        <p:spPr>
          <a:xfrm>
            <a:off x="235131" y="6348549"/>
            <a:ext cx="6263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Credit: </a:t>
            </a:r>
            <a:r>
              <a:rPr lang="en-US" dirty="0" err="1"/>
              <a:t>Rutger</a:t>
            </a:r>
            <a:r>
              <a:rPr lang="en-US" dirty="0"/>
              <a:t> Fury</a:t>
            </a:r>
          </a:p>
        </p:txBody>
      </p:sp>
    </p:spTree>
    <p:extLst>
      <p:ext uri="{BB962C8B-B14F-4D97-AF65-F5344CB8AC3E}">
        <p14:creationId xmlns:p14="http://schemas.microsoft.com/office/powerpoint/2010/main" val="3651778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8FF760-FA8F-CCC9-B4FA-AD5F92103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Regional Discrepancies in CRC Screening 2022-2024 </a:t>
            </a:r>
            <a:r>
              <a:rPr lang="en-US" sz="3100" i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(ACLA Data)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09AACEF-61C7-EDE7-2593-FCF7DB44AB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9855175"/>
              </p:ext>
            </p:extLst>
          </p:nvPr>
        </p:nvGraphicFramePr>
        <p:xfrm>
          <a:off x="545238" y="858525"/>
          <a:ext cx="7608304" cy="5211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C1793FC-649E-17D9-F085-C046410DCF6D}"/>
              </a:ext>
            </a:extLst>
          </p:cNvPr>
          <p:cNvSpPr txBox="1"/>
          <p:nvPr/>
        </p:nvSpPr>
        <p:spPr>
          <a:xfrm>
            <a:off x="10802984" y="6308209"/>
            <a:ext cx="1489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ACLA</a:t>
            </a:r>
            <a:r>
              <a:rPr lang="en-US" dirty="0"/>
              <a:t> </a:t>
            </a:r>
            <a:r>
              <a:rPr lang="en-US" i="1" dirty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3516884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D2F11EB-E98B-D0AF-38BA-20B2074E4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9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Screening methods by type in underscreened areas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6C316D12-AF08-EA14-05D6-AB6170DF11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4634648"/>
              </p:ext>
            </p:extLst>
          </p:nvPr>
        </p:nvGraphicFramePr>
        <p:xfrm>
          <a:off x="545238" y="858525"/>
          <a:ext cx="7608304" cy="5211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ABDD227C-7097-9372-5B51-14E590F04B06}"/>
              </a:ext>
            </a:extLst>
          </p:cNvPr>
          <p:cNvSpPr txBox="1"/>
          <p:nvPr/>
        </p:nvSpPr>
        <p:spPr>
          <a:xfrm>
            <a:off x="10802984" y="6308209"/>
            <a:ext cx="1489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ACLA</a:t>
            </a:r>
            <a:r>
              <a:rPr lang="en-US" dirty="0"/>
              <a:t> </a:t>
            </a:r>
            <a:r>
              <a:rPr lang="en-US" i="1" dirty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3280338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765EB8-4727-A244-94C8-17AC5CD62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Demographic breakdown of screening compliance in underscreened regions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49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047afd16-a725-4e2f-9260-fce3985944dc}" enabled="0" method="" siteId="{047afd16-a725-4e2f-9260-fce3985944d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14669</TotalTime>
  <Words>1085</Words>
  <Application>Microsoft Office PowerPoint</Application>
  <PresentationFormat>Widescreen</PresentationFormat>
  <Paragraphs>132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Aptos</vt:lpstr>
      <vt:lpstr>Aptos </vt:lpstr>
      <vt:lpstr>Aptos Display</vt:lpstr>
      <vt:lpstr>Arial</vt:lpstr>
      <vt:lpstr>Calibri</vt:lpstr>
      <vt:lpstr>Times New Roman</vt:lpstr>
      <vt:lpstr>Office Theme</vt:lpstr>
      <vt:lpstr>Colorectal Cancer in Louisiana: Statewide variation in screening and incidence </vt:lpstr>
      <vt:lpstr>Background Information</vt:lpstr>
      <vt:lpstr>Colorectal Cancer Screening Methods</vt:lpstr>
      <vt:lpstr>Colorectal Cancer in Louisiana </vt:lpstr>
      <vt:lpstr>PowerPoint Presentation</vt:lpstr>
      <vt:lpstr>Previous ACLA Data Findings</vt:lpstr>
      <vt:lpstr>Regional Discrepancies in CRC Screening 2022-2024 (ACLA Data)</vt:lpstr>
      <vt:lpstr>Screening methods by type in underscreened areas</vt:lpstr>
      <vt:lpstr>Demographic breakdown of screening compliance in underscreened regions </vt:lpstr>
      <vt:lpstr>PowerPoint Presentation</vt:lpstr>
      <vt:lpstr>PowerPoint Presentation</vt:lpstr>
      <vt:lpstr>PowerPoint Presentation</vt:lpstr>
      <vt:lpstr>PowerPoint Presentation</vt:lpstr>
      <vt:lpstr>2022 CRC Incidence </vt:lpstr>
      <vt:lpstr>2022 CRC Incidence by Sex</vt:lpstr>
      <vt:lpstr>CRC Incidence by Area</vt:lpstr>
      <vt:lpstr>CRC Incidence by Race and Ethnicity</vt:lpstr>
      <vt:lpstr>Summary</vt:lpstr>
      <vt:lpstr>Current ACLA Initiatives and Next Steps</vt:lpstr>
      <vt:lpstr>Acknowledgements 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Colorectal Cancer Screening Rates Compared to Primary Care Visit Rates in Louisiana</dc:title>
  <dc:creator>Fury, Rutger J.</dc:creator>
  <cp:lastModifiedBy>Carr, Claire</cp:lastModifiedBy>
  <cp:revision>63</cp:revision>
  <dcterms:created xsi:type="dcterms:W3CDTF">2025-01-18T22:05:15Z</dcterms:created>
  <dcterms:modified xsi:type="dcterms:W3CDTF">2025-05-02T13:24:21Z</dcterms:modified>
</cp:coreProperties>
</file>