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9" r:id="rId4"/>
    <p:sldId id="260" r:id="rId5"/>
    <p:sldId id="267" r:id="rId6"/>
    <p:sldId id="264" r:id="rId7"/>
    <p:sldId id="268" r:id="rId8"/>
    <p:sldId id="269" r:id="rId9"/>
    <p:sldId id="262" r:id="rId10"/>
    <p:sldId id="270" r:id="rId11"/>
    <p:sldId id="263" r:id="rId12"/>
    <p:sldId id="265" r:id="rId13"/>
    <p:sldId id="266"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21" autoAdjust="0"/>
    <p:restoredTop sz="88199" autoAdjust="0"/>
  </p:normalViewPr>
  <p:slideViewPr>
    <p:cSldViewPr snapToGrid="0">
      <p:cViewPr varScale="1">
        <p:scale>
          <a:sx n="112" d="100"/>
          <a:sy n="112" d="100"/>
        </p:scale>
        <p:origin x="78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nasfsu01\redirfold$\RedirectedFolders$\cm57652\Downloads\LSU%20Student%20Data_CPB_Request_V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 Compliance</a:t>
            </a:r>
            <a:r>
              <a:rPr lang="en-US" sz="2000" baseline="0"/>
              <a:t> by Measurement Year</a:t>
            </a:r>
            <a:endParaRPr lang="en-US" sz="200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2"/>
          <c:order val="2"/>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LA_2100!$CA$31:$CA$32</c:f>
              <c:numCache>
                <c:formatCode>General</c:formatCode>
                <c:ptCount val="2"/>
                <c:pt idx="0">
                  <c:v>2023</c:v>
                </c:pt>
                <c:pt idx="1">
                  <c:v>2024</c:v>
                </c:pt>
              </c:numCache>
            </c:numRef>
          </c:cat>
          <c:val>
            <c:numRef>
              <c:f>LA_2100!$CD$31:$CD$32</c:f>
              <c:numCache>
                <c:formatCode>0.00%</c:formatCode>
                <c:ptCount val="2"/>
                <c:pt idx="0">
                  <c:v>0.39798403463672033</c:v>
                </c:pt>
                <c:pt idx="1">
                  <c:v>0.48266829651619664</c:v>
                </c:pt>
              </c:numCache>
            </c:numRef>
          </c:val>
          <c:extLst>
            <c:ext xmlns:c16="http://schemas.microsoft.com/office/drawing/2014/chart" uri="{C3380CC4-5D6E-409C-BE32-E72D297353CC}">
              <c16:uniqueId val="{00000000-8EC8-4DC7-9A8B-11DCCCD0C998}"/>
            </c:ext>
          </c:extLst>
        </c:ser>
        <c:dLbls>
          <c:showLegendKey val="0"/>
          <c:showVal val="0"/>
          <c:showCatName val="0"/>
          <c:showSerName val="0"/>
          <c:showPercent val="0"/>
          <c:showBubbleSize val="0"/>
        </c:dLbls>
        <c:gapWidth val="219"/>
        <c:overlap val="-27"/>
        <c:axId val="1663116080"/>
        <c:axId val="1663120880"/>
        <c:extLst>
          <c:ext xmlns:c15="http://schemas.microsoft.com/office/drawing/2012/chart" uri="{02D57815-91ED-43cb-92C2-25804820EDAC}">
            <c15:filteredBarSeries>
              <c15:ser>
                <c:idx val="0"/>
                <c:order val="0"/>
                <c:spPr>
                  <a:solidFill>
                    <a:schemeClr val="accent1"/>
                  </a:solidFill>
                  <a:ln>
                    <a:noFill/>
                  </a:ln>
                  <a:effectLst/>
                </c:spPr>
                <c:invertIfNegative val="0"/>
                <c:cat>
                  <c:numRef>
                    <c:extLst>
                      <c:ext uri="{02D57815-91ED-43cb-92C2-25804820EDAC}">
                        <c15:formulaRef>
                          <c15:sqref>LA_2100!$CA$31:$CA$32</c15:sqref>
                        </c15:formulaRef>
                      </c:ext>
                    </c:extLst>
                    <c:numCache>
                      <c:formatCode>General</c:formatCode>
                      <c:ptCount val="2"/>
                      <c:pt idx="0">
                        <c:v>2023</c:v>
                      </c:pt>
                      <c:pt idx="1">
                        <c:v>2024</c:v>
                      </c:pt>
                    </c:numCache>
                  </c:numRef>
                </c:cat>
                <c:val>
                  <c:numRef>
                    <c:extLst>
                      <c:ext uri="{02D57815-91ED-43cb-92C2-25804820EDAC}">
                        <c15:formulaRef>
                          <c15:sqref>LA_2100!$CB$31:$CB$32</c15:sqref>
                        </c15:formulaRef>
                      </c:ext>
                    </c:extLst>
                    <c:numCache>
                      <c:formatCode>General</c:formatCode>
                      <c:ptCount val="2"/>
                      <c:pt idx="0">
                        <c:v>5883</c:v>
                      </c:pt>
                      <c:pt idx="1">
                        <c:v>5528</c:v>
                      </c:pt>
                    </c:numCache>
                  </c:numRef>
                </c:val>
                <c:extLst>
                  <c:ext xmlns:c16="http://schemas.microsoft.com/office/drawing/2014/chart" uri="{C3380CC4-5D6E-409C-BE32-E72D297353CC}">
                    <c16:uniqueId val="{00000001-8EC8-4DC7-9A8B-11DCCCD0C998}"/>
                  </c:ext>
                </c:extLst>
              </c15:ser>
            </c15:filteredBarSeries>
            <c15:filteredBarSeries>
              <c15:ser>
                <c:idx val="1"/>
                <c:order val="1"/>
                <c:spPr>
                  <a:solidFill>
                    <a:schemeClr val="accent2"/>
                  </a:solidFill>
                  <a:ln>
                    <a:noFill/>
                  </a:ln>
                  <a:effectLst/>
                </c:spPr>
                <c:invertIfNegative val="0"/>
                <c:cat>
                  <c:numRef>
                    <c:extLst xmlns:c15="http://schemas.microsoft.com/office/drawing/2012/chart">
                      <c:ext xmlns:c15="http://schemas.microsoft.com/office/drawing/2012/chart" uri="{02D57815-91ED-43cb-92C2-25804820EDAC}">
                        <c15:formulaRef>
                          <c15:sqref>LA_2100!$CA$31:$CA$32</c15:sqref>
                        </c15:formulaRef>
                      </c:ext>
                    </c:extLst>
                    <c:numCache>
                      <c:formatCode>General</c:formatCode>
                      <c:ptCount val="2"/>
                      <c:pt idx="0">
                        <c:v>2023</c:v>
                      </c:pt>
                      <c:pt idx="1">
                        <c:v>2024</c:v>
                      </c:pt>
                    </c:numCache>
                  </c:numRef>
                </c:cat>
                <c:val>
                  <c:numRef>
                    <c:extLst xmlns:c15="http://schemas.microsoft.com/office/drawing/2012/chart">
                      <c:ext xmlns:c15="http://schemas.microsoft.com/office/drawing/2012/chart" uri="{02D57815-91ED-43cb-92C2-25804820EDAC}">
                        <c15:formulaRef>
                          <c15:sqref>LA_2100!$CC$31:$CC$32</c15:sqref>
                        </c15:formulaRef>
                      </c:ext>
                    </c:extLst>
                    <c:numCache>
                      <c:formatCode>General</c:formatCode>
                      <c:ptCount val="2"/>
                      <c:pt idx="0">
                        <c:v>14782</c:v>
                      </c:pt>
                      <c:pt idx="1">
                        <c:v>11453</c:v>
                      </c:pt>
                    </c:numCache>
                  </c:numRef>
                </c:val>
                <c:extLst xmlns:c15="http://schemas.microsoft.com/office/drawing/2012/chart">
                  <c:ext xmlns:c16="http://schemas.microsoft.com/office/drawing/2014/chart" uri="{C3380CC4-5D6E-409C-BE32-E72D297353CC}">
                    <c16:uniqueId val="{00000002-8EC8-4DC7-9A8B-11DCCCD0C998}"/>
                  </c:ext>
                </c:extLst>
              </c15:ser>
            </c15:filteredBarSeries>
          </c:ext>
        </c:extLst>
      </c:barChart>
      <c:catAx>
        <c:axId val="166311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63120880"/>
        <c:crosses val="autoZero"/>
        <c:auto val="1"/>
        <c:lblAlgn val="ctr"/>
        <c:lblOffset val="100"/>
        <c:noMultiLvlLbl val="0"/>
      </c:catAx>
      <c:valAx>
        <c:axId val="1663120880"/>
        <c:scaling>
          <c:orientation val="minMax"/>
          <c:max val="0.55000000000000004"/>
          <c:min val="0.35000000000000003"/>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63116080"/>
        <c:crosses val="autoZero"/>
        <c:crossBetween val="between"/>
        <c:majorUnit val="2.0000000000000004E-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a:t>
            </a:r>
            <a:r>
              <a:rPr lang="en-US" sz="2000" baseline="0" dirty="0"/>
              <a:t> Compliance by Number of Concurrent Co-morbidities</a:t>
            </a:r>
            <a:endParaRPr lang="en-US"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4"/>
          <c:order val="4"/>
          <c:tx>
            <c:strRef>
              <c:f>LA_2100!$CK$4</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LA_2100!$CG$5:$CG$10</c:f>
              <c:numCache>
                <c:formatCode>General</c:formatCode>
                <c:ptCount val="6"/>
                <c:pt idx="0">
                  <c:v>4</c:v>
                </c:pt>
                <c:pt idx="1">
                  <c:v>5</c:v>
                </c:pt>
                <c:pt idx="2">
                  <c:v>3</c:v>
                </c:pt>
                <c:pt idx="3">
                  <c:v>2</c:v>
                </c:pt>
                <c:pt idx="4">
                  <c:v>1</c:v>
                </c:pt>
                <c:pt idx="5">
                  <c:v>0</c:v>
                </c:pt>
              </c:numCache>
            </c:numRef>
          </c:cat>
          <c:val>
            <c:numRef>
              <c:f>LA_2100!$CK$5:$CK$10</c:f>
              <c:numCache>
                <c:formatCode>0.0%</c:formatCode>
                <c:ptCount val="6"/>
                <c:pt idx="0">
                  <c:v>0.52027027027027029</c:v>
                </c:pt>
                <c:pt idx="1">
                  <c:v>0.52</c:v>
                </c:pt>
                <c:pt idx="2">
                  <c:v>0.51107594936708856</c:v>
                </c:pt>
                <c:pt idx="3">
                  <c:v>0.47839948987725173</c:v>
                </c:pt>
                <c:pt idx="4">
                  <c:v>0.44422587364036104</c:v>
                </c:pt>
                <c:pt idx="5">
                  <c:v>0.35392683550780252</c:v>
                </c:pt>
              </c:numCache>
            </c:numRef>
          </c:val>
          <c:extLst>
            <c:ext xmlns:c16="http://schemas.microsoft.com/office/drawing/2014/chart" uri="{C3380CC4-5D6E-409C-BE32-E72D297353CC}">
              <c16:uniqueId val="{00000000-E074-4349-B796-055B60B0E560}"/>
            </c:ext>
          </c:extLst>
        </c:ser>
        <c:dLbls>
          <c:showLegendKey val="0"/>
          <c:showVal val="0"/>
          <c:showCatName val="0"/>
          <c:showSerName val="0"/>
          <c:showPercent val="0"/>
          <c:showBubbleSize val="0"/>
        </c:dLbls>
        <c:gapWidth val="119"/>
        <c:overlap val="-27"/>
        <c:axId val="1648432592"/>
        <c:axId val="1407611296"/>
        <c:extLst>
          <c:ext xmlns:c15="http://schemas.microsoft.com/office/drawing/2012/chart" uri="{02D57815-91ED-43cb-92C2-25804820EDAC}">
            <c15:filteredBarSeries>
              <c15:ser>
                <c:idx val="0"/>
                <c:order val="0"/>
                <c:tx>
                  <c:strRef>
                    <c:extLst>
                      <c:ext uri="{02D57815-91ED-43cb-92C2-25804820EDAC}">
                        <c15:formulaRef>
                          <c15:sqref>LA_2100!$CG$4</c15:sqref>
                        </c15:formulaRef>
                      </c:ext>
                    </c:extLst>
                    <c:strCache>
                      <c:ptCount val="1"/>
                      <c:pt idx="0">
                        <c:v>#Comorbs</c:v>
                      </c:pt>
                    </c:strCache>
                  </c:strRef>
                </c:tx>
                <c:spPr>
                  <a:solidFill>
                    <a:schemeClr val="accent1"/>
                  </a:solidFill>
                  <a:ln>
                    <a:noFill/>
                  </a:ln>
                  <a:effectLst/>
                </c:spPr>
                <c:invertIfNegative val="0"/>
                <c:cat>
                  <c:numRef>
                    <c:extLst>
                      <c:ext uri="{02D57815-91ED-43cb-92C2-25804820EDAC}">
                        <c15:formulaRef>
                          <c15:sqref>LA_2100!$CG$5:$CG$10</c15:sqref>
                        </c15:formulaRef>
                      </c:ext>
                    </c:extLst>
                    <c:numCache>
                      <c:formatCode>General</c:formatCode>
                      <c:ptCount val="6"/>
                      <c:pt idx="0">
                        <c:v>4</c:v>
                      </c:pt>
                      <c:pt idx="1">
                        <c:v>5</c:v>
                      </c:pt>
                      <c:pt idx="2">
                        <c:v>3</c:v>
                      </c:pt>
                      <c:pt idx="3">
                        <c:v>2</c:v>
                      </c:pt>
                      <c:pt idx="4">
                        <c:v>1</c:v>
                      </c:pt>
                      <c:pt idx="5">
                        <c:v>0</c:v>
                      </c:pt>
                    </c:numCache>
                  </c:numRef>
                </c:cat>
                <c:val>
                  <c:numRef>
                    <c:extLst>
                      <c:ext uri="{02D57815-91ED-43cb-92C2-25804820EDAC}">
                        <c15:formulaRef>
                          <c15:sqref>LA_2100!$CG$5:$CG$10</c15:sqref>
                        </c15:formulaRef>
                      </c:ext>
                    </c:extLst>
                    <c:numCache>
                      <c:formatCode>General</c:formatCode>
                      <c:ptCount val="6"/>
                      <c:pt idx="0">
                        <c:v>4</c:v>
                      </c:pt>
                      <c:pt idx="1">
                        <c:v>5</c:v>
                      </c:pt>
                      <c:pt idx="2">
                        <c:v>3</c:v>
                      </c:pt>
                      <c:pt idx="3">
                        <c:v>2</c:v>
                      </c:pt>
                      <c:pt idx="4">
                        <c:v>1</c:v>
                      </c:pt>
                      <c:pt idx="5">
                        <c:v>0</c:v>
                      </c:pt>
                    </c:numCache>
                  </c:numRef>
                </c:val>
                <c:extLst>
                  <c:ext xmlns:c16="http://schemas.microsoft.com/office/drawing/2014/chart" uri="{C3380CC4-5D6E-409C-BE32-E72D297353CC}">
                    <c16:uniqueId val="{00000001-E074-4349-B796-055B60B0E560}"/>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LA_2100!$CH$4</c15:sqref>
                        </c15:formulaRef>
                      </c:ext>
                    </c:extLst>
                    <c:strCache>
                      <c:ptCount val="1"/>
                      <c:pt idx="0">
                        <c:v>#comp</c:v>
                      </c:pt>
                    </c:strCache>
                  </c:strRef>
                </c:tx>
                <c:spPr>
                  <a:solidFill>
                    <a:schemeClr val="accent2"/>
                  </a:solidFill>
                  <a:ln>
                    <a:noFill/>
                  </a:ln>
                  <a:effectLst/>
                </c:spPr>
                <c:invertIfNegative val="0"/>
                <c:cat>
                  <c:numRef>
                    <c:extLst xmlns:c15="http://schemas.microsoft.com/office/drawing/2012/chart">
                      <c:ext xmlns:c15="http://schemas.microsoft.com/office/drawing/2012/chart" uri="{02D57815-91ED-43cb-92C2-25804820EDAC}">
                        <c15:formulaRef>
                          <c15:sqref>LA_2100!$CG$5:$CG$10</c15:sqref>
                        </c15:formulaRef>
                      </c:ext>
                    </c:extLst>
                    <c:numCache>
                      <c:formatCode>General</c:formatCode>
                      <c:ptCount val="6"/>
                      <c:pt idx="0">
                        <c:v>4</c:v>
                      </c:pt>
                      <c:pt idx="1">
                        <c:v>5</c:v>
                      </c:pt>
                      <c:pt idx="2">
                        <c:v>3</c:v>
                      </c:pt>
                      <c:pt idx="3">
                        <c:v>2</c:v>
                      </c:pt>
                      <c:pt idx="4">
                        <c:v>1</c:v>
                      </c:pt>
                      <c:pt idx="5">
                        <c:v>0</c:v>
                      </c:pt>
                    </c:numCache>
                  </c:numRef>
                </c:cat>
                <c:val>
                  <c:numRef>
                    <c:extLst xmlns:c15="http://schemas.microsoft.com/office/drawing/2012/chart">
                      <c:ext xmlns:c15="http://schemas.microsoft.com/office/drawing/2012/chart" uri="{02D57815-91ED-43cb-92C2-25804820EDAC}">
                        <c15:formulaRef>
                          <c15:sqref>LA_2100!$CH$5:$CH$10</c15:sqref>
                        </c15:formulaRef>
                      </c:ext>
                    </c:extLst>
                    <c:numCache>
                      <c:formatCode>General</c:formatCode>
                      <c:ptCount val="6"/>
                      <c:pt idx="0">
                        <c:v>385</c:v>
                      </c:pt>
                      <c:pt idx="1">
                        <c:v>104</c:v>
                      </c:pt>
                      <c:pt idx="2">
                        <c:v>1292</c:v>
                      </c:pt>
                      <c:pt idx="3">
                        <c:v>3001</c:v>
                      </c:pt>
                      <c:pt idx="4">
                        <c:v>3839</c:v>
                      </c:pt>
                      <c:pt idx="5">
                        <c:v>2767</c:v>
                      </c:pt>
                    </c:numCache>
                  </c:numRef>
                </c:val>
                <c:extLst xmlns:c15="http://schemas.microsoft.com/office/drawing/2012/chart">
                  <c:ext xmlns:c16="http://schemas.microsoft.com/office/drawing/2014/chart" uri="{C3380CC4-5D6E-409C-BE32-E72D297353CC}">
                    <c16:uniqueId val="{00000002-E074-4349-B796-055B60B0E560}"/>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LA_2100!$CI$4</c15:sqref>
                        </c15:formulaRef>
                      </c:ext>
                    </c:extLst>
                    <c:strCache>
                      <c:ptCount val="1"/>
                      <c:pt idx="0">
                        <c:v>#NC</c:v>
                      </c:pt>
                    </c:strCache>
                  </c:strRef>
                </c:tx>
                <c:spPr>
                  <a:solidFill>
                    <a:schemeClr val="accent3"/>
                  </a:solidFill>
                  <a:ln>
                    <a:noFill/>
                  </a:ln>
                  <a:effectLst/>
                </c:spPr>
                <c:invertIfNegative val="0"/>
                <c:cat>
                  <c:numRef>
                    <c:extLst xmlns:c15="http://schemas.microsoft.com/office/drawing/2012/chart">
                      <c:ext xmlns:c15="http://schemas.microsoft.com/office/drawing/2012/chart" uri="{02D57815-91ED-43cb-92C2-25804820EDAC}">
                        <c15:formulaRef>
                          <c15:sqref>LA_2100!$CG$5:$CG$10</c15:sqref>
                        </c15:formulaRef>
                      </c:ext>
                    </c:extLst>
                    <c:numCache>
                      <c:formatCode>General</c:formatCode>
                      <c:ptCount val="6"/>
                      <c:pt idx="0">
                        <c:v>4</c:v>
                      </c:pt>
                      <c:pt idx="1">
                        <c:v>5</c:v>
                      </c:pt>
                      <c:pt idx="2">
                        <c:v>3</c:v>
                      </c:pt>
                      <c:pt idx="3">
                        <c:v>2</c:v>
                      </c:pt>
                      <c:pt idx="4">
                        <c:v>1</c:v>
                      </c:pt>
                      <c:pt idx="5">
                        <c:v>0</c:v>
                      </c:pt>
                    </c:numCache>
                  </c:numRef>
                </c:cat>
                <c:val>
                  <c:numRef>
                    <c:extLst xmlns:c15="http://schemas.microsoft.com/office/drawing/2012/chart">
                      <c:ext xmlns:c15="http://schemas.microsoft.com/office/drawing/2012/chart" uri="{02D57815-91ED-43cb-92C2-25804820EDAC}">
                        <c15:formulaRef>
                          <c15:sqref>LA_2100!$CI$5:$CI$10</c15:sqref>
                        </c15:formulaRef>
                      </c:ext>
                    </c:extLst>
                    <c:numCache>
                      <c:formatCode>General</c:formatCode>
                      <c:ptCount val="6"/>
                      <c:pt idx="0">
                        <c:v>355</c:v>
                      </c:pt>
                      <c:pt idx="1">
                        <c:v>96</c:v>
                      </c:pt>
                      <c:pt idx="2">
                        <c:v>1236</c:v>
                      </c:pt>
                      <c:pt idx="3">
                        <c:v>3272</c:v>
                      </c:pt>
                      <c:pt idx="4">
                        <c:v>4803</c:v>
                      </c:pt>
                      <c:pt idx="5">
                        <c:v>5051</c:v>
                      </c:pt>
                    </c:numCache>
                  </c:numRef>
                </c:val>
                <c:extLst xmlns:c15="http://schemas.microsoft.com/office/drawing/2012/chart">
                  <c:ext xmlns:c16="http://schemas.microsoft.com/office/drawing/2014/chart" uri="{C3380CC4-5D6E-409C-BE32-E72D297353CC}">
                    <c16:uniqueId val="{00000003-E074-4349-B796-055B60B0E560}"/>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LA_2100!$CJ$4</c15:sqref>
                        </c15:formulaRef>
                      </c:ext>
                    </c:extLst>
                    <c:strCache>
                      <c:ptCount val="1"/>
                      <c:pt idx="0">
                        <c:v>Total</c:v>
                      </c:pt>
                    </c:strCache>
                  </c:strRef>
                </c:tx>
                <c:spPr>
                  <a:solidFill>
                    <a:schemeClr val="accent4"/>
                  </a:solidFill>
                  <a:ln>
                    <a:noFill/>
                  </a:ln>
                  <a:effectLst/>
                </c:spPr>
                <c:invertIfNegative val="0"/>
                <c:cat>
                  <c:numRef>
                    <c:extLst xmlns:c15="http://schemas.microsoft.com/office/drawing/2012/chart">
                      <c:ext xmlns:c15="http://schemas.microsoft.com/office/drawing/2012/chart" uri="{02D57815-91ED-43cb-92C2-25804820EDAC}">
                        <c15:formulaRef>
                          <c15:sqref>LA_2100!$CG$5:$CG$10</c15:sqref>
                        </c15:formulaRef>
                      </c:ext>
                    </c:extLst>
                    <c:numCache>
                      <c:formatCode>General</c:formatCode>
                      <c:ptCount val="6"/>
                      <c:pt idx="0">
                        <c:v>4</c:v>
                      </c:pt>
                      <c:pt idx="1">
                        <c:v>5</c:v>
                      </c:pt>
                      <c:pt idx="2">
                        <c:v>3</c:v>
                      </c:pt>
                      <c:pt idx="3">
                        <c:v>2</c:v>
                      </c:pt>
                      <c:pt idx="4">
                        <c:v>1</c:v>
                      </c:pt>
                      <c:pt idx="5">
                        <c:v>0</c:v>
                      </c:pt>
                    </c:numCache>
                  </c:numRef>
                </c:cat>
                <c:val>
                  <c:numRef>
                    <c:extLst xmlns:c15="http://schemas.microsoft.com/office/drawing/2012/chart">
                      <c:ext xmlns:c15="http://schemas.microsoft.com/office/drawing/2012/chart" uri="{02D57815-91ED-43cb-92C2-25804820EDAC}">
                        <c15:formulaRef>
                          <c15:sqref>LA_2100!$CJ$5:$CJ$10</c15:sqref>
                        </c15:formulaRef>
                      </c:ext>
                    </c:extLst>
                    <c:numCache>
                      <c:formatCode>General</c:formatCode>
                      <c:ptCount val="6"/>
                      <c:pt idx="0">
                        <c:v>740</c:v>
                      </c:pt>
                      <c:pt idx="1">
                        <c:v>200</c:v>
                      </c:pt>
                      <c:pt idx="2">
                        <c:v>2528</c:v>
                      </c:pt>
                      <c:pt idx="3">
                        <c:v>6273</c:v>
                      </c:pt>
                      <c:pt idx="4">
                        <c:v>8642</c:v>
                      </c:pt>
                      <c:pt idx="5">
                        <c:v>7818</c:v>
                      </c:pt>
                    </c:numCache>
                  </c:numRef>
                </c:val>
                <c:extLst xmlns:c15="http://schemas.microsoft.com/office/drawing/2012/chart">
                  <c:ext xmlns:c16="http://schemas.microsoft.com/office/drawing/2014/chart" uri="{C3380CC4-5D6E-409C-BE32-E72D297353CC}">
                    <c16:uniqueId val="{00000004-E074-4349-B796-055B60B0E560}"/>
                  </c:ext>
                </c:extLst>
              </c15:ser>
            </c15:filteredBarSeries>
          </c:ext>
        </c:extLst>
      </c:barChart>
      <c:catAx>
        <c:axId val="1648432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07611296"/>
        <c:crosses val="autoZero"/>
        <c:auto val="1"/>
        <c:lblAlgn val="ctr"/>
        <c:lblOffset val="100"/>
        <c:noMultiLvlLbl val="0"/>
      </c:catAx>
      <c:valAx>
        <c:axId val="1407611296"/>
        <c:scaling>
          <c:orientation val="minMax"/>
          <c:max val="0.55000000000000004"/>
          <c:min val="0.300000000000000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484325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a:t>
            </a:r>
            <a:r>
              <a:rPr lang="en-US" sz="2000" baseline="0" dirty="0"/>
              <a:t> by Sex</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LA_2100!$AQ$3</c:f>
              <c:strCache>
                <c:ptCount val="1"/>
                <c:pt idx="0">
                  <c:v>% Compliant</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LA_2100!$AK$4:$AK$5</c:f>
              <c:strCache>
                <c:ptCount val="2"/>
                <c:pt idx="0">
                  <c:v>F</c:v>
                </c:pt>
                <c:pt idx="1">
                  <c:v>M</c:v>
                </c:pt>
              </c:strCache>
            </c:strRef>
          </c:cat>
          <c:val>
            <c:numRef>
              <c:f>LA_2100!$AQ$4:$AQ$5</c:f>
              <c:numCache>
                <c:formatCode>0%</c:formatCode>
                <c:ptCount val="2"/>
                <c:pt idx="0">
                  <c:v>0.44525993883792048</c:v>
                </c:pt>
                <c:pt idx="1">
                  <c:v>0.41790591805766314</c:v>
                </c:pt>
              </c:numCache>
            </c:numRef>
          </c:val>
          <c:extLst>
            <c:ext xmlns:c16="http://schemas.microsoft.com/office/drawing/2014/chart" uri="{C3380CC4-5D6E-409C-BE32-E72D297353CC}">
              <c16:uniqueId val="{00000000-7615-4DDF-BE69-5696C137F699}"/>
            </c:ext>
          </c:extLst>
        </c:ser>
        <c:dLbls>
          <c:showLegendKey val="0"/>
          <c:showVal val="0"/>
          <c:showCatName val="0"/>
          <c:showSerName val="0"/>
          <c:showPercent val="0"/>
          <c:showBubbleSize val="0"/>
        </c:dLbls>
        <c:gapWidth val="219"/>
        <c:overlap val="-27"/>
        <c:axId val="88204623"/>
        <c:axId val="88197423"/>
      </c:barChart>
      <c:catAx>
        <c:axId val="8820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8197423"/>
        <c:crosses val="autoZero"/>
        <c:auto val="1"/>
        <c:lblAlgn val="ctr"/>
        <c:lblOffset val="100"/>
        <c:noMultiLvlLbl val="0"/>
      </c:catAx>
      <c:valAx>
        <c:axId val="88197423"/>
        <c:scaling>
          <c:orientation val="minMax"/>
          <c:max val="0.5"/>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solidFill>
              <a:schemeClr val="accent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82046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 By Age</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LA_2100!$AO$17</c:f>
              <c:strCache>
                <c:ptCount val="1"/>
                <c:pt idx="0">
                  <c:v>% Compliant</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LA_2100!$AK$18:$AK$23</c:f>
              <c:strCache>
                <c:ptCount val="6"/>
                <c:pt idx="0">
                  <c:v>18-25</c:v>
                </c:pt>
                <c:pt idx="1">
                  <c:v>26-35</c:v>
                </c:pt>
                <c:pt idx="2">
                  <c:v>36-45</c:v>
                </c:pt>
                <c:pt idx="3">
                  <c:v>46-55</c:v>
                </c:pt>
                <c:pt idx="4">
                  <c:v>56-65</c:v>
                </c:pt>
                <c:pt idx="5">
                  <c:v>66-85</c:v>
                </c:pt>
              </c:strCache>
            </c:strRef>
          </c:cat>
          <c:val>
            <c:numRef>
              <c:f>LA_2100!$AO$18:$AO$23</c:f>
              <c:numCache>
                <c:formatCode>0%</c:formatCode>
                <c:ptCount val="6"/>
                <c:pt idx="0">
                  <c:v>0.416793893129771</c:v>
                </c:pt>
                <c:pt idx="1">
                  <c:v>0.3915715539947322</c:v>
                </c:pt>
                <c:pt idx="2">
                  <c:v>0.39693175806736025</c:v>
                </c:pt>
                <c:pt idx="3">
                  <c:v>0.43764644623795884</c:v>
                </c:pt>
                <c:pt idx="4">
                  <c:v>0.46579570003086102</c:v>
                </c:pt>
                <c:pt idx="5">
                  <c:v>0.46052631578947367</c:v>
                </c:pt>
              </c:numCache>
            </c:numRef>
          </c:val>
          <c:extLst>
            <c:ext xmlns:c16="http://schemas.microsoft.com/office/drawing/2014/chart" uri="{C3380CC4-5D6E-409C-BE32-E72D297353CC}">
              <c16:uniqueId val="{00000000-68A2-4A5F-8566-01664C5E2AA7}"/>
            </c:ext>
          </c:extLst>
        </c:ser>
        <c:dLbls>
          <c:showLegendKey val="0"/>
          <c:showVal val="0"/>
          <c:showCatName val="0"/>
          <c:showSerName val="0"/>
          <c:showPercent val="0"/>
          <c:showBubbleSize val="0"/>
        </c:dLbls>
        <c:gapWidth val="150"/>
        <c:overlap val="-27"/>
        <c:axId val="1347671743"/>
        <c:axId val="1347676063"/>
      </c:barChart>
      <c:catAx>
        <c:axId val="1347671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7676063"/>
        <c:crosses val="autoZero"/>
        <c:auto val="1"/>
        <c:lblAlgn val="ctr"/>
        <c:lblOffset val="100"/>
        <c:noMultiLvlLbl val="0"/>
      </c:catAx>
      <c:valAx>
        <c:axId val="1347676063"/>
        <c:scaling>
          <c:orientation val="minMax"/>
          <c:max val="0.5"/>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767174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a:t>
            </a:r>
            <a:r>
              <a:rPr lang="en-US" sz="2000" baseline="0" dirty="0"/>
              <a:t> Compliance by Race</a:t>
            </a:r>
            <a:endParaRPr lang="en-US"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2"/>
          <c:order val="2"/>
          <c:tx>
            <c:strRef>
              <c:f>Race!$D$13</c:f>
              <c:strCache>
                <c:ptCount val="1"/>
                <c:pt idx="0">
                  <c:v>%</c:v>
                </c:pt>
              </c:strCache>
            </c:strRef>
          </c:tx>
          <c:spPr>
            <a:solidFill>
              <a:schemeClr val="accent1"/>
            </a:solidFill>
            <a:ln>
              <a:noFill/>
            </a:ln>
            <a:effectLst/>
          </c:spPr>
          <c:invertIfNegative val="0"/>
          <c:dPt>
            <c:idx val="0"/>
            <c:invertIfNegative val="0"/>
            <c:bubble3D val="0"/>
            <c:spPr>
              <a:solidFill>
                <a:schemeClr val="accent1">
                  <a:alpha val="50000"/>
                </a:schemeClr>
              </a:solidFill>
              <a:ln>
                <a:noFill/>
              </a:ln>
              <a:effectLst/>
            </c:spPr>
            <c:extLst>
              <c:ext xmlns:c16="http://schemas.microsoft.com/office/drawing/2014/chart" uri="{C3380CC4-5D6E-409C-BE32-E72D297353CC}">
                <c16:uniqueId val="{00000003-5E0D-4680-8D21-AE32EEF475F0}"/>
              </c:ext>
            </c:extLst>
          </c:dPt>
          <c:dPt>
            <c:idx val="1"/>
            <c:invertIfNegative val="0"/>
            <c:bubble3D val="0"/>
            <c:spPr>
              <a:solidFill>
                <a:schemeClr val="accent1">
                  <a:alpha val="50000"/>
                </a:schemeClr>
              </a:solidFill>
              <a:ln>
                <a:noFill/>
              </a:ln>
              <a:effectLst/>
            </c:spPr>
            <c:extLst>
              <c:ext xmlns:c16="http://schemas.microsoft.com/office/drawing/2014/chart" uri="{C3380CC4-5D6E-409C-BE32-E72D297353CC}">
                <c16:uniqueId val="{00000004-5E0D-4680-8D21-AE32EEF475F0}"/>
              </c:ext>
            </c:extLst>
          </c:dPt>
          <c:dPt>
            <c:idx val="2"/>
            <c:invertIfNegative val="0"/>
            <c:bubble3D val="0"/>
            <c:spPr>
              <a:solidFill>
                <a:schemeClr val="accent1">
                  <a:alpha val="50000"/>
                </a:schemeClr>
              </a:solidFill>
              <a:ln>
                <a:noFill/>
              </a:ln>
              <a:effectLst/>
            </c:spPr>
            <c:extLst>
              <c:ext xmlns:c16="http://schemas.microsoft.com/office/drawing/2014/chart" uri="{C3380CC4-5D6E-409C-BE32-E72D297353CC}">
                <c16:uniqueId val="{00000005-5E0D-4680-8D21-AE32EEF475F0}"/>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Race!$A$14:$A$19</c:f>
              <c:strCache>
                <c:ptCount val="6"/>
                <c:pt idx="0">
                  <c:v>ASIAN</c:v>
                </c:pt>
                <c:pt idx="1">
                  <c:v>AMERICAN INDIAN AND ALASKA NATIVE</c:v>
                </c:pt>
                <c:pt idx="2">
                  <c:v>TWO OR MORE RACES</c:v>
                </c:pt>
                <c:pt idx="3">
                  <c:v>WHITE</c:v>
                </c:pt>
                <c:pt idx="4">
                  <c:v>UNKNOWN RACE</c:v>
                </c:pt>
                <c:pt idx="5">
                  <c:v>BLACK OR AFRICAN AMERICAN</c:v>
                </c:pt>
              </c:strCache>
            </c:strRef>
          </c:cat>
          <c:val>
            <c:numRef>
              <c:f>Race!$D$14:$D$19</c:f>
              <c:numCache>
                <c:formatCode>0%</c:formatCode>
                <c:ptCount val="6"/>
                <c:pt idx="0">
                  <c:v>0.546875</c:v>
                </c:pt>
                <c:pt idx="1">
                  <c:v>0.46445497630331756</c:v>
                </c:pt>
                <c:pt idx="2">
                  <c:v>0.45833333333333331</c:v>
                </c:pt>
                <c:pt idx="3">
                  <c:v>0.45530754469245532</c:v>
                </c:pt>
                <c:pt idx="4">
                  <c:v>0.43027210884353739</c:v>
                </c:pt>
                <c:pt idx="5">
                  <c:v>0.41795319594830599</c:v>
                </c:pt>
              </c:numCache>
            </c:numRef>
          </c:val>
          <c:extLst>
            <c:ext xmlns:c16="http://schemas.microsoft.com/office/drawing/2014/chart" uri="{C3380CC4-5D6E-409C-BE32-E72D297353CC}">
              <c16:uniqueId val="{00000000-5E0D-4680-8D21-AE32EEF475F0}"/>
            </c:ext>
          </c:extLst>
        </c:ser>
        <c:dLbls>
          <c:showLegendKey val="0"/>
          <c:showVal val="0"/>
          <c:showCatName val="0"/>
          <c:showSerName val="0"/>
          <c:showPercent val="0"/>
          <c:showBubbleSize val="0"/>
        </c:dLbls>
        <c:gapWidth val="119"/>
        <c:overlap val="-27"/>
        <c:axId val="890063824"/>
        <c:axId val="890069104"/>
        <c:extLst>
          <c:ext xmlns:c15="http://schemas.microsoft.com/office/drawing/2012/chart" uri="{02D57815-91ED-43cb-92C2-25804820EDAC}">
            <c15:filteredBarSeries>
              <c15:ser>
                <c:idx val="0"/>
                <c:order val="0"/>
                <c:tx>
                  <c:strRef>
                    <c:extLst>
                      <c:ext uri="{02D57815-91ED-43cb-92C2-25804820EDAC}">
                        <c15:formulaRef>
                          <c15:sqref>Race!$B$13</c15:sqref>
                        </c15:formulaRef>
                      </c:ext>
                    </c:extLst>
                    <c:strCache>
                      <c:ptCount val="1"/>
                      <c:pt idx="0">
                        <c:v>Compliant</c:v>
                      </c:pt>
                    </c:strCache>
                  </c:strRef>
                </c:tx>
                <c:spPr>
                  <a:solidFill>
                    <a:schemeClr val="accent1"/>
                  </a:solidFill>
                  <a:ln>
                    <a:noFill/>
                  </a:ln>
                  <a:effectLst/>
                </c:spPr>
                <c:invertIfNegative val="0"/>
                <c:cat>
                  <c:strRef>
                    <c:extLst>
                      <c:ext uri="{02D57815-91ED-43cb-92C2-25804820EDAC}">
                        <c15:formulaRef>
                          <c15:sqref>Race!$A$14:$A$19</c15:sqref>
                        </c15:formulaRef>
                      </c:ext>
                    </c:extLst>
                    <c:strCache>
                      <c:ptCount val="6"/>
                      <c:pt idx="0">
                        <c:v>ASIAN</c:v>
                      </c:pt>
                      <c:pt idx="1">
                        <c:v>AMERICAN INDIAN AND ALASKA NATIVE</c:v>
                      </c:pt>
                      <c:pt idx="2">
                        <c:v>TWO OR MORE RACES</c:v>
                      </c:pt>
                      <c:pt idx="3">
                        <c:v>WHITE</c:v>
                      </c:pt>
                      <c:pt idx="4">
                        <c:v>UNKNOWN RACE</c:v>
                      </c:pt>
                      <c:pt idx="5">
                        <c:v>BLACK OR AFRICAN AMERICAN</c:v>
                      </c:pt>
                    </c:strCache>
                  </c:strRef>
                </c:cat>
                <c:val>
                  <c:numRef>
                    <c:extLst>
                      <c:ext uri="{02D57815-91ED-43cb-92C2-25804820EDAC}">
                        <c15:formulaRef>
                          <c15:sqref>Race!$B$14:$B$19</c15:sqref>
                        </c15:formulaRef>
                      </c:ext>
                    </c:extLst>
                    <c:numCache>
                      <c:formatCode>General</c:formatCode>
                      <c:ptCount val="6"/>
                      <c:pt idx="0">
                        <c:v>175</c:v>
                      </c:pt>
                      <c:pt idx="1">
                        <c:v>98</c:v>
                      </c:pt>
                      <c:pt idx="2">
                        <c:v>132</c:v>
                      </c:pt>
                      <c:pt idx="3">
                        <c:v>4508</c:v>
                      </c:pt>
                      <c:pt idx="4">
                        <c:v>506</c:v>
                      </c:pt>
                      <c:pt idx="5">
                        <c:v>5983</c:v>
                      </c:pt>
                    </c:numCache>
                  </c:numRef>
                </c:val>
                <c:extLst>
                  <c:ext xmlns:c16="http://schemas.microsoft.com/office/drawing/2014/chart" uri="{C3380CC4-5D6E-409C-BE32-E72D297353CC}">
                    <c16:uniqueId val="{00000001-5E0D-4680-8D21-AE32EEF475F0}"/>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Race!$C$13</c15:sqref>
                        </c15:formulaRef>
                      </c:ext>
                    </c:extLst>
                    <c:strCache>
                      <c:ptCount val="1"/>
                      <c:pt idx="0">
                        <c:v>Total</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Race!$A$14:$A$19</c15:sqref>
                        </c15:formulaRef>
                      </c:ext>
                    </c:extLst>
                    <c:strCache>
                      <c:ptCount val="6"/>
                      <c:pt idx="0">
                        <c:v>ASIAN</c:v>
                      </c:pt>
                      <c:pt idx="1">
                        <c:v>AMERICAN INDIAN AND ALASKA NATIVE</c:v>
                      </c:pt>
                      <c:pt idx="2">
                        <c:v>TWO OR MORE RACES</c:v>
                      </c:pt>
                      <c:pt idx="3">
                        <c:v>WHITE</c:v>
                      </c:pt>
                      <c:pt idx="4">
                        <c:v>UNKNOWN RACE</c:v>
                      </c:pt>
                      <c:pt idx="5">
                        <c:v>BLACK OR AFRICAN AMERICAN</c:v>
                      </c:pt>
                    </c:strCache>
                  </c:strRef>
                </c:cat>
                <c:val>
                  <c:numRef>
                    <c:extLst xmlns:c15="http://schemas.microsoft.com/office/drawing/2012/chart">
                      <c:ext xmlns:c15="http://schemas.microsoft.com/office/drawing/2012/chart" uri="{02D57815-91ED-43cb-92C2-25804820EDAC}">
                        <c15:formulaRef>
                          <c15:sqref>Race!$C$14:$C$19</c15:sqref>
                        </c15:formulaRef>
                      </c:ext>
                    </c:extLst>
                    <c:numCache>
                      <c:formatCode>General</c:formatCode>
                      <c:ptCount val="6"/>
                      <c:pt idx="0">
                        <c:v>320</c:v>
                      </c:pt>
                      <c:pt idx="1">
                        <c:v>211</c:v>
                      </c:pt>
                      <c:pt idx="2">
                        <c:v>288</c:v>
                      </c:pt>
                      <c:pt idx="3">
                        <c:v>9901</c:v>
                      </c:pt>
                      <c:pt idx="4">
                        <c:v>1176</c:v>
                      </c:pt>
                      <c:pt idx="5">
                        <c:v>14315</c:v>
                      </c:pt>
                    </c:numCache>
                  </c:numRef>
                </c:val>
                <c:extLst xmlns:c15="http://schemas.microsoft.com/office/drawing/2012/chart">
                  <c:ext xmlns:c16="http://schemas.microsoft.com/office/drawing/2014/chart" uri="{C3380CC4-5D6E-409C-BE32-E72D297353CC}">
                    <c16:uniqueId val="{00000002-5E0D-4680-8D21-AE32EEF475F0}"/>
                  </c:ext>
                </c:extLst>
              </c15:ser>
            </c15:filteredBarSeries>
          </c:ext>
        </c:extLst>
      </c:barChart>
      <c:catAx>
        <c:axId val="890063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90069104"/>
        <c:crosses val="autoZero"/>
        <c:auto val="1"/>
        <c:lblAlgn val="ctr"/>
        <c:lblOffset val="100"/>
        <c:noMultiLvlLbl val="0"/>
      </c:catAx>
      <c:valAx>
        <c:axId val="890069104"/>
        <c:scaling>
          <c:orientation val="minMax"/>
          <c:max val="0.60000000000000009"/>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90063824"/>
        <c:crosses val="autoZero"/>
        <c:crossBetween val="between"/>
        <c:majorUnit val="5.000000000000001E-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 by Transportation Status</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LA_2100!$AO$76</c:f>
              <c:strCache>
                <c:ptCount val="1"/>
                <c:pt idx="0">
                  <c:v>% Compliant</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LA_2100!$AK$77:$AK$78</c:f>
              <c:strCache>
                <c:ptCount val="2"/>
                <c:pt idx="0">
                  <c:v>Stable</c:v>
                </c:pt>
                <c:pt idx="1">
                  <c:v>Vulnerable</c:v>
                </c:pt>
              </c:strCache>
            </c:strRef>
          </c:cat>
          <c:val>
            <c:numRef>
              <c:f>LA_2100!$AO$77:$AO$78</c:f>
              <c:numCache>
                <c:formatCode>0%</c:formatCode>
                <c:ptCount val="2"/>
                <c:pt idx="0">
                  <c:v>0.47751196172248805</c:v>
                </c:pt>
                <c:pt idx="1">
                  <c:v>0.53128991060025543</c:v>
                </c:pt>
              </c:numCache>
            </c:numRef>
          </c:val>
          <c:extLst>
            <c:ext xmlns:c16="http://schemas.microsoft.com/office/drawing/2014/chart" uri="{C3380CC4-5D6E-409C-BE32-E72D297353CC}">
              <c16:uniqueId val="{00000000-9398-46B3-8F00-EF51F1007431}"/>
            </c:ext>
          </c:extLst>
        </c:ser>
        <c:dLbls>
          <c:showLegendKey val="0"/>
          <c:showVal val="0"/>
          <c:showCatName val="0"/>
          <c:showSerName val="0"/>
          <c:showPercent val="0"/>
          <c:showBubbleSize val="0"/>
        </c:dLbls>
        <c:gapWidth val="219"/>
        <c:overlap val="-27"/>
        <c:axId val="319343423"/>
        <c:axId val="319331903"/>
      </c:barChart>
      <c:catAx>
        <c:axId val="3193434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9331903"/>
        <c:crosses val="autoZero"/>
        <c:auto val="1"/>
        <c:lblAlgn val="ctr"/>
        <c:lblOffset val="100"/>
        <c:noMultiLvlLbl val="0"/>
      </c:catAx>
      <c:valAx>
        <c:axId val="319331903"/>
        <c:scaling>
          <c:orientation val="minMax"/>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93434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 by Parish</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92C7-492B-BED6-4C556F3788FE}"/>
              </c:ext>
            </c:extLst>
          </c:dPt>
          <c:dPt>
            <c:idx val="2"/>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2-92C7-492B-BED6-4C556F3788FE}"/>
              </c:ext>
            </c:extLst>
          </c:dPt>
          <c:dPt>
            <c:idx val="3"/>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3-92C7-492B-BED6-4C556F3788FE}"/>
              </c:ext>
            </c:extLst>
          </c:dPt>
          <c:dPt>
            <c:idx val="4"/>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4-92C7-492B-BED6-4C556F3788FE}"/>
              </c:ext>
            </c:extLst>
          </c:dPt>
          <c:dPt>
            <c:idx val="6"/>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5-92C7-492B-BED6-4C556F3788FE}"/>
              </c:ext>
            </c:extLst>
          </c:dPt>
          <c:dPt>
            <c:idx val="7"/>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6-92C7-492B-BED6-4C556F3788FE}"/>
              </c:ext>
            </c:extLst>
          </c:dPt>
          <c:dPt>
            <c:idx val="9"/>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7-92C7-492B-BED6-4C556F3788FE}"/>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LA_2100!$BE$76:$BE$85</c:f>
              <c:strCache>
                <c:ptCount val="10"/>
                <c:pt idx="0">
                  <c:v>Avoyelles*</c:v>
                </c:pt>
                <c:pt idx="1">
                  <c:v>Saint Bernard</c:v>
                </c:pt>
                <c:pt idx="2">
                  <c:v>Terrebonne</c:v>
                </c:pt>
                <c:pt idx="3">
                  <c:v>Lafourche</c:v>
                </c:pt>
                <c:pt idx="4">
                  <c:v>Saint martin</c:v>
                </c:pt>
                <c:pt idx="5">
                  <c:v>Winn*</c:v>
                </c:pt>
                <c:pt idx="6">
                  <c:v>Saint Tammany</c:v>
                </c:pt>
                <c:pt idx="7">
                  <c:v>Saint Charles</c:v>
                </c:pt>
                <c:pt idx="8">
                  <c:v>Jefferson Davis*</c:v>
                </c:pt>
                <c:pt idx="9">
                  <c:v>Lafayette</c:v>
                </c:pt>
              </c:strCache>
            </c:strRef>
          </c:cat>
          <c:val>
            <c:numRef>
              <c:f>LA_2100!$BF$76:$BF$85</c:f>
              <c:numCache>
                <c:formatCode>0%</c:formatCode>
                <c:ptCount val="10"/>
                <c:pt idx="0">
                  <c:v>0.5971428571428572</c:v>
                </c:pt>
                <c:pt idx="1">
                  <c:v>0.59633027522935778</c:v>
                </c:pt>
                <c:pt idx="2">
                  <c:v>0.59090909090909094</c:v>
                </c:pt>
                <c:pt idx="3">
                  <c:v>0.58795180722891571</c:v>
                </c:pt>
                <c:pt idx="4">
                  <c:v>0.56304985337243407</c:v>
                </c:pt>
                <c:pt idx="5">
                  <c:v>0.55339805825242716</c:v>
                </c:pt>
                <c:pt idx="6">
                  <c:v>0.55154639175257736</c:v>
                </c:pt>
                <c:pt idx="7">
                  <c:v>0.54228855721393032</c:v>
                </c:pt>
                <c:pt idx="8">
                  <c:v>0.53968253968253965</c:v>
                </c:pt>
                <c:pt idx="9">
                  <c:v>0.53422053231939159</c:v>
                </c:pt>
              </c:numCache>
            </c:numRef>
          </c:val>
          <c:extLst>
            <c:ext xmlns:c16="http://schemas.microsoft.com/office/drawing/2014/chart" uri="{C3380CC4-5D6E-409C-BE32-E72D297353CC}">
              <c16:uniqueId val="{00000000-92C7-492B-BED6-4C556F3788FE}"/>
            </c:ext>
          </c:extLst>
        </c:ser>
        <c:dLbls>
          <c:showLegendKey val="0"/>
          <c:showVal val="0"/>
          <c:showCatName val="0"/>
          <c:showSerName val="0"/>
          <c:showPercent val="0"/>
          <c:showBubbleSize val="0"/>
        </c:dLbls>
        <c:gapWidth val="119"/>
        <c:overlap val="-27"/>
        <c:axId val="1407610816"/>
        <c:axId val="1407612256"/>
      </c:barChart>
      <c:catAx>
        <c:axId val="1407610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50000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07612256"/>
        <c:crosses val="autoZero"/>
        <c:auto val="1"/>
        <c:lblAlgn val="ctr"/>
        <c:lblOffset val="100"/>
        <c:noMultiLvlLbl val="0"/>
      </c:catAx>
      <c:valAx>
        <c:axId val="1407612256"/>
        <c:scaling>
          <c:orientation val="minMax"/>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07610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 by Parish</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LA_2100!$BF$58</c:f>
              <c:strCache>
                <c:ptCount val="1"/>
                <c:pt idx="0">
                  <c:v>Compliance</c:v>
                </c:pt>
              </c:strCache>
            </c:strRef>
          </c:tx>
          <c:spPr>
            <a:solidFill>
              <a:schemeClr val="accent1"/>
            </a:solidFill>
            <a:ln>
              <a:noFill/>
            </a:ln>
            <a:effectLst/>
          </c:spPr>
          <c:invertIfNegative val="0"/>
          <c:dPt>
            <c:idx val="4"/>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180C-44FE-95D7-D9EC1A56CA70}"/>
              </c:ext>
            </c:extLst>
          </c:dPt>
          <c:dPt>
            <c:idx val="6"/>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2-180C-44FE-95D7-D9EC1A56CA70}"/>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LA_2100!$BE$59:$BE$68</c:f>
              <c:strCache>
                <c:ptCount val="10"/>
                <c:pt idx="0">
                  <c:v>Allen*</c:v>
                </c:pt>
                <c:pt idx="1">
                  <c:v>Beauregard*</c:v>
                </c:pt>
                <c:pt idx="2">
                  <c:v>Richland*</c:v>
                </c:pt>
                <c:pt idx="3">
                  <c:v>Claiborne*</c:v>
                </c:pt>
                <c:pt idx="4">
                  <c:v>Rapides</c:v>
                </c:pt>
                <c:pt idx="5">
                  <c:v>Franklin*</c:v>
                </c:pt>
                <c:pt idx="6">
                  <c:v>Calcasieu</c:v>
                </c:pt>
                <c:pt idx="7">
                  <c:v>Natchitoches*</c:v>
                </c:pt>
                <c:pt idx="8">
                  <c:v>Concordia*</c:v>
                </c:pt>
                <c:pt idx="9">
                  <c:v>Catahoula*</c:v>
                </c:pt>
              </c:strCache>
            </c:strRef>
          </c:cat>
          <c:val>
            <c:numRef>
              <c:f>LA_2100!$BF$59:$BF$68</c:f>
              <c:numCache>
                <c:formatCode>0.0%</c:formatCode>
                <c:ptCount val="10"/>
                <c:pt idx="0">
                  <c:v>0.33333333333333331</c:v>
                </c:pt>
                <c:pt idx="1">
                  <c:v>0.31063829787234043</c:v>
                </c:pt>
                <c:pt idx="2">
                  <c:v>0.28499999999999998</c:v>
                </c:pt>
                <c:pt idx="3">
                  <c:v>0.24064171122994651</c:v>
                </c:pt>
                <c:pt idx="4">
                  <c:v>0.23506366307541626</c:v>
                </c:pt>
                <c:pt idx="5">
                  <c:v>0.23333333333333334</c:v>
                </c:pt>
                <c:pt idx="6">
                  <c:v>0.20437017994858611</c:v>
                </c:pt>
                <c:pt idx="7">
                  <c:v>0.19727891156462585</c:v>
                </c:pt>
                <c:pt idx="8">
                  <c:v>0.17910447761194029</c:v>
                </c:pt>
                <c:pt idx="9">
                  <c:v>0.12871287128712872</c:v>
                </c:pt>
              </c:numCache>
            </c:numRef>
          </c:val>
          <c:extLst>
            <c:ext xmlns:c16="http://schemas.microsoft.com/office/drawing/2014/chart" uri="{C3380CC4-5D6E-409C-BE32-E72D297353CC}">
              <c16:uniqueId val="{00000000-180C-44FE-95D7-D9EC1A56CA70}"/>
            </c:ext>
          </c:extLst>
        </c:ser>
        <c:dLbls>
          <c:showLegendKey val="0"/>
          <c:showVal val="0"/>
          <c:showCatName val="0"/>
          <c:showSerName val="0"/>
          <c:showPercent val="0"/>
          <c:showBubbleSize val="0"/>
        </c:dLbls>
        <c:gapWidth val="119"/>
        <c:overlap val="-11"/>
        <c:axId val="1407603616"/>
        <c:axId val="1407604096"/>
      </c:barChart>
      <c:catAx>
        <c:axId val="1407603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50000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07604096"/>
        <c:crosses val="autoZero"/>
        <c:auto val="1"/>
        <c:lblAlgn val="ctr"/>
        <c:lblOffset val="100"/>
        <c:noMultiLvlLbl val="0"/>
      </c:catAx>
      <c:valAx>
        <c:axId val="1407604096"/>
        <c:scaling>
          <c:orientation val="minMax"/>
          <c:max val="0.5"/>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07603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 by number of PCP Visits</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LA_2100!$AP$93</c:f>
              <c:strCache>
                <c:ptCount val="1"/>
                <c:pt idx="0">
                  <c:v>%comp</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LA_2100!$AL$94:$AL$97</c:f>
              <c:strCache>
                <c:ptCount val="4"/>
                <c:pt idx="0">
                  <c:v>1-2</c:v>
                </c:pt>
                <c:pt idx="1">
                  <c:v>3-4</c:v>
                </c:pt>
                <c:pt idx="2">
                  <c:v>5-10</c:v>
                </c:pt>
                <c:pt idx="3">
                  <c:v>10+</c:v>
                </c:pt>
              </c:strCache>
            </c:strRef>
          </c:cat>
          <c:val>
            <c:numRef>
              <c:f>LA_2100!$AP$94:$AP$97</c:f>
              <c:numCache>
                <c:formatCode>0%</c:formatCode>
                <c:ptCount val="4"/>
                <c:pt idx="0">
                  <c:v>0.41851389322510146</c:v>
                </c:pt>
                <c:pt idx="1">
                  <c:v>0.45904197222655641</c:v>
                </c:pt>
                <c:pt idx="2">
                  <c:v>0.48195800059154098</c:v>
                </c:pt>
                <c:pt idx="3">
                  <c:v>0.46609042553191488</c:v>
                </c:pt>
              </c:numCache>
            </c:numRef>
          </c:val>
          <c:extLst>
            <c:ext xmlns:c16="http://schemas.microsoft.com/office/drawing/2014/chart" uri="{C3380CC4-5D6E-409C-BE32-E72D297353CC}">
              <c16:uniqueId val="{00000000-630B-4FE9-9E3A-09834B402D1A}"/>
            </c:ext>
          </c:extLst>
        </c:ser>
        <c:dLbls>
          <c:showLegendKey val="0"/>
          <c:showVal val="0"/>
          <c:showCatName val="0"/>
          <c:showSerName val="0"/>
          <c:showPercent val="0"/>
          <c:showBubbleSize val="0"/>
        </c:dLbls>
        <c:gapWidth val="119"/>
        <c:overlap val="-27"/>
        <c:axId val="1273803072"/>
        <c:axId val="1273801152"/>
      </c:barChart>
      <c:catAx>
        <c:axId val="1273803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73801152"/>
        <c:crosses val="autoZero"/>
        <c:auto val="1"/>
        <c:lblAlgn val="ctr"/>
        <c:lblOffset val="100"/>
        <c:noMultiLvlLbl val="0"/>
      </c:catAx>
      <c:valAx>
        <c:axId val="1273801152"/>
        <c:scaling>
          <c:orientation val="minMax"/>
          <c:max val="0.5"/>
          <c:min val="0.35000000000000003"/>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738030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 Compliance</a:t>
            </a:r>
            <a:r>
              <a:rPr lang="en-US" sz="2000" baseline="0" dirty="0"/>
              <a:t> by Co-morbidity</a:t>
            </a:r>
            <a:endParaRPr lang="en-US"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3"/>
          <c:order val="3"/>
          <c:tx>
            <c:strRef>
              <c:f>LA_2100!$CE$4</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LA_2100!$CA$5:$CA$11</c:f>
              <c:strCache>
                <c:ptCount val="7"/>
                <c:pt idx="0">
                  <c:v>CAD</c:v>
                </c:pt>
                <c:pt idx="1">
                  <c:v>CHF</c:v>
                </c:pt>
                <c:pt idx="2">
                  <c:v>HLD</c:v>
                </c:pt>
                <c:pt idx="3">
                  <c:v>Obesity</c:v>
                </c:pt>
                <c:pt idx="4">
                  <c:v>DM</c:v>
                </c:pt>
                <c:pt idx="5">
                  <c:v>COPD</c:v>
                </c:pt>
                <c:pt idx="6">
                  <c:v>CKD</c:v>
                </c:pt>
              </c:strCache>
            </c:strRef>
          </c:cat>
          <c:val>
            <c:numRef>
              <c:f>LA_2100!$CE$5:$CE$11</c:f>
              <c:numCache>
                <c:formatCode>0.0%</c:formatCode>
                <c:ptCount val="7"/>
                <c:pt idx="0">
                  <c:v>0.52912186379928317</c:v>
                </c:pt>
                <c:pt idx="1">
                  <c:v>0.49204244031830241</c:v>
                </c:pt>
                <c:pt idx="2" formatCode="0.00%">
                  <c:v>0.48132474701011957</c:v>
                </c:pt>
                <c:pt idx="3" formatCode="0.00%">
                  <c:v>0.48063470397543079</c:v>
                </c:pt>
                <c:pt idx="4" formatCode="0.00%">
                  <c:v>0.48001289490651194</c:v>
                </c:pt>
                <c:pt idx="5">
                  <c:v>0.47212065813528337</c:v>
                </c:pt>
                <c:pt idx="6">
                  <c:v>0.45743589743589741</c:v>
                </c:pt>
              </c:numCache>
            </c:numRef>
          </c:val>
          <c:extLst>
            <c:ext xmlns:c16="http://schemas.microsoft.com/office/drawing/2014/chart" uri="{C3380CC4-5D6E-409C-BE32-E72D297353CC}">
              <c16:uniqueId val="{00000000-736E-40B3-A062-0EDC97B1E6AD}"/>
            </c:ext>
          </c:extLst>
        </c:ser>
        <c:dLbls>
          <c:showLegendKey val="0"/>
          <c:showVal val="0"/>
          <c:showCatName val="0"/>
          <c:showSerName val="0"/>
          <c:showPercent val="0"/>
          <c:showBubbleSize val="0"/>
        </c:dLbls>
        <c:gapWidth val="119"/>
        <c:overlap val="-27"/>
        <c:axId val="1562097424"/>
        <c:axId val="1562105104"/>
        <c:extLst>
          <c:ext xmlns:c15="http://schemas.microsoft.com/office/drawing/2012/chart" uri="{02D57815-91ED-43cb-92C2-25804820EDAC}">
            <c15:filteredBarSeries>
              <c15:ser>
                <c:idx val="0"/>
                <c:order val="0"/>
                <c:tx>
                  <c:strRef>
                    <c:extLst>
                      <c:ext uri="{02D57815-91ED-43cb-92C2-25804820EDAC}">
                        <c15:formulaRef>
                          <c15:sqref>LA_2100!$CB$4</c15:sqref>
                        </c15:formulaRef>
                      </c:ext>
                    </c:extLst>
                    <c:strCache>
                      <c:ptCount val="1"/>
                      <c:pt idx="0">
                        <c:v>#comp</c:v>
                      </c:pt>
                    </c:strCache>
                  </c:strRef>
                </c:tx>
                <c:spPr>
                  <a:solidFill>
                    <a:schemeClr val="accent1"/>
                  </a:solidFill>
                  <a:ln>
                    <a:noFill/>
                  </a:ln>
                  <a:effectLst/>
                </c:spPr>
                <c:invertIfNegative val="0"/>
                <c:cat>
                  <c:strRef>
                    <c:extLst>
                      <c:ext uri="{02D57815-91ED-43cb-92C2-25804820EDAC}">
                        <c15:formulaRef>
                          <c15:sqref>LA_2100!$CA$5:$CA$11</c15:sqref>
                        </c15:formulaRef>
                      </c:ext>
                    </c:extLst>
                    <c:strCache>
                      <c:ptCount val="7"/>
                      <c:pt idx="0">
                        <c:v>CAD</c:v>
                      </c:pt>
                      <c:pt idx="1">
                        <c:v>CHF</c:v>
                      </c:pt>
                      <c:pt idx="2">
                        <c:v>HLD</c:v>
                      </c:pt>
                      <c:pt idx="3">
                        <c:v>Obesity</c:v>
                      </c:pt>
                      <c:pt idx="4">
                        <c:v>DM</c:v>
                      </c:pt>
                      <c:pt idx="5">
                        <c:v>COPD</c:v>
                      </c:pt>
                      <c:pt idx="6">
                        <c:v>CKD</c:v>
                      </c:pt>
                    </c:strCache>
                  </c:strRef>
                </c:cat>
                <c:val>
                  <c:numRef>
                    <c:extLst>
                      <c:ext uri="{02D57815-91ED-43cb-92C2-25804820EDAC}">
                        <c15:formulaRef>
                          <c15:sqref>LA_2100!$CB$5:$CB$11</c15:sqref>
                        </c15:formulaRef>
                      </c:ext>
                    </c:extLst>
                    <c:numCache>
                      <c:formatCode>General</c:formatCode>
                      <c:ptCount val="7"/>
                      <c:pt idx="0">
                        <c:v>1181</c:v>
                      </c:pt>
                      <c:pt idx="1">
                        <c:v>742</c:v>
                      </c:pt>
                      <c:pt idx="2">
                        <c:v>5232</c:v>
                      </c:pt>
                      <c:pt idx="3">
                        <c:v>2817</c:v>
                      </c:pt>
                      <c:pt idx="4">
                        <c:v>4467</c:v>
                      </c:pt>
                      <c:pt idx="5">
                        <c:v>1033</c:v>
                      </c:pt>
                      <c:pt idx="6">
                        <c:v>446</c:v>
                      </c:pt>
                    </c:numCache>
                  </c:numRef>
                </c:val>
                <c:extLst>
                  <c:ext xmlns:c16="http://schemas.microsoft.com/office/drawing/2014/chart" uri="{C3380CC4-5D6E-409C-BE32-E72D297353CC}">
                    <c16:uniqueId val="{00000001-736E-40B3-A062-0EDC97B1E6AD}"/>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LA_2100!$CC$4</c15:sqref>
                        </c15:formulaRef>
                      </c:ext>
                    </c:extLst>
                    <c:strCache>
                      <c:ptCount val="1"/>
                      <c:pt idx="0">
                        <c:v>#NC</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LA_2100!$CA$5:$CA$11</c15:sqref>
                        </c15:formulaRef>
                      </c:ext>
                    </c:extLst>
                    <c:strCache>
                      <c:ptCount val="7"/>
                      <c:pt idx="0">
                        <c:v>CAD</c:v>
                      </c:pt>
                      <c:pt idx="1">
                        <c:v>CHF</c:v>
                      </c:pt>
                      <c:pt idx="2">
                        <c:v>HLD</c:v>
                      </c:pt>
                      <c:pt idx="3">
                        <c:v>Obesity</c:v>
                      </c:pt>
                      <c:pt idx="4">
                        <c:v>DM</c:v>
                      </c:pt>
                      <c:pt idx="5">
                        <c:v>COPD</c:v>
                      </c:pt>
                      <c:pt idx="6">
                        <c:v>CKD</c:v>
                      </c:pt>
                    </c:strCache>
                  </c:strRef>
                </c:cat>
                <c:val>
                  <c:numRef>
                    <c:extLst xmlns:c15="http://schemas.microsoft.com/office/drawing/2012/chart">
                      <c:ext xmlns:c15="http://schemas.microsoft.com/office/drawing/2012/chart" uri="{02D57815-91ED-43cb-92C2-25804820EDAC}">
                        <c15:formulaRef>
                          <c15:sqref>LA_2100!$CC$5:$CC$11</c15:sqref>
                        </c15:formulaRef>
                      </c:ext>
                    </c:extLst>
                    <c:numCache>
                      <c:formatCode>General</c:formatCode>
                      <c:ptCount val="7"/>
                      <c:pt idx="0">
                        <c:v>1051</c:v>
                      </c:pt>
                      <c:pt idx="1">
                        <c:v>766</c:v>
                      </c:pt>
                      <c:pt idx="2">
                        <c:v>5638</c:v>
                      </c:pt>
                      <c:pt idx="3">
                        <c:v>3044</c:v>
                      </c:pt>
                      <c:pt idx="4">
                        <c:v>4839</c:v>
                      </c:pt>
                      <c:pt idx="5">
                        <c:v>1155</c:v>
                      </c:pt>
                      <c:pt idx="6">
                        <c:v>529</c:v>
                      </c:pt>
                    </c:numCache>
                  </c:numRef>
                </c:val>
                <c:extLst xmlns:c15="http://schemas.microsoft.com/office/drawing/2012/chart">
                  <c:ext xmlns:c16="http://schemas.microsoft.com/office/drawing/2014/chart" uri="{C3380CC4-5D6E-409C-BE32-E72D297353CC}">
                    <c16:uniqueId val="{00000002-736E-40B3-A062-0EDC97B1E6AD}"/>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LA_2100!$CD$4</c15:sqref>
                        </c15:formulaRef>
                      </c:ext>
                    </c:extLst>
                    <c:strCache>
                      <c:ptCount val="1"/>
                      <c:pt idx="0">
                        <c:v>Total</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LA_2100!$CA$5:$CA$11</c15:sqref>
                        </c15:formulaRef>
                      </c:ext>
                    </c:extLst>
                    <c:strCache>
                      <c:ptCount val="7"/>
                      <c:pt idx="0">
                        <c:v>CAD</c:v>
                      </c:pt>
                      <c:pt idx="1">
                        <c:v>CHF</c:v>
                      </c:pt>
                      <c:pt idx="2">
                        <c:v>HLD</c:v>
                      </c:pt>
                      <c:pt idx="3">
                        <c:v>Obesity</c:v>
                      </c:pt>
                      <c:pt idx="4">
                        <c:v>DM</c:v>
                      </c:pt>
                      <c:pt idx="5">
                        <c:v>COPD</c:v>
                      </c:pt>
                      <c:pt idx="6">
                        <c:v>CKD</c:v>
                      </c:pt>
                    </c:strCache>
                  </c:strRef>
                </c:cat>
                <c:val>
                  <c:numRef>
                    <c:extLst xmlns:c15="http://schemas.microsoft.com/office/drawing/2012/chart">
                      <c:ext xmlns:c15="http://schemas.microsoft.com/office/drawing/2012/chart" uri="{02D57815-91ED-43cb-92C2-25804820EDAC}">
                        <c15:formulaRef>
                          <c15:sqref>LA_2100!$CD$5:$CD$11</c15:sqref>
                        </c15:formulaRef>
                      </c:ext>
                    </c:extLst>
                    <c:numCache>
                      <c:formatCode>General</c:formatCode>
                      <c:ptCount val="7"/>
                      <c:pt idx="0">
                        <c:v>2232</c:v>
                      </c:pt>
                      <c:pt idx="1">
                        <c:v>1508</c:v>
                      </c:pt>
                      <c:pt idx="2">
                        <c:v>10870</c:v>
                      </c:pt>
                      <c:pt idx="3">
                        <c:v>5861</c:v>
                      </c:pt>
                      <c:pt idx="4">
                        <c:v>9306</c:v>
                      </c:pt>
                      <c:pt idx="5">
                        <c:v>2188</c:v>
                      </c:pt>
                      <c:pt idx="6">
                        <c:v>975</c:v>
                      </c:pt>
                    </c:numCache>
                  </c:numRef>
                </c:val>
                <c:extLst xmlns:c15="http://schemas.microsoft.com/office/drawing/2012/chart">
                  <c:ext xmlns:c16="http://schemas.microsoft.com/office/drawing/2014/chart" uri="{C3380CC4-5D6E-409C-BE32-E72D297353CC}">
                    <c16:uniqueId val="{00000003-736E-40B3-A062-0EDC97B1E6AD}"/>
                  </c:ext>
                </c:extLst>
              </c15:ser>
            </c15:filteredBarSeries>
          </c:ext>
        </c:extLst>
      </c:barChart>
      <c:catAx>
        <c:axId val="156209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62105104"/>
        <c:crosses val="autoZero"/>
        <c:auto val="1"/>
        <c:lblAlgn val="ctr"/>
        <c:lblOffset val="100"/>
        <c:noMultiLvlLbl val="0"/>
      </c:catAx>
      <c:valAx>
        <c:axId val="1562105104"/>
        <c:scaling>
          <c:orientation val="minMax"/>
          <c:min val="0.35000000000000003"/>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6209742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0.10355</cdr:x>
      <cdr:y>0.48936</cdr:y>
    </cdr:from>
    <cdr:to>
      <cdr:x>0.98475</cdr:x>
      <cdr:y>0.48936</cdr:y>
    </cdr:to>
    <cdr:cxnSp macro="">
      <cdr:nvCxnSpPr>
        <cdr:cNvPr id="2" name="Straight Connector 1">
          <a:extLst xmlns:a="http://schemas.openxmlformats.org/drawingml/2006/main">
            <a:ext uri="{FF2B5EF4-FFF2-40B4-BE49-F238E27FC236}">
              <a16:creationId xmlns:a16="http://schemas.microsoft.com/office/drawing/2014/main" id="{2DE988DA-C899-CC3E-B84D-E8A4065CB7EE}"/>
            </a:ext>
          </a:extLst>
        </cdr:cNvPr>
        <cdr:cNvCxnSpPr/>
      </cdr:nvCxnSpPr>
      <cdr:spPr>
        <a:xfrm xmlns:a="http://schemas.openxmlformats.org/drawingml/2006/main">
          <a:off x="635000" y="2561121"/>
          <a:ext cx="5403921" cy="0"/>
        </a:xfrm>
        <a:prstGeom xmlns:a="http://schemas.openxmlformats.org/drawingml/2006/main" prst="line">
          <a:avLst/>
        </a:prstGeom>
        <a:ln xmlns:a="http://schemas.openxmlformats.org/drawingml/2006/main" w="190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0.05011</cdr:x>
      <cdr:y>0.61223</cdr:y>
    </cdr:from>
    <cdr:to>
      <cdr:x>0.97655</cdr:x>
      <cdr:y>0.61223</cdr:y>
    </cdr:to>
    <cdr:cxnSp macro="">
      <cdr:nvCxnSpPr>
        <cdr:cNvPr id="2" name="Straight Connector 1">
          <a:extLst xmlns:a="http://schemas.openxmlformats.org/drawingml/2006/main">
            <a:ext uri="{FF2B5EF4-FFF2-40B4-BE49-F238E27FC236}">
              <a16:creationId xmlns:a16="http://schemas.microsoft.com/office/drawing/2014/main" id="{2DE988DA-C899-CC3E-B84D-E8A4065CB7EE}"/>
            </a:ext>
          </a:extLst>
        </cdr:cNvPr>
        <cdr:cNvCxnSpPr/>
      </cdr:nvCxnSpPr>
      <cdr:spPr>
        <a:xfrm xmlns:a="http://schemas.openxmlformats.org/drawingml/2006/main">
          <a:off x="596900" y="3035300"/>
          <a:ext cx="11036300" cy="0"/>
        </a:xfrm>
        <a:prstGeom xmlns:a="http://schemas.openxmlformats.org/drawingml/2006/main" prst="line">
          <a:avLst/>
        </a:prstGeom>
        <a:ln xmlns:a="http://schemas.openxmlformats.org/drawingml/2006/main" w="190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77FB2-F0B5-40EC-B5ED-BB29C9B6F958}" type="datetimeFigureOut">
              <a:rPr lang="en-US" smtClean="0"/>
              <a:t>7/31/25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C2BE06-2A0C-4550-A491-7ABC31CBB057}" type="slidenum">
              <a:rPr lang="en-US" smtClean="0"/>
              <a:t>‹#›</a:t>
            </a:fld>
            <a:endParaRPr lang="en-US"/>
          </a:p>
        </p:txBody>
      </p:sp>
    </p:spTree>
    <p:extLst>
      <p:ext uri="{BB962C8B-B14F-4D97-AF65-F5344CB8AC3E}">
        <p14:creationId xmlns:p14="http://schemas.microsoft.com/office/powerpoint/2010/main" val="1983131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N=16k, 10k</a:t>
            </a:r>
          </a:p>
        </p:txBody>
      </p:sp>
      <p:sp>
        <p:nvSpPr>
          <p:cNvPr id="4" name="Slide Number Placeholder 3"/>
          <p:cNvSpPr>
            <a:spLocks noGrp="1"/>
          </p:cNvSpPr>
          <p:nvPr>
            <p:ph type="sldNum" sz="quarter" idx="5"/>
          </p:nvPr>
        </p:nvSpPr>
        <p:spPr/>
        <p:txBody>
          <a:bodyPr/>
          <a:lstStyle/>
          <a:p>
            <a:fld id="{19C2BE06-2A0C-4550-A491-7ABC31CBB057}" type="slidenum">
              <a:rPr lang="en-US" smtClean="0"/>
              <a:t>3</a:t>
            </a:fld>
            <a:endParaRPr lang="en-US"/>
          </a:p>
        </p:txBody>
      </p:sp>
    </p:spTree>
    <p:extLst>
      <p:ext uri="{BB962C8B-B14F-4D97-AF65-F5344CB8AC3E}">
        <p14:creationId xmlns:p14="http://schemas.microsoft.com/office/powerpoint/2010/main" val="1497035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RELAY message CBP Medication Adherence and CBP Medication Adherence File </a:t>
            </a:r>
            <a:endParaRPr lang="en-US" dirty="0"/>
          </a:p>
        </p:txBody>
      </p:sp>
      <p:sp>
        <p:nvSpPr>
          <p:cNvPr id="4" name="Slide Number Placeholder 3"/>
          <p:cNvSpPr>
            <a:spLocks noGrp="1"/>
          </p:cNvSpPr>
          <p:nvPr>
            <p:ph type="sldNum" sz="quarter" idx="5"/>
          </p:nvPr>
        </p:nvSpPr>
        <p:spPr/>
        <p:txBody>
          <a:bodyPr/>
          <a:lstStyle/>
          <a:p>
            <a:fld id="{19C2BE06-2A0C-4550-A491-7ABC31CBB057}" type="slidenum">
              <a:rPr lang="en-US" smtClean="0"/>
              <a:t>13</a:t>
            </a:fld>
            <a:endParaRPr lang="en-US"/>
          </a:p>
        </p:txBody>
      </p:sp>
    </p:spTree>
    <p:extLst>
      <p:ext uri="{BB962C8B-B14F-4D97-AF65-F5344CB8AC3E}">
        <p14:creationId xmlns:p14="http://schemas.microsoft.com/office/powerpoint/2010/main" val="4080196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Women are slightly more compliant than men, true for </a:t>
            </a:r>
            <a:r>
              <a:rPr lang="en-US" dirty="0" err="1"/>
              <a:t>MedicAid</a:t>
            </a:r>
            <a:r>
              <a:rPr lang="en-US" dirty="0"/>
              <a:t> profile.</a:t>
            </a:r>
          </a:p>
          <a:p>
            <a:r>
              <a:rPr lang="en-US" dirty="0"/>
              <a:t>Compliance increases with age, worse adulthood.</a:t>
            </a:r>
          </a:p>
        </p:txBody>
      </p:sp>
      <p:sp>
        <p:nvSpPr>
          <p:cNvPr id="4" name="Slide Number Placeholder 3"/>
          <p:cNvSpPr>
            <a:spLocks noGrp="1"/>
          </p:cNvSpPr>
          <p:nvPr>
            <p:ph type="sldNum" sz="quarter" idx="5"/>
          </p:nvPr>
        </p:nvSpPr>
        <p:spPr/>
        <p:txBody>
          <a:bodyPr/>
          <a:lstStyle/>
          <a:p>
            <a:fld id="{19C2BE06-2A0C-4550-A491-7ABC31CBB057}" type="slidenum">
              <a:rPr lang="en-US" smtClean="0"/>
              <a:t>4</a:t>
            </a:fld>
            <a:endParaRPr lang="en-US"/>
          </a:p>
        </p:txBody>
      </p:sp>
    </p:spTree>
    <p:extLst>
      <p:ext uri="{BB962C8B-B14F-4D97-AF65-F5344CB8AC3E}">
        <p14:creationId xmlns:p14="http://schemas.microsoft.com/office/powerpoint/2010/main" val="451839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r>
              <a:rPr lang="en-US" sz="1800" b="0" i="0" u="none" strike="noStrike" dirty="0">
                <a:solidFill>
                  <a:srgbClr val="000000"/>
                </a:solidFill>
                <a:effectLst/>
                <a:latin typeface="Calibri" panose="020F0502020204030204" pitchFamily="34" charset="0"/>
              </a:rPr>
              <a:t>320,</a:t>
            </a:r>
            <a:r>
              <a:rPr lang="en-US" dirty="0"/>
              <a:t> </a:t>
            </a:r>
            <a:r>
              <a:rPr lang="en-US" sz="1800" b="0" i="0" u="none" strike="noStrike" dirty="0">
                <a:solidFill>
                  <a:srgbClr val="000000"/>
                </a:solidFill>
                <a:effectLst/>
                <a:latin typeface="Calibri" panose="020F0502020204030204" pitchFamily="34" charset="0"/>
              </a:rPr>
              <a:t>211,</a:t>
            </a:r>
            <a:r>
              <a:rPr lang="en-US" dirty="0"/>
              <a:t> </a:t>
            </a:r>
            <a:r>
              <a:rPr lang="en-US" sz="1800" b="0" i="0" u="none" strike="noStrike" dirty="0">
                <a:solidFill>
                  <a:srgbClr val="000000"/>
                </a:solidFill>
                <a:effectLst/>
                <a:latin typeface="Calibri" panose="020F0502020204030204" pitchFamily="34" charset="0"/>
              </a:rPr>
              <a:t>288,</a:t>
            </a:r>
            <a:r>
              <a:rPr lang="en-US" dirty="0"/>
              <a:t> </a:t>
            </a:r>
            <a:r>
              <a:rPr lang="en-US" sz="1800" b="0" i="0" u="none" strike="noStrike" dirty="0">
                <a:solidFill>
                  <a:srgbClr val="000000"/>
                </a:solidFill>
                <a:effectLst/>
                <a:latin typeface="Calibri" panose="020F0502020204030204" pitchFamily="34" charset="0"/>
              </a:rPr>
              <a:t>9901,</a:t>
            </a:r>
            <a:r>
              <a:rPr lang="en-US" dirty="0"/>
              <a:t> </a:t>
            </a:r>
            <a:r>
              <a:rPr lang="en-US" sz="1800" b="0" i="0" u="none" strike="noStrike" dirty="0">
                <a:solidFill>
                  <a:srgbClr val="000000"/>
                </a:solidFill>
                <a:effectLst/>
                <a:latin typeface="Calibri" panose="020F0502020204030204" pitchFamily="34" charset="0"/>
              </a:rPr>
              <a:t>1176,14315</a:t>
            </a:r>
            <a:r>
              <a:rPr lang="en-US" dirty="0"/>
              <a:t> </a:t>
            </a:r>
          </a:p>
          <a:p>
            <a:r>
              <a:rPr lang="en-US" dirty="0"/>
              <a:t>Asians, American Indian/Alaska Native, and 2+ races have smaller populations of ~200-300. </a:t>
            </a:r>
          </a:p>
          <a:p>
            <a:r>
              <a:rPr lang="en-US" dirty="0"/>
              <a:t>Overall pretty similar, but Black/AA are the lowest.</a:t>
            </a:r>
          </a:p>
        </p:txBody>
      </p:sp>
      <p:sp>
        <p:nvSpPr>
          <p:cNvPr id="4" name="Slide Number Placeholder 3"/>
          <p:cNvSpPr>
            <a:spLocks noGrp="1"/>
          </p:cNvSpPr>
          <p:nvPr>
            <p:ph type="sldNum" sz="quarter" idx="5"/>
          </p:nvPr>
        </p:nvSpPr>
        <p:spPr/>
        <p:txBody>
          <a:bodyPr/>
          <a:lstStyle/>
          <a:p>
            <a:fld id="{19C2BE06-2A0C-4550-A491-7ABC31CBB057}" type="slidenum">
              <a:rPr lang="en-US" smtClean="0"/>
              <a:t>5</a:t>
            </a:fld>
            <a:endParaRPr lang="en-US"/>
          </a:p>
        </p:txBody>
      </p:sp>
    </p:spTree>
    <p:extLst>
      <p:ext uri="{BB962C8B-B14F-4D97-AF65-F5344CB8AC3E}">
        <p14:creationId xmlns:p14="http://schemas.microsoft.com/office/powerpoint/2010/main" val="4046007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N=3135, 783</a:t>
            </a:r>
          </a:p>
          <a:p>
            <a:endParaRPr lang="en-US" dirty="0"/>
          </a:p>
          <a:p>
            <a:r>
              <a:rPr lang="en-US" dirty="0"/>
              <a:t>Both are pretty good, but surprising stable is slightly lower. This may be due to reporting bias as people if patients are more willing to self-report “stable” transportation. Or there may be more resources promoted to those who are marked as “vulnerable”. </a:t>
            </a:r>
          </a:p>
        </p:txBody>
      </p:sp>
      <p:sp>
        <p:nvSpPr>
          <p:cNvPr id="4" name="Slide Number Placeholder 3"/>
          <p:cNvSpPr>
            <a:spLocks noGrp="1"/>
          </p:cNvSpPr>
          <p:nvPr>
            <p:ph type="sldNum" sz="quarter" idx="5"/>
          </p:nvPr>
        </p:nvSpPr>
        <p:spPr/>
        <p:txBody>
          <a:bodyPr/>
          <a:lstStyle/>
          <a:p>
            <a:fld id="{19C2BE06-2A0C-4550-A491-7ABC31CBB057}" type="slidenum">
              <a:rPr lang="en-US" smtClean="0"/>
              <a:t>6</a:t>
            </a:fld>
            <a:endParaRPr lang="en-US"/>
          </a:p>
        </p:txBody>
      </p:sp>
    </p:spTree>
    <p:extLst>
      <p:ext uri="{BB962C8B-B14F-4D97-AF65-F5344CB8AC3E}">
        <p14:creationId xmlns:p14="http://schemas.microsoft.com/office/powerpoint/2010/main" val="2060026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 = </a:t>
            </a:r>
            <a:r>
              <a:rPr lang="en-US" sz="1800" b="0" i="0" u="none" strike="noStrike" dirty="0">
                <a:solidFill>
                  <a:srgbClr val="000000"/>
                </a:solidFill>
                <a:effectLst/>
                <a:latin typeface="Calibri" panose="020F0502020204030204" pitchFamily="34" charset="0"/>
              </a:rPr>
              <a:t>350,</a:t>
            </a:r>
            <a:r>
              <a:rPr lang="en-US" dirty="0"/>
              <a:t> </a:t>
            </a:r>
            <a:r>
              <a:rPr lang="en-US" sz="1800" b="0" i="0" u="none" strike="noStrike" dirty="0">
                <a:solidFill>
                  <a:srgbClr val="000000"/>
                </a:solidFill>
                <a:effectLst/>
                <a:latin typeface="Calibri" panose="020F0502020204030204" pitchFamily="34" charset="0"/>
              </a:rPr>
              <a:t>218,</a:t>
            </a:r>
            <a:r>
              <a:rPr lang="en-US" dirty="0"/>
              <a:t> </a:t>
            </a:r>
            <a:r>
              <a:rPr lang="en-US" sz="1800" b="1" i="0" u="none" strike="noStrike" dirty="0">
                <a:solidFill>
                  <a:srgbClr val="000000"/>
                </a:solidFill>
                <a:effectLst/>
                <a:latin typeface="Calibri" panose="020F0502020204030204" pitchFamily="34" charset="0"/>
              </a:rPr>
              <a:t>704</a:t>
            </a:r>
            <a:r>
              <a:rPr lang="en-US" sz="1800" b="0" i="0" u="none" strike="noStrike" dirty="0">
                <a:solidFill>
                  <a:srgbClr val="000000"/>
                </a:solidFill>
                <a:effectLst/>
                <a:latin typeface="Calibri" panose="020F0502020204030204" pitchFamily="34" charset="0"/>
              </a:rPr>
              <a:t>,</a:t>
            </a:r>
            <a:r>
              <a:rPr lang="en-US" dirty="0"/>
              <a:t> </a:t>
            </a:r>
            <a:r>
              <a:rPr lang="en-US" sz="1800" b="0" i="0" u="none" strike="noStrike" dirty="0">
                <a:solidFill>
                  <a:srgbClr val="000000"/>
                </a:solidFill>
                <a:effectLst/>
                <a:latin typeface="Calibri" panose="020F0502020204030204" pitchFamily="34" charset="0"/>
              </a:rPr>
              <a:t>415,</a:t>
            </a:r>
            <a:r>
              <a:rPr lang="en-US" dirty="0"/>
              <a:t> </a:t>
            </a:r>
            <a:r>
              <a:rPr lang="en-US" sz="1800" b="0" i="0" u="none" strike="noStrike" dirty="0">
                <a:solidFill>
                  <a:srgbClr val="000000"/>
                </a:solidFill>
                <a:effectLst/>
                <a:latin typeface="Calibri" panose="020F0502020204030204" pitchFamily="34" charset="0"/>
              </a:rPr>
              <a:t>341,</a:t>
            </a:r>
            <a:r>
              <a:rPr lang="en-US" dirty="0"/>
              <a:t> </a:t>
            </a:r>
            <a:r>
              <a:rPr lang="en-US" sz="1800" b="0" i="0" u="none" strike="noStrike" dirty="0">
                <a:solidFill>
                  <a:srgbClr val="000000"/>
                </a:solidFill>
                <a:effectLst/>
                <a:latin typeface="Calibri" panose="020F0502020204030204" pitchFamily="34" charset="0"/>
              </a:rPr>
              <a:t>103,</a:t>
            </a:r>
            <a:r>
              <a:rPr lang="en-US" dirty="0"/>
              <a:t> </a:t>
            </a:r>
            <a:r>
              <a:rPr lang="en-US" sz="1800" b="1" i="0" u="none" strike="noStrike" dirty="0">
                <a:solidFill>
                  <a:srgbClr val="000000"/>
                </a:solidFill>
                <a:effectLst/>
                <a:latin typeface="Calibri" panose="020F0502020204030204" pitchFamily="34" charset="0"/>
              </a:rPr>
              <a:t>776</a:t>
            </a:r>
            <a:r>
              <a:rPr lang="en-US" sz="1800" b="0" i="0" u="none" strike="noStrike" dirty="0">
                <a:solidFill>
                  <a:srgbClr val="000000"/>
                </a:solidFill>
                <a:effectLst/>
                <a:latin typeface="Calibri" panose="020F0502020204030204" pitchFamily="34" charset="0"/>
              </a:rPr>
              <a:t>,</a:t>
            </a:r>
            <a:r>
              <a:rPr lang="en-US" dirty="0"/>
              <a:t> </a:t>
            </a:r>
            <a:r>
              <a:rPr lang="en-US" sz="1800" b="0" i="0" u="none" strike="noStrike" dirty="0">
                <a:solidFill>
                  <a:srgbClr val="000000"/>
                </a:solidFill>
                <a:effectLst/>
                <a:latin typeface="Calibri" panose="020F0502020204030204" pitchFamily="34" charset="0"/>
              </a:rPr>
              <a:t>201,</a:t>
            </a:r>
            <a:r>
              <a:rPr lang="en-US" dirty="0"/>
              <a:t> </a:t>
            </a:r>
            <a:r>
              <a:rPr lang="en-US" sz="1800" b="0" i="0" u="none" strike="noStrike" dirty="0">
                <a:solidFill>
                  <a:srgbClr val="000000"/>
                </a:solidFill>
                <a:effectLst/>
                <a:latin typeface="Calibri" panose="020F0502020204030204" pitchFamily="34" charset="0"/>
              </a:rPr>
              <a:t>126,</a:t>
            </a:r>
            <a:r>
              <a:rPr lang="en-US" dirty="0"/>
              <a:t> </a:t>
            </a:r>
            <a:r>
              <a:rPr lang="en-US" sz="1800" b="1" i="0" u="none" strike="noStrike" dirty="0">
                <a:solidFill>
                  <a:srgbClr val="000000"/>
                </a:solidFill>
                <a:effectLst/>
                <a:latin typeface="Calibri" panose="020F0502020204030204" pitchFamily="34" charset="0"/>
              </a:rPr>
              <a:t>1052</a:t>
            </a:r>
            <a:endParaRPr lang="en-US" b="1" dirty="0"/>
          </a:p>
        </p:txBody>
      </p:sp>
      <p:sp>
        <p:nvSpPr>
          <p:cNvPr id="4" name="Slide Number Placeholder 3"/>
          <p:cNvSpPr>
            <a:spLocks noGrp="1"/>
          </p:cNvSpPr>
          <p:nvPr>
            <p:ph type="sldNum" sz="quarter" idx="5"/>
          </p:nvPr>
        </p:nvSpPr>
        <p:spPr/>
        <p:txBody>
          <a:bodyPr/>
          <a:lstStyle/>
          <a:p>
            <a:fld id="{19C2BE06-2A0C-4550-A491-7ABC31CBB057}" type="slidenum">
              <a:rPr lang="en-US" smtClean="0"/>
              <a:t>7</a:t>
            </a:fld>
            <a:endParaRPr lang="en-US"/>
          </a:p>
        </p:txBody>
      </p:sp>
    </p:spTree>
    <p:extLst>
      <p:ext uri="{BB962C8B-B14F-4D97-AF65-F5344CB8AC3E}">
        <p14:creationId xmlns:p14="http://schemas.microsoft.com/office/powerpoint/2010/main" val="1632062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 = </a:t>
            </a:r>
            <a:r>
              <a:rPr lang="en-US" sz="1800" b="0" i="0" u="none" strike="noStrike" dirty="0">
                <a:solidFill>
                  <a:srgbClr val="000000"/>
                </a:solidFill>
                <a:effectLst/>
                <a:latin typeface="Calibri" panose="020F0502020204030204" pitchFamily="34" charset="0"/>
              </a:rPr>
              <a:t>132,</a:t>
            </a:r>
            <a:r>
              <a:rPr lang="en-US" dirty="0"/>
              <a:t> </a:t>
            </a:r>
            <a:r>
              <a:rPr lang="en-US" sz="1800" b="0" i="0" u="none" strike="noStrike" dirty="0">
                <a:solidFill>
                  <a:srgbClr val="000000"/>
                </a:solidFill>
                <a:effectLst/>
                <a:latin typeface="Calibri" panose="020F0502020204030204" pitchFamily="34" charset="0"/>
              </a:rPr>
              <a:t>235,</a:t>
            </a:r>
            <a:r>
              <a:rPr lang="en-US" dirty="0"/>
              <a:t> </a:t>
            </a:r>
            <a:r>
              <a:rPr lang="en-US" sz="1800" b="0" i="0" u="none" strike="noStrike" dirty="0">
                <a:solidFill>
                  <a:srgbClr val="000000"/>
                </a:solidFill>
                <a:effectLst/>
                <a:latin typeface="Calibri" panose="020F0502020204030204" pitchFamily="34" charset="0"/>
              </a:rPr>
              <a:t>200,</a:t>
            </a:r>
            <a:r>
              <a:rPr lang="en-US" dirty="0"/>
              <a:t> </a:t>
            </a:r>
            <a:r>
              <a:rPr lang="en-US" sz="1800" b="0" i="0" u="none" strike="noStrike" dirty="0">
                <a:solidFill>
                  <a:srgbClr val="000000"/>
                </a:solidFill>
                <a:effectLst/>
                <a:latin typeface="Calibri" panose="020F0502020204030204" pitchFamily="34" charset="0"/>
              </a:rPr>
              <a:t>187,</a:t>
            </a:r>
            <a:r>
              <a:rPr lang="en-US" dirty="0"/>
              <a:t> </a:t>
            </a:r>
            <a:r>
              <a:rPr lang="en-US" sz="1800" b="0" i="0" u="none" strike="noStrike" dirty="0">
                <a:solidFill>
                  <a:srgbClr val="000000"/>
                </a:solidFill>
                <a:effectLst/>
                <a:latin typeface="Calibri" panose="020F0502020204030204" pitchFamily="34" charset="0"/>
              </a:rPr>
              <a:t>1021,</a:t>
            </a:r>
            <a:r>
              <a:rPr lang="en-US" dirty="0"/>
              <a:t> </a:t>
            </a:r>
            <a:r>
              <a:rPr lang="en-US" sz="1800" b="0" i="0" u="none" strike="noStrike" dirty="0">
                <a:solidFill>
                  <a:srgbClr val="000000"/>
                </a:solidFill>
                <a:effectLst/>
                <a:latin typeface="Calibri" panose="020F0502020204030204" pitchFamily="34" charset="0"/>
              </a:rPr>
              <a:t>240,</a:t>
            </a:r>
            <a:r>
              <a:rPr lang="en-US" dirty="0"/>
              <a:t> </a:t>
            </a:r>
            <a:r>
              <a:rPr lang="en-US" sz="1800" b="0" i="0" u="none" strike="noStrike" dirty="0">
                <a:solidFill>
                  <a:srgbClr val="000000"/>
                </a:solidFill>
                <a:effectLst/>
                <a:latin typeface="Calibri" panose="020F0502020204030204" pitchFamily="34" charset="0"/>
              </a:rPr>
              <a:t>778,</a:t>
            </a:r>
            <a:r>
              <a:rPr lang="en-US" dirty="0"/>
              <a:t> </a:t>
            </a:r>
            <a:r>
              <a:rPr lang="en-US" sz="1800" b="0" i="0" u="none" strike="noStrike" dirty="0">
                <a:solidFill>
                  <a:srgbClr val="000000"/>
                </a:solidFill>
                <a:effectLst/>
                <a:latin typeface="Calibri" panose="020F0502020204030204" pitchFamily="34" charset="0"/>
              </a:rPr>
              <a:t>294,</a:t>
            </a:r>
            <a:r>
              <a:rPr lang="en-US" dirty="0"/>
              <a:t> </a:t>
            </a:r>
            <a:r>
              <a:rPr lang="en-US" sz="1800" b="0" i="0" u="none" strike="noStrike" dirty="0">
                <a:solidFill>
                  <a:srgbClr val="000000"/>
                </a:solidFill>
                <a:effectLst/>
                <a:latin typeface="Calibri" panose="020F0502020204030204" pitchFamily="34" charset="0"/>
              </a:rPr>
              <a:t>268,</a:t>
            </a:r>
            <a:r>
              <a:rPr lang="en-US" dirty="0"/>
              <a:t> </a:t>
            </a:r>
            <a:r>
              <a:rPr lang="en-US" sz="1800" b="0" i="0" u="none" strike="noStrike" dirty="0">
                <a:solidFill>
                  <a:srgbClr val="000000"/>
                </a:solidFill>
                <a:effectLst/>
                <a:latin typeface="Calibri" panose="020F0502020204030204" pitchFamily="34" charset="0"/>
              </a:rPr>
              <a:t>101</a:t>
            </a:r>
            <a:r>
              <a:rPr lang="en-US" dirty="0"/>
              <a:t> </a:t>
            </a:r>
          </a:p>
          <a:p>
            <a:r>
              <a:rPr lang="en-US" dirty="0"/>
              <a:t>Mostly urban parishes. </a:t>
            </a:r>
          </a:p>
          <a:p>
            <a:r>
              <a:rPr lang="en-US" dirty="0"/>
              <a:t>Mostly correlates with least compliant regions. Interestingly, Regions 5 (Allen, Beauregard, Jefferson Davis) and 6 (Catahoula, Concordia/Winn Avoyelles) have a mix of lowest and highest compliant parishes but are still overall the lowest regions. </a:t>
            </a:r>
          </a:p>
          <a:p>
            <a:r>
              <a:rPr lang="en-US" dirty="0"/>
              <a:t>Notably, Region 2 has the 3</a:t>
            </a:r>
            <a:r>
              <a:rPr lang="en-US" baseline="30000" dirty="0"/>
              <a:t>rd</a:t>
            </a:r>
            <a:r>
              <a:rPr lang="en-US" dirty="0"/>
              <a:t> lowest compliance but no parishes in the top of bottom 10. </a:t>
            </a:r>
          </a:p>
        </p:txBody>
      </p:sp>
      <p:sp>
        <p:nvSpPr>
          <p:cNvPr id="4" name="Slide Number Placeholder 3"/>
          <p:cNvSpPr>
            <a:spLocks noGrp="1"/>
          </p:cNvSpPr>
          <p:nvPr>
            <p:ph type="sldNum" sz="quarter" idx="5"/>
          </p:nvPr>
        </p:nvSpPr>
        <p:spPr/>
        <p:txBody>
          <a:bodyPr/>
          <a:lstStyle/>
          <a:p>
            <a:fld id="{19C2BE06-2A0C-4550-A491-7ABC31CBB057}" type="slidenum">
              <a:rPr lang="en-US" smtClean="0"/>
              <a:t>8</a:t>
            </a:fld>
            <a:endParaRPr lang="en-US"/>
          </a:p>
        </p:txBody>
      </p:sp>
    </p:spTree>
    <p:extLst>
      <p:ext uri="{BB962C8B-B14F-4D97-AF65-F5344CB8AC3E}">
        <p14:creationId xmlns:p14="http://schemas.microsoft.com/office/powerpoint/2010/main" val="2611174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r>
              <a:rPr lang="en-US" sz="1800" b="0" i="0" u="none" strike="noStrike" dirty="0">
                <a:solidFill>
                  <a:srgbClr val="000000"/>
                </a:solidFill>
                <a:effectLst/>
                <a:latin typeface="Calibri" panose="020F0502020204030204" pitchFamily="34" charset="0"/>
              </a:rPr>
              <a:t>6406,</a:t>
            </a:r>
            <a:r>
              <a:rPr lang="en-US" dirty="0"/>
              <a:t> </a:t>
            </a:r>
            <a:r>
              <a:rPr lang="en-US" sz="1800" b="0" i="0" u="none" strike="noStrike" dirty="0">
                <a:solidFill>
                  <a:srgbClr val="000000"/>
                </a:solidFill>
                <a:effectLst/>
                <a:latin typeface="Calibri" panose="020F0502020204030204" pitchFamily="34" charset="0"/>
              </a:rPr>
              <a:t>6409,</a:t>
            </a:r>
            <a:r>
              <a:rPr lang="en-US" dirty="0"/>
              <a:t> </a:t>
            </a:r>
            <a:r>
              <a:rPr lang="en-US" sz="1800" b="0" i="0" u="none" strike="noStrike" dirty="0">
                <a:solidFill>
                  <a:srgbClr val="000000"/>
                </a:solidFill>
                <a:effectLst/>
                <a:latin typeface="Calibri" panose="020F0502020204030204" pitchFamily="34" charset="0"/>
              </a:rPr>
              <a:t>6762,</a:t>
            </a:r>
            <a:r>
              <a:rPr lang="en-US" dirty="0"/>
              <a:t> </a:t>
            </a:r>
            <a:r>
              <a:rPr lang="en-US" sz="1800" b="0" i="0" u="none" strike="noStrike" dirty="0">
                <a:solidFill>
                  <a:srgbClr val="000000"/>
                </a:solidFill>
                <a:effectLst/>
                <a:latin typeface="Calibri" panose="020F0502020204030204" pitchFamily="34" charset="0"/>
              </a:rPr>
              <a:t>3008</a:t>
            </a:r>
            <a:r>
              <a:rPr lang="en-US" dirty="0"/>
              <a:t> </a:t>
            </a:r>
          </a:p>
          <a:p>
            <a:r>
              <a:rPr lang="en-US" dirty="0"/>
              <a:t>Slight trend of more visits, correlating with better compliance. May suggest that closer follow up with PCP may increase compliance. </a:t>
            </a:r>
          </a:p>
          <a:p>
            <a:r>
              <a:rPr lang="en-US" dirty="0"/>
              <a:t>The 10+ includes up to 17 visits/year (with some having up to 65 visits). </a:t>
            </a:r>
          </a:p>
        </p:txBody>
      </p:sp>
      <p:sp>
        <p:nvSpPr>
          <p:cNvPr id="4" name="Slide Number Placeholder 3"/>
          <p:cNvSpPr>
            <a:spLocks noGrp="1"/>
          </p:cNvSpPr>
          <p:nvPr>
            <p:ph type="sldNum" sz="quarter" idx="5"/>
          </p:nvPr>
        </p:nvSpPr>
        <p:spPr/>
        <p:txBody>
          <a:bodyPr/>
          <a:lstStyle/>
          <a:p>
            <a:fld id="{19C2BE06-2A0C-4550-A491-7ABC31CBB057}" type="slidenum">
              <a:rPr lang="en-US" smtClean="0"/>
              <a:t>9</a:t>
            </a:fld>
            <a:endParaRPr lang="en-US"/>
          </a:p>
        </p:txBody>
      </p:sp>
    </p:spTree>
    <p:extLst>
      <p:ext uri="{BB962C8B-B14F-4D97-AF65-F5344CB8AC3E}">
        <p14:creationId xmlns:p14="http://schemas.microsoft.com/office/powerpoint/2010/main" val="1637378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 be associated with closer follow up of care due to also following with a specialist or taking more medications. </a:t>
            </a:r>
          </a:p>
        </p:txBody>
      </p:sp>
      <p:sp>
        <p:nvSpPr>
          <p:cNvPr id="4" name="Slide Number Placeholder 3"/>
          <p:cNvSpPr>
            <a:spLocks noGrp="1"/>
          </p:cNvSpPr>
          <p:nvPr>
            <p:ph type="sldNum" sz="quarter" idx="5"/>
          </p:nvPr>
        </p:nvSpPr>
        <p:spPr/>
        <p:txBody>
          <a:bodyPr/>
          <a:lstStyle/>
          <a:p>
            <a:fld id="{19C2BE06-2A0C-4550-A491-7ABC31CBB057}" type="slidenum">
              <a:rPr lang="en-US" smtClean="0"/>
              <a:t>10</a:t>
            </a:fld>
            <a:endParaRPr lang="en-US"/>
          </a:p>
        </p:txBody>
      </p:sp>
    </p:spTree>
    <p:extLst>
      <p:ext uri="{BB962C8B-B14F-4D97-AF65-F5344CB8AC3E}">
        <p14:creationId xmlns:p14="http://schemas.microsoft.com/office/powerpoint/2010/main" val="1197085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general decrease in compliance with the fewer co-morbidities present. This is may be associated with a patient’s first medical diagnosis and first prescription medication that needs to be followed with. Again hypertension is known as the silent killer, so patients without symptoms or other diseases may not understand the importance of compliance. </a:t>
            </a:r>
          </a:p>
        </p:txBody>
      </p:sp>
      <p:sp>
        <p:nvSpPr>
          <p:cNvPr id="4" name="Slide Number Placeholder 3"/>
          <p:cNvSpPr>
            <a:spLocks noGrp="1"/>
          </p:cNvSpPr>
          <p:nvPr>
            <p:ph type="sldNum" sz="quarter" idx="5"/>
          </p:nvPr>
        </p:nvSpPr>
        <p:spPr/>
        <p:txBody>
          <a:bodyPr/>
          <a:lstStyle/>
          <a:p>
            <a:fld id="{19C2BE06-2A0C-4550-A491-7ABC31CBB057}" type="slidenum">
              <a:rPr lang="en-US" smtClean="0"/>
              <a:t>11</a:t>
            </a:fld>
            <a:endParaRPr lang="en-US"/>
          </a:p>
        </p:txBody>
      </p:sp>
    </p:spTree>
    <p:extLst>
      <p:ext uri="{BB962C8B-B14F-4D97-AF65-F5344CB8AC3E}">
        <p14:creationId xmlns:p14="http://schemas.microsoft.com/office/powerpoint/2010/main" val="965247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883D3A-2BF5-4CD7-A63E-74A92A790FC6}" type="datetimeFigureOut">
              <a:rPr lang="en-US" smtClean="0"/>
              <a:t>7/31/25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65F30-EFA9-4E5B-BE06-22DE6469536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459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83D3A-2BF5-4CD7-A63E-74A92A790FC6}" type="datetimeFigureOut">
              <a:rPr lang="en-US" smtClean="0"/>
              <a:t>7/31/25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3146446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83D3A-2BF5-4CD7-A63E-74A92A790FC6}" type="datetimeFigureOut">
              <a:rPr lang="en-US" smtClean="0"/>
              <a:t>7/31/25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1578285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83D3A-2BF5-4CD7-A63E-74A92A790FC6}" type="datetimeFigureOut">
              <a:rPr lang="en-US" smtClean="0"/>
              <a:t>7/31/25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1867161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883D3A-2BF5-4CD7-A63E-74A92A790FC6}" type="datetimeFigureOut">
              <a:rPr lang="en-US" smtClean="0"/>
              <a:t>7/31/25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65F30-EFA9-4E5B-BE06-22DE6469536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836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883D3A-2BF5-4CD7-A63E-74A92A790FC6}" type="datetimeFigureOut">
              <a:rPr lang="en-US" smtClean="0"/>
              <a:t>7/31/25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3614967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883D3A-2BF5-4CD7-A63E-74A92A790FC6}" type="datetimeFigureOut">
              <a:rPr lang="en-US" smtClean="0"/>
              <a:t>7/31/25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326581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883D3A-2BF5-4CD7-A63E-74A92A790FC6}" type="datetimeFigureOut">
              <a:rPr lang="en-US" smtClean="0"/>
              <a:t>7/31/25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400892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8883D3A-2BF5-4CD7-A63E-74A92A790FC6}" type="datetimeFigureOut">
              <a:rPr lang="en-US" smtClean="0"/>
              <a:t>7/31/25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2005208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8883D3A-2BF5-4CD7-A63E-74A92A790FC6}" type="datetimeFigureOut">
              <a:rPr lang="en-US" smtClean="0"/>
              <a:t>7/31/25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B965F30-EFA9-4E5B-BE06-22DE6469536A}" type="slidenum">
              <a:rPr lang="en-US" smtClean="0"/>
              <a:t>‹#›</a:t>
            </a:fld>
            <a:endParaRPr lang="en-US"/>
          </a:p>
        </p:txBody>
      </p:sp>
    </p:spTree>
    <p:extLst>
      <p:ext uri="{BB962C8B-B14F-4D97-AF65-F5344CB8AC3E}">
        <p14:creationId xmlns:p14="http://schemas.microsoft.com/office/powerpoint/2010/main" val="191526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883D3A-2BF5-4CD7-A63E-74A92A790FC6}" type="datetimeFigureOut">
              <a:rPr lang="en-US" smtClean="0"/>
              <a:t>7/31/25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65F30-EFA9-4E5B-BE06-22DE6469536A}" type="slidenum">
              <a:rPr lang="en-US" smtClean="0"/>
              <a:t>‹#›</a:t>
            </a:fld>
            <a:endParaRPr lang="en-US"/>
          </a:p>
        </p:txBody>
      </p:sp>
    </p:spTree>
    <p:extLst>
      <p:ext uri="{BB962C8B-B14F-4D97-AF65-F5344CB8AC3E}">
        <p14:creationId xmlns:p14="http://schemas.microsoft.com/office/powerpoint/2010/main" val="202622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8883D3A-2BF5-4CD7-A63E-74A92A790FC6}" type="datetimeFigureOut">
              <a:rPr lang="en-US" smtClean="0"/>
              <a:t>7/31/25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B965F30-EFA9-4E5B-BE06-22DE6469536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7938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AE45-36FE-8FC2-65BC-6E285496B98B}"/>
              </a:ext>
            </a:extLst>
          </p:cNvPr>
          <p:cNvSpPr>
            <a:spLocks noGrp="1"/>
          </p:cNvSpPr>
          <p:nvPr>
            <p:ph type="ctrTitle"/>
          </p:nvPr>
        </p:nvSpPr>
        <p:spPr>
          <a:xfrm>
            <a:off x="2447668" y="1752800"/>
            <a:ext cx="7292364" cy="2387918"/>
          </a:xfrm>
        </p:spPr>
        <p:txBody>
          <a:bodyPr anchor="b">
            <a:normAutofit/>
          </a:bodyPr>
          <a:lstStyle/>
          <a:p>
            <a:r>
              <a:rPr lang="en-US" sz="5200" dirty="0">
                <a:solidFill>
                  <a:schemeClr val="tx2"/>
                </a:solidFill>
              </a:rPr>
              <a:t>Hypertension Compliance in ACLA Populations</a:t>
            </a:r>
          </a:p>
        </p:txBody>
      </p:sp>
      <p:sp>
        <p:nvSpPr>
          <p:cNvPr id="3" name="Subtitle 2">
            <a:extLst>
              <a:ext uri="{FF2B5EF4-FFF2-40B4-BE49-F238E27FC236}">
                <a16:creationId xmlns:a16="http://schemas.microsoft.com/office/drawing/2014/main" id="{977FC67C-E920-8F31-85CE-33B9C5B6156C}"/>
              </a:ext>
            </a:extLst>
          </p:cNvPr>
          <p:cNvSpPr>
            <a:spLocks noGrp="1"/>
          </p:cNvSpPr>
          <p:nvPr>
            <p:ph type="subTitle" idx="1"/>
          </p:nvPr>
        </p:nvSpPr>
        <p:spPr>
          <a:xfrm>
            <a:off x="2447668" y="4611339"/>
            <a:ext cx="6740685" cy="682079"/>
          </a:xfrm>
        </p:spPr>
        <p:txBody>
          <a:bodyPr>
            <a:normAutofit/>
          </a:bodyPr>
          <a:lstStyle/>
          <a:p>
            <a:r>
              <a:rPr lang="en-US" sz="1500" dirty="0">
                <a:solidFill>
                  <a:schemeClr val="tx2"/>
                </a:solidFill>
              </a:rPr>
              <a:t>Christie Maidoh</a:t>
            </a:r>
          </a:p>
          <a:p>
            <a:r>
              <a:rPr lang="en-US" sz="1500" dirty="0">
                <a:solidFill>
                  <a:schemeClr val="tx2"/>
                </a:solidFill>
              </a:rPr>
              <a:t>7/30/25</a:t>
            </a:r>
          </a:p>
        </p:txBody>
      </p:sp>
    </p:spTree>
    <p:extLst>
      <p:ext uri="{BB962C8B-B14F-4D97-AF65-F5344CB8AC3E}">
        <p14:creationId xmlns:p14="http://schemas.microsoft.com/office/powerpoint/2010/main" val="1581988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39F3E-0EFA-B8C2-144E-9DE4BCB70B04}"/>
              </a:ext>
            </a:extLst>
          </p:cNvPr>
          <p:cNvSpPr>
            <a:spLocks noGrp="1"/>
          </p:cNvSpPr>
          <p:nvPr>
            <p:ph type="title" idx="4294967295"/>
          </p:nvPr>
        </p:nvSpPr>
        <p:spPr>
          <a:xfrm>
            <a:off x="145774" y="-359569"/>
            <a:ext cx="10058400" cy="1449387"/>
          </a:xfrm>
        </p:spPr>
        <p:txBody>
          <a:bodyPr/>
          <a:lstStyle/>
          <a:p>
            <a:r>
              <a:rPr lang="en-US" dirty="0"/>
              <a:t>Co-Morbidities</a:t>
            </a:r>
          </a:p>
        </p:txBody>
      </p:sp>
      <p:graphicFrame>
        <p:nvGraphicFramePr>
          <p:cNvPr id="4" name="Chart 3">
            <a:extLst>
              <a:ext uri="{FF2B5EF4-FFF2-40B4-BE49-F238E27FC236}">
                <a16:creationId xmlns:a16="http://schemas.microsoft.com/office/drawing/2014/main" id="{FBAB3141-ADFC-0764-B98C-5BF3B6C613CA}"/>
              </a:ext>
            </a:extLst>
          </p:cNvPr>
          <p:cNvGraphicFramePr>
            <a:graphicFrameLocks/>
          </p:cNvGraphicFramePr>
          <p:nvPr>
            <p:extLst>
              <p:ext uri="{D42A27DB-BD31-4B8C-83A1-F6EECF244321}">
                <p14:modId xmlns:p14="http://schemas.microsoft.com/office/powerpoint/2010/main" val="172007569"/>
              </p:ext>
            </p:extLst>
          </p:nvPr>
        </p:nvGraphicFramePr>
        <p:xfrm>
          <a:off x="1007680" y="1089818"/>
          <a:ext cx="10176640" cy="5282643"/>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EA5ECD82-ECD6-E90E-0ED6-ED994A9C187B}"/>
              </a:ext>
            </a:extLst>
          </p:cNvPr>
          <p:cNvCxnSpPr>
            <a:cxnSpLocks/>
          </p:cNvCxnSpPr>
          <p:nvPr/>
        </p:nvCxnSpPr>
        <p:spPr>
          <a:xfrm>
            <a:off x="1625600" y="4216400"/>
            <a:ext cx="94107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104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39F3E-0EFA-B8C2-144E-9DE4BCB70B04}"/>
              </a:ext>
            </a:extLst>
          </p:cNvPr>
          <p:cNvSpPr>
            <a:spLocks noGrp="1"/>
          </p:cNvSpPr>
          <p:nvPr>
            <p:ph type="title" idx="4294967295"/>
          </p:nvPr>
        </p:nvSpPr>
        <p:spPr>
          <a:xfrm>
            <a:off x="278295" y="-343444"/>
            <a:ext cx="10058400" cy="1449387"/>
          </a:xfrm>
        </p:spPr>
        <p:txBody>
          <a:bodyPr/>
          <a:lstStyle/>
          <a:p>
            <a:r>
              <a:rPr lang="en-US" dirty="0"/>
              <a:t>Co-Morbidities</a:t>
            </a:r>
          </a:p>
        </p:txBody>
      </p:sp>
      <p:graphicFrame>
        <p:nvGraphicFramePr>
          <p:cNvPr id="6" name="Chart 5">
            <a:extLst>
              <a:ext uri="{FF2B5EF4-FFF2-40B4-BE49-F238E27FC236}">
                <a16:creationId xmlns:a16="http://schemas.microsoft.com/office/drawing/2014/main" id="{F8F97BDB-D041-A27B-1EBA-2630F3D9C2F6}"/>
              </a:ext>
            </a:extLst>
          </p:cNvPr>
          <p:cNvGraphicFramePr>
            <a:graphicFrameLocks/>
          </p:cNvGraphicFramePr>
          <p:nvPr>
            <p:extLst>
              <p:ext uri="{D42A27DB-BD31-4B8C-83A1-F6EECF244321}">
                <p14:modId xmlns:p14="http://schemas.microsoft.com/office/powerpoint/2010/main" val="2843324247"/>
              </p:ext>
            </p:extLst>
          </p:nvPr>
        </p:nvGraphicFramePr>
        <p:xfrm>
          <a:off x="1088335" y="1105943"/>
          <a:ext cx="10015330" cy="5227216"/>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1894141A-E90D-590E-CC66-054BEF12CC9D}"/>
              </a:ext>
            </a:extLst>
          </p:cNvPr>
          <p:cNvCxnSpPr>
            <a:cxnSpLocks/>
          </p:cNvCxnSpPr>
          <p:nvPr/>
        </p:nvCxnSpPr>
        <p:spPr>
          <a:xfrm>
            <a:off x="1689100" y="3708400"/>
            <a:ext cx="92583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536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0B452-22FF-3C86-7903-2D6E27A438A7}"/>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39F4E239-A1E6-0BF2-8061-DCEBE5E5CB71}"/>
              </a:ext>
            </a:extLst>
          </p:cNvPr>
          <p:cNvSpPr>
            <a:spLocks noGrp="1"/>
          </p:cNvSpPr>
          <p:nvPr>
            <p:ph idx="1"/>
          </p:nvPr>
        </p:nvSpPr>
        <p:spPr/>
        <p:txBody>
          <a:bodyPr/>
          <a:lstStyle/>
          <a:p>
            <a:r>
              <a:rPr lang="en-US" dirty="0"/>
              <a:t>Interesting discrepancy in Transportation (SDOH)</a:t>
            </a:r>
          </a:p>
          <a:p>
            <a:r>
              <a:rPr lang="en-US" dirty="0"/>
              <a:t>Regions 2, 5, and 6 to determine why some parishes are excelling and some are not</a:t>
            </a:r>
          </a:p>
          <a:p>
            <a:r>
              <a:rPr lang="en-US" dirty="0"/>
              <a:t>Encourage patients to have more routine visits</a:t>
            </a:r>
          </a:p>
          <a:p>
            <a:r>
              <a:rPr lang="en-US" dirty="0"/>
              <a:t>Emphasize to patients without co-morbidities the significant risks of hypertension </a:t>
            </a:r>
          </a:p>
        </p:txBody>
      </p:sp>
    </p:spTree>
    <p:extLst>
      <p:ext uri="{BB962C8B-B14F-4D97-AF65-F5344CB8AC3E}">
        <p14:creationId xmlns:p14="http://schemas.microsoft.com/office/powerpoint/2010/main" val="2179709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10329-411E-A1D3-599D-BC55649C5C5C}"/>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807735A0-195D-4FCE-A0A8-43862DB5F2E3}"/>
              </a:ext>
            </a:extLst>
          </p:cNvPr>
          <p:cNvSpPr>
            <a:spLocks noGrp="1"/>
          </p:cNvSpPr>
          <p:nvPr>
            <p:ph idx="1"/>
          </p:nvPr>
        </p:nvSpPr>
        <p:spPr/>
        <p:txBody>
          <a:bodyPr>
            <a:normAutofit lnSpcReduction="10000"/>
          </a:bodyPr>
          <a:lstStyle/>
          <a:p>
            <a:r>
              <a:rPr lang="en-US" sz="2400" dirty="0"/>
              <a:t>“Reducing Disparities in the Management of Hypertension in African American Patients” Toolkit </a:t>
            </a:r>
          </a:p>
          <a:p>
            <a:pPr lvl="1"/>
            <a:r>
              <a:rPr lang="en-US" sz="2000" dirty="0"/>
              <a:t>Highlights documented disparities in health and care in the African American community and some way stop reduce these barriers</a:t>
            </a:r>
          </a:p>
          <a:p>
            <a:pPr lvl="1"/>
            <a:r>
              <a:rPr lang="en-US" sz="2000" dirty="0"/>
              <a:t>Recommends use of Community-based organizations (CBOs) to work with local volunteers and workers to target efforts for each community.</a:t>
            </a:r>
          </a:p>
          <a:p>
            <a:r>
              <a:rPr lang="en-US" sz="2400" dirty="0"/>
              <a:t>Follow-up analysis on more co-morbidities related with  HTN</a:t>
            </a:r>
          </a:p>
          <a:p>
            <a:pPr lvl="1"/>
            <a:r>
              <a:rPr lang="en-US" sz="2000" dirty="0"/>
              <a:t>(e.g. stroke, heart arrythmias, sleep apnea, or tobacco use)</a:t>
            </a:r>
          </a:p>
          <a:p>
            <a:r>
              <a:rPr lang="en-US" sz="2400" dirty="0"/>
              <a:t>Interventions focusing on young adults and patients who are newly diagnosed</a:t>
            </a:r>
          </a:p>
          <a:p>
            <a:r>
              <a:rPr lang="en-US" sz="2400" dirty="0"/>
              <a:t>Continue interventions focused on rural communities including the Ochsner Health Digital Medicine Program and reminders to fill medications.</a:t>
            </a:r>
          </a:p>
          <a:p>
            <a:pPr lvl="1"/>
            <a:endParaRPr lang="en-US" sz="2000" dirty="0"/>
          </a:p>
          <a:p>
            <a:pPr lvl="1"/>
            <a:endParaRPr lang="en-US" sz="2000" dirty="0"/>
          </a:p>
        </p:txBody>
      </p:sp>
    </p:spTree>
    <p:extLst>
      <p:ext uri="{BB962C8B-B14F-4D97-AF65-F5344CB8AC3E}">
        <p14:creationId xmlns:p14="http://schemas.microsoft.com/office/powerpoint/2010/main" val="2846578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988AD-BB0E-EADF-087C-DB048535DA01}"/>
              </a:ext>
            </a:extLst>
          </p:cNvPr>
          <p:cNvSpPr>
            <a:spLocks noGrp="1"/>
          </p:cNvSpPr>
          <p:nvPr>
            <p:ph type="title"/>
          </p:nvPr>
        </p:nvSpPr>
        <p:spPr/>
        <p:txBody>
          <a:bodyPr/>
          <a:lstStyle/>
          <a:p>
            <a:r>
              <a:rPr lang="en-US" dirty="0"/>
              <a:t>Acknowledgements</a:t>
            </a:r>
          </a:p>
        </p:txBody>
      </p:sp>
      <p:sp>
        <p:nvSpPr>
          <p:cNvPr id="3" name="Content Placeholder 2">
            <a:extLst>
              <a:ext uri="{FF2B5EF4-FFF2-40B4-BE49-F238E27FC236}">
                <a16:creationId xmlns:a16="http://schemas.microsoft.com/office/drawing/2014/main" id="{0A2A4C2A-4C2A-D3BC-4443-1FDB7E03E0A6}"/>
              </a:ext>
            </a:extLst>
          </p:cNvPr>
          <p:cNvSpPr>
            <a:spLocks noGrp="1"/>
          </p:cNvSpPr>
          <p:nvPr>
            <p:ph idx="1"/>
          </p:nvPr>
        </p:nvSpPr>
        <p:spPr/>
        <p:txBody>
          <a:bodyPr/>
          <a:lstStyle/>
          <a:p>
            <a:r>
              <a:rPr lang="en-US" sz="2400" dirty="0"/>
              <a:t>Thank you so much to Dr. Randolph, Renee Wells, and Dana Smith for all their help guiding this project and answering questions!</a:t>
            </a:r>
          </a:p>
          <a:p>
            <a:endParaRPr lang="en-US" dirty="0"/>
          </a:p>
          <a:p>
            <a:endParaRPr lang="en-US" sz="1600" i="1" dirty="0"/>
          </a:p>
          <a:p>
            <a:r>
              <a:rPr lang="en-US" sz="1600" i="1" u="sng" dirty="0"/>
              <a:t>Sources</a:t>
            </a:r>
          </a:p>
          <a:p>
            <a:r>
              <a:rPr lang="en-US" sz="1600" i="1" dirty="0"/>
              <a:t>CDC Hypertension</a:t>
            </a:r>
          </a:p>
          <a:p>
            <a:r>
              <a:rPr lang="en-US" sz="1600" i="1" dirty="0"/>
              <a:t>LDH Hypertension</a:t>
            </a:r>
          </a:p>
          <a:p>
            <a:r>
              <a:rPr lang="en-US" sz="1600" i="1" dirty="0"/>
              <a:t>ACLA Data</a:t>
            </a:r>
          </a:p>
          <a:p>
            <a:r>
              <a:rPr lang="en-US" sz="1600" i="1" dirty="0"/>
              <a:t>ACLA Clinical Quality Improvement Activity: Controlling High Blood Pressure (CBP)</a:t>
            </a:r>
          </a:p>
        </p:txBody>
      </p:sp>
    </p:spTree>
    <p:extLst>
      <p:ext uri="{BB962C8B-B14F-4D97-AF65-F5344CB8AC3E}">
        <p14:creationId xmlns:p14="http://schemas.microsoft.com/office/powerpoint/2010/main" val="1940516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78EA8-E687-41D5-F8FC-F7D21A85B785}"/>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D5C3FDB4-E0E8-E78E-DF97-72269331E6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79838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E90DD-4C06-FC2F-A752-225BECEF7DA4}"/>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4000" kern="1200">
                <a:solidFill>
                  <a:schemeClr val="tx1"/>
                </a:solidFill>
                <a:latin typeface="+mj-lt"/>
                <a:ea typeface="+mj-ea"/>
                <a:cs typeface="+mj-cs"/>
              </a:rPr>
              <a:t>Background</a:t>
            </a:r>
          </a:p>
        </p:txBody>
      </p:sp>
      <p:sp>
        <p:nvSpPr>
          <p:cNvPr id="3" name="Content Placeholder 2">
            <a:extLst>
              <a:ext uri="{FF2B5EF4-FFF2-40B4-BE49-F238E27FC236}">
                <a16:creationId xmlns:a16="http://schemas.microsoft.com/office/drawing/2014/main" id="{DD21589E-BD47-15C2-AD83-1815E23DEE8B}"/>
              </a:ext>
            </a:extLst>
          </p:cNvPr>
          <p:cNvSpPr>
            <a:spLocks noGrp="1"/>
          </p:cNvSpPr>
          <p:nvPr>
            <p:ph sz="half" idx="1"/>
          </p:nvPr>
        </p:nvSpPr>
        <p:spPr>
          <a:xfrm>
            <a:off x="1115568" y="2071125"/>
            <a:ext cx="10168128" cy="4376057"/>
          </a:xfrm>
        </p:spPr>
        <p:txBody>
          <a:bodyPr vert="horz" lIns="91440" tIns="45720" rIns="91440" bIns="45720" rtlCol="0">
            <a:normAutofit/>
          </a:bodyPr>
          <a:lstStyle/>
          <a:p>
            <a:r>
              <a:rPr lang="en-US" sz="2200" dirty="0"/>
              <a:t>Hypertension is diagnosed if blood pressure is &gt;130/80 mmHg</a:t>
            </a:r>
          </a:p>
          <a:p>
            <a:pPr lvl="1"/>
            <a:r>
              <a:rPr lang="en-US" sz="2000" dirty="0"/>
              <a:t>48.1% of adults in the US have a diagnosis of hypertension, according to the CDC</a:t>
            </a:r>
          </a:p>
          <a:p>
            <a:r>
              <a:rPr lang="en-US" sz="2200" dirty="0"/>
              <a:t>Controlled hypertension is important because it reduces the risk for many other co-morbidities</a:t>
            </a:r>
          </a:p>
          <a:p>
            <a:pPr lvl="1"/>
            <a:r>
              <a:rPr lang="en-US" sz="2000" dirty="0"/>
              <a:t>Including cardiovascular disease, heart attacks, strokes, and kidney disease.</a:t>
            </a:r>
          </a:p>
          <a:p>
            <a:r>
              <a:rPr lang="en-US" sz="2200" dirty="0"/>
              <a:t>Has a nickname of “silent killer” since it is largely asymptomatic</a:t>
            </a:r>
          </a:p>
          <a:p>
            <a:r>
              <a:rPr lang="en-US" sz="2200" dirty="0"/>
              <a:t>Population: </a:t>
            </a:r>
            <a:r>
              <a:rPr lang="en-US" sz="2200"/>
              <a:t>Members turning 18-85 </a:t>
            </a:r>
            <a:r>
              <a:rPr lang="en-US" sz="2200" dirty="0"/>
              <a:t>years of age in the calendar year who had a diagnosis of hypertension (HTN)</a:t>
            </a:r>
          </a:p>
          <a:p>
            <a:r>
              <a:rPr lang="en-US" sz="2200" dirty="0"/>
              <a:t>Compliant population: Defined as adequately controlled if BP &lt;140/90 mmHg during the measurement year</a:t>
            </a:r>
          </a:p>
          <a:p>
            <a:endParaRPr lang="en-US" sz="2200" dirty="0"/>
          </a:p>
        </p:txBody>
      </p:sp>
    </p:spTree>
    <p:extLst>
      <p:ext uri="{BB962C8B-B14F-4D97-AF65-F5344CB8AC3E}">
        <p14:creationId xmlns:p14="http://schemas.microsoft.com/office/powerpoint/2010/main" val="85878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8C12C-F2FA-B0DD-0A95-64D6DC394584}"/>
              </a:ext>
            </a:extLst>
          </p:cNvPr>
          <p:cNvSpPr>
            <a:spLocks noGrp="1"/>
          </p:cNvSpPr>
          <p:nvPr>
            <p:ph type="title"/>
          </p:nvPr>
        </p:nvSpPr>
        <p:spPr/>
        <p:txBody>
          <a:bodyPr anchor="ctr">
            <a:normAutofit/>
          </a:bodyPr>
          <a:lstStyle/>
          <a:p>
            <a:r>
              <a:rPr lang="en-US" dirty="0"/>
              <a:t>Data Summary</a:t>
            </a:r>
          </a:p>
        </p:txBody>
      </p:sp>
      <p:graphicFrame>
        <p:nvGraphicFramePr>
          <p:cNvPr id="7" name="Chart 6">
            <a:extLst>
              <a:ext uri="{FF2B5EF4-FFF2-40B4-BE49-F238E27FC236}">
                <a16:creationId xmlns:a16="http://schemas.microsoft.com/office/drawing/2014/main" id="{5E58202F-573A-BD52-A376-7B8AF2027E50}"/>
              </a:ext>
            </a:extLst>
          </p:cNvPr>
          <p:cNvGraphicFramePr>
            <a:graphicFrameLocks/>
          </p:cNvGraphicFramePr>
          <p:nvPr>
            <p:extLst>
              <p:ext uri="{D42A27DB-BD31-4B8C-83A1-F6EECF244321}">
                <p14:modId xmlns:p14="http://schemas.microsoft.com/office/powerpoint/2010/main" val="1784184743"/>
              </p:ext>
            </p:extLst>
          </p:nvPr>
        </p:nvGraphicFramePr>
        <p:xfrm>
          <a:off x="4901184" y="841248"/>
          <a:ext cx="6922008" cy="5276088"/>
        </p:xfrm>
        <a:graphic>
          <a:graphicData uri="http://schemas.openxmlformats.org/drawingml/2006/chart">
            <c:chart xmlns:c="http://schemas.openxmlformats.org/drawingml/2006/chart" xmlns:r="http://schemas.openxmlformats.org/officeDocument/2006/relationships" r:id="rId3"/>
          </a:graphicData>
        </a:graphic>
      </p:graphicFrame>
      <p:sp>
        <p:nvSpPr>
          <p:cNvPr id="5" name="AutoShape 2">
            <a:extLst>
              <a:ext uri="{FF2B5EF4-FFF2-40B4-BE49-F238E27FC236}">
                <a16:creationId xmlns:a16="http://schemas.microsoft.com/office/drawing/2014/main" id="{5AE683A7-ECD5-6ADE-C341-3015ABE7825A}"/>
              </a:ext>
            </a:extLst>
          </p:cNvPr>
          <p:cNvSpPr>
            <a:spLocks noGrp="1" noChangeAspect="1" noChangeArrowheads="1"/>
          </p:cNvSpPr>
          <p:nvPr>
            <p:ph type="body" sz="half" idx="2"/>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en-US" sz="1800" dirty="0"/>
              <a:t>N= 26,235</a:t>
            </a:r>
          </a:p>
          <a:p>
            <a:r>
              <a:rPr lang="en-US" sz="1800" dirty="0"/>
              <a:t>Data years: 2023 and 2024</a:t>
            </a:r>
          </a:p>
          <a:p>
            <a:r>
              <a:rPr lang="en-US" sz="1800" dirty="0"/>
              <a:t>F:62.3%, M: 37.7%</a:t>
            </a:r>
          </a:p>
          <a:p>
            <a:r>
              <a:rPr lang="en-US" sz="1800" dirty="0"/>
              <a:t>Target quality Compass 50</a:t>
            </a:r>
            <a:r>
              <a:rPr lang="en-US" sz="1800" baseline="30000" dirty="0"/>
              <a:t>th</a:t>
            </a:r>
            <a:r>
              <a:rPr lang="en-US" sz="1800" dirty="0"/>
              <a:t> Percentile: 63.1% compliance</a:t>
            </a:r>
          </a:p>
          <a:p>
            <a:r>
              <a:rPr lang="en-US" sz="1800" dirty="0"/>
              <a:t>Overall compliance: 43.5%</a:t>
            </a:r>
          </a:p>
        </p:txBody>
      </p:sp>
    </p:spTree>
    <p:extLst>
      <p:ext uri="{BB962C8B-B14F-4D97-AF65-F5344CB8AC3E}">
        <p14:creationId xmlns:p14="http://schemas.microsoft.com/office/powerpoint/2010/main" val="389091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997AD-755E-7145-0361-6678BE59FD59}"/>
              </a:ext>
            </a:extLst>
          </p:cNvPr>
          <p:cNvSpPr>
            <a:spLocks noGrp="1"/>
          </p:cNvSpPr>
          <p:nvPr>
            <p:ph type="title" idx="4294967295"/>
          </p:nvPr>
        </p:nvSpPr>
        <p:spPr>
          <a:xfrm>
            <a:off x="174764" y="-391008"/>
            <a:ext cx="10058400" cy="1449387"/>
          </a:xfrm>
        </p:spPr>
        <p:txBody>
          <a:bodyPr/>
          <a:lstStyle/>
          <a:p>
            <a:r>
              <a:rPr lang="en-US" dirty="0"/>
              <a:t>Demographics</a:t>
            </a:r>
          </a:p>
        </p:txBody>
      </p:sp>
      <p:graphicFrame>
        <p:nvGraphicFramePr>
          <p:cNvPr id="4" name="Content Placeholder 3">
            <a:extLst>
              <a:ext uri="{FF2B5EF4-FFF2-40B4-BE49-F238E27FC236}">
                <a16:creationId xmlns:a16="http://schemas.microsoft.com/office/drawing/2014/main" id="{16CAC743-1C79-BD28-F199-CA83F4040FD4}"/>
              </a:ext>
            </a:extLst>
          </p:cNvPr>
          <p:cNvGraphicFramePr>
            <a:graphicFrameLocks noGrp="1"/>
          </p:cNvGraphicFramePr>
          <p:nvPr>
            <p:ph idx="4294967295"/>
            <p:extLst>
              <p:ext uri="{D42A27DB-BD31-4B8C-83A1-F6EECF244321}">
                <p14:modId xmlns:p14="http://schemas.microsoft.com/office/powerpoint/2010/main" val="874437438"/>
              </p:ext>
            </p:extLst>
          </p:nvPr>
        </p:nvGraphicFramePr>
        <p:xfrm>
          <a:off x="223976" y="1058379"/>
          <a:ext cx="4979988" cy="52339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63D253B1-7039-4ECC-176A-BA98603B7DC2}"/>
              </a:ext>
            </a:extLst>
          </p:cNvPr>
          <p:cNvGraphicFramePr>
            <a:graphicFrameLocks/>
          </p:cNvGraphicFramePr>
          <p:nvPr>
            <p:extLst>
              <p:ext uri="{D42A27DB-BD31-4B8C-83A1-F6EECF244321}">
                <p14:modId xmlns:p14="http://schemas.microsoft.com/office/powerpoint/2010/main" val="3919346398"/>
              </p:ext>
            </p:extLst>
          </p:nvPr>
        </p:nvGraphicFramePr>
        <p:xfrm>
          <a:off x="5835579" y="1058379"/>
          <a:ext cx="6132445" cy="5233573"/>
        </p:xfrm>
        <a:graphic>
          <a:graphicData uri="http://schemas.openxmlformats.org/drawingml/2006/chart">
            <c:chart xmlns:c="http://schemas.openxmlformats.org/drawingml/2006/chart" xmlns:r="http://schemas.openxmlformats.org/officeDocument/2006/relationships" r:id="rId4"/>
          </a:graphicData>
        </a:graphic>
      </p:graphicFrame>
      <p:cxnSp>
        <p:nvCxnSpPr>
          <p:cNvPr id="5" name="Straight Connector 4">
            <a:extLst>
              <a:ext uri="{FF2B5EF4-FFF2-40B4-BE49-F238E27FC236}">
                <a16:creationId xmlns:a16="http://schemas.microsoft.com/office/drawing/2014/main" id="{2DE988DA-C899-CC3E-B84D-E8A4065CB7EE}"/>
              </a:ext>
            </a:extLst>
          </p:cNvPr>
          <p:cNvCxnSpPr/>
          <p:nvPr/>
        </p:nvCxnSpPr>
        <p:spPr>
          <a:xfrm>
            <a:off x="838200" y="3619500"/>
            <a:ext cx="4267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8470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336D-1A4B-DDDC-87F7-B9F735550C67}"/>
              </a:ext>
            </a:extLst>
          </p:cNvPr>
          <p:cNvSpPr>
            <a:spLocks noGrp="1"/>
          </p:cNvSpPr>
          <p:nvPr>
            <p:ph type="title" idx="4294967295"/>
          </p:nvPr>
        </p:nvSpPr>
        <p:spPr>
          <a:xfrm>
            <a:off x="279400" y="-351593"/>
            <a:ext cx="10058400" cy="1449387"/>
          </a:xfrm>
        </p:spPr>
        <p:txBody>
          <a:bodyPr/>
          <a:lstStyle/>
          <a:p>
            <a:r>
              <a:rPr lang="en-US" dirty="0"/>
              <a:t>Demographics</a:t>
            </a:r>
          </a:p>
        </p:txBody>
      </p:sp>
      <p:graphicFrame>
        <p:nvGraphicFramePr>
          <p:cNvPr id="4" name="Content Placeholder 3">
            <a:extLst>
              <a:ext uri="{FF2B5EF4-FFF2-40B4-BE49-F238E27FC236}">
                <a16:creationId xmlns:a16="http://schemas.microsoft.com/office/drawing/2014/main" id="{D4C7AF2B-3C3F-EE8B-51C9-101E258B2003}"/>
              </a:ext>
            </a:extLst>
          </p:cNvPr>
          <p:cNvGraphicFramePr>
            <a:graphicFrameLocks noGrp="1"/>
          </p:cNvGraphicFramePr>
          <p:nvPr>
            <p:ph idx="4294967295"/>
            <p:extLst>
              <p:ext uri="{D42A27DB-BD31-4B8C-83A1-F6EECF244321}">
                <p14:modId xmlns:p14="http://schemas.microsoft.com/office/powerpoint/2010/main" val="1091870359"/>
              </p:ext>
            </p:extLst>
          </p:nvPr>
        </p:nvGraphicFramePr>
        <p:xfrm>
          <a:off x="279400" y="1349585"/>
          <a:ext cx="11912600" cy="49577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49329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E0B97-184E-A533-D095-BADF288DED3A}"/>
              </a:ext>
            </a:extLst>
          </p:cNvPr>
          <p:cNvSpPr>
            <a:spLocks noGrp="1"/>
          </p:cNvSpPr>
          <p:nvPr>
            <p:ph type="title" idx="4294967295"/>
          </p:nvPr>
        </p:nvSpPr>
        <p:spPr>
          <a:xfrm>
            <a:off x="265043" y="-453128"/>
            <a:ext cx="10058400" cy="1450976"/>
          </a:xfrm>
        </p:spPr>
        <p:txBody>
          <a:bodyPr/>
          <a:lstStyle/>
          <a:p>
            <a:r>
              <a:rPr lang="en-US" dirty="0"/>
              <a:t>Transportation</a:t>
            </a:r>
          </a:p>
        </p:txBody>
      </p:sp>
      <p:graphicFrame>
        <p:nvGraphicFramePr>
          <p:cNvPr id="6" name="Content Placeholder 5">
            <a:extLst>
              <a:ext uri="{FF2B5EF4-FFF2-40B4-BE49-F238E27FC236}">
                <a16:creationId xmlns:a16="http://schemas.microsoft.com/office/drawing/2014/main" id="{9B70CD0D-E599-31A9-7E26-587911B294FD}"/>
              </a:ext>
            </a:extLst>
          </p:cNvPr>
          <p:cNvGraphicFramePr>
            <a:graphicFrameLocks noGrp="1"/>
          </p:cNvGraphicFramePr>
          <p:nvPr>
            <p:ph idx="4294967295"/>
            <p:extLst>
              <p:ext uri="{D42A27DB-BD31-4B8C-83A1-F6EECF244321}">
                <p14:modId xmlns:p14="http://schemas.microsoft.com/office/powerpoint/2010/main" val="1293248802"/>
              </p:ext>
            </p:extLst>
          </p:nvPr>
        </p:nvGraphicFramePr>
        <p:xfrm>
          <a:off x="1306512" y="1156874"/>
          <a:ext cx="9578975" cy="5072062"/>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CE9AE74D-9934-7DEB-0AD3-2D130DA8FEAB}"/>
              </a:ext>
            </a:extLst>
          </p:cNvPr>
          <p:cNvCxnSpPr>
            <a:cxnSpLocks/>
          </p:cNvCxnSpPr>
          <p:nvPr/>
        </p:nvCxnSpPr>
        <p:spPr>
          <a:xfrm>
            <a:off x="1868557" y="4178300"/>
            <a:ext cx="883754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132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5330-86F7-BD41-B1C7-29A39704A207}"/>
              </a:ext>
            </a:extLst>
          </p:cNvPr>
          <p:cNvSpPr>
            <a:spLocks noGrp="1"/>
          </p:cNvSpPr>
          <p:nvPr>
            <p:ph type="title" idx="4294967295"/>
          </p:nvPr>
        </p:nvSpPr>
        <p:spPr>
          <a:xfrm>
            <a:off x="228600" y="-309010"/>
            <a:ext cx="10058400" cy="1449387"/>
          </a:xfrm>
        </p:spPr>
        <p:txBody>
          <a:bodyPr/>
          <a:lstStyle/>
          <a:p>
            <a:r>
              <a:rPr lang="en-US" dirty="0"/>
              <a:t>Most Compliant Parishes</a:t>
            </a:r>
          </a:p>
        </p:txBody>
      </p:sp>
      <p:graphicFrame>
        <p:nvGraphicFramePr>
          <p:cNvPr id="7" name="Content Placeholder 6">
            <a:extLst>
              <a:ext uri="{FF2B5EF4-FFF2-40B4-BE49-F238E27FC236}">
                <a16:creationId xmlns:a16="http://schemas.microsoft.com/office/drawing/2014/main" id="{6C2CF59C-CB0D-FABC-0D3C-D0898B975115}"/>
              </a:ext>
            </a:extLst>
          </p:cNvPr>
          <p:cNvGraphicFramePr>
            <a:graphicFrameLocks noGrp="1"/>
          </p:cNvGraphicFramePr>
          <p:nvPr>
            <p:ph idx="4294967295"/>
            <p:extLst>
              <p:ext uri="{D42A27DB-BD31-4B8C-83A1-F6EECF244321}">
                <p14:modId xmlns:p14="http://schemas.microsoft.com/office/powerpoint/2010/main" val="3084685250"/>
              </p:ext>
            </p:extLst>
          </p:nvPr>
        </p:nvGraphicFramePr>
        <p:xfrm>
          <a:off x="838200" y="1140377"/>
          <a:ext cx="10515600" cy="5259388"/>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B8628017-5145-1D5E-00A1-2154631EDB02}"/>
              </a:ext>
            </a:extLst>
          </p:cNvPr>
          <p:cNvCxnSpPr>
            <a:cxnSpLocks/>
          </p:cNvCxnSpPr>
          <p:nvPr/>
        </p:nvCxnSpPr>
        <p:spPr>
          <a:xfrm>
            <a:off x="1409700" y="4470400"/>
            <a:ext cx="98044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996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EDB6-E64A-27A1-759E-B6C93E4CE4E9}"/>
              </a:ext>
            </a:extLst>
          </p:cNvPr>
          <p:cNvSpPr>
            <a:spLocks noGrp="1"/>
          </p:cNvSpPr>
          <p:nvPr>
            <p:ph type="title" idx="4294967295"/>
          </p:nvPr>
        </p:nvSpPr>
        <p:spPr>
          <a:xfrm>
            <a:off x="228600" y="-229496"/>
            <a:ext cx="10058400" cy="1449387"/>
          </a:xfrm>
        </p:spPr>
        <p:txBody>
          <a:bodyPr/>
          <a:lstStyle/>
          <a:p>
            <a:r>
              <a:rPr lang="en-US" dirty="0"/>
              <a:t>Least Compliant Parishes</a:t>
            </a:r>
          </a:p>
        </p:txBody>
      </p:sp>
      <p:graphicFrame>
        <p:nvGraphicFramePr>
          <p:cNvPr id="6" name="Content Placeholder 5">
            <a:extLst>
              <a:ext uri="{FF2B5EF4-FFF2-40B4-BE49-F238E27FC236}">
                <a16:creationId xmlns:a16="http://schemas.microsoft.com/office/drawing/2014/main" id="{8DCE2942-07D6-7EF8-8EF7-BE15FBD8EB24}"/>
              </a:ext>
            </a:extLst>
          </p:cNvPr>
          <p:cNvGraphicFramePr>
            <a:graphicFrameLocks noGrp="1"/>
          </p:cNvGraphicFramePr>
          <p:nvPr>
            <p:ph idx="4294967295"/>
            <p:extLst>
              <p:ext uri="{D42A27DB-BD31-4B8C-83A1-F6EECF244321}">
                <p14:modId xmlns:p14="http://schemas.microsoft.com/office/powerpoint/2010/main" val="621635177"/>
              </p:ext>
            </p:extLst>
          </p:nvPr>
        </p:nvGraphicFramePr>
        <p:xfrm>
          <a:off x="838200" y="1219891"/>
          <a:ext cx="10515600" cy="5100637"/>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297487D9-EE23-CE70-CA7B-10B8FCEBC421}"/>
              </a:ext>
            </a:extLst>
          </p:cNvPr>
          <p:cNvCxnSpPr>
            <a:cxnSpLocks/>
          </p:cNvCxnSpPr>
          <p:nvPr/>
        </p:nvCxnSpPr>
        <p:spPr>
          <a:xfrm>
            <a:off x="1473200" y="2438400"/>
            <a:ext cx="9753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7938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33003-720D-6B5F-5D08-E1864C9C0FC9}"/>
              </a:ext>
            </a:extLst>
          </p:cNvPr>
          <p:cNvSpPr>
            <a:spLocks noGrp="1"/>
          </p:cNvSpPr>
          <p:nvPr>
            <p:ph type="title" idx="4294967295"/>
          </p:nvPr>
        </p:nvSpPr>
        <p:spPr>
          <a:xfrm>
            <a:off x="251792" y="-560801"/>
            <a:ext cx="10058400" cy="1449387"/>
          </a:xfrm>
        </p:spPr>
        <p:txBody>
          <a:bodyPr/>
          <a:lstStyle/>
          <a:p>
            <a:r>
              <a:rPr lang="en-US" dirty="0"/>
              <a:t>Office Visits</a:t>
            </a:r>
          </a:p>
        </p:txBody>
      </p:sp>
      <p:graphicFrame>
        <p:nvGraphicFramePr>
          <p:cNvPr id="4" name="Chart 3">
            <a:extLst>
              <a:ext uri="{FF2B5EF4-FFF2-40B4-BE49-F238E27FC236}">
                <a16:creationId xmlns:a16="http://schemas.microsoft.com/office/drawing/2014/main" id="{D80E55A1-2268-CCCD-EDDD-8F30E81AC239}"/>
              </a:ext>
            </a:extLst>
          </p:cNvPr>
          <p:cNvGraphicFramePr>
            <a:graphicFrameLocks/>
          </p:cNvGraphicFramePr>
          <p:nvPr>
            <p:extLst>
              <p:ext uri="{D42A27DB-BD31-4B8C-83A1-F6EECF244321}">
                <p14:modId xmlns:p14="http://schemas.microsoft.com/office/powerpoint/2010/main" val="1913018745"/>
              </p:ext>
            </p:extLst>
          </p:nvPr>
        </p:nvGraphicFramePr>
        <p:xfrm>
          <a:off x="988943" y="888586"/>
          <a:ext cx="10214113" cy="5385973"/>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a:extLst>
              <a:ext uri="{FF2B5EF4-FFF2-40B4-BE49-F238E27FC236}">
                <a16:creationId xmlns:a16="http://schemas.microsoft.com/office/drawing/2014/main" id="{9D272164-399F-7BE0-1E74-55526209F7EA}"/>
              </a:ext>
            </a:extLst>
          </p:cNvPr>
          <p:cNvCxnSpPr>
            <a:cxnSpLocks/>
          </p:cNvCxnSpPr>
          <p:nvPr/>
        </p:nvCxnSpPr>
        <p:spPr>
          <a:xfrm>
            <a:off x="1600200" y="3505200"/>
            <a:ext cx="960285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1315390"/>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47afd16-a725-4e2f-9260-fce3985944dc}" enabled="0" method="" siteId="{047afd16-a725-4e2f-9260-fce3985944dc}" removed="1"/>
</clbl:labelList>
</file>

<file path=docProps/app.xml><?xml version="1.0" encoding="utf-8"?>
<Properties xmlns="http://schemas.openxmlformats.org/officeDocument/2006/extended-properties" xmlns:vt="http://schemas.openxmlformats.org/officeDocument/2006/docPropsVTypes">
  <Template>Retrospect</Template>
  <TotalTime>820</TotalTime>
  <Words>793</Words>
  <Application>Microsoft Macintosh PowerPoint</Application>
  <PresentationFormat>Widescreen</PresentationFormat>
  <Paragraphs>88</Paragraphs>
  <Slides>15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Calibri</vt:lpstr>
      <vt:lpstr>Calibri Light</vt:lpstr>
      <vt:lpstr>Retrospect</vt:lpstr>
      <vt:lpstr>Hypertension Compliance in ACLA Populations</vt:lpstr>
      <vt:lpstr>Background</vt:lpstr>
      <vt:lpstr>Data Summary</vt:lpstr>
      <vt:lpstr>Demographics</vt:lpstr>
      <vt:lpstr>Demographics</vt:lpstr>
      <vt:lpstr>Transportation</vt:lpstr>
      <vt:lpstr>Most Compliant Parishes</vt:lpstr>
      <vt:lpstr>Least Compliant Parishes</vt:lpstr>
      <vt:lpstr>Office Visits</vt:lpstr>
      <vt:lpstr>Co-Morbidities</vt:lpstr>
      <vt:lpstr>Co-Morbidities</vt:lpstr>
      <vt:lpstr>Conclusions</vt:lpstr>
      <vt:lpstr>Recommendations</vt:lpstr>
      <vt:lpstr>Acknowledgements</vt:lpstr>
      <vt:lpstr>Questions?</vt:lpstr>
    </vt:vector>
  </TitlesOfParts>
  <Company>AmeriHealth Caritas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Maidoh, Christie</dc:creator>
  <cp:lastModifiedBy>Maidoh, Christie E.</cp:lastModifiedBy>
  <cp:revision>5</cp:revision>
  <dcterms:created xsi:type="dcterms:W3CDTF">2025-07-28T13:48:21Z</dcterms:created>
  <dcterms:modified xsi:type="dcterms:W3CDTF">2025-07-31T18:44:13Z</dcterms:modified>
</cp:coreProperties>
</file>