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8" r:id="rId3"/>
    <p:sldId id="261" r:id="rId4"/>
    <p:sldId id="262" r:id="rId5"/>
    <p:sldId id="267" r:id="rId6"/>
    <p:sldId id="263" r:id="rId7"/>
    <p:sldId id="264" r:id="rId8"/>
    <p:sldId id="265" r:id="rId9"/>
    <p:sldId id="257" r:id="rId10"/>
    <p:sldId id="259" r:id="rId11"/>
    <p:sldId id="269" r:id="rId12"/>
    <p:sldId id="260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D8061-38D0-D57F-2FBE-C54453CF122E}" v="614" dt="2025-07-30T14:26:13.987"/>
    <p1510:client id="{AE7DEC25-6E74-78E7-E655-525213D52256}" v="174" dt="2025-07-30T19:38:49.516"/>
    <p1510:client id="{B4515CE2-FBDF-4588-114F-A19B9ED66BFA}" v="733" dt="2025-07-29T14:57:06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amerihealthcaritas-my.sharepoint.com/personal/ahebert_amerihealthcaritasla_com/Documents/Attachments/Student%20Data%20FUH_Alexandra%20V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V1.xlsx]Setting 2024!PivotTable6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Compliance</a:t>
            </a:r>
            <a:r>
              <a:rPr lang="en-US" baseline="0"/>
              <a:t> by Healthcare Setting in 2024</a:t>
            </a:r>
          </a:p>
        </c:rich>
      </c:tx>
      <c:layout>
        <c:manualLayout>
          <c:xMode val="edge"/>
          <c:yMode val="edge"/>
          <c:x val="0.19076377952755905"/>
          <c:y val="0.119349664625255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5400"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'Setting 2024'!$B$3:$B$4</c:f>
              <c:strCache>
                <c:ptCount val="1"/>
                <c:pt idx="0">
                  <c:v>Compliant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'Setting 2024'!$A$5:$A$7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'Setting 2024'!$B$5:$B$7</c:f>
              <c:numCache>
                <c:formatCode>0.00%</c:formatCode>
                <c:ptCount val="2"/>
                <c:pt idx="0">
                  <c:v>0.3246445497630332</c:v>
                </c:pt>
                <c:pt idx="1">
                  <c:v>0.28036013400335008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68-4C9F-92D1-497C703070FD}"/>
            </c:ext>
          </c:extLst>
        </c:ser>
        <c:ser>
          <c:idx val="1"/>
          <c:order val="1"/>
          <c:tx>
            <c:strRef>
              <c:f>'Setting 2024'!$C$3:$C$4</c:f>
              <c:strCache>
                <c:ptCount val="1"/>
                <c:pt idx="0">
                  <c:v>Noncompliant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'Setting 2024'!$A$5:$A$7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'Setting 2024'!$C$5:$C$7</c:f>
              <c:numCache>
                <c:formatCode>0.00%</c:formatCode>
                <c:ptCount val="2"/>
                <c:pt idx="0">
                  <c:v>0.67535545023696686</c:v>
                </c:pt>
                <c:pt idx="1">
                  <c:v>0.71963986599664986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68-4C9F-92D1-497C70307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1992368"/>
        <c:axId val="1801977968"/>
      </c:barChart>
      <c:catAx>
        <c:axId val="18019923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Healthcare</a:t>
                </a:r>
                <a:r>
                  <a:rPr lang="en-US" baseline="0"/>
                  <a:t> Setting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1977968"/>
        <c:crosses val="autoZero"/>
        <c:auto val="1"/>
        <c:lblAlgn val="ctr"/>
        <c:lblOffset val="100"/>
        <c:noMultiLvlLbl val="0"/>
      </c:catAx>
      <c:valAx>
        <c:axId val="1801977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199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V1.xlsx]Race 2024!PivotTable2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Race in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'Race 2024'!$B$2:$B$3</c:f>
              <c:strCache>
                <c:ptCount val="1"/>
                <c:pt idx="0">
                  <c:v>Compliance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'Race 2024'!$A$4:$A$6</c:f>
              <c:strCache>
                <c:ptCount val="2"/>
                <c:pt idx="0">
                  <c:v>BLACK OR AFRICAN AMERICAN</c:v>
                </c:pt>
                <c:pt idx="1">
                  <c:v>WHITE</c:v>
                </c:pt>
              </c:strCache>
            </c:strRef>
          </c:cat>
          <c:val>
            <c:numRef>
              <c:f>'Race 2024'!$B$4:$B$6</c:f>
              <c:numCache>
                <c:formatCode>0.00%</c:formatCode>
                <c:ptCount val="2"/>
                <c:pt idx="0">
                  <c:v>0.27544529262086515</c:v>
                </c:pt>
                <c:pt idx="1">
                  <c:v>0.30944176430048242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B0-4964-B271-C8CD0040085D}"/>
            </c:ext>
          </c:extLst>
        </c:ser>
        <c:ser>
          <c:idx val="1"/>
          <c:order val="1"/>
          <c:tx>
            <c:strRef>
              <c:f>'Race 2024'!$C$2:$C$3</c:f>
              <c:strCache>
                <c:ptCount val="1"/>
                <c:pt idx="0">
                  <c:v>Noncompliance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'Race 2024'!$A$4:$A$6</c:f>
              <c:strCache>
                <c:ptCount val="2"/>
                <c:pt idx="0">
                  <c:v>BLACK OR AFRICAN AMERICAN</c:v>
                </c:pt>
                <c:pt idx="1">
                  <c:v>WHITE</c:v>
                </c:pt>
              </c:strCache>
            </c:strRef>
          </c:cat>
          <c:val>
            <c:numRef>
              <c:f>'Race 2024'!$C$4:$C$6</c:f>
              <c:numCache>
                <c:formatCode>0.00%</c:formatCode>
                <c:ptCount val="2"/>
                <c:pt idx="0">
                  <c:v>0.72455470737913485</c:v>
                </c:pt>
                <c:pt idx="1">
                  <c:v>0.69055823569951758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B0-4964-B271-C8CD00400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4843912"/>
        <c:axId val="1846251527"/>
      </c:barChart>
      <c:catAx>
        <c:axId val="3748439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251527"/>
        <c:crosses val="autoZero"/>
        <c:auto val="1"/>
        <c:lblAlgn val="ctr"/>
        <c:lblOffset val="100"/>
        <c:noMultiLvlLbl val="0"/>
      </c:catAx>
      <c:valAx>
        <c:axId val="18462515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843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V1.xlsx]Setting 2023!PivotTable7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Healthcare Setting in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'Setting 2023'!$B$2:$B$3</c:f>
              <c:strCache>
                <c:ptCount val="1"/>
                <c:pt idx="0">
                  <c:v>Compliant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'Setting 2023'!$A$4:$A$6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'Setting 2023'!$B$4:$B$6</c:f>
              <c:numCache>
                <c:formatCode>0.00%</c:formatCode>
                <c:ptCount val="2"/>
                <c:pt idx="0">
                  <c:v>0.30471204188481676</c:v>
                </c:pt>
                <c:pt idx="1">
                  <c:v>0.27512473271560939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5F-497E-8CCB-CFD03FE5765F}"/>
            </c:ext>
          </c:extLst>
        </c:ser>
        <c:ser>
          <c:idx val="1"/>
          <c:order val="1"/>
          <c:tx>
            <c:strRef>
              <c:f>'Setting 2023'!$C$2:$C$3</c:f>
              <c:strCache>
                <c:ptCount val="1"/>
                <c:pt idx="0">
                  <c:v>Noncompliant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'Setting 2023'!$A$4:$A$6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'Setting 2023'!$C$4:$C$6</c:f>
              <c:numCache>
                <c:formatCode>0.00%</c:formatCode>
                <c:ptCount val="2"/>
                <c:pt idx="0">
                  <c:v>0.69528795811518329</c:v>
                </c:pt>
                <c:pt idx="1">
                  <c:v>0.72487526728439056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5F-497E-8CCB-CFD03FE57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5474823"/>
        <c:axId val="2085476871"/>
      </c:barChart>
      <c:catAx>
        <c:axId val="208547482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Healthcare Setting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5476871"/>
        <c:crosses val="autoZero"/>
        <c:auto val="1"/>
        <c:lblAlgn val="ctr"/>
        <c:lblOffset val="100"/>
        <c:noMultiLvlLbl val="0"/>
      </c:catAx>
      <c:valAx>
        <c:axId val="208547687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5474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V1.xlsx]Region 2023!PivotTable4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Region in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'Region 2023'!$B$3:$B$4</c:f>
              <c:strCache>
                <c:ptCount val="1"/>
                <c:pt idx="0">
                  <c:v>Compliant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'Region 2023'!$A$5:$A$14</c:f>
              <c:strCache>
                <c:ptCount val="9"/>
                <c:pt idx="0">
                  <c:v>Region 1</c:v>
                </c:pt>
                <c:pt idx="1">
                  <c:v>Region 2</c:v>
                </c:pt>
                <c:pt idx="2">
                  <c:v>Region 3</c:v>
                </c:pt>
                <c:pt idx="3">
                  <c:v>Region 4</c:v>
                </c:pt>
                <c:pt idx="4">
                  <c:v>Region 5</c:v>
                </c:pt>
                <c:pt idx="5">
                  <c:v>Region 6</c:v>
                </c:pt>
                <c:pt idx="6">
                  <c:v>Region 7</c:v>
                </c:pt>
                <c:pt idx="7">
                  <c:v>Region 8</c:v>
                </c:pt>
                <c:pt idx="8">
                  <c:v>Region 9</c:v>
                </c:pt>
              </c:strCache>
            </c:strRef>
          </c:cat>
          <c:val>
            <c:numRef>
              <c:f>'Region 2023'!$B$5:$B$14</c:f>
              <c:numCache>
                <c:formatCode>0.00%</c:formatCode>
                <c:ptCount val="9"/>
                <c:pt idx="0">
                  <c:v>0.23937007874015748</c:v>
                </c:pt>
                <c:pt idx="1">
                  <c:v>0.32648401826484019</c:v>
                </c:pt>
                <c:pt idx="2">
                  <c:v>0.34387351778656128</c:v>
                </c:pt>
                <c:pt idx="3">
                  <c:v>0.2731006160164271</c:v>
                </c:pt>
                <c:pt idx="4">
                  <c:v>0.28063241106719367</c:v>
                </c:pt>
                <c:pt idx="5">
                  <c:v>0.34310850439882695</c:v>
                </c:pt>
                <c:pt idx="6">
                  <c:v>0.27565217391304347</c:v>
                </c:pt>
                <c:pt idx="7">
                  <c:v>0.24884792626728111</c:v>
                </c:pt>
                <c:pt idx="8">
                  <c:v>0.27101449275362322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8-4276-8742-4BC342A4BFD6}"/>
            </c:ext>
          </c:extLst>
        </c:ser>
        <c:ser>
          <c:idx val="1"/>
          <c:order val="1"/>
          <c:tx>
            <c:strRef>
              <c:f>'Region 2023'!$C$3:$C$4</c:f>
              <c:strCache>
                <c:ptCount val="1"/>
                <c:pt idx="0">
                  <c:v>Noncompliant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'Region 2023'!$A$5:$A$14</c:f>
              <c:strCache>
                <c:ptCount val="9"/>
                <c:pt idx="0">
                  <c:v>Region 1</c:v>
                </c:pt>
                <c:pt idx="1">
                  <c:v>Region 2</c:v>
                </c:pt>
                <c:pt idx="2">
                  <c:v>Region 3</c:v>
                </c:pt>
                <c:pt idx="3">
                  <c:v>Region 4</c:v>
                </c:pt>
                <c:pt idx="4">
                  <c:v>Region 5</c:v>
                </c:pt>
                <c:pt idx="5">
                  <c:v>Region 6</c:v>
                </c:pt>
                <c:pt idx="6">
                  <c:v>Region 7</c:v>
                </c:pt>
                <c:pt idx="7">
                  <c:v>Region 8</c:v>
                </c:pt>
                <c:pt idx="8">
                  <c:v>Region 9</c:v>
                </c:pt>
              </c:strCache>
            </c:strRef>
          </c:cat>
          <c:val>
            <c:numRef>
              <c:f>'Region 2023'!$C$5:$C$14</c:f>
              <c:numCache>
                <c:formatCode>0.00%</c:formatCode>
                <c:ptCount val="9"/>
                <c:pt idx="0">
                  <c:v>0.76062992125984252</c:v>
                </c:pt>
                <c:pt idx="1">
                  <c:v>0.67351598173515981</c:v>
                </c:pt>
                <c:pt idx="2">
                  <c:v>0.65612648221343872</c:v>
                </c:pt>
                <c:pt idx="3">
                  <c:v>0.7268993839835729</c:v>
                </c:pt>
                <c:pt idx="4">
                  <c:v>0.71936758893280628</c:v>
                </c:pt>
                <c:pt idx="5">
                  <c:v>0.65689149560117299</c:v>
                </c:pt>
                <c:pt idx="6">
                  <c:v>0.72434782608695647</c:v>
                </c:pt>
                <c:pt idx="7">
                  <c:v>0.75115207373271886</c:v>
                </c:pt>
                <c:pt idx="8">
                  <c:v>0.72898550724637678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98-4276-8742-4BC342A4BF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4213896"/>
        <c:axId val="2071982088"/>
      </c:barChart>
      <c:catAx>
        <c:axId val="4742138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Region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1982088"/>
        <c:crosses val="autoZero"/>
        <c:auto val="1"/>
        <c:lblAlgn val="ctr"/>
        <c:lblOffset val="100"/>
        <c:noMultiLvlLbl val="0"/>
      </c:catAx>
      <c:valAx>
        <c:axId val="20719820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13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V1.xlsx]Region 2024!PivotTable5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 % Compliance by Region in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'Region 2024'!$B$3:$B$4</c:f>
              <c:strCache>
                <c:ptCount val="1"/>
                <c:pt idx="0">
                  <c:v>Compliant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'Region 2024'!$A$5:$A$14</c:f>
              <c:strCache>
                <c:ptCount val="9"/>
                <c:pt idx="0">
                  <c:v>Region 1</c:v>
                </c:pt>
                <c:pt idx="1">
                  <c:v>Region 2</c:v>
                </c:pt>
                <c:pt idx="2">
                  <c:v>Region 3</c:v>
                </c:pt>
                <c:pt idx="3">
                  <c:v>Region 4</c:v>
                </c:pt>
                <c:pt idx="4">
                  <c:v>Region 5</c:v>
                </c:pt>
                <c:pt idx="5">
                  <c:v>Region 6</c:v>
                </c:pt>
                <c:pt idx="6">
                  <c:v>Region 7</c:v>
                </c:pt>
                <c:pt idx="7">
                  <c:v>Region 8</c:v>
                </c:pt>
                <c:pt idx="8">
                  <c:v>Region 9</c:v>
                </c:pt>
              </c:strCache>
            </c:strRef>
          </c:cat>
          <c:val>
            <c:numRef>
              <c:f>'Region 2024'!$B$5:$B$14</c:f>
              <c:numCache>
                <c:formatCode>0.00%</c:formatCode>
                <c:ptCount val="9"/>
                <c:pt idx="0">
                  <c:v>0.23193916349809887</c:v>
                </c:pt>
                <c:pt idx="1">
                  <c:v>0.30097087378640774</c:v>
                </c:pt>
                <c:pt idx="2">
                  <c:v>0.35121951219512193</c:v>
                </c:pt>
                <c:pt idx="3">
                  <c:v>0.32386363636363635</c:v>
                </c:pt>
                <c:pt idx="4">
                  <c:v>0.31632653061224492</c:v>
                </c:pt>
                <c:pt idx="5">
                  <c:v>0.34090909090909088</c:v>
                </c:pt>
                <c:pt idx="6">
                  <c:v>0.26171079429735233</c:v>
                </c:pt>
                <c:pt idx="7">
                  <c:v>0.24789915966386555</c:v>
                </c:pt>
                <c:pt idx="8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30-40BF-9A4A-D3F661233397}"/>
            </c:ext>
          </c:extLst>
        </c:ser>
        <c:ser>
          <c:idx val="1"/>
          <c:order val="1"/>
          <c:tx>
            <c:strRef>
              <c:f>'Region 2024'!$C$3:$C$4</c:f>
              <c:strCache>
                <c:ptCount val="1"/>
                <c:pt idx="0">
                  <c:v>Noncompliant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'Region 2024'!$A$5:$A$14</c:f>
              <c:strCache>
                <c:ptCount val="9"/>
                <c:pt idx="0">
                  <c:v>Region 1</c:v>
                </c:pt>
                <c:pt idx="1">
                  <c:v>Region 2</c:v>
                </c:pt>
                <c:pt idx="2">
                  <c:v>Region 3</c:v>
                </c:pt>
                <c:pt idx="3">
                  <c:v>Region 4</c:v>
                </c:pt>
                <c:pt idx="4">
                  <c:v>Region 5</c:v>
                </c:pt>
                <c:pt idx="5">
                  <c:v>Region 6</c:v>
                </c:pt>
                <c:pt idx="6">
                  <c:v>Region 7</c:v>
                </c:pt>
                <c:pt idx="7">
                  <c:v>Region 8</c:v>
                </c:pt>
                <c:pt idx="8">
                  <c:v>Region 9</c:v>
                </c:pt>
              </c:strCache>
            </c:strRef>
          </c:cat>
          <c:val>
            <c:numRef>
              <c:f>'Region 2024'!$C$5:$C$14</c:f>
              <c:numCache>
                <c:formatCode>0.00%</c:formatCode>
                <c:ptCount val="9"/>
                <c:pt idx="0">
                  <c:v>0.76806083650190116</c:v>
                </c:pt>
                <c:pt idx="1">
                  <c:v>0.69902912621359226</c:v>
                </c:pt>
                <c:pt idx="2">
                  <c:v>0.64878048780487807</c:v>
                </c:pt>
                <c:pt idx="3">
                  <c:v>0.67613636363636365</c:v>
                </c:pt>
                <c:pt idx="4">
                  <c:v>0.68367346938775508</c:v>
                </c:pt>
                <c:pt idx="5">
                  <c:v>0.65909090909090906</c:v>
                </c:pt>
                <c:pt idx="6">
                  <c:v>0.73828920570264767</c:v>
                </c:pt>
                <c:pt idx="7">
                  <c:v>0.75210084033613445</c:v>
                </c:pt>
                <c:pt idx="8">
                  <c:v>0.66666666666666663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30-40BF-9A4A-D3F661233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1991888"/>
        <c:axId val="1801986128"/>
      </c:barChart>
      <c:catAx>
        <c:axId val="18019918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Region</a:t>
                </a:r>
              </a:p>
            </c:rich>
          </c:tx>
          <c:layout>
            <c:manualLayout>
              <c:xMode val="edge"/>
              <c:yMode val="edge"/>
              <c:x val="0.44198401542590937"/>
              <c:y val="0.842664041994750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1986128"/>
        <c:crosses val="autoZero"/>
        <c:auto val="1"/>
        <c:lblAlgn val="ctr"/>
        <c:lblOffset val="100"/>
        <c:noMultiLvlLbl val="0"/>
      </c:catAx>
      <c:valAx>
        <c:axId val="180198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199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V1.xlsx]Parish 2023!PivotTable1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Parish in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'Parish 2023'!$B$2:$B$3</c:f>
              <c:strCache>
                <c:ptCount val="1"/>
                <c:pt idx="0">
                  <c:v>Compliant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'Parish 2023'!$A$4:$A$14</c:f>
              <c:strCache>
                <c:ptCount val="10"/>
                <c:pt idx="0">
                  <c:v>Bossier*</c:v>
                </c:pt>
                <c:pt idx="1">
                  <c:v>Caddo*</c:v>
                </c:pt>
                <c:pt idx="2">
                  <c:v>Calcasieu*</c:v>
                </c:pt>
                <c:pt idx="3">
                  <c:v>East Baton Rouge*</c:v>
                </c:pt>
                <c:pt idx="4">
                  <c:v>Jefferson*</c:v>
                </c:pt>
                <c:pt idx="5">
                  <c:v>Lafayette*</c:v>
                </c:pt>
                <c:pt idx="6">
                  <c:v>Orleans*</c:v>
                </c:pt>
                <c:pt idx="7">
                  <c:v>Ouachita*</c:v>
                </c:pt>
                <c:pt idx="8">
                  <c:v>Rapides*</c:v>
                </c:pt>
                <c:pt idx="9">
                  <c:v>Saint Tammany*</c:v>
                </c:pt>
              </c:strCache>
            </c:strRef>
          </c:cat>
          <c:val>
            <c:numRef>
              <c:f>'Parish 2023'!$B$4:$B$14</c:f>
              <c:numCache>
                <c:formatCode>0.00%</c:formatCode>
                <c:ptCount val="10"/>
                <c:pt idx="0">
                  <c:v>0.29203539823008851</c:v>
                </c:pt>
                <c:pt idx="1">
                  <c:v>0.26371951219512196</c:v>
                </c:pt>
                <c:pt idx="2">
                  <c:v>0.25617283950617287</c:v>
                </c:pt>
                <c:pt idx="3">
                  <c:v>0.35135135135135137</c:v>
                </c:pt>
                <c:pt idx="4">
                  <c:v>0.26792452830188679</c:v>
                </c:pt>
                <c:pt idx="5">
                  <c:v>0.24352331606217617</c:v>
                </c:pt>
                <c:pt idx="6">
                  <c:v>0.22809667673716011</c:v>
                </c:pt>
                <c:pt idx="7">
                  <c:v>0.23517786561264822</c:v>
                </c:pt>
                <c:pt idx="8">
                  <c:v>0.34831460674157305</c:v>
                </c:pt>
                <c:pt idx="9">
                  <c:v>0.2975206611570248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D2-4A9D-B424-658DD73402DA}"/>
            </c:ext>
          </c:extLst>
        </c:ser>
        <c:ser>
          <c:idx val="1"/>
          <c:order val="1"/>
          <c:tx>
            <c:strRef>
              <c:f>'Parish 2023'!$C$2:$C$3</c:f>
              <c:strCache>
                <c:ptCount val="1"/>
                <c:pt idx="0">
                  <c:v>Noncompliant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'Parish 2023'!$A$4:$A$14</c:f>
              <c:strCache>
                <c:ptCount val="10"/>
                <c:pt idx="0">
                  <c:v>Bossier*</c:v>
                </c:pt>
                <c:pt idx="1">
                  <c:v>Caddo*</c:v>
                </c:pt>
                <c:pt idx="2">
                  <c:v>Calcasieu*</c:v>
                </c:pt>
                <c:pt idx="3">
                  <c:v>East Baton Rouge*</c:v>
                </c:pt>
                <c:pt idx="4">
                  <c:v>Jefferson*</c:v>
                </c:pt>
                <c:pt idx="5">
                  <c:v>Lafayette*</c:v>
                </c:pt>
                <c:pt idx="6">
                  <c:v>Orleans*</c:v>
                </c:pt>
                <c:pt idx="7">
                  <c:v>Ouachita*</c:v>
                </c:pt>
                <c:pt idx="8">
                  <c:v>Rapides*</c:v>
                </c:pt>
                <c:pt idx="9">
                  <c:v>Saint Tammany*</c:v>
                </c:pt>
              </c:strCache>
            </c:strRef>
          </c:cat>
          <c:val>
            <c:numRef>
              <c:f>'Parish 2023'!$C$4:$C$14</c:f>
              <c:numCache>
                <c:formatCode>0.00%</c:formatCode>
                <c:ptCount val="10"/>
                <c:pt idx="0">
                  <c:v>0.70796460176991149</c:v>
                </c:pt>
                <c:pt idx="1">
                  <c:v>0.73628048780487809</c:v>
                </c:pt>
                <c:pt idx="2">
                  <c:v>0.74382716049382713</c:v>
                </c:pt>
                <c:pt idx="3">
                  <c:v>0.64864864864864868</c:v>
                </c:pt>
                <c:pt idx="4">
                  <c:v>0.73207547169811316</c:v>
                </c:pt>
                <c:pt idx="5">
                  <c:v>0.75647668393782386</c:v>
                </c:pt>
                <c:pt idx="6">
                  <c:v>0.77190332326283984</c:v>
                </c:pt>
                <c:pt idx="7">
                  <c:v>0.7648221343873518</c:v>
                </c:pt>
                <c:pt idx="8">
                  <c:v>0.651685393258427</c:v>
                </c:pt>
                <c:pt idx="9">
                  <c:v>0.7024793388429752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D2-4A9D-B424-658DD73402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6602375"/>
        <c:axId val="1756605447"/>
      </c:barChart>
      <c:catAx>
        <c:axId val="175660237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Parish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6605447"/>
        <c:crosses val="autoZero"/>
        <c:auto val="1"/>
        <c:lblAlgn val="ctr"/>
        <c:lblOffset val="100"/>
        <c:noMultiLvlLbl val="0"/>
      </c:catAx>
      <c:valAx>
        <c:axId val="175660544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6602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V1.xlsx]Parish 2024!PivotTable10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Parish in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'Parish 2024'!$B$2:$B$3</c:f>
              <c:strCache>
                <c:ptCount val="1"/>
                <c:pt idx="0">
                  <c:v>Compliance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'Parish 2024'!$A$4:$A$14</c:f>
              <c:strCache>
                <c:ptCount val="10"/>
                <c:pt idx="0">
                  <c:v>Caddo*</c:v>
                </c:pt>
                <c:pt idx="1">
                  <c:v>Calcasieu*</c:v>
                </c:pt>
                <c:pt idx="2">
                  <c:v>East baton rouge*</c:v>
                </c:pt>
                <c:pt idx="3">
                  <c:v>Jefferson*</c:v>
                </c:pt>
                <c:pt idx="4">
                  <c:v>Lafayette*</c:v>
                </c:pt>
                <c:pt idx="5">
                  <c:v>Orleans*</c:v>
                </c:pt>
                <c:pt idx="6">
                  <c:v>Ouachita*</c:v>
                </c:pt>
                <c:pt idx="7">
                  <c:v>Rapides*</c:v>
                </c:pt>
                <c:pt idx="8">
                  <c:v>Saint Tammany*</c:v>
                </c:pt>
                <c:pt idx="9">
                  <c:v>Tangipahoa</c:v>
                </c:pt>
              </c:strCache>
            </c:strRef>
          </c:cat>
          <c:val>
            <c:numRef>
              <c:f>'Parish 2024'!$B$4:$B$14</c:f>
              <c:numCache>
                <c:formatCode>0.00%</c:formatCode>
                <c:ptCount val="10"/>
                <c:pt idx="0">
                  <c:v>0.23552123552123552</c:v>
                </c:pt>
                <c:pt idx="1">
                  <c:v>0.29562043795620441</c:v>
                </c:pt>
                <c:pt idx="2">
                  <c:v>0.29124579124579125</c:v>
                </c:pt>
                <c:pt idx="3">
                  <c:v>0.28260869565217389</c:v>
                </c:pt>
                <c:pt idx="4">
                  <c:v>0.28048780487804881</c:v>
                </c:pt>
                <c:pt idx="5">
                  <c:v>0.18795620437956204</c:v>
                </c:pt>
                <c:pt idx="6">
                  <c:v>0.22916666666666666</c:v>
                </c:pt>
                <c:pt idx="7">
                  <c:v>0.34911242603550297</c:v>
                </c:pt>
                <c:pt idx="8">
                  <c:v>0.34955752212389379</c:v>
                </c:pt>
                <c:pt idx="9">
                  <c:v>0.31818181818181818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C3-439F-BB0B-AD7711375E01}"/>
            </c:ext>
          </c:extLst>
        </c:ser>
        <c:ser>
          <c:idx val="1"/>
          <c:order val="1"/>
          <c:tx>
            <c:strRef>
              <c:f>'Parish 2024'!$C$2:$C$3</c:f>
              <c:strCache>
                <c:ptCount val="1"/>
                <c:pt idx="0">
                  <c:v>Noncompliance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'Parish 2024'!$A$4:$A$14</c:f>
              <c:strCache>
                <c:ptCount val="10"/>
                <c:pt idx="0">
                  <c:v>Caddo*</c:v>
                </c:pt>
                <c:pt idx="1">
                  <c:v>Calcasieu*</c:v>
                </c:pt>
                <c:pt idx="2">
                  <c:v>East baton rouge*</c:v>
                </c:pt>
                <c:pt idx="3">
                  <c:v>Jefferson*</c:v>
                </c:pt>
                <c:pt idx="4">
                  <c:v>Lafayette*</c:v>
                </c:pt>
                <c:pt idx="5">
                  <c:v>Orleans*</c:v>
                </c:pt>
                <c:pt idx="6">
                  <c:v>Ouachita*</c:v>
                </c:pt>
                <c:pt idx="7">
                  <c:v>Rapides*</c:v>
                </c:pt>
                <c:pt idx="8">
                  <c:v>Saint Tammany*</c:v>
                </c:pt>
                <c:pt idx="9">
                  <c:v>Tangipahoa</c:v>
                </c:pt>
              </c:strCache>
            </c:strRef>
          </c:cat>
          <c:val>
            <c:numRef>
              <c:f>'Parish 2024'!$C$4:$C$14</c:f>
              <c:numCache>
                <c:formatCode>0.00%</c:formatCode>
                <c:ptCount val="10"/>
                <c:pt idx="0">
                  <c:v>0.76447876447876451</c:v>
                </c:pt>
                <c:pt idx="1">
                  <c:v>0.70437956204379559</c:v>
                </c:pt>
                <c:pt idx="2">
                  <c:v>0.7087542087542088</c:v>
                </c:pt>
                <c:pt idx="3">
                  <c:v>0.71739130434782605</c:v>
                </c:pt>
                <c:pt idx="4">
                  <c:v>0.71951219512195119</c:v>
                </c:pt>
                <c:pt idx="5">
                  <c:v>0.81204379562043794</c:v>
                </c:pt>
                <c:pt idx="6">
                  <c:v>0.77083333333333337</c:v>
                </c:pt>
                <c:pt idx="7">
                  <c:v>0.65088757396449703</c:v>
                </c:pt>
                <c:pt idx="8">
                  <c:v>0.65044247787610621</c:v>
                </c:pt>
                <c:pt idx="9">
                  <c:v>0.68181818181818177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C3-439F-BB0B-AD7711375E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9784967"/>
        <c:axId val="1160507911"/>
      </c:barChart>
      <c:catAx>
        <c:axId val="11597849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Parish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0507911"/>
        <c:crosses val="autoZero"/>
        <c:auto val="1"/>
        <c:lblAlgn val="ctr"/>
        <c:lblOffset val="100"/>
        <c:noMultiLvlLbl val="0"/>
      </c:catAx>
      <c:valAx>
        <c:axId val="116050791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97849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Diagnosis in 2023</a:t>
            </a:r>
          </a:p>
        </c:rich>
      </c:tx>
      <c:layout>
        <c:manualLayout>
          <c:xMode val="edge"/>
          <c:yMode val="edge"/>
          <c:x val="0.23897222222222222"/>
          <c:y val="4.51388888888888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'Diagnosis 2023'!$H$88</c:f>
              <c:strCache>
                <c:ptCount val="1"/>
                <c:pt idx="0">
                  <c:v>% Compliance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'Diagnosis 2023'!$G$89:$G$94</c:f>
              <c:strCache>
                <c:ptCount val="6"/>
                <c:pt idx="0">
                  <c:v>Adjustment Disorder</c:v>
                </c:pt>
                <c:pt idx="1">
                  <c:v>Bipolar Disorder</c:v>
                </c:pt>
                <c:pt idx="2">
                  <c:v>Disruptive Mood Dysregulation Disorder</c:v>
                </c:pt>
                <c:pt idx="3">
                  <c:v>Major Depressive Disorder</c:v>
                </c:pt>
                <c:pt idx="4">
                  <c:v>Schizoaffective Disorder</c:v>
                </c:pt>
                <c:pt idx="5">
                  <c:v>Schizophrenia Disorder</c:v>
                </c:pt>
              </c:strCache>
            </c:strRef>
          </c:cat>
          <c:val>
            <c:numRef>
              <c:f>'Diagnosis 2023'!$H$89:$H$94</c:f>
              <c:numCache>
                <c:formatCode>0%</c:formatCode>
                <c:ptCount val="6"/>
                <c:pt idx="0">
                  <c:v>0.22</c:v>
                </c:pt>
                <c:pt idx="1">
                  <c:v>0.28000000000000003</c:v>
                </c:pt>
                <c:pt idx="2">
                  <c:v>0.41</c:v>
                </c:pt>
                <c:pt idx="3">
                  <c:v>0.28999999999999998</c:v>
                </c:pt>
                <c:pt idx="4">
                  <c:v>0.3</c:v>
                </c:pt>
                <c:pt idx="5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8B-417E-B9CC-091F74D4E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8803463"/>
        <c:axId val="487304199"/>
      </c:barChart>
      <c:catAx>
        <c:axId val="47880346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Diagnosis</a:t>
                </a:r>
              </a:p>
            </c:rich>
          </c:tx>
          <c:layout>
            <c:manualLayout>
              <c:xMode val="edge"/>
              <c:yMode val="edge"/>
              <c:x val="0.42022112860892391"/>
              <c:y val="0.88562481773111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304199"/>
        <c:crosses val="autoZero"/>
        <c:auto val="1"/>
        <c:lblAlgn val="ctr"/>
        <c:lblOffset val="100"/>
        <c:noMultiLvlLbl val="0"/>
      </c:catAx>
      <c:valAx>
        <c:axId val="487304199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88034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Diagnosis in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'Diagnosis 2024'!$P$68</c:f>
              <c:strCache>
                <c:ptCount val="1"/>
                <c:pt idx="0">
                  <c:v>% Compliance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'Diagnosis 2024'!$O$69:$O$74</c:f>
              <c:strCache>
                <c:ptCount val="6"/>
                <c:pt idx="0">
                  <c:v>Adjustment disorder</c:v>
                </c:pt>
                <c:pt idx="1">
                  <c:v>Bipolar Disorder</c:v>
                </c:pt>
                <c:pt idx="2">
                  <c:v>Disruptive Mood Dysregulation Disorder</c:v>
                </c:pt>
                <c:pt idx="3">
                  <c:v>Major Depressive Disorder</c:v>
                </c:pt>
                <c:pt idx="4">
                  <c:v>Schizoaffective</c:v>
                </c:pt>
                <c:pt idx="5">
                  <c:v>Schizophrenia</c:v>
                </c:pt>
              </c:strCache>
            </c:strRef>
          </c:cat>
          <c:val>
            <c:numRef>
              <c:f>'Diagnosis 2024'!$P$69:$P$74</c:f>
              <c:numCache>
                <c:formatCode>0%</c:formatCode>
                <c:ptCount val="6"/>
                <c:pt idx="0">
                  <c:v>0.14000000000000001</c:v>
                </c:pt>
                <c:pt idx="1">
                  <c:v>0.31</c:v>
                </c:pt>
                <c:pt idx="2">
                  <c:v>0.43</c:v>
                </c:pt>
                <c:pt idx="3">
                  <c:v>0.31</c:v>
                </c:pt>
                <c:pt idx="4">
                  <c:v>0.3</c:v>
                </c:pt>
                <c:pt idx="5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97-4560-8C0F-90A8B4A5EB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2224903"/>
        <c:axId val="502231047"/>
      </c:barChart>
      <c:catAx>
        <c:axId val="5022249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2231047"/>
        <c:crosses val="autoZero"/>
        <c:auto val="1"/>
        <c:lblAlgn val="ctr"/>
        <c:lblOffset val="100"/>
        <c:noMultiLvlLbl val="0"/>
      </c:catAx>
      <c:valAx>
        <c:axId val="50223104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2224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[Student Data FUH_Alexandra V1.xlsx]Race 2023!PivotTable8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 Compliance by Race in 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'Race 2023'!$B$2:$B$3</c:f>
              <c:strCache>
                <c:ptCount val="1"/>
                <c:pt idx="0">
                  <c:v>Compliant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'Race 2023'!$A$4:$A$6</c:f>
              <c:strCache>
                <c:ptCount val="2"/>
                <c:pt idx="0">
                  <c:v>White</c:v>
                </c:pt>
                <c:pt idx="1">
                  <c:v>Black or African American</c:v>
                </c:pt>
              </c:strCache>
            </c:strRef>
          </c:cat>
          <c:val>
            <c:numRef>
              <c:f>'Race 2023'!$B$4:$B$6</c:f>
              <c:numCache>
                <c:formatCode>0.00%</c:formatCode>
                <c:ptCount val="2"/>
                <c:pt idx="0">
                  <c:v>0.29093406593406596</c:v>
                </c:pt>
                <c:pt idx="1">
                  <c:v>0.27283304246655032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14-4CB5-9EE3-4641A11C80B0}"/>
            </c:ext>
          </c:extLst>
        </c:ser>
        <c:ser>
          <c:idx val="1"/>
          <c:order val="1"/>
          <c:tx>
            <c:strRef>
              <c:f>'Race 2023'!$C$2:$C$3</c:f>
              <c:strCache>
                <c:ptCount val="1"/>
                <c:pt idx="0">
                  <c:v>Noncompliant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'Race 2023'!$A$4:$A$6</c:f>
              <c:strCache>
                <c:ptCount val="2"/>
                <c:pt idx="0">
                  <c:v>White</c:v>
                </c:pt>
                <c:pt idx="1">
                  <c:v>Black or African American</c:v>
                </c:pt>
              </c:strCache>
            </c:strRef>
          </c:cat>
          <c:val>
            <c:numRef>
              <c:f>'Race 2023'!$C$4:$C$6</c:f>
              <c:numCache>
                <c:formatCode>0.00%</c:formatCode>
                <c:ptCount val="2"/>
                <c:pt idx="0">
                  <c:v>0.7090659340659341</c:v>
                </c:pt>
                <c:pt idx="1">
                  <c:v>0.72716695753344973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14-4CB5-9EE3-4641A11C80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4744"/>
        <c:axId val="574116359"/>
      </c:barChart>
      <c:catAx>
        <c:axId val="4724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Race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116359"/>
        <c:crosses val="autoZero"/>
        <c:auto val="1"/>
        <c:lblAlgn val="ctr"/>
        <c:lblOffset val="100"/>
        <c:noMultiLvlLbl val="0"/>
      </c:catAx>
      <c:valAx>
        <c:axId val="574116359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Compliance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24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D67B3-443C-4AF2-A93E-4903E8BA23B4}" type="datetimeFigureOut">
              <a:t>7/31/2025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40BDB-7A5C-4B26-9CE8-84F2B74CF7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05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2023 census data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17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spcBef>
                <a:spcPts val="500"/>
              </a:spcBef>
              <a:buFont typeface="Courier New,monospace"/>
              <a:buChar char="•"/>
            </a:pPr>
            <a:r>
              <a:rPr lang="en-US"/>
              <a:t>Overall compliance 2023 28%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Courier New,monospace"/>
              <a:buChar char="•"/>
            </a:pPr>
            <a:r>
              <a:rPr lang="en-US"/>
              <a:t>Overall compliance 2024 29% 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9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spcBef>
                <a:spcPts val="500"/>
              </a:spcBef>
              <a:buFont typeface="Courier New,monospace"/>
              <a:buChar char="•"/>
            </a:pPr>
            <a:r>
              <a:rPr lang="en-US"/>
              <a:t>Overall compliance 2023 28%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Font typeface="Courier New,monospace"/>
              <a:buChar char="•"/>
            </a:pPr>
            <a:r>
              <a:rPr lang="en-US"/>
              <a:t>Overall compliance 2024 29% </a:t>
            </a:r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88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4 = 5% increase</a:t>
            </a:r>
            <a:endParaRPr lang="en-US"/>
          </a:p>
          <a:p>
            <a:r>
              <a:rPr lang="en-US">
                <a:ea typeface="Calibri"/>
                <a:cs typeface="Calibri"/>
              </a:rPr>
              <a:t>5 = 3% increase</a:t>
            </a:r>
          </a:p>
          <a:p>
            <a:r>
              <a:rPr lang="en-US">
                <a:ea typeface="Calibri"/>
                <a:cs typeface="Calibri"/>
              </a:rPr>
              <a:t>1-2% increase = 2 and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Top 10 results --&gt; potentially skewed but since it has the largest sample size of population I decided to go with it</a:t>
            </a:r>
          </a:p>
          <a:p>
            <a:r>
              <a:rPr lang="en-US">
                <a:ea typeface="Calibri"/>
                <a:cs typeface="Calibri"/>
              </a:rPr>
              <a:t>Analyzed changes between the 2 years</a:t>
            </a:r>
          </a:p>
          <a:p>
            <a:r>
              <a:rPr lang="en-US">
                <a:ea typeface="Calibri"/>
                <a:cs typeface="Calibri"/>
              </a:rPr>
              <a:t>% Increase = calcasieu 3, laf 3.7</a:t>
            </a:r>
          </a:p>
          <a:p>
            <a:r>
              <a:rPr lang="en-US">
                <a:ea typeface="Calibri"/>
                <a:cs typeface="Calibri"/>
              </a:rPr>
              <a:t>% decrease = caddo 2</a:t>
            </a:r>
          </a:p>
          <a:p>
            <a:r>
              <a:rPr lang="en-US">
                <a:ea typeface="Calibri"/>
                <a:cs typeface="Calibri"/>
              </a:rPr>
              <a:t>State avg compliance 28%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34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Adj --&gt; with 3 months of stressor and resolves with 6 months of event--&gt; dec f/u tdue to quick resolution of dz (expected process)</a:t>
            </a:r>
          </a:p>
          <a:p>
            <a:r>
              <a:rPr lang="en-US">
                <a:ea typeface="Calibri"/>
                <a:cs typeface="Calibri"/>
              </a:rPr>
              <a:t>DMDD--&gt; pediatric dz --&gt; parental management</a:t>
            </a:r>
          </a:p>
          <a:p>
            <a:r>
              <a:rPr lang="en-US">
                <a:ea typeface="Calibri"/>
                <a:cs typeface="Calibri"/>
              </a:rPr>
              <a:t>Over 100 cases total included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64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Excluded other populations due to low sample size</a:t>
            </a:r>
          </a:p>
          <a:p>
            <a:r>
              <a:rPr lang="en-US">
                <a:ea typeface="Calibri"/>
                <a:cs typeface="Calibri"/>
              </a:rPr>
              <a:t>-increase efforts with AA pops but lots of work can be done holistically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40BDB-7A5C-4B26-9CE8-84F2B74CF7A5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63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journalism.org/wp-content/uploads/2025/01/Louisianafor-AHCJ2024.pdf" TargetMode="External"/><Relationship Id="rId2" Type="http://schemas.openxmlformats.org/officeDocument/2006/relationships/hyperlink" Target="https://ldh.la.gov/assets/docs/OrgCharts/LDH_RegionalMap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ensus.gov/library/publications/2024/demo/p60-284.html" TargetMode="External"/><Relationship Id="rId4" Type="http://schemas.openxmlformats.org/officeDocument/2006/relationships/hyperlink" Target="https://www.cms.gov/files/document/medicare-and-medicaid-numbers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Transitioning Care following Behavioral Health Admission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/>
              <a:t>Alexandra Hebert</a:t>
            </a:r>
          </a:p>
          <a:p>
            <a:r>
              <a:rPr lang="en-US"/>
              <a:t>LSU NOLA MS4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0358-D42A-DEE3-6711-CF48EE825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ACLA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E8DC8-9B09-F658-9A3B-831DAB90E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3100"/>
              <a:t>Recently submitted the data and interventions from 2022-2025 relative to follow up rates following discharge for behavioral health admission.</a:t>
            </a:r>
          </a:p>
          <a:p>
            <a:r>
              <a:rPr lang="en-US" sz="3100"/>
              <a:t>Healthy Louisiana intervention measures for follow-up after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3100"/>
              <a:t>Hospitalization for mental illness within 7 and 30 days of discharge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3100"/>
              <a:t>Emergency Department visit for mental illness within 7 and 30 days of ED visit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3100"/>
              <a:t>Emergency Department visit for substance use within 7 and 30 days of ED visit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6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BD879-0195-543A-2EE6-3CA679A1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Interventions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8903D-C4B7-0FAE-2726-2D7BB9A2B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Link members to aftercare with BH providers prior to discharge from hospital or emergency department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Pilot program with a high-volume hospital to offer outpatient/telehealth bridge follow-up appointments following inpatient discharge</a:t>
            </a:r>
          </a:p>
          <a:p>
            <a:r>
              <a:rPr lang="en-US">
                <a:latin typeface="Arial"/>
                <a:cs typeface="Arial"/>
              </a:rPr>
              <a:t>Utilize BH CM staff who hold licensure as LMHPs to outreach members in the FUH population to conduct a post-discharge follow-up assessment to close gaps internally </a:t>
            </a:r>
          </a:p>
        </p:txBody>
      </p:sp>
    </p:spTree>
    <p:extLst>
      <p:ext uri="{BB962C8B-B14F-4D97-AF65-F5344CB8AC3E}">
        <p14:creationId xmlns:p14="http://schemas.microsoft.com/office/powerpoint/2010/main" val="1420151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51673-1130-7A5F-352E-41AEE15A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E24DE-5A9F-7E29-5B38-CAB413CAD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Lower % compliance in urban settings </a:t>
            </a:r>
          </a:p>
          <a:p>
            <a:r>
              <a:rPr lang="en-US"/>
              <a:t>Largest increase in % compliance in Region 6 (investigate further into what changed)</a:t>
            </a:r>
          </a:p>
          <a:p>
            <a:r>
              <a:rPr lang="en-US"/>
              <a:t>6% decrease in compliance in East Baton Rouge Parish</a:t>
            </a:r>
          </a:p>
          <a:p>
            <a:r>
              <a:rPr lang="en-US"/>
              <a:t>10% increase in compliance in Rapides Parish</a:t>
            </a:r>
          </a:p>
          <a:p>
            <a:r>
              <a:rPr lang="en-US"/>
              <a:t>8% increase in compliance in patients with Schizophrenia</a:t>
            </a:r>
          </a:p>
          <a:p>
            <a:r>
              <a:rPr lang="en-US"/>
              <a:t>8% decrease in compliance in patients with Adjustment disorder</a:t>
            </a:r>
          </a:p>
          <a:p>
            <a:r>
              <a:rPr lang="en-US"/>
              <a:t>3% less compliance in African American population compared to white population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55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1FF7C-D566-7A13-7825-7E2365103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F49E0-FBF3-7669-EC5B-342403621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  <a:hlinkClick r:id="rId2"/>
              </a:rPr>
              <a:t>LDH_RegionalMap.pdf</a:t>
            </a:r>
          </a:p>
          <a:p>
            <a:r>
              <a:rPr lang="en-US"/>
              <a:t>Behavioral Health Transitions in Care Quarter 2 2025 ACLA PIP</a:t>
            </a:r>
          </a:p>
          <a:p>
            <a:r>
              <a:rPr lang="en-US">
                <a:ea typeface="+mn-lt"/>
                <a:cs typeface="+mn-lt"/>
                <a:hlinkClick r:id="rId3"/>
              </a:rPr>
              <a:t>Louisianafor-AHCJ2024.pdf</a:t>
            </a:r>
            <a:endParaRPr lang="en-US"/>
          </a:p>
          <a:p>
            <a:r>
              <a:rPr lang="en-US">
                <a:ea typeface="+mn-lt"/>
                <a:cs typeface="+mn-lt"/>
                <a:hlinkClick r:id="rId4"/>
              </a:rPr>
              <a:t>Medicare and Medicaid by the Numbers</a:t>
            </a:r>
            <a:endParaRPr lang="en-US"/>
          </a:p>
          <a:p>
            <a:r>
              <a:rPr lang="en-US" sz="2200">
                <a:hlinkClick r:id="rId5"/>
              </a:rPr>
              <a:t>Health Insurance Coverage in the United States: 2023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63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B0037-6F27-8639-09EB-0DE4D7EE0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413EF-9F40-7FED-BB61-F54CBC89A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National public health coverage 2023 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/>
              <a:t>19% Medicaid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+mn-lt"/>
                <a:cs typeface="+mn-lt"/>
              </a:rPr>
              <a:t>19% Medicare</a:t>
            </a:r>
          </a:p>
          <a:p>
            <a:r>
              <a:rPr lang="en-US"/>
              <a:t>Louisiana Department of Health 2023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/>
              <a:t>36% of non-elderly adults in Louisiana are on Medicaid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/>
              <a:t>58% of Louisiana children are on Medicaid</a:t>
            </a:r>
            <a:endParaRPr lang="en-US" sz="2800"/>
          </a:p>
          <a:p>
            <a:pPr marL="0" indent="0">
              <a:buNone/>
            </a:pPr>
            <a:r>
              <a:rPr lang="en-US"/>
              <a:t>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   </a:t>
            </a:r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3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3CE1B-57FB-6A01-0131-1D7E118B0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189564" cy="1426204"/>
          </a:xfrm>
        </p:spPr>
        <p:txBody>
          <a:bodyPr>
            <a:normAutofit/>
          </a:bodyPr>
          <a:lstStyle/>
          <a:p>
            <a:r>
              <a:rPr lang="en-US" sz="540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C4568-59E1-1E51-72BA-6EB0AF0BC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/>
            <a:r>
              <a:rPr lang="en-US"/>
              <a:t>AmeriHealth Caritas Louisiana (ACLA)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2800"/>
              <a:t>Behavioral Health Measures </a:t>
            </a:r>
          </a:p>
          <a:p>
            <a:pPr marL="1371600" lvl="2" indent="-457200">
              <a:buFont typeface="Wingdings,Sans-Serif" panose="020B0604020202020204" pitchFamily="34" charset="0"/>
              <a:buChar char="§"/>
            </a:pPr>
            <a:r>
              <a:rPr lang="en-US" sz="2400"/>
              <a:t>Transitions in care following hospital discharge data </a:t>
            </a:r>
            <a:endParaRPr lang="en-US"/>
          </a:p>
          <a:p>
            <a:pPr marL="457200" indent="-457200"/>
            <a:r>
              <a:rPr lang="en-US"/>
              <a:t>Percent compliance with outpatient follow up 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/>
              <a:t>Healthcare Setting: Urban vs Rural 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/>
              <a:t>Region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/>
              <a:t>Parish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/>
              <a:t>Diagnosis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/>
              <a:t>Race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en-US"/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200"/>
              <a:t>Overall compliance 2023 = 28%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200"/>
              <a:t>Overall compliance 2024 = 29% 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en-US"/>
          </a:p>
          <a:p>
            <a:pPr marL="457200" lvl="1" indent="0">
              <a:buNone/>
            </a:pPr>
            <a:endParaRPr lang="en-US"/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D9D64-697D-7AF1-1C4D-2B22FC14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75564" cy="1339940"/>
          </a:xfrm>
        </p:spPr>
        <p:txBody>
          <a:bodyPr/>
          <a:lstStyle/>
          <a:p>
            <a:pPr algn="ctr"/>
            <a:r>
              <a:rPr lang="en-US"/>
              <a:t>Compliance by Healthcare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A7FD4-6DA2-523E-72A7-7A3888499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111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Higher % compliance in rural settings for both 2023 and 2024</a:t>
            </a:r>
          </a:p>
          <a:p>
            <a:r>
              <a:rPr lang="en-US"/>
              <a:t>2023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31% compliance in rural setting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28% compliance in urban setting</a:t>
            </a:r>
          </a:p>
          <a:p>
            <a:r>
              <a:rPr lang="en-US"/>
              <a:t>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32% compliance in rural setting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28% compliance in urban setting</a:t>
            </a:r>
          </a:p>
          <a:p>
            <a:r>
              <a:rPr lang="en-US"/>
              <a:t>Overall trend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Slight improvement in compliance in the rural healthcare setting from 2023 to 2024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/>
          </a:p>
          <a:p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62D7666-CCA0-DF0F-3D57-B3FA77FD00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2299892"/>
              </p:ext>
            </p:extLst>
          </p:nvPr>
        </p:nvGraphicFramePr>
        <p:xfrm>
          <a:off x="6963494" y="3241197"/>
          <a:ext cx="5233358" cy="3505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942BB52-682E-9860-0BAA-5CE840EE2D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813793"/>
              </p:ext>
            </p:extLst>
          </p:nvPr>
        </p:nvGraphicFramePr>
        <p:xfrm>
          <a:off x="7322928" y="-108728"/>
          <a:ext cx="4873924" cy="3347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975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A map of the united states&#10;&#10;AI-generated content may be incorrect.">
            <a:extLst>
              <a:ext uri="{FF2B5EF4-FFF2-40B4-BE49-F238E27FC236}">
                <a16:creationId xmlns:a16="http://schemas.microsoft.com/office/drawing/2014/main" id="{53992EA7-B097-3B80-A2B0-B3D756C5B5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0870" y="474153"/>
            <a:ext cx="8214676" cy="5918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5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E06FC-7CEA-D0BC-131A-881519DD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13563" cy="1339940"/>
          </a:xfrm>
        </p:spPr>
        <p:txBody>
          <a:bodyPr/>
          <a:lstStyle/>
          <a:p>
            <a:r>
              <a:rPr lang="en-US"/>
              <a:t>Compliance by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F8751-AE99-9463-FA4A-83CDDDEEA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13563" cy="4351338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/>
              <a:t>Highest compliance 2023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34% Region 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34% Region 6</a:t>
            </a:r>
          </a:p>
          <a:p>
            <a:r>
              <a:rPr lang="en-US"/>
              <a:t>Lowest compliance 2023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24% Region 1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25% Region 8</a:t>
            </a:r>
          </a:p>
          <a:p>
            <a:r>
              <a:rPr lang="en-US"/>
              <a:t>Highest compliance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35% Region 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34% Region 6</a:t>
            </a:r>
          </a:p>
          <a:p>
            <a:r>
              <a:rPr lang="en-US"/>
              <a:t>Lowest compliance 2024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600"/>
              <a:t>23% Region 1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600"/>
              <a:t>25% Region 8</a:t>
            </a:r>
            <a:endParaRPr lang="en-US"/>
          </a:p>
          <a:p>
            <a:r>
              <a:rPr lang="en-US"/>
              <a:t>Largest improvement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6% increase Region 9</a:t>
            </a:r>
          </a:p>
          <a:p>
            <a:r>
              <a:rPr lang="en-US"/>
              <a:t>Largest decline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1% decrease Region 7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5644EE3-61F3-EBA2-8333-1FADBB3AE2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3456681"/>
              </p:ext>
            </p:extLst>
          </p:nvPr>
        </p:nvGraphicFramePr>
        <p:xfrm>
          <a:off x="6560928" y="6290"/>
          <a:ext cx="5463396" cy="3404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7E0CD85-0C4D-1AC0-F38B-1F4AF6C5CC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6492704"/>
              </p:ext>
            </p:extLst>
          </p:nvPr>
        </p:nvGraphicFramePr>
        <p:xfrm>
          <a:off x="6392264" y="3730027"/>
          <a:ext cx="5795963" cy="3131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3866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AADC-CF7F-92EE-6D38-69E9200F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634"/>
            <a:ext cx="6245525" cy="1282431"/>
          </a:xfrm>
        </p:spPr>
        <p:txBody>
          <a:bodyPr/>
          <a:lstStyle/>
          <a:p>
            <a:r>
              <a:rPr lang="en-US"/>
              <a:t>Compliance by Parish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F86FB-FB15-DDD0-AB54-9E68C1F2E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39"/>
            <a:ext cx="6044242" cy="4423224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en-US"/>
              <a:t>Lowest compliance 2023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Orleans 23%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Ouachita 24%</a:t>
            </a:r>
          </a:p>
          <a:p>
            <a:r>
              <a:rPr lang="en-US"/>
              <a:t>Highest compliance 2023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East Baton Rouge 35%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St. Tammany 30%</a:t>
            </a:r>
          </a:p>
          <a:p>
            <a:r>
              <a:rPr lang="en-US"/>
              <a:t>Lowest compliance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Orleans 19%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Ouachita 23%</a:t>
            </a:r>
          </a:p>
          <a:p>
            <a:r>
              <a:rPr lang="en-US"/>
              <a:t>Highest compliance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St Tammany 35%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Rapides 35%</a:t>
            </a:r>
          </a:p>
          <a:p>
            <a:r>
              <a:rPr lang="en-US"/>
              <a:t>Largest improvement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Rapides 10% increase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St Tammany 5% increase</a:t>
            </a:r>
          </a:p>
          <a:p>
            <a:r>
              <a:rPr lang="en-US"/>
              <a:t>Largest decrease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East Baton Rouge 6%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Orleans 3%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0A4AED2-E1E7-439C-5081-E08A779B1A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695274"/>
              </p:ext>
            </p:extLst>
          </p:nvPr>
        </p:nvGraphicFramePr>
        <p:xfrm>
          <a:off x="6891607" y="150064"/>
          <a:ext cx="5305245" cy="3275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7F037DD-3D73-5165-723E-88715C8AA2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319420"/>
              </p:ext>
            </p:extLst>
          </p:nvPr>
        </p:nvGraphicFramePr>
        <p:xfrm>
          <a:off x="6891607" y="3586252"/>
          <a:ext cx="5305245" cy="3275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5840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EEB6-E506-E924-E9CE-0D0175FF5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371"/>
            <a:ext cx="6087374" cy="1354317"/>
          </a:xfrm>
        </p:spPr>
        <p:txBody>
          <a:bodyPr/>
          <a:lstStyle/>
          <a:p>
            <a:r>
              <a:rPr lang="en-US"/>
              <a:t>Compliance by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F0B4C-0456-E11D-C513-334FCA55F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1" y="1710606"/>
            <a:ext cx="6259903" cy="435133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/>
              <a:t>Lowest compliance 2023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/>
              <a:t>Schizophrenia 19%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/>
              <a:t>Adjustment disorder 22%</a:t>
            </a:r>
          </a:p>
          <a:p>
            <a:r>
              <a:rPr lang="en-US"/>
              <a:t>Highest compliance 2023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Disruptive Mood Disorder 41%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Major Depressive Disorder 29%</a:t>
            </a:r>
          </a:p>
          <a:p>
            <a:r>
              <a:rPr lang="en-US"/>
              <a:t>Lowest compliance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Adjustment disorder 14%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Schizophrenia 27%</a:t>
            </a:r>
          </a:p>
          <a:p>
            <a:r>
              <a:rPr lang="en-US"/>
              <a:t>Highest compliance 2024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Disruptive Mood Disorder 43%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Bipolar and Major Depressive Disorders 31%</a:t>
            </a:r>
          </a:p>
          <a:p>
            <a:r>
              <a:rPr lang="en-US"/>
              <a:t>Important trends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8% increase in patients with Schizophrenia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8% decline in patients with Adjustment disorder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3980619-8BE8-B13C-BB7A-4914D628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5141674"/>
              </p:ext>
            </p:extLst>
          </p:nvPr>
        </p:nvGraphicFramePr>
        <p:xfrm>
          <a:off x="6934739" y="308215"/>
          <a:ext cx="5233358" cy="3117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5A62951-5062-CFAC-95F4-54C72A4452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5852133"/>
              </p:ext>
            </p:extLst>
          </p:nvPr>
        </p:nvGraphicFramePr>
        <p:xfrm>
          <a:off x="6934739" y="3298706"/>
          <a:ext cx="5233359" cy="3562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9074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EB80A32-EDF2-B4FC-D56F-555B9EABA3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2965132"/>
              </p:ext>
            </p:extLst>
          </p:nvPr>
        </p:nvGraphicFramePr>
        <p:xfrm>
          <a:off x="6589682" y="164442"/>
          <a:ext cx="5334000" cy="3260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6B4E61CB-9FA4-8CD8-B95B-42EE433094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418459"/>
              </p:ext>
            </p:extLst>
          </p:nvPr>
        </p:nvGraphicFramePr>
        <p:xfrm>
          <a:off x="6589683" y="3715648"/>
          <a:ext cx="5621546" cy="3404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4B43C2D-28AF-A93E-4EB2-B0A242EA4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339940"/>
          </a:xfrm>
        </p:spPr>
        <p:txBody>
          <a:bodyPr/>
          <a:lstStyle/>
          <a:p>
            <a:r>
              <a:rPr lang="en-US"/>
              <a:t>Compliance by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D8D00-4E67-6292-5EC7-3A75154014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Similar rates of compliance between African American and white patients</a:t>
            </a:r>
          </a:p>
          <a:p>
            <a:r>
              <a:rPr lang="en-US"/>
              <a:t>27% AA 2023/2024</a:t>
            </a:r>
          </a:p>
          <a:p>
            <a:r>
              <a:rPr lang="en-US"/>
              <a:t>30% white 2023/2024</a:t>
            </a:r>
          </a:p>
        </p:txBody>
      </p:sp>
    </p:spTree>
    <p:extLst>
      <p:ext uri="{BB962C8B-B14F-4D97-AF65-F5344CB8AC3E}">
        <p14:creationId xmlns:p14="http://schemas.microsoft.com/office/powerpoint/2010/main" val="290513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847</Words>
  <Application>Microsoft Office PowerPoint</Application>
  <PresentationFormat>Widescreen</PresentationFormat>
  <Paragraphs>177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Courier New</vt:lpstr>
      <vt:lpstr>Courier New,monospace</vt:lpstr>
      <vt:lpstr>Wingdings,Sans-Serif</vt:lpstr>
      <vt:lpstr>office theme</vt:lpstr>
      <vt:lpstr>Transitioning Care following Behavioral Health Admission</vt:lpstr>
      <vt:lpstr>Background Statistics</vt:lpstr>
      <vt:lpstr>Introduction</vt:lpstr>
      <vt:lpstr>Compliance by Healthcare Setting</vt:lpstr>
      <vt:lpstr>PowerPoint Presentation</vt:lpstr>
      <vt:lpstr>Compliance by Region</vt:lpstr>
      <vt:lpstr>Compliance by Parish</vt:lpstr>
      <vt:lpstr>Compliance by Diagnosis</vt:lpstr>
      <vt:lpstr>Compliance by Race</vt:lpstr>
      <vt:lpstr>ACLA measures</vt:lpstr>
      <vt:lpstr>Current Interventions </vt:lpstr>
      <vt:lpstr>Conclusions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</dc:creator>
  <cp:lastModifiedBy>Hebert, Alexandra L.</cp:lastModifiedBy>
  <cp:revision>3</cp:revision>
  <dcterms:created xsi:type="dcterms:W3CDTF">2025-07-26T18:15:33Z</dcterms:created>
  <dcterms:modified xsi:type="dcterms:W3CDTF">2025-08-01T00:27:37Z</dcterms:modified>
</cp:coreProperties>
</file>