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8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8" name="Shape 1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med.ncbi.nlm.nih.gov/3995802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mc.ncbi.nlm.nih.gov/articles/PMC9161113/#dbr220011r1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ciencedirect.com/science/article/pii/S019096222102423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jaad.org/action/showPdf?pii=S0190-9622(23)00347-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mc.ncbi.nlm.nih.gov/articles/PMC9326324/#b00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med.ncbi.nlm.nih.gov/3995802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med.ncbi.nlm.nih.gov/3995802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lvl1pPr indent="457200">
              <a:defRPr sz="1100"/>
            </a:lvl1pPr>
          </a:lstStyle>
          <a:p>
            <a:r>
              <a:t>Focus of my analysis in our members was on NMSC, from here on out I am only referring to BCC &amp; SCC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3 major problems: rural pts without care, treatment of everyone, minorities groups and treatment </a:t>
            </a:r>
          </a:p>
          <a:p>
            <a:pPr marL="457200" indent="-298450">
              <a:buClr>
                <a:srgbClr val="000000"/>
              </a:buClr>
              <a:buSzPts val="1100"/>
              <a:buFont typeface="Arial"/>
              <a:buChar char="-"/>
              <a:defRPr sz="1100"/>
            </a:pPr>
            <a:r>
              <a:t>Rural PCP offices -&gt; flyers for getting sus lesions checked</a:t>
            </a:r>
          </a:p>
          <a:p>
            <a:pPr marL="457200" indent="-298450">
              <a:buClr>
                <a:srgbClr val="000000"/>
              </a:buClr>
              <a:buSzPts val="1100"/>
              <a:buFont typeface="Arial"/>
              <a:buChar char="-"/>
              <a:defRPr sz="1100"/>
            </a:pPr>
            <a:r>
              <a:t>How to encourage treatment after diagnosis for minority groups -&gt; transportation (travel twice as far) </a:t>
            </a:r>
          </a:p>
          <a:p>
            <a:pPr marL="914400" lvl="1" indent="-298450">
              <a:buClr>
                <a:srgbClr val="000000"/>
              </a:buClr>
              <a:buSzPts val="1100"/>
              <a:buFont typeface="Arial"/>
              <a:buChar char="-"/>
              <a:defRPr sz="1100"/>
            </a:pPr>
            <a:r>
              <a:t>Greater propensity to lose health care coverage </a:t>
            </a:r>
          </a:p>
          <a:p>
            <a:pPr>
              <a:defRPr sz="1100"/>
            </a:pPr>
            <a:endParaRPr/>
          </a:p>
          <a:p>
            <a:pPr>
              <a:defRPr sz="1100"/>
            </a:pPr>
            <a:endParaRPr/>
          </a:p>
          <a:p>
            <a:pPr marL="457200" indent="-298450">
              <a:buClr>
                <a:srgbClr val="000000"/>
              </a:buClr>
              <a:buSzPts val="1100"/>
              <a:buFont typeface="Arial"/>
              <a:buChar char="-"/>
              <a:defRPr sz="1100"/>
            </a:pPr>
            <a:r>
              <a:t>Wish I couldve seen whether PCP or derm </a:t>
            </a:r>
          </a:p>
          <a:p>
            <a:pPr marL="457200" indent="-298450">
              <a:buClr>
                <a:srgbClr val="000000"/>
              </a:buClr>
              <a:buSzPts val="1100"/>
              <a:buFont typeface="Arial"/>
              <a:buChar char="-"/>
              <a:defRPr sz="1100"/>
            </a:pPr>
            <a:r>
              <a:t>Time between diagnosis and treatment for those who did get treatment </a:t>
            </a:r>
          </a:p>
          <a:p>
            <a:pPr marL="457200" indent="-298450">
              <a:buClr>
                <a:srgbClr val="000000"/>
              </a:buClr>
              <a:buSzPts val="1100"/>
              <a:buFont typeface="Arial"/>
              <a:buChar char="-"/>
              <a:defRPr sz="1100"/>
            </a:pPr>
            <a:r>
              <a:t>Transportation time to treatment?</a:t>
            </a:r>
          </a:p>
          <a:p>
            <a:pPr>
              <a:defRPr sz="1100"/>
            </a:pPr>
            <a:endParaRPr/>
          </a:p>
          <a:p>
            <a:pPr marL="457200" indent="-298450">
              <a:buClr>
                <a:srgbClr val="000000"/>
              </a:buClr>
              <a:buSzPts val="1100"/>
              <a:buFont typeface="Arial"/>
              <a:buChar char="-"/>
              <a:defRPr sz="1100"/>
            </a:pPr>
            <a:r>
              <a:t>Increasing dermatologists in rural communities (rural residency tracks, PCP training)</a:t>
            </a:r>
          </a:p>
          <a:p>
            <a:pPr marL="914400" lvl="1"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a:rPr>
              <a:t>https://pubmed.ncbi.nlm.nih.gov/39958023/</a:t>
            </a:r>
          </a:p>
          <a:p>
            <a:pPr marL="914400" lvl="1"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a:defRPr sz="1100"/>
            </a:lvl1pPr>
          </a:lstStyle>
          <a:p>
            <a:r>
              <a:t> Exposure to UV radiation during childhood plays a role in the future development of skin cancer - CDC guidelines for school programs to prevent skin cancer. Studies indicate that protection from UV exposure during childhood and adolescence reduces the risk for skin cancer.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defRPr sz="1100"/>
            </a:pPr>
            <a:r>
              <a:t>The current status of NMSC worldwide is concerning as the Incidence is increasing </a:t>
            </a:r>
          </a:p>
          <a:p>
            <a:pPr>
              <a:defRPr sz="1100"/>
            </a:pPr>
            <a:r>
              <a:t>Worldwide/Global assessment of incidence and death from NMSC. You can see the increase since 1990 to 2020. </a:t>
            </a:r>
          </a:p>
          <a:p>
            <a:pPr>
              <a:defRPr sz="1300">
                <a:solidFill>
                  <a:srgbClr val="333333"/>
                </a:solidFill>
                <a:latin typeface="Georgia"/>
                <a:ea typeface="Georgia"/>
                <a:cs typeface="Georgia"/>
                <a:sym typeface="Georgia"/>
              </a:defRPr>
            </a:pPr>
            <a:r>
              <a:t>all disease burden indicators (the number of new cases, the ASIR, the number of deaths, the ASMR, the number of DALYs, and the age-standardized DALYs rate) of SCC showed an upward trend from 1990 to 2019.</a:t>
            </a:r>
          </a:p>
          <a:p>
            <a:pPr>
              <a:defRPr sz="1300">
                <a:solidFill>
                  <a:srgbClr val="333333"/>
                </a:solidFill>
                <a:latin typeface="Georgia"/>
                <a:ea typeface="Georgia"/>
                <a:cs typeface="Georgia"/>
                <a:sym typeface="Georgia"/>
              </a:defRPr>
            </a:pPr>
            <a:r>
              <a:t>With North America showing significant growth, the greatest other than East Asia. </a:t>
            </a:r>
          </a:p>
          <a:p>
            <a:pPr>
              <a:defRPr sz="1100"/>
            </a:pPr>
            <a:r>
              <a:t>Prediction:</a:t>
            </a:r>
          </a:p>
          <a:p>
            <a:pPr>
              <a:defRPr sz="1300">
                <a:solidFill>
                  <a:srgbClr val="333333"/>
                </a:solidFill>
                <a:latin typeface="Georgia"/>
                <a:ea typeface="Georgia"/>
                <a:cs typeface="Georgia"/>
                <a:sym typeface="Georgia"/>
              </a:defRPr>
            </a:pPr>
            <a:r>
              <a:t>the number of new cases, deaths, and DALYs (disability-adjusted life years) attributable to NMSC would increase by at least 1.5 times from 2020 to 2044.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pPr>
              <a:defRPr sz="1100"/>
            </a:pPr>
            <a:endParaRPr/>
          </a:p>
          <a:p>
            <a:pPr>
              <a:defRPr sz="1100"/>
            </a:pPr>
            <a:r>
              <a:t>Worldwide assesment </a:t>
            </a:r>
          </a:p>
          <a:p>
            <a:pPr marL="457200" indent="-298450">
              <a:buClr>
                <a:srgbClr val="000000"/>
              </a:buClr>
              <a:buSzPts val="1100"/>
              <a:buFont typeface="Arial"/>
              <a:buChar char="-"/>
              <a:defRPr sz="1100"/>
            </a:pPr>
            <a:r>
              <a:t>2019: </a:t>
            </a:r>
            <a:r>
              <a:rPr sz="1300">
                <a:solidFill>
                  <a:srgbClr val="333333"/>
                </a:solidFill>
                <a:latin typeface="Georgia"/>
                <a:ea typeface="Georgia"/>
                <a:cs typeface="Georgia"/>
                <a:sym typeface="Georgia"/>
              </a:rPr>
              <a:t>United States had the highest number of new cases attributable to NMSC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defRPr sz="1100"/>
            </a:pPr>
            <a:r>
              <a:t>Concerning for the general population, but additionally concern/another layer for medicaid pts. </a:t>
            </a:r>
          </a:p>
          <a:p>
            <a:pPr>
              <a:defRPr sz="1100"/>
            </a:pPr>
            <a:r>
              <a:t>It is known that public insurance affects melanoma pts causing worse survival outcomes with delays in surgical resection, but what about nmsc?</a:t>
            </a:r>
          </a:p>
          <a:p>
            <a:pPr marL="457200" indent="-298450">
              <a:buClr>
                <a:srgbClr val="000000"/>
              </a:buClr>
              <a:buSzPts val="1100"/>
              <a:buFont typeface="Arial"/>
              <a:buChar char="-"/>
              <a:defRPr sz="1100"/>
            </a:pPr>
            <a:r>
              <a:t>And this is for pts who had the opportunity to access Mohs, which is a known issue. </a:t>
            </a:r>
          </a:p>
          <a:p>
            <a:pPr>
              <a:defRPr sz="1100"/>
            </a:pPr>
            <a:endParaRPr/>
          </a:p>
          <a:p>
            <a:pPr>
              <a:defRPr sz="1100"/>
            </a:pPr>
            <a:r>
              <a:t>BOTH: Pre and POST Mohs</a:t>
            </a:r>
          </a:p>
          <a:p>
            <a:pPr>
              <a:defRPr sz="1100"/>
            </a:pPr>
            <a:r>
              <a:t>Specialist surgeon, only dermatologist fellowship trained</a:t>
            </a:r>
          </a:p>
          <a:p>
            <a:pPr>
              <a:defRPr sz="1100"/>
            </a:pPr>
            <a:endParaRPr/>
          </a:p>
          <a:p>
            <a:pPr>
              <a:defRPr sz="1100"/>
            </a:pPr>
            <a:r>
              <a:t>Relevant to the medicaid population, those taking care of them. On top of the burden on nmsc, Additional concern for publicly insured. </a:t>
            </a:r>
          </a:p>
          <a:p>
            <a:pPr>
              <a:defRPr sz="1100"/>
            </a:pPr>
            <a:r>
              <a:t>Inequities against skin cancer patients with public insurance </a:t>
            </a:r>
          </a:p>
          <a:p>
            <a:pPr>
              <a:defRPr sz="1100"/>
            </a:pPr>
            <a:endParaRPr/>
          </a:p>
          <a:p>
            <a:pPr>
              <a:defRPr sz="1100"/>
            </a:pPr>
            <a:r>
              <a:t>Many potential reasons including: </a:t>
            </a:r>
          </a:p>
          <a:p>
            <a:pPr>
              <a:defRPr sz="1100" u="sng">
                <a:solidFill>
                  <a:srgbClr val="2200CC"/>
                </a:solidFill>
              </a:defRPr>
            </a:pPr>
            <a:r>
              <a:rPr>
                <a:solidFill>
                  <a:schemeClr val="accent5"/>
                </a:solidFill>
                <a:uFill>
                  <a:solidFill>
                    <a:schemeClr val="accent5"/>
                  </a:solidFill>
                </a:uFill>
                <a:hlinkClick r:id="rId3"/>
              </a:rPr>
              <a:t>https://pmc.ncbi.nlm.nih.gov/articles/PMC9161113/#dbr220011r15</a:t>
            </a:r>
          </a:p>
          <a:p>
            <a:pPr>
              <a:defRPr sz="1100" u="sng">
                <a:solidFill>
                  <a:srgbClr val="2200CC"/>
                </a:solidFill>
              </a:defRPr>
            </a:pPr>
            <a:r>
              <a:rPr>
                <a:solidFill>
                  <a:schemeClr val="accent5"/>
                </a:solidFill>
                <a:uFill>
                  <a:solidFill>
                    <a:schemeClr val="accent5"/>
                  </a:solidFill>
                </a:uFill>
                <a:hlinkClick r:id="rId4"/>
              </a:rPr>
              <a:t>https://www.sciencedirect.com/science/article/pii/S0190962221024233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a:defRPr sz="1100"/>
            </a:pPr>
            <a:endParaRPr/>
          </a:p>
          <a:p>
            <a:pPr>
              <a:defRPr sz="1100"/>
            </a:pPr>
            <a:r>
              <a:t>Analysis of all members with a diagnosis of NMSC throughout 2023 &amp; 2024 </a:t>
            </a:r>
          </a:p>
          <a:p>
            <a:pPr>
              <a:defRPr sz="1100"/>
            </a:pPr>
            <a:r>
              <a:t>195 total patients </a:t>
            </a:r>
          </a:p>
          <a:p>
            <a:pPr>
              <a:defRPr sz="1100"/>
            </a:pPr>
            <a:r>
              <a:t>Average of 58, with a range of 27-98</a:t>
            </a:r>
          </a:p>
          <a:p>
            <a:pPr>
              <a:defRPr sz="1100"/>
            </a:pPr>
            <a:r>
              <a:t>When considering the size of the population </a:t>
            </a:r>
          </a:p>
          <a:p>
            <a:pPr>
              <a:defRPr sz="1100"/>
            </a:pPr>
            <a:r>
              <a:t>Despite being less numbers wise, more of a population burden which is expected with known data that rural has higher burden of SC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defRPr sz="1100"/>
            </a:pPr>
            <a:endParaRPr/>
          </a:p>
          <a:p>
            <a:pPr>
              <a:defRPr sz="1100"/>
            </a:pPr>
            <a:r>
              <a:t>When analyzing treatment data, 50.7% of pts with a known diagnosis of skin cancer did not have treatment </a:t>
            </a:r>
          </a:p>
          <a:p>
            <a:pPr>
              <a:defRPr sz="1100"/>
            </a:pPr>
            <a:r>
              <a:t>Race, Ethnicity: 87.5% of hispanic pts did not receive treatment. 14/16</a:t>
            </a:r>
          </a:p>
          <a:p>
            <a:pPr>
              <a:defRPr sz="1100"/>
            </a:pPr>
            <a:r>
              <a:t>For pts who did receive treatment, specifically with excision with is surgical removal. </a:t>
            </a:r>
          </a:p>
          <a:p>
            <a:pPr>
              <a:defRPr sz="1100"/>
            </a:pPr>
            <a:r>
              <a:t>&gt; 4 cm excision diameter, indirect measurement of tumor burden. 36% of all cases. 43% of all cases &gt; 3. No relation to race, ethnicity or rural.urban. Access to Mohs as majorit of Mohs surgeons do not access Medicaid gap -&gt; wide local excision. All white, all non hispanic. Bc most of the minorities did not get treatment. </a:t>
            </a:r>
          </a:p>
          <a:p>
            <a:pPr>
              <a:defRPr sz="1100"/>
            </a:pPr>
            <a:r>
              <a:t>For those who did receive Mohs, Almost equal in advanced cases for Mohs rural/urban</a:t>
            </a:r>
          </a:p>
          <a:p>
            <a:pPr>
              <a:defRPr sz="1100" u="sng">
                <a:solidFill>
                  <a:srgbClr val="2200CC"/>
                </a:solidFill>
              </a:defRPr>
            </a:pPr>
            <a:r>
              <a:rPr>
                <a:solidFill>
                  <a:schemeClr val="accent5"/>
                </a:solidFill>
                <a:uFill>
                  <a:solidFill>
                    <a:schemeClr val="accent5"/>
                  </a:solidFill>
                </a:uFill>
                <a:hlinkClick r:id="rId3"/>
              </a:rPr>
              <a:t>https://www.jaad.org/action/showPdf?pii=S0190-9622%2823%2900347-X</a:t>
            </a:r>
            <a:r>
              <a:rPr u="none">
                <a:solidFill>
                  <a:srgbClr val="000000"/>
                </a:solidFill>
              </a:rPr>
              <a:t> </a:t>
            </a:r>
          </a:p>
          <a:p>
            <a:pPr>
              <a:defRPr sz="1100"/>
            </a:pPr>
            <a:endParaRPr u="non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a:defRPr sz="1100"/>
            </a:pPr>
            <a:r>
              <a:t>Dermatologists density rate</a:t>
            </a:r>
          </a:p>
          <a:p>
            <a:pPr>
              <a:defRPr sz="1100"/>
            </a:pPr>
            <a:r>
              <a:t>Not enough for the burden in rural communities: travel times to urban areas</a:t>
            </a:r>
          </a:p>
          <a:p>
            <a:pPr>
              <a:defRPr sz="1100"/>
            </a:pPr>
            <a:endParaRPr/>
          </a:p>
          <a:p>
            <a:pPr>
              <a:lnSpc>
                <a:spcPct val="115000"/>
              </a:lnSpc>
              <a:defRPr sz="1200">
                <a:solidFill>
                  <a:srgbClr val="1F1F1F"/>
                </a:solidFill>
                <a:latin typeface="Roboto"/>
                <a:ea typeface="Roboto"/>
                <a:cs typeface="Roboto"/>
                <a:sym typeface="Roboto"/>
              </a:defRPr>
            </a:pPr>
            <a:r>
              <a:t>file:///Users/alissajeanfreau/Downloads/67d44503888db.pdf</a:t>
            </a:r>
            <a:endParaRPr sz="1100"/>
          </a:p>
          <a:p>
            <a:pPr>
              <a:defRPr sz="1100"/>
            </a:pPr>
            <a:endParaRPr sz="1100"/>
          </a:p>
          <a:p>
            <a:pPr>
              <a:defRPr sz="1100"/>
            </a:pPr>
            <a:endParaRPr sz="1100"/>
          </a:p>
          <a:p>
            <a:pPr>
              <a:defRPr sz="1100"/>
            </a:pPr>
            <a:r>
              <a:t>Rural Derm.</a:t>
            </a:r>
          </a:p>
          <a:p>
            <a:pPr>
              <a:defRPr sz="1100"/>
            </a:pPr>
            <a:r>
              <a:t>Seems that there is less skin cancer in rural areas, almost exactly contrasts the rural parishes as far as skin cancer dx burden. There is actually more skin cancer in rural areas (work, exposure). Ppl of rural communities have higher incidence of skin cancer. </a:t>
            </a:r>
            <a:r>
              <a:rPr sz="1200">
                <a:solidFill>
                  <a:schemeClr val="accent2"/>
                </a:solidFill>
                <a:latin typeface="Roboto"/>
                <a:ea typeface="Roboto"/>
                <a:cs typeface="Roboto"/>
                <a:sym typeface="Roboto"/>
              </a:rPr>
              <a:t>heavy sunlight exposure through occupations such as agricultural work and construction</a:t>
            </a:r>
          </a:p>
          <a:p>
            <a:pPr>
              <a:defRPr>
                <a:solidFill>
                  <a:srgbClr val="1B1B1B"/>
                </a:solidFill>
                <a:latin typeface="Cambria"/>
                <a:ea typeface="Cambria"/>
                <a:cs typeface="Cambria"/>
                <a:sym typeface="Cambria"/>
              </a:defRPr>
            </a:pPr>
            <a:r>
              <a:t>Individuals in rural areas have a higher incidence of and mortality from melanoma than individuals in urban communities across the United States (</a:t>
            </a:r>
            <a:r>
              <a:rPr u="sng">
                <a:solidFill>
                  <a:schemeClr val="accent5"/>
                </a:solidFill>
                <a:uFill>
                  <a:solidFill>
                    <a:schemeClr val="accent5"/>
                  </a:solidFill>
                </a:uFill>
                <a:hlinkClick r:id="rId3"/>
              </a:rPr>
              <a:t>Blake et al., 2017</a:t>
            </a:r>
            <a:r>
              <a:t>), which may be due to increased UVR exposure (occupational or other) and lower use of recommended sun protection strategies compared to those who live in urban areas</a:t>
            </a:r>
          </a:p>
          <a:p>
            <a:pPr>
              <a:defRPr sz="1100"/>
            </a:pPr>
            <a:endParaRPr>
              <a:solidFill>
                <a:srgbClr val="1B1B1B"/>
              </a:solidFill>
              <a:latin typeface="Cambria"/>
              <a:ea typeface="Cambria"/>
              <a:cs typeface="Cambria"/>
              <a:sym typeface="Cambria"/>
            </a:endParaRPr>
          </a:p>
          <a:p>
            <a:pPr>
              <a:defRPr>
                <a:solidFill>
                  <a:srgbClr val="1B1B1B"/>
                </a:solidFill>
                <a:latin typeface="Cambria"/>
                <a:ea typeface="Cambria"/>
                <a:cs typeface="Cambria"/>
                <a:sym typeface="Cambria"/>
              </a:defRPr>
            </a:pPr>
            <a:r>
              <a:t>Other than being from rural area - Medicaid influence on access to dermatologists.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3 major problems: rural pts without care, treatment of everyone, minorities groups and treatment </a:t>
            </a:r>
          </a:p>
          <a:p>
            <a:pPr marL="457200" indent="-298450">
              <a:buClr>
                <a:srgbClr val="000000"/>
              </a:buClr>
              <a:buSzPts val="1100"/>
              <a:buFont typeface="Arial"/>
              <a:buChar char="-"/>
              <a:defRPr sz="1100"/>
            </a:pPr>
            <a:r>
              <a:t>Rural PCP offices, community health centers (Are they not accessing the health care system at all?)-&gt; primary prevention with education, flyers for getting sus lesions checked. Will likely be a PCP visit for initial evaluation. </a:t>
            </a:r>
          </a:p>
          <a:p>
            <a:pPr marL="457200" indent="-298450">
              <a:buClr>
                <a:srgbClr val="000000"/>
              </a:buClr>
              <a:buSzPts val="1100"/>
              <a:buFont typeface="Arial"/>
              <a:buChar char="-"/>
              <a:defRPr sz="1100"/>
            </a:pPr>
            <a:r>
              <a:t>How to encourage treatment after diagnosis? -&gt; access to derms/wait times for specialty referral [over 3 mo -&gt; negatively correlated with appointment compliance]]? transportation (travel twice as far)? </a:t>
            </a:r>
          </a:p>
          <a:p>
            <a:pPr marL="457200" indent="-298450">
              <a:buClr>
                <a:srgbClr val="000000"/>
              </a:buClr>
              <a:buSzPts val="1100"/>
              <a:buFont typeface="Arial"/>
              <a:buChar char="-"/>
              <a:defRPr sz="1100"/>
            </a:pPr>
            <a:r>
              <a:t>How to encourage treatment after diagnosis for minority groups? Perceptions + other factors. Flyers more likely to die. </a:t>
            </a:r>
          </a:p>
          <a:p>
            <a:pPr marL="914400" lvl="1" indent="-298450">
              <a:buClr>
                <a:srgbClr val="000000"/>
              </a:buClr>
              <a:buSzPts val="1100"/>
              <a:buFont typeface="Arial"/>
              <a:buChar char="-"/>
              <a:defRPr sz="1100"/>
            </a:pPr>
            <a:r>
              <a:t>Greater propensity to lose health care coverage </a:t>
            </a:r>
          </a:p>
          <a:p>
            <a:pPr>
              <a:defRPr sz="1100"/>
            </a:pPr>
            <a:endParaRPr/>
          </a:p>
          <a:p>
            <a:pPr>
              <a:defRPr sz="1100"/>
            </a:pPr>
            <a:endParaRPr/>
          </a:p>
          <a:p>
            <a:pPr marL="457200" indent="-298450">
              <a:buClr>
                <a:srgbClr val="000000"/>
              </a:buClr>
              <a:buSzPts val="1100"/>
              <a:buFont typeface="Arial"/>
              <a:buChar char="-"/>
              <a:defRPr sz="1100"/>
            </a:pPr>
            <a:r>
              <a:t>Wish I could’ve seen whether PCP or derm. Maybe PCP making dx and trouble getting into Derm for treatment? </a:t>
            </a:r>
            <a:r>
              <a:rPr b="1"/>
              <a:t>Make list of dermatologists who take AmeriHealth? </a:t>
            </a:r>
          </a:p>
          <a:p>
            <a:pPr marL="457200" indent="-298450">
              <a:buClr>
                <a:srgbClr val="000000"/>
              </a:buClr>
              <a:buSzPts val="1100"/>
              <a:buFont typeface="Arial"/>
              <a:buChar char="-"/>
              <a:defRPr sz="1100"/>
            </a:pPr>
            <a:r>
              <a:t>Time between diagnosis and treatment for those who did get treatment </a:t>
            </a:r>
          </a:p>
          <a:p>
            <a:pPr>
              <a:defRPr sz="1100"/>
            </a:pPr>
            <a:endParaRPr/>
          </a:p>
          <a:p>
            <a:pPr marL="457200" indent="-298450">
              <a:buClr>
                <a:srgbClr val="000000"/>
              </a:buClr>
              <a:buSzPts val="1100"/>
              <a:buFont typeface="Arial"/>
              <a:buChar char="-"/>
              <a:defRPr sz="1100"/>
            </a:pPr>
            <a:r>
              <a:t>Increasing dermatologists in rural communities (rural residency tracks, PCP training)</a:t>
            </a:r>
          </a:p>
          <a:p>
            <a:pPr marL="914400" lvl="1"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a:rPr>
              <a:t>https://pubmed.ncbi.nlm.nih.gov/39958023/</a:t>
            </a:r>
          </a:p>
          <a:p>
            <a:pPr marL="914400" lvl="1"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3 major problems: rural pts without care, treatment of everyone, minorities groups and treatment </a:t>
            </a:r>
          </a:p>
          <a:p>
            <a:pPr marL="457200" indent="-298450">
              <a:buClr>
                <a:srgbClr val="000000"/>
              </a:buClr>
              <a:buSzPts val="1100"/>
              <a:buFont typeface="Arial"/>
              <a:buChar char="-"/>
              <a:defRPr sz="1100"/>
            </a:pPr>
            <a:r>
              <a:t>Rural PCP offices -&gt; flyers for getting sus lesions checked</a:t>
            </a:r>
          </a:p>
          <a:p>
            <a:pPr marL="457200" indent="-298450">
              <a:buClr>
                <a:srgbClr val="000000"/>
              </a:buClr>
              <a:buSzPts val="1100"/>
              <a:buFont typeface="Arial"/>
              <a:buChar char="-"/>
              <a:defRPr sz="1100"/>
            </a:pPr>
            <a:r>
              <a:t>How to encourage treatment after diagnosis for minority groups -&gt; transportation (travel twice as far) </a:t>
            </a:r>
          </a:p>
          <a:p>
            <a:pPr marL="914400" lvl="1" indent="-298450">
              <a:buClr>
                <a:srgbClr val="000000"/>
              </a:buClr>
              <a:buSzPts val="1100"/>
              <a:buFont typeface="Arial"/>
              <a:buChar char="-"/>
              <a:defRPr sz="1100"/>
            </a:pPr>
            <a:r>
              <a:t>Greater propensity to lose health care coverage </a:t>
            </a:r>
          </a:p>
          <a:p>
            <a:pPr>
              <a:defRPr sz="1100"/>
            </a:pPr>
            <a:endParaRPr/>
          </a:p>
          <a:p>
            <a:pPr>
              <a:defRPr sz="1100"/>
            </a:pPr>
            <a:endParaRPr/>
          </a:p>
          <a:p>
            <a:pPr marL="457200" indent="-298450">
              <a:buClr>
                <a:srgbClr val="000000"/>
              </a:buClr>
              <a:buSzPts val="1100"/>
              <a:buFont typeface="Arial"/>
              <a:buChar char="-"/>
              <a:defRPr sz="1100"/>
            </a:pPr>
            <a:r>
              <a:t>Wish I couldve seen whether PCP or derm </a:t>
            </a:r>
          </a:p>
          <a:p>
            <a:pPr marL="457200" indent="-298450">
              <a:buClr>
                <a:srgbClr val="000000"/>
              </a:buClr>
              <a:buSzPts val="1100"/>
              <a:buFont typeface="Arial"/>
              <a:buChar char="-"/>
              <a:defRPr sz="1100"/>
            </a:pPr>
            <a:r>
              <a:t>Time between diagnosis and treatment for those who did get treatment </a:t>
            </a:r>
          </a:p>
          <a:p>
            <a:pPr>
              <a:defRPr sz="1100"/>
            </a:pPr>
            <a:endParaRPr/>
          </a:p>
          <a:p>
            <a:pPr marL="457200" indent="-298450">
              <a:buClr>
                <a:srgbClr val="000000"/>
              </a:buClr>
              <a:buSzPts val="1100"/>
              <a:buFont typeface="Arial"/>
              <a:buChar char="-"/>
              <a:defRPr sz="1100"/>
            </a:pPr>
            <a:r>
              <a:t>Increasing dermatologists in rural communities (rural residency tracks, PCP training)</a:t>
            </a:r>
          </a:p>
          <a:p>
            <a:pPr marL="914400" lvl="1"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a:rPr>
              <a:t>https://pubmed.ncbi.nlm.nih.gov/39958023/</a:t>
            </a:r>
          </a:p>
          <a:p>
            <a:pPr marL="914400" lvl="1"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342900" y="1065212"/>
            <a:ext cx="3886200" cy="735014"/>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15" name="Body Level One…"/>
          <p:cNvSpPr txBox="1">
            <a:spLocks noGrp="1"/>
          </p:cNvSpPr>
          <p:nvPr>
            <p:ph type="body" sz="quarter" idx="1"/>
          </p:nvPr>
        </p:nvSpPr>
        <p:spPr>
          <a:xfrm>
            <a:off x="685800" y="1943100"/>
            <a:ext cx="3200400" cy="876300"/>
          </a:xfrm>
          <a:prstGeom prst="rect">
            <a:avLst/>
          </a:prstGeom>
        </p:spPr>
        <p:txBody>
          <a:bodyPr lIns="22849" tIns="22849" rIns="22849" bIns="22849"/>
          <a:lstStyle>
            <a:lvl1pPr marL="228600" indent="0" algn="ctr">
              <a:lnSpc>
                <a:spcPct val="100000"/>
              </a:lnSpc>
              <a:spcBef>
                <a:spcPts val="400"/>
              </a:spcBef>
              <a:buClrTx/>
              <a:buSzTx/>
              <a:buFontTx/>
              <a:buNone/>
              <a:defRPr sz="1600">
                <a:solidFill>
                  <a:srgbClr val="888888"/>
                </a:solidFill>
                <a:latin typeface="Calibri"/>
                <a:ea typeface="Calibri"/>
                <a:cs typeface="Calibri"/>
                <a:sym typeface="Calibri"/>
              </a:defRPr>
            </a:lvl1pPr>
            <a:lvl2pPr marL="228600" indent="457200" algn="ctr">
              <a:lnSpc>
                <a:spcPct val="100000"/>
              </a:lnSpc>
              <a:spcBef>
                <a:spcPts val="400"/>
              </a:spcBef>
              <a:buClrTx/>
              <a:buSzTx/>
              <a:buFontTx/>
              <a:buNone/>
              <a:defRPr sz="1600">
                <a:solidFill>
                  <a:srgbClr val="888888"/>
                </a:solidFill>
                <a:latin typeface="Calibri"/>
                <a:ea typeface="Calibri"/>
                <a:cs typeface="Calibri"/>
                <a:sym typeface="Calibri"/>
              </a:defRPr>
            </a:lvl2pPr>
            <a:lvl3pPr marL="228600" indent="914400" algn="ctr">
              <a:lnSpc>
                <a:spcPct val="100000"/>
              </a:lnSpc>
              <a:spcBef>
                <a:spcPts val="400"/>
              </a:spcBef>
              <a:buClrTx/>
              <a:buSzTx/>
              <a:buFontTx/>
              <a:buNone/>
              <a:defRPr sz="1600">
                <a:solidFill>
                  <a:srgbClr val="888888"/>
                </a:solidFill>
                <a:latin typeface="Calibri"/>
                <a:ea typeface="Calibri"/>
                <a:cs typeface="Calibri"/>
                <a:sym typeface="Calibri"/>
              </a:defRPr>
            </a:lvl3pPr>
            <a:lvl4pPr marL="228600" indent="1371600" algn="ctr">
              <a:lnSpc>
                <a:spcPct val="100000"/>
              </a:lnSpc>
              <a:spcBef>
                <a:spcPts val="400"/>
              </a:spcBef>
              <a:buClrTx/>
              <a:buSzTx/>
              <a:buFontTx/>
              <a:buNone/>
              <a:defRPr sz="1600">
                <a:solidFill>
                  <a:srgbClr val="888888"/>
                </a:solidFill>
                <a:latin typeface="Calibri"/>
                <a:ea typeface="Calibri"/>
                <a:cs typeface="Calibri"/>
                <a:sym typeface="Calibri"/>
              </a:defRPr>
            </a:lvl4pPr>
            <a:lvl5pPr marL="228600" indent="1828800" algn="ctr">
              <a:lnSpc>
                <a:spcPct val="100000"/>
              </a:lnSpc>
              <a:spcBef>
                <a:spcPts val="400"/>
              </a:spcBef>
              <a:buClrTx/>
              <a:buSzTx/>
              <a:buFontTx/>
              <a:buNone/>
              <a:defRPr sz="1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24" name="Body Level One…"/>
          <p:cNvSpPr txBox="1">
            <a:spLocks noGrp="1"/>
          </p:cNvSpPr>
          <p:nvPr>
            <p:ph type="body" sz="quarter" idx="1"/>
          </p:nvPr>
        </p:nvSpPr>
        <p:spPr>
          <a:xfrm>
            <a:off x="228600" y="800100"/>
            <a:ext cx="4114800" cy="2262983"/>
          </a:xfrm>
          <a:prstGeom prst="rect">
            <a:avLst/>
          </a:prstGeom>
        </p:spPr>
        <p:txBody>
          <a:bodyPr lIns="22849" tIns="22849" rIns="22849" bIns="22849"/>
          <a:lstStyle>
            <a:lvl1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1pPr>
            <a:lvl2pPr marL="9144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2pPr>
            <a:lvl3pPr marL="13716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3pPr>
            <a:lvl4pPr marL="18288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4pPr>
            <a:lvl5pPr marL="22860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361156" y="2203450"/>
            <a:ext cx="3886202" cy="681038"/>
          </a:xfrm>
          <a:prstGeom prst="rect">
            <a:avLst/>
          </a:prstGeom>
        </p:spPr>
        <p:txBody>
          <a:bodyPr lIns="22849" tIns="22849" rIns="22849" bIns="22849"/>
          <a:lstStyle>
            <a:lvl1pPr>
              <a:defRPr sz="2000" b="1">
                <a:latin typeface="Calibri"/>
                <a:ea typeface="Calibri"/>
                <a:cs typeface="Calibri"/>
                <a:sym typeface="Calibri"/>
              </a:defRPr>
            </a:lvl1pPr>
          </a:lstStyle>
          <a:p>
            <a:r>
              <a:t>Title Text</a:t>
            </a:r>
          </a:p>
        </p:txBody>
      </p:sp>
      <p:sp>
        <p:nvSpPr>
          <p:cNvPr id="133" name="Body Level One…"/>
          <p:cNvSpPr txBox="1">
            <a:spLocks noGrp="1"/>
          </p:cNvSpPr>
          <p:nvPr>
            <p:ph type="body" sz="quarter" idx="1"/>
          </p:nvPr>
        </p:nvSpPr>
        <p:spPr>
          <a:xfrm>
            <a:off x="361156" y="1453355"/>
            <a:ext cx="3886202" cy="750095"/>
          </a:xfrm>
          <a:prstGeom prst="rect">
            <a:avLst/>
          </a:prstGeom>
        </p:spPr>
        <p:txBody>
          <a:bodyPr lIns="22849" tIns="22849" rIns="22849" bIns="22849" anchor="b"/>
          <a:lstStyle>
            <a:lvl1pPr marL="228600" indent="0">
              <a:lnSpc>
                <a:spcPct val="100000"/>
              </a:lnSpc>
              <a:spcBef>
                <a:spcPts val="200"/>
              </a:spcBef>
              <a:buClrTx/>
              <a:buSzTx/>
              <a:buFontTx/>
              <a:buNone/>
              <a:defRPr sz="1000">
                <a:solidFill>
                  <a:srgbClr val="888888"/>
                </a:solidFill>
                <a:latin typeface="Calibri"/>
                <a:ea typeface="Calibri"/>
                <a:cs typeface="Calibri"/>
                <a:sym typeface="Calibri"/>
              </a:defRPr>
            </a:lvl1pPr>
            <a:lvl2pPr marL="228600" indent="457200">
              <a:lnSpc>
                <a:spcPct val="100000"/>
              </a:lnSpc>
              <a:spcBef>
                <a:spcPts val="200"/>
              </a:spcBef>
              <a:buClrTx/>
              <a:buSzTx/>
              <a:buFontTx/>
              <a:buNone/>
              <a:defRPr sz="1000">
                <a:solidFill>
                  <a:srgbClr val="888888"/>
                </a:solidFill>
                <a:latin typeface="Calibri"/>
                <a:ea typeface="Calibri"/>
                <a:cs typeface="Calibri"/>
                <a:sym typeface="Calibri"/>
              </a:defRPr>
            </a:lvl2pPr>
            <a:lvl3pPr marL="228600" indent="914400">
              <a:lnSpc>
                <a:spcPct val="100000"/>
              </a:lnSpc>
              <a:spcBef>
                <a:spcPts val="200"/>
              </a:spcBef>
              <a:buClrTx/>
              <a:buSzTx/>
              <a:buFontTx/>
              <a:buNone/>
              <a:defRPr sz="1000">
                <a:solidFill>
                  <a:srgbClr val="888888"/>
                </a:solidFill>
                <a:latin typeface="Calibri"/>
                <a:ea typeface="Calibri"/>
                <a:cs typeface="Calibri"/>
                <a:sym typeface="Calibri"/>
              </a:defRPr>
            </a:lvl3pPr>
            <a:lvl4pPr marL="228600" indent="1371600">
              <a:lnSpc>
                <a:spcPct val="100000"/>
              </a:lnSpc>
              <a:spcBef>
                <a:spcPts val="200"/>
              </a:spcBef>
              <a:buClrTx/>
              <a:buSzTx/>
              <a:buFontTx/>
              <a:buNone/>
              <a:defRPr sz="1000">
                <a:solidFill>
                  <a:srgbClr val="888888"/>
                </a:solidFill>
                <a:latin typeface="Calibri"/>
                <a:ea typeface="Calibri"/>
                <a:cs typeface="Calibri"/>
                <a:sym typeface="Calibri"/>
              </a:defRPr>
            </a:lvl4pPr>
            <a:lvl5pPr marL="228600" indent="1828800">
              <a:lnSpc>
                <a:spcPct val="100000"/>
              </a:lnSpc>
              <a:spcBef>
                <a:spcPts val="200"/>
              </a:spcBef>
              <a:buClrTx/>
              <a:buSzTx/>
              <a:buFontTx/>
              <a:buNone/>
              <a:defRPr sz="1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2" name="Body Level One…"/>
          <p:cNvSpPr txBox="1">
            <a:spLocks noGrp="1"/>
          </p:cNvSpPr>
          <p:nvPr>
            <p:ph type="body" sz="quarter" idx="1"/>
          </p:nvPr>
        </p:nvSpPr>
        <p:spPr>
          <a:xfrm>
            <a:off x="228600" y="800100"/>
            <a:ext cx="2019300" cy="2262983"/>
          </a:xfrm>
          <a:prstGeom prst="rect">
            <a:avLst/>
          </a:prstGeom>
        </p:spPr>
        <p:txBody>
          <a:bodyPr lIns="22849" tIns="22849" rIns="22849" bIns="22849"/>
          <a:lstStyle>
            <a:lvl1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1pPr>
            <a:lvl2pPr marL="9144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2pPr>
            <a:lvl3pPr marL="13716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3pPr>
            <a:lvl4pPr marL="18288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4pPr>
            <a:lvl5pPr marL="22860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0"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1" name="Body Level One…"/>
          <p:cNvSpPr txBox="1">
            <a:spLocks noGrp="1"/>
          </p:cNvSpPr>
          <p:nvPr>
            <p:ph type="body" sz="quarter" idx="1"/>
          </p:nvPr>
        </p:nvSpPr>
        <p:spPr>
          <a:xfrm>
            <a:off x="228600" y="767556"/>
            <a:ext cx="2020094" cy="319882"/>
          </a:xfrm>
          <a:prstGeom prst="rect">
            <a:avLst/>
          </a:prstGeom>
        </p:spPr>
        <p:txBody>
          <a:bodyPr lIns="22849" tIns="22849" rIns="22849" bIns="22849" anchor="b"/>
          <a:lstStyle>
            <a:lvl1pPr marL="228600" indent="0">
              <a:lnSpc>
                <a:spcPct val="100000"/>
              </a:lnSpc>
              <a:spcBef>
                <a:spcPts val="300"/>
              </a:spcBef>
              <a:buClrTx/>
              <a:buSzTx/>
              <a:buFontTx/>
              <a:buNone/>
              <a:defRPr sz="1200" b="1">
                <a:solidFill>
                  <a:srgbClr val="000000"/>
                </a:solidFill>
                <a:latin typeface="Calibri"/>
                <a:ea typeface="Calibri"/>
                <a:cs typeface="Calibri"/>
                <a:sym typeface="Calibri"/>
              </a:defRPr>
            </a:lvl1pPr>
            <a:lvl2pPr marL="228600" indent="457200">
              <a:lnSpc>
                <a:spcPct val="100000"/>
              </a:lnSpc>
              <a:spcBef>
                <a:spcPts val="300"/>
              </a:spcBef>
              <a:buClrTx/>
              <a:buSzTx/>
              <a:buFontTx/>
              <a:buNone/>
              <a:defRPr sz="1200" b="1">
                <a:solidFill>
                  <a:srgbClr val="000000"/>
                </a:solidFill>
                <a:latin typeface="Calibri"/>
                <a:ea typeface="Calibri"/>
                <a:cs typeface="Calibri"/>
                <a:sym typeface="Calibri"/>
              </a:defRPr>
            </a:lvl2pPr>
            <a:lvl3pPr marL="228600" indent="914400">
              <a:lnSpc>
                <a:spcPct val="100000"/>
              </a:lnSpc>
              <a:spcBef>
                <a:spcPts val="300"/>
              </a:spcBef>
              <a:buClrTx/>
              <a:buSzTx/>
              <a:buFontTx/>
              <a:buNone/>
              <a:defRPr sz="1200" b="1">
                <a:solidFill>
                  <a:srgbClr val="000000"/>
                </a:solidFill>
                <a:latin typeface="Calibri"/>
                <a:ea typeface="Calibri"/>
                <a:cs typeface="Calibri"/>
                <a:sym typeface="Calibri"/>
              </a:defRPr>
            </a:lvl3pPr>
            <a:lvl4pPr marL="228600" indent="1371600">
              <a:lnSpc>
                <a:spcPct val="100000"/>
              </a:lnSpc>
              <a:spcBef>
                <a:spcPts val="300"/>
              </a:spcBef>
              <a:buClrTx/>
              <a:buSzTx/>
              <a:buFontTx/>
              <a:buNone/>
              <a:defRPr sz="1200" b="1">
                <a:solidFill>
                  <a:srgbClr val="000000"/>
                </a:solidFill>
                <a:latin typeface="Calibri"/>
                <a:ea typeface="Calibri"/>
                <a:cs typeface="Calibri"/>
                <a:sym typeface="Calibri"/>
              </a:defRPr>
            </a:lvl4pPr>
            <a:lvl5pPr marL="228600" indent="1828800">
              <a:lnSpc>
                <a:spcPct val="100000"/>
              </a:lnSpc>
              <a:spcBef>
                <a:spcPts val="300"/>
              </a:spcBef>
              <a:buClrTx/>
              <a:buSzTx/>
              <a:buFontTx/>
              <a:buNone/>
              <a:defRPr sz="12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2" name="Google Shape;75;p19"/>
          <p:cNvSpPr txBox="1">
            <a:spLocks noGrp="1"/>
          </p:cNvSpPr>
          <p:nvPr>
            <p:ph type="body" sz="quarter" idx="21"/>
          </p:nvPr>
        </p:nvSpPr>
        <p:spPr>
          <a:xfrm>
            <a:off x="2322513" y="767556"/>
            <a:ext cx="2020889" cy="319882"/>
          </a:xfrm>
          <a:prstGeom prst="rect">
            <a:avLst/>
          </a:prstGeom>
        </p:spPr>
        <p:txBody>
          <a:bodyPr lIns="22849" tIns="22849" rIns="22849" bIns="22849" anchor="b"/>
          <a:lstStyle/>
          <a:p>
            <a: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pPr>
            <a:endParaRPr/>
          </a:p>
        </p:txBody>
      </p:sp>
      <p:sp>
        <p:nvSpPr>
          <p:cNvPr id="153"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61"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228600" y="136525"/>
            <a:ext cx="1504158" cy="581025"/>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69" name="Body Level One…"/>
          <p:cNvSpPr txBox="1">
            <a:spLocks noGrp="1"/>
          </p:cNvSpPr>
          <p:nvPr>
            <p:ph type="body" sz="quarter" idx="1"/>
          </p:nvPr>
        </p:nvSpPr>
        <p:spPr>
          <a:xfrm>
            <a:off x="1787525" y="136525"/>
            <a:ext cx="2555875" cy="2926558"/>
          </a:xfrm>
          <a:prstGeom prst="rect">
            <a:avLst/>
          </a:prstGeom>
        </p:spPr>
        <p:txBody>
          <a:bodyPr lIns="22849" tIns="22849" rIns="22849" bIns="22849"/>
          <a:lstStyle>
            <a:lvl1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1pPr>
            <a:lvl2pPr marL="9144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2pPr>
            <a:lvl3pPr marL="13716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3pPr>
            <a:lvl4pPr marL="18288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4pPr>
            <a:lvl5pPr marL="22860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0" name="Google Shape;83;p21"/>
          <p:cNvSpPr txBox="1">
            <a:spLocks noGrp="1"/>
          </p:cNvSpPr>
          <p:nvPr>
            <p:ph type="body" sz="quarter" idx="21"/>
          </p:nvPr>
        </p:nvSpPr>
        <p:spPr>
          <a:xfrm>
            <a:off x="228599" y="717549"/>
            <a:ext cx="1504159" cy="2345534"/>
          </a:xfrm>
          <a:prstGeom prst="rect">
            <a:avLst/>
          </a:prstGeom>
        </p:spPr>
        <p:txBody>
          <a:bodyPr lIns="22849" tIns="22849" rIns="22849" bIns="22849"/>
          <a:lstStyle/>
          <a:p>
            <a: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pPr>
            <a:endParaRPr/>
          </a:p>
        </p:txBody>
      </p:sp>
      <p:sp>
        <p:nvSpPr>
          <p:cNvPr id="171"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896144" y="2400300"/>
            <a:ext cx="2743201" cy="283369"/>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79" name="Google Shape;87;p22"/>
          <p:cNvSpPr>
            <a:spLocks noGrp="1"/>
          </p:cNvSpPr>
          <p:nvPr>
            <p:ph type="pic" sz="quarter" idx="21"/>
          </p:nvPr>
        </p:nvSpPr>
        <p:spPr>
          <a:xfrm>
            <a:off x="896144" y="306388"/>
            <a:ext cx="2743201" cy="2057401"/>
          </a:xfrm>
          <a:prstGeom prst="rect">
            <a:avLst/>
          </a:prstGeom>
        </p:spPr>
        <p:txBody>
          <a:bodyPr lIns="91439" tIns="45719" rIns="91439" bIns="45719">
            <a:noAutofit/>
          </a:bodyPr>
          <a:lstStyle/>
          <a:p>
            <a:endParaRPr/>
          </a:p>
        </p:txBody>
      </p:sp>
      <p:sp>
        <p:nvSpPr>
          <p:cNvPr id="180" name="Body Level One…"/>
          <p:cNvSpPr txBox="1">
            <a:spLocks noGrp="1"/>
          </p:cNvSpPr>
          <p:nvPr>
            <p:ph type="body" sz="quarter" idx="1"/>
          </p:nvPr>
        </p:nvSpPr>
        <p:spPr>
          <a:xfrm>
            <a:off x="896144" y="2683668"/>
            <a:ext cx="2743201" cy="402432"/>
          </a:xfrm>
          <a:prstGeom prst="rect">
            <a:avLst/>
          </a:prstGeom>
        </p:spPr>
        <p:txBody>
          <a:bodyPr lIns="22849" tIns="22849" rIns="22849" bIns="22849"/>
          <a:lstStyle>
            <a:lvl1pPr marL="228600" indent="0">
              <a:lnSpc>
                <a:spcPct val="100000"/>
              </a:lnSpc>
              <a:spcBef>
                <a:spcPts val="200"/>
              </a:spcBef>
              <a:buClrTx/>
              <a:buSzTx/>
              <a:buFontTx/>
              <a:buNone/>
              <a:defRPr sz="700">
                <a:solidFill>
                  <a:srgbClr val="000000"/>
                </a:solidFill>
                <a:latin typeface="Calibri"/>
                <a:ea typeface="Calibri"/>
                <a:cs typeface="Calibri"/>
                <a:sym typeface="Calibri"/>
              </a:defRPr>
            </a:lvl1pPr>
            <a:lvl2pPr marL="228600" indent="457200">
              <a:lnSpc>
                <a:spcPct val="100000"/>
              </a:lnSpc>
              <a:spcBef>
                <a:spcPts val="200"/>
              </a:spcBef>
              <a:buClrTx/>
              <a:buSzTx/>
              <a:buFontTx/>
              <a:buNone/>
              <a:defRPr sz="700">
                <a:solidFill>
                  <a:srgbClr val="000000"/>
                </a:solidFill>
                <a:latin typeface="Calibri"/>
                <a:ea typeface="Calibri"/>
                <a:cs typeface="Calibri"/>
                <a:sym typeface="Calibri"/>
              </a:defRPr>
            </a:lvl2pPr>
            <a:lvl3pPr marL="228600" indent="914400">
              <a:lnSpc>
                <a:spcPct val="100000"/>
              </a:lnSpc>
              <a:spcBef>
                <a:spcPts val="200"/>
              </a:spcBef>
              <a:buClrTx/>
              <a:buSzTx/>
              <a:buFontTx/>
              <a:buNone/>
              <a:defRPr sz="700">
                <a:solidFill>
                  <a:srgbClr val="000000"/>
                </a:solidFill>
                <a:latin typeface="Calibri"/>
                <a:ea typeface="Calibri"/>
                <a:cs typeface="Calibri"/>
                <a:sym typeface="Calibri"/>
              </a:defRPr>
            </a:lvl3pPr>
            <a:lvl4pPr marL="228600" indent="1371600">
              <a:lnSpc>
                <a:spcPct val="100000"/>
              </a:lnSpc>
              <a:spcBef>
                <a:spcPts val="200"/>
              </a:spcBef>
              <a:buClrTx/>
              <a:buSzTx/>
              <a:buFontTx/>
              <a:buNone/>
              <a:defRPr sz="700">
                <a:solidFill>
                  <a:srgbClr val="000000"/>
                </a:solidFill>
                <a:latin typeface="Calibri"/>
                <a:ea typeface="Calibri"/>
                <a:cs typeface="Calibri"/>
                <a:sym typeface="Calibri"/>
              </a:defRPr>
            </a:lvl4pPr>
            <a:lvl5pPr marL="228600" indent="1828800">
              <a:lnSpc>
                <a:spcPct val="100000"/>
              </a:lnSpc>
              <a:spcBef>
                <a:spcPts val="200"/>
              </a:spcBef>
              <a:buClrTx/>
              <a:buSzTx/>
              <a:buFontTx/>
              <a:buNone/>
              <a:defRPr sz="7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4207758" y="3204214"/>
            <a:ext cx="135643"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86/s12885-022-09940-3"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190" name="Google Shape;94;p23"/>
          <p:cNvSpPr/>
          <p:nvPr/>
        </p:nvSpPr>
        <p:spPr>
          <a:xfrm>
            <a:off x="-1030965" y="-1009718"/>
            <a:ext cx="3090630" cy="3048136"/>
          </a:xfrm>
          <a:prstGeom prst="rect">
            <a:avLst/>
          </a:prstGeom>
          <a:blipFill>
            <a:blip r:embed="rId2"/>
            <a:stretch>
              <a:fillRect/>
            </a:stretch>
          </a:blipFill>
          <a:ln w="12700">
            <a:miter lim="400000"/>
          </a:ln>
        </p:spPr>
        <p:txBody>
          <a:bodyPr lIns="0" tIns="0" rIns="0" bIns="0"/>
          <a:lstStyle/>
          <a:p>
            <a:pPr>
              <a:defRPr sz="900">
                <a:solidFill>
                  <a:srgbClr val="FF9900"/>
                </a:solidFill>
                <a:latin typeface="Calibri"/>
                <a:ea typeface="Calibri"/>
                <a:cs typeface="Calibri"/>
                <a:sym typeface="Calibri"/>
              </a:defRPr>
            </a:pPr>
            <a:endParaRPr/>
          </a:p>
        </p:txBody>
      </p:sp>
      <p:sp>
        <p:nvSpPr>
          <p:cNvPr id="191" name="Google Shape;95;p23"/>
          <p:cNvSpPr/>
          <p:nvPr/>
        </p:nvSpPr>
        <p:spPr>
          <a:xfrm>
            <a:off x="2800952" y="3425814"/>
            <a:ext cx="3542101" cy="1"/>
          </a:xfrm>
          <a:prstGeom prst="line">
            <a:avLst/>
          </a:prstGeom>
          <a:ln>
            <a:solidFill>
              <a:srgbClr val="505050"/>
            </a:solidFill>
          </a:ln>
        </p:spPr>
        <p:txBody>
          <a:bodyPr lIns="0" tIns="0" rIns="0" bIns="0"/>
          <a:lstStyle/>
          <a:p>
            <a:endParaRPr/>
          </a:p>
        </p:txBody>
      </p:sp>
      <p:sp>
        <p:nvSpPr>
          <p:cNvPr id="192" name="Google Shape;96;p23"/>
          <p:cNvSpPr/>
          <p:nvPr/>
        </p:nvSpPr>
        <p:spPr>
          <a:xfrm>
            <a:off x="7105583" y="3093878"/>
            <a:ext cx="3048135" cy="3048135"/>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193" name="Google Shape;97;p23"/>
          <p:cNvSpPr txBox="1"/>
          <p:nvPr/>
        </p:nvSpPr>
        <p:spPr>
          <a:xfrm>
            <a:off x="1903825" y="603700"/>
            <a:ext cx="5545802" cy="269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4400">
                <a:latin typeface="Fredoka"/>
                <a:ea typeface="Fredoka"/>
                <a:cs typeface="Fredoka"/>
                <a:sym typeface="Fredoka"/>
              </a:defRPr>
            </a:lvl1pPr>
          </a:lstStyle>
          <a:p>
            <a:r>
              <a:t>Non-melanoma skin cancer burden and inequities amongst ACLA members </a:t>
            </a:r>
          </a:p>
        </p:txBody>
      </p:sp>
      <p:sp>
        <p:nvSpPr>
          <p:cNvPr id="194" name="Google Shape;99;p23"/>
          <p:cNvSpPr txBox="1"/>
          <p:nvPr/>
        </p:nvSpPr>
        <p:spPr>
          <a:xfrm>
            <a:off x="2365489" y="3635592"/>
            <a:ext cx="4413001" cy="34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47058"/>
              </a:lnSpc>
              <a:defRPr sz="900" b="1" i="1">
                <a:solidFill>
                  <a:srgbClr val="505050"/>
                </a:solidFill>
                <a:latin typeface="Public Sans"/>
                <a:ea typeface="Public Sans"/>
                <a:cs typeface="Public Sans"/>
                <a:sym typeface="Public Sans"/>
              </a:defRPr>
            </a:pPr>
            <a:r>
              <a:t>Alissa Jeanfreau, M4</a:t>
            </a:r>
          </a:p>
          <a:p>
            <a:pPr algn="ctr">
              <a:lnSpc>
                <a:spcPct val="147058"/>
              </a:lnSpc>
              <a:defRPr sz="900" b="1" i="1">
                <a:solidFill>
                  <a:srgbClr val="505050"/>
                </a:solidFill>
                <a:latin typeface="Public Sans"/>
                <a:ea typeface="Public Sans"/>
                <a:cs typeface="Public Sans"/>
                <a:sym typeface="Public Sans"/>
              </a:defRPr>
            </a:pPr>
            <a:r>
              <a:t>Population Health Management </a:t>
            </a:r>
          </a:p>
        </p:txBody>
      </p:sp>
      <p:pic>
        <p:nvPicPr>
          <p:cNvPr id="195" name="9000402b422530aa_800x800ar.pngGoogle Shape;100;p23" descr="9000402b422530aa_800x800ar.pngGoogle Shape;100;p23"/>
          <p:cNvPicPr>
            <a:picLocks noChangeAspect="1"/>
          </p:cNvPicPr>
          <p:nvPr/>
        </p:nvPicPr>
        <p:blipFill>
          <a:blip r:embed="rId4">
            <a:extLst/>
          </a:blip>
          <a:stretch>
            <a:fillRect/>
          </a:stretch>
        </p:blipFill>
        <p:spPr>
          <a:xfrm>
            <a:off x="149800" y="3855075"/>
            <a:ext cx="2528276" cy="1030276"/>
          </a:xfrm>
          <a:prstGeom prst="rect">
            <a:avLst/>
          </a:prstGeom>
          <a:ln w="12700">
            <a:miter lim="400000"/>
          </a:ln>
        </p:spPr>
      </p:pic>
      <p:pic>
        <p:nvPicPr>
          <p:cNvPr id="196" name="LSU_Health_Logo.pngGoogle Shape;101;p23" descr="LSU_Health_Logo.pngGoogle Shape;101;p23"/>
          <p:cNvPicPr>
            <a:picLocks noChangeAspect="1"/>
          </p:cNvPicPr>
          <p:nvPr/>
        </p:nvPicPr>
        <p:blipFill>
          <a:blip r:embed="rId5">
            <a:extLst/>
          </a:blip>
          <a:stretch>
            <a:fillRect/>
          </a:stretch>
        </p:blipFill>
        <p:spPr>
          <a:xfrm>
            <a:off x="7509274" y="151824"/>
            <a:ext cx="1366926" cy="136692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87" name="Google Shape;203;p32"/>
          <p:cNvSpPr/>
          <p:nvPr/>
        </p:nvSpPr>
        <p:spPr>
          <a:xfrm>
            <a:off x="3349209" y="49255"/>
            <a:ext cx="2445583" cy="1073002"/>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288" name="Google Shape;204;p32"/>
          <p:cNvSpPr txBox="1"/>
          <p:nvPr/>
        </p:nvSpPr>
        <p:spPr>
          <a:xfrm>
            <a:off x="357800" y="260524"/>
            <a:ext cx="827339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i="1" u="sng">
                <a:latin typeface="Fredoka"/>
                <a:ea typeface="Fredoka"/>
                <a:cs typeface="Fredoka"/>
                <a:sym typeface="Fredoka"/>
              </a:defRPr>
            </a:lvl1pPr>
          </a:lstStyle>
          <a:p>
            <a:r>
              <a:t>3 major takehomes to address: </a:t>
            </a:r>
          </a:p>
        </p:txBody>
      </p:sp>
      <p:sp>
        <p:nvSpPr>
          <p:cNvPr id="289" name="Google Shape;205;p32"/>
          <p:cNvSpPr/>
          <p:nvPr/>
        </p:nvSpPr>
        <p:spPr>
          <a:xfrm rot="10800000">
            <a:off x="3349208" y="4024583"/>
            <a:ext cx="2445584" cy="10730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pic>
        <p:nvPicPr>
          <p:cNvPr id="290" name="Screen Shot 2025-03-28 at 8.43.49 AM.pngGoogle Shape;206;p32" descr="Screen Shot 2025-03-28 at 8.43.49 AM.pngGoogle Shape;206;p32"/>
          <p:cNvPicPr>
            <a:picLocks noChangeAspect="1"/>
          </p:cNvPicPr>
          <p:nvPr/>
        </p:nvPicPr>
        <p:blipFill>
          <a:blip r:embed="rId4">
            <a:extLst/>
          </a:blip>
          <a:stretch>
            <a:fillRect/>
          </a:stretch>
        </p:blipFill>
        <p:spPr>
          <a:xfrm>
            <a:off x="970224" y="1368731"/>
            <a:ext cx="7025842" cy="259752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94" name="Google Shape;211;p33"/>
          <p:cNvSpPr/>
          <p:nvPr/>
        </p:nvSpPr>
        <p:spPr>
          <a:xfrm>
            <a:off x="3349209" y="49255"/>
            <a:ext cx="2445601" cy="1073102"/>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295" name="Google Shape;212;p33"/>
          <p:cNvSpPr txBox="1"/>
          <p:nvPr/>
        </p:nvSpPr>
        <p:spPr>
          <a:xfrm>
            <a:off x="1796698" y="247374"/>
            <a:ext cx="555060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3600" i="1">
                <a:latin typeface="Fredoka"/>
                <a:ea typeface="Fredoka"/>
                <a:cs typeface="Fredoka"/>
                <a:sym typeface="Fredoka"/>
              </a:defRPr>
            </a:pPr>
            <a:r>
              <a:t>Action Recommendations:</a:t>
            </a:r>
            <a:r>
              <a:rPr>
                <a:solidFill>
                  <a:srgbClr val="505050"/>
                </a:solidFill>
              </a:rPr>
              <a:t> </a:t>
            </a:r>
          </a:p>
        </p:txBody>
      </p:sp>
      <p:sp>
        <p:nvSpPr>
          <p:cNvPr id="296" name="Google Shape;213;p33"/>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pic>
        <p:nvPicPr>
          <p:cNvPr id="297" name="Screen Shot 2025-03-31 at 9.18.16 AM.pngGoogle Shape;214;p33" descr="Screen Shot 2025-03-31 at 9.18.16 AM.pngGoogle Shape;214;p33"/>
          <p:cNvPicPr>
            <a:picLocks noChangeAspect="1"/>
          </p:cNvPicPr>
          <p:nvPr/>
        </p:nvPicPr>
        <p:blipFill>
          <a:blip r:embed="rId4">
            <a:extLst/>
          </a:blip>
          <a:stretch>
            <a:fillRect/>
          </a:stretch>
        </p:blipFill>
        <p:spPr>
          <a:xfrm>
            <a:off x="89824" y="1096750"/>
            <a:ext cx="3007692" cy="3894350"/>
          </a:xfrm>
          <a:prstGeom prst="rect">
            <a:avLst/>
          </a:prstGeom>
          <a:ln w="12700">
            <a:miter lim="400000"/>
          </a:ln>
        </p:spPr>
      </p:pic>
      <p:pic>
        <p:nvPicPr>
          <p:cNvPr id="298" name="Screen Shot 2025-03-31 at 9.18.36 AM.pngGoogle Shape;215;p33" descr="Screen Shot 2025-03-31 at 9.18.36 AM.pngGoogle Shape;215;p33"/>
          <p:cNvPicPr>
            <a:picLocks noChangeAspect="1"/>
          </p:cNvPicPr>
          <p:nvPr/>
        </p:nvPicPr>
        <p:blipFill>
          <a:blip r:embed="rId5">
            <a:extLst/>
          </a:blip>
          <a:stretch>
            <a:fillRect/>
          </a:stretch>
        </p:blipFill>
        <p:spPr>
          <a:xfrm>
            <a:off x="3202933" y="1096750"/>
            <a:ext cx="3010231" cy="3894352"/>
          </a:xfrm>
          <a:prstGeom prst="rect">
            <a:avLst/>
          </a:prstGeom>
          <a:ln w="12700">
            <a:miter lim="400000"/>
          </a:ln>
        </p:spPr>
      </p:pic>
      <p:pic>
        <p:nvPicPr>
          <p:cNvPr id="299" name="Screen Shot 2025-03-31 at 9.19.06 AM.pngGoogle Shape;216;p33" descr="Screen Shot 2025-03-31 at 9.19.06 AM.pngGoogle Shape;216;p33"/>
          <p:cNvPicPr>
            <a:picLocks noChangeAspect="1"/>
          </p:cNvPicPr>
          <p:nvPr/>
        </p:nvPicPr>
        <p:blipFill>
          <a:blip r:embed="rId6">
            <a:extLst/>
          </a:blip>
          <a:stretch>
            <a:fillRect/>
          </a:stretch>
        </p:blipFill>
        <p:spPr>
          <a:xfrm>
            <a:off x="6318575" y="1096750"/>
            <a:ext cx="2744750" cy="389435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303" name="Google Shape;221;p34"/>
          <p:cNvSpPr/>
          <p:nvPr/>
        </p:nvSpPr>
        <p:spPr>
          <a:xfrm>
            <a:off x="3349209" y="49255"/>
            <a:ext cx="2445601" cy="1073102"/>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304" name="Google Shape;222;p34"/>
          <p:cNvSpPr txBox="1"/>
          <p:nvPr/>
        </p:nvSpPr>
        <p:spPr>
          <a:xfrm>
            <a:off x="357798" y="390249"/>
            <a:ext cx="55506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endParaRPr sz="700"/>
          </a:p>
          <a:p>
            <a:pPr>
              <a:defRPr sz="3600" i="1">
                <a:latin typeface="Fredoka"/>
                <a:ea typeface="Fredoka"/>
                <a:cs typeface="Fredoka"/>
                <a:sym typeface="Fredoka"/>
              </a:defRPr>
            </a:pPr>
            <a:r>
              <a:t>Moving forward…</a:t>
            </a:r>
          </a:p>
        </p:txBody>
      </p:sp>
      <p:sp>
        <p:nvSpPr>
          <p:cNvPr id="305" name="Google Shape;223;p34"/>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pic>
        <p:nvPicPr>
          <p:cNvPr id="306" name="Screen Shot 2025-03-31 at 3.34.50 PM.pngGoogle Shape;224;p34" descr="Screen Shot 2025-03-31 at 3.34.50 PM.pngGoogle Shape;224;p34"/>
          <p:cNvPicPr>
            <a:picLocks noChangeAspect="1"/>
          </p:cNvPicPr>
          <p:nvPr/>
        </p:nvPicPr>
        <p:blipFill>
          <a:blip r:embed="rId4">
            <a:extLst/>
          </a:blip>
          <a:stretch>
            <a:fillRect/>
          </a:stretch>
        </p:blipFill>
        <p:spPr>
          <a:xfrm>
            <a:off x="152400" y="1596232"/>
            <a:ext cx="8839200" cy="216400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310" name="Google Shape;229;p35"/>
          <p:cNvSpPr/>
          <p:nvPr/>
        </p:nvSpPr>
        <p:spPr>
          <a:xfrm>
            <a:off x="4751173" y="3068694"/>
            <a:ext cx="336601" cy="336601"/>
          </a:xfrm>
          <a:prstGeom prst="ellipse">
            <a:avLst/>
          </a:pr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grpSp>
        <p:nvGrpSpPr>
          <p:cNvPr id="313" name="Google Shape;230;p35"/>
          <p:cNvGrpSpPr/>
          <p:nvPr/>
        </p:nvGrpSpPr>
        <p:grpSpPr>
          <a:xfrm>
            <a:off x="432074" y="726274"/>
            <a:ext cx="8033172" cy="4155303"/>
            <a:chOff x="0" y="0"/>
            <a:chExt cx="8033171" cy="4155301"/>
          </a:xfrm>
        </p:grpSpPr>
        <p:sp>
          <p:nvSpPr>
            <p:cNvPr id="311" name="Google Shape;231;p35"/>
            <p:cNvSpPr/>
            <p:nvPr/>
          </p:nvSpPr>
          <p:spPr>
            <a:xfrm rot="10800000">
              <a:off x="32241" y="16677"/>
              <a:ext cx="7968819" cy="4122015"/>
            </a:xfrm>
            <a:custGeom>
              <a:avLst/>
              <a:gdLst/>
              <a:ahLst/>
              <a:cxnLst>
                <a:cxn ang="0">
                  <a:pos x="wd2" y="hd2"/>
                </a:cxn>
                <a:cxn ang="5400000">
                  <a:pos x="wd2" y="hd2"/>
                </a:cxn>
                <a:cxn ang="10800000">
                  <a:pos x="wd2" y="hd2"/>
                </a:cxn>
                <a:cxn ang="16200000">
                  <a:pos x="wd2" y="hd2"/>
                </a:cxn>
              </a:cxnLst>
              <a:rect l="0" t="0" r="r" b="b"/>
              <a:pathLst>
                <a:path w="21600" h="21600" extrusionOk="0">
                  <a:moveTo>
                    <a:pt x="21600" y="3725"/>
                  </a:moveTo>
                  <a:lnTo>
                    <a:pt x="21600" y="21600"/>
                  </a:lnTo>
                  <a:lnTo>
                    <a:pt x="0" y="21600"/>
                  </a:lnTo>
                  <a:lnTo>
                    <a:pt x="0" y="0"/>
                  </a:lnTo>
                  <a:lnTo>
                    <a:pt x="17875" y="0"/>
                  </a:lnTo>
                  <a:close/>
                </a:path>
              </a:pathLst>
            </a:custGeom>
            <a:solidFill>
              <a:srgbClr val="CDB199"/>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endParaRPr/>
            </a:p>
          </p:txBody>
        </p:sp>
        <p:sp>
          <p:nvSpPr>
            <p:cNvPr id="312" name="Google Shape;232;p35"/>
            <p:cNvSpPr/>
            <p:nvPr/>
          </p:nvSpPr>
          <p:spPr>
            <a:xfrm rot="10800000">
              <a:off x="-1" y="-1"/>
              <a:ext cx="8033172" cy="41553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CDB199"/>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endParaRPr/>
            </a:p>
          </p:txBody>
        </p:sp>
      </p:grpSp>
      <p:sp>
        <p:nvSpPr>
          <p:cNvPr id="314" name="Google Shape;233;p35"/>
          <p:cNvSpPr/>
          <p:nvPr/>
        </p:nvSpPr>
        <p:spPr>
          <a:xfrm>
            <a:off x="3472159" y="397055"/>
            <a:ext cx="1953000" cy="501601"/>
          </a:xfrm>
          <a:prstGeom prst="rect">
            <a:avLst/>
          </a:prstGeom>
          <a:solidFill>
            <a:srgbClr val="505050"/>
          </a:solidFill>
          <a:ln w="12700">
            <a:miter lim="400000"/>
          </a:ln>
        </p:spPr>
        <p:txBody>
          <a:bodyPr lIns="0" tIns="0" rIns="0" bIns="0"/>
          <a:lstStyle/>
          <a:p>
            <a:pPr>
              <a:defRPr sz="900">
                <a:latin typeface="Calibri"/>
                <a:ea typeface="Calibri"/>
                <a:cs typeface="Calibri"/>
                <a:sym typeface="Calibri"/>
              </a:defRPr>
            </a:pPr>
            <a:endParaRPr/>
          </a:p>
        </p:txBody>
      </p:sp>
      <p:sp>
        <p:nvSpPr>
          <p:cNvPr id="315" name="Google Shape;234;p35"/>
          <p:cNvSpPr txBox="1"/>
          <p:nvPr/>
        </p:nvSpPr>
        <p:spPr>
          <a:xfrm>
            <a:off x="634470" y="1142975"/>
            <a:ext cx="7723800" cy="2899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57200" indent="-304800">
              <a:lnSpc>
                <a:spcPct val="137500"/>
              </a:lnSpc>
              <a:buClr>
                <a:srgbClr val="000000"/>
              </a:buClr>
              <a:buSzPts val="1200"/>
              <a:buFont typeface="Calibri"/>
              <a:buChar char="●"/>
              <a:defRPr sz="1200">
                <a:latin typeface="Calibri"/>
                <a:ea typeface="Calibri"/>
                <a:cs typeface="Calibri"/>
                <a:sym typeface="Calibri"/>
              </a:defRPr>
            </a:pPr>
            <a:r>
              <a:t>Blumenthal LY, Arzeno J, Syder N, et al. Disparities in nonmelanoma skin cancer in Hispanic/Latino patients based on Mohs micrographic surgery defect size: A multicenter retrospective study. </a:t>
            </a:r>
            <a:r>
              <a:rPr i="1"/>
              <a:t>J Am Acad Dermatol</a:t>
            </a:r>
            <a:r>
              <a:t>. 2022;86(2):353-358. doi:10.1016/j.jaad.2021.08.052</a:t>
            </a:r>
          </a:p>
          <a:p>
            <a:pPr marL="457200" indent="-304800">
              <a:lnSpc>
                <a:spcPct val="137500"/>
              </a:lnSpc>
              <a:buClr>
                <a:srgbClr val="000000"/>
              </a:buClr>
              <a:buSzPts val="1200"/>
              <a:buFont typeface="Calibri"/>
              <a:buChar char="●"/>
              <a:defRPr sz="1200">
                <a:latin typeface="Calibri"/>
                <a:ea typeface="Calibri"/>
                <a:cs typeface="Calibri"/>
                <a:sym typeface="Calibri"/>
              </a:defRPr>
            </a:pPr>
            <a:r>
              <a:t>Clarke EL, Willenbrink TJ, Shelton M, et al. Association of Tumor Characteristics With Insurance Type Among Patients Undergoing Mohs Micrographic Surgery for Nonmelanoma Skin Cancer. </a:t>
            </a:r>
            <a:r>
              <a:rPr i="1"/>
              <a:t>JAMA Dermatol</a:t>
            </a:r>
            <a:r>
              <a:t>. 2022;158(8):919-922. doi:10.1001/jamadermatol.2022.1802</a:t>
            </a:r>
          </a:p>
          <a:p>
            <a:pPr marL="457200" indent="-304800">
              <a:lnSpc>
                <a:spcPct val="137500"/>
              </a:lnSpc>
              <a:buClr>
                <a:srgbClr val="000000"/>
              </a:buClr>
              <a:buSzPts val="1200"/>
              <a:buFont typeface="Calibri"/>
              <a:buChar char="●"/>
              <a:defRPr sz="1200">
                <a:latin typeface="Calibri"/>
                <a:ea typeface="Calibri"/>
                <a:cs typeface="Calibri"/>
                <a:sym typeface="Calibri"/>
              </a:defRPr>
            </a:pPr>
            <a:r>
              <a:t>Hu, W., Fang, L., Ni, R. </a:t>
            </a:r>
            <a:r>
              <a:rPr i="1"/>
              <a:t>et al.</a:t>
            </a:r>
            <a:r>
              <a:t> Changing trends in the disease burden of non-melanoma skin cancer globally from 1990 to 2019 and its predicted level in 25 years. </a:t>
            </a:r>
            <a:r>
              <a:rPr i="1"/>
              <a:t>BMC Cancer</a:t>
            </a:r>
            <a:r>
              <a:t> 22, 836 (2022). </a:t>
            </a:r>
            <a:r>
              <a:rPr u="sng">
                <a:solidFill>
                  <a:schemeClr val="accent5"/>
                </a:solidFill>
                <a:uFill>
                  <a:solidFill>
                    <a:schemeClr val="accent5"/>
                  </a:solidFill>
                </a:uFill>
                <a:hlinkClick r:id="rId3"/>
              </a:rPr>
              <a:t>https://doi.org/10.1186/s12885-022-09940-3</a:t>
            </a:r>
          </a:p>
          <a:p>
            <a:pPr marL="457200" indent="-304800">
              <a:lnSpc>
                <a:spcPct val="137500"/>
              </a:lnSpc>
              <a:buClr>
                <a:srgbClr val="000000"/>
              </a:buClr>
              <a:buSzPts val="1200"/>
              <a:buFont typeface="Calibri"/>
              <a:buChar char="●"/>
              <a:defRPr sz="1200">
                <a:latin typeface="Calibri"/>
                <a:ea typeface="Calibri"/>
                <a:cs typeface="Calibri"/>
                <a:sym typeface="Calibri"/>
              </a:defRPr>
            </a:pPr>
            <a:r>
              <a:t>Johnson MC, Patel P, Ayers A, Spears KM. Resource Management Challenges in Rural Dermatological Care: A Mapping Review. </a:t>
            </a:r>
            <a:r>
              <a:rPr i="1"/>
              <a:t>Cureus</a:t>
            </a:r>
            <a:r>
              <a:t>. 2025;17(1):e77544. Published 2025 Jan 16. doi:10.7759/cureus.77544</a:t>
            </a:r>
          </a:p>
          <a:p>
            <a:pPr marL="457200" indent="-304800">
              <a:lnSpc>
                <a:spcPct val="137500"/>
              </a:lnSpc>
              <a:buClr>
                <a:srgbClr val="000000"/>
              </a:buClr>
              <a:buSzPts val="1200"/>
              <a:buFont typeface="Calibri"/>
              <a:buChar char="●"/>
              <a:defRPr sz="1200">
                <a:latin typeface="Calibri"/>
                <a:ea typeface="Calibri"/>
                <a:cs typeface="Calibri"/>
                <a:sym typeface="Calibri"/>
              </a:defRPr>
            </a:pPr>
            <a:r>
              <a:t>Lin RR, Lee J, Maderal AD, Elman SA. Rural Health Disparities in Skin Cancer Amplified Among Skin of Color. </a:t>
            </a:r>
            <a:r>
              <a:rPr i="1"/>
              <a:t>J Drugs Dermatol</a:t>
            </a:r>
            <a:r>
              <a:t>. 2024;23(6):480-484. doi:10.36849/JDD.8094</a:t>
            </a:r>
          </a:p>
        </p:txBody>
      </p:sp>
      <p:sp>
        <p:nvSpPr>
          <p:cNvPr id="316" name="Google Shape;235;p35"/>
          <p:cNvSpPr txBox="1"/>
          <p:nvPr/>
        </p:nvSpPr>
        <p:spPr>
          <a:xfrm>
            <a:off x="357802" y="104500"/>
            <a:ext cx="366150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i="1">
                <a:latin typeface="Fredoka"/>
                <a:ea typeface="Fredoka"/>
                <a:cs typeface="Fredoka"/>
                <a:sym typeface="Fredoka"/>
              </a:defRPr>
            </a:lvl1pPr>
          </a:lstStyle>
          <a:p>
            <a:r>
              <a:t>References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198" name="Google Shape;106;p24"/>
          <p:cNvSpPr/>
          <p:nvPr/>
        </p:nvSpPr>
        <p:spPr>
          <a:xfrm>
            <a:off x="1766050" y="-248300"/>
            <a:ext cx="5611900" cy="5640100"/>
          </a:xfrm>
          <a:prstGeom prst="rect">
            <a:avLst/>
          </a:prstGeom>
          <a:blipFill>
            <a:blip r:embed="rId2"/>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199" name="Google Shape;107;p24"/>
          <p:cNvSpPr/>
          <p:nvPr/>
        </p:nvSpPr>
        <p:spPr>
          <a:xfrm rot="16200000">
            <a:off x="2684159" y="1249126"/>
            <a:ext cx="525097" cy="2885868"/>
          </a:xfrm>
          <a:custGeom>
            <a:avLst/>
            <a:gdLst/>
            <a:ahLst/>
            <a:cxnLst>
              <a:cxn ang="0">
                <a:pos x="wd2" y="hd2"/>
              </a:cxn>
              <a:cxn ang="5400000">
                <a:pos x="wd2" y="hd2"/>
              </a:cxn>
              <a:cxn ang="10800000">
                <a:pos x="wd2" y="hd2"/>
              </a:cxn>
              <a:cxn ang="16200000">
                <a:pos x="wd2" y="hd2"/>
              </a:cxn>
            </a:cxnLst>
            <a:rect l="0" t="0" r="r" b="b"/>
            <a:pathLst>
              <a:path w="21600" h="21600"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00" name="Google Shape;108;p24"/>
          <p:cNvSpPr/>
          <p:nvPr/>
        </p:nvSpPr>
        <p:spPr>
          <a:xfrm>
            <a:off x="1266313" y="2429423"/>
            <a:ext cx="525301" cy="525301"/>
          </a:xfrm>
          <a:prstGeom prst="ellipse">
            <a:avLst/>
          </a:prstGeom>
          <a:solidFill>
            <a:srgbClr val="CDB199"/>
          </a:solidFill>
          <a:ln w="12700">
            <a:miter lim="400000"/>
          </a:ln>
        </p:spPr>
        <p:txBody>
          <a:bodyPr lIns="0" tIns="0" rIns="0" bIns="0"/>
          <a:lstStyle/>
          <a:p>
            <a:pPr>
              <a:defRPr sz="900">
                <a:latin typeface="Calibri"/>
                <a:ea typeface="Calibri"/>
                <a:cs typeface="Calibri"/>
                <a:sym typeface="Calibri"/>
              </a:defRPr>
            </a:pPr>
            <a:endParaRPr/>
          </a:p>
        </p:txBody>
      </p:sp>
      <p:sp>
        <p:nvSpPr>
          <p:cNvPr id="201" name="Google Shape;109;p24"/>
          <p:cNvSpPr txBox="1"/>
          <p:nvPr/>
        </p:nvSpPr>
        <p:spPr>
          <a:xfrm>
            <a:off x="1835616" y="2481313"/>
            <a:ext cx="2366402" cy="393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38095"/>
              </a:lnSpc>
              <a:defRPr sz="1100">
                <a:latin typeface="Fredoka"/>
                <a:ea typeface="Fredoka"/>
                <a:cs typeface="Fredoka"/>
                <a:sym typeface="Fredoka"/>
              </a:defRPr>
            </a:lvl1pPr>
          </a:lstStyle>
          <a:p>
            <a:r>
              <a:t>Most common form of cancer in the US</a:t>
            </a:r>
          </a:p>
        </p:txBody>
      </p:sp>
      <p:sp>
        <p:nvSpPr>
          <p:cNvPr id="202" name="Google Shape;110;p24"/>
          <p:cNvSpPr/>
          <p:nvPr/>
        </p:nvSpPr>
        <p:spPr>
          <a:xfrm rot="16200000">
            <a:off x="2684162" y="2605621"/>
            <a:ext cx="525097" cy="2885868"/>
          </a:xfrm>
          <a:custGeom>
            <a:avLst/>
            <a:gdLst/>
            <a:ahLst/>
            <a:cxnLst>
              <a:cxn ang="0">
                <a:pos x="wd2" y="hd2"/>
              </a:cxn>
              <a:cxn ang="5400000">
                <a:pos x="wd2" y="hd2"/>
              </a:cxn>
              <a:cxn ang="10800000">
                <a:pos x="wd2" y="hd2"/>
              </a:cxn>
              <a:cxn ang="16200000">
                <a:pos x="wd2" y="hd2"/>
              </a:cxn>
            </a:cxnLst>
            <a:rect l="0" t="0" r="r" b="b"/>
            <a:pathLst>
              <a:path w="21600" h="21600"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03" name="Google Shape;111;p24"/>
          <p:cNvSpPr/>
          <p:nvPr/>
        </p:nvSpPr>
        <p:spPr>
          <a:xfrm>
            <a:off x="1266317" y="3785892"/>
            <a:ext cx="525301" cy="525301"/>
          </a:xfrm>
          <a:prstGeom prst="ellipse">
            <a:avLst/>
          </a:prstGeom>
          <a:solidFill>
            <a:srgbClr val="E49771"/>
          </a:solidFill>
          <a:ln w="12700">
            <a:miter lim="400000"/>
          </a:ln>
        </p:spPr>
        <p:txBody>
          <a:bodyPr lIns="0" tIns="0" rIns="0" bIns="0"/>
          <a:lstStyle/>
          <a:p>
            <a:pPr>
              <a:defRPr sz="900">
                <a:latin typeface="Calibri"/>
                <a:ea typeface="Calibri"/>
                <a:cs typeface="Calibri"/>
                <a:sym typeface="Calibri"/>
              </a:defRPr>
            </a:pPr>
            <a:endParaRPr/>
          </a:p>
        </p:txBody>
      </p:sp>
      <p:sp>
        <p:nvSpPr>
          <p:cNvPr id="204" name="Google Shape;112;p24"/>
          <p:cNvSpPr txBox="1"/>
          <p:nvPr/>
        </p:nvSpPr>
        <p:spPr>
          <a:xfrm>
            <a:off x="1916654" y="3837794"/>
            <a:ext cx="2060101" cy="393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38095"/>
              </a:lnSpc>
              <a:defRPr sz="1100">
                <a:latin typeface="Roboto"/>
                <a:ea typeface="Roboto"/>
                <a:cs typeface="Roboto"/>
                <a:sym typeface="Roboto"/>
              </a:defRPr>
            </a:lvl1pPr>
          </a:lstStyle>
          <a:p>
            <a:r>
              <a:t>~ 6 million people in the US are treated annually </a:t>
            </a:r>
          </a:p>
        </p:txBody>
      </p:sp>
      <p:sp>
        <p:nvSpPr>
          <p:cNvPr id="205" name="Google Shape;113;p24"/>
          <p:cNvSpPr/>
          <p:nvPr/>
        </p:nvSpPr>
        <p:spPr>
          <a:xfrm rot="16200000">
            <a:off x="6171816" y="1871976"/>
            <a:ext cx="525097" cy="2885869"/>
          </a:xfrm>
          <a:custGeom>
            <a:avLst/>
            <a:gdLst/>
            <a:ahLst/>
            <a:cxnLst>
              <a:cxn ang="0">
                <a:pos x="wd2" y="hd2"/>
              </a:cxn>
              <a:cxn ang="5400000">
                <a:pos x="wd2" y="hd2"/>
              </a:cxn>
              <a:cxn ang="10800000">
                <a:pos x="wd2" y="hd2"/>
              </a:cxn>
              <a:cxn ang="16200000">
                <a:pos x="wd2" y="hd2"/>
              </a:cxn>
            </a:cxnLst>
            <a:rect l="0" t="0" r="r" b="b"/>
            <a:pathLst>
              <a:path w="21600" h="21600"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06" name="Google Shape;114;p24"/>
          <p:cNvSpPr/>
          <p:nvPr/>
        </p:nvSpPr>
        <p:spPr>
          <a:xfrm>
            <a:off x="4753983" y="3026373"/>
            <a:ext cx="525301" cy="525301"/>
          </a:xfrm>
          <a:prstGeom prst="ellipse">
            <a:avLst/>
          </a:prstGeom>
          <a:solidFill>
            <a:srgbClr val="A3AB97"/>
          </a:solidFill>
          <a:ln w="12700">
            <a:miter lim="400000"/>
          </a:ln>
        </p:spPr>
        <p:txBody>
          <a:bodyPr lIns="0" tIns="0" rIns="0" bIns="0"/>
          <a:lstStyle/>
          <a:p>
            <a:pPr>
              <a:defRPr sz="900">
                <a:latin typeface="Calibri"/>
                <a:ea typeface="Calibri"/>
                <a:cs typeface="Calibri"/>
                <a:sym typeface="Calibri"/>
              </a:defRPr>
            </a:pPr>
            <a:endParaRPr/>
          </a:p>
        </p:txBody>
      </p:sp>
      <p:sp>
        <p:nvSpPr>
          <p:cNvPr id="207" name="Google Shape;115;p24"/>
          <p:cNvSpPr/>
          <p:nvPr/>
        </p:nvSpPr>
        <p:spPr>
          <a:xfrm rot="16200000">
            <a:off x="6171820" y="3253871"/>
            <a:ext cx="525097" cy="2885869"/>
          </a:xfrm>
          <a:custGeom>
            <a:avLst/>
            <a:gdLst/>
            <a:ahLst/>
            <a:cxnLst>
              <a:cxn ang="0">
                <a:pos x="wd2" y="hd2"/>
              </a:cxn>
              <a:cxn ang="5400000">
                <a:pos x="wd2" y="hd2"/>
              </a:cxn>
              <a:cxn ang="10800000">
                <a:pos x="wd2" y="hd2"/>
              </a:cxn>
              <a:cxn ang="16200000">
                <a:pos x="wd2" y="hd2"/>
              </a:cxn>
            </a:cxnLst>
            <a:rect l="0" t="0" r="r" b="b"/>
            <a:pathLst>
              <a:path w="21600" h="21600"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08" name="Google Shape;116;p24"/>
          <p:cNvSpPr/>
          <p:nvPr/>
        </p:nvSpPr>
        <p:spPr>
          <a:xfrm>
            <a:off x="4753974" y="4434116"/>
            <a:ext cx="525301" cy="525301"/>
          </a:xfrm>
          <a:prstGeom prst="ellipse">
            <a:avLst/>
          </a:prstGeom>
          <a:solidFill>
            <a:srgbClr val="B69791"/>
          </a:solidFill>
          <a:ln w="12700">
            <a:miter lim="400000"/>
          </a:ln>
        </p:spPr>
        <p:txBody>
          <a:bodyPr lIns="0" tIns="0" rIns="0" bIns="0"/>
          <a:lstStyle/>
          <a:p>
            <a:pPr>
              <a:defRPr sz="900">
                <a:latin typeface="Calibri"/>
                <a:ea typeface="Calibri"/>
                <a:cs typeface="Calibri"/>
                <a:sym typeface="Calibri"/>
              </a:defRPr>
            </a:pPr>
            <a:endParaRPr/>
          </a:p>
        </p:txBody>
      </p:sp>
      <p:sp>
        <p:nvSpPr>
          <p:cNvPr id="209" name="Google Shape;117;p24"/>
          <p:cNvSpPr txBox="1"/>
          <p:nvPr/>
        </p:nvSpPr>
        <p:spPr>
          <a:xfrm>
            <a:off x="5279735" y="3104163"/>
            <a:ext cx="2454901" cy="393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38095"/>
              </a:lnSpc>
              <a:defRPr sz="1100">
                <a:latin typeface="Roboto"/>
                <a:ea typeface="Roboto"/>
                <a:cs typeface="Roboto"/>
                <a:sym typeface="Roboto"/>
              </a:defRPr>
            </a:lvl1pPr>
          </a:lstStyle>
          <a:p>
            <a:r>
              <a:t>~ $9 billion is spent on treatment in the US each year</a:t>
            </a:r>
          </a:p>
        </p:txBody>
      </p:sp>
      <p:sp>
        <p:nvSpPr>
          <p:cNvPr id="210" name="Google Shape;118;p24"/>
          <p:cNvSpPr txBox="1"/>
          <p:nvPr/>
        </p:nvSpPr>
        <p:spPr>
          <a:xfrm>
            <a:off x="5310635" y="4486019"/>
            <a:ext cx="2393101" cy="393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38095"/>
              </a:lnSpc>
              <a:defRPr sz="1100">
                <a:latin typeface="Roboto"/>
                <a:ea typeface="Roboto"/>
                <a:cs typeface="Roboto"/>
                <a:sym typeface="Roboto"/>
              </a:defRPr>
            </a:lvl1pPr>
          </a:lstStyle>
          <a:p>
            <a:r>
              <a:t>~ 8,000 people die of melanoma in the US annually </a:t>
            </a:r>
          </a:p>
        </p:txBody>
      </p:sp>
      <p:sp>
        <p:nvSpPr>
          <p:cNvPr id="211" name="Google Shape;119;p24"/>
          <p:cNvSpPr txBox="1"/>
          <p:nvPr/>
        </p:nvSpPr>
        <p:spPr>
          <a:xfrm>
            <a:off x="1546212" y="111897"/>
            <a:ext cx="6051601" cy="201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4400" i="1">
                <a:latin typeface="Fredoka"/>
                <a:ea typeface="Fredoka"/>
                <a:cs typeface="Fredoka"/>
                <a:sym typeface="Fredoka"/>
              </a:defRPr>
            </a:pPr>
            <a:r>
              <a:t>Skin cancer </a:t>
            </a:r>
            <a:r>
              <a:rPr b="1"/>
              <a:t>is</a:t>
            </a:r>
            <a:r>
              <a:t> a population health problem</a:t>
            </a:r>
          </a:p>
        </p:txBody>
      </p:sp>
      <p:pic>
        <p:nvPicPr>
          <p:cNvPr id="212" name="Screen Shot 2025-03-26 at 9.50.17 AM.pngGoogle Shape;120;p24" descr="Screen Shot 2025-03-26 at 9.50.17 AM.pngGoogle Shape;120;p24"/>
          <p:cNvPicPr>
            <a:picLocks noChangeAspect="1"/>
          </p:cNvPicPr>
          <p:nvPr/>
        </p:nvPicPr>
        <p:blipFill>
          <a:blip r:embed="rId3">
            <a:extLst/>
          </a:blip>
          <a:stretch>
            <a:fillRect/>
          </a:stretch>
        </p:blipFill>
        <p:spPr>
          <a:xfrm>
            <a:off x="7877299" y="2955625"/>
            <a:ext cx="1104477" cy="718551"/>
          </a:xfrm>
          <a:prstGeom prst="rect">
            <a:avLst/>
          </a:prstGeom>
          <a:ln w="12700">
            <a:miter lim="400000"/>
          </a:ln>
        </p:spPr>
      </p:pic>
      <p:pic>
        <p:nvPicPr>
          <p:cNvPr id="213" name="Screen Shot 2025-03-26 at 9.51.17 AM.pngGoogle Shape;121;p24" descr="Screen Shot 2025-03-26 at 9.51.17 AM.pngGoogle Shape;121;p24"/>
          <p:cNvPicPr>
            <a:picLocks noChangeAspect="1"/>
          </p:cNvPicPr>
          <p:nvPr/>
        </p:nvPicPr>
        <p:blipFill>
          <a:blip r:embed="rId4">
            <a:extLst/>
          </a:blip>
          <a:srcRect r="9934"/>
          <a:stretch>
            <a:fillRect/>
          </a:stretch>
        </p:blipFill>
        <p:spPr>
          <a:xfrm>
            <a:off x="68974" y="3704075"/>
            <a:ext cx="1137203" cy="781951"/>
          </a:xfrm>
          <a:prstGeom prst="rect">
            <a:avLst/>
          </a:prstGeom>
          <a:ln w="12700">
            <a:miter lim="400000"/>
          </a:ln>
        </p:spPr>
      </p:pic>
      <p:pic>
        <p:nvPicPr>
          <p:cNvPr id="214" name="Screen Shot 2025-03-26 at 9.54.23 AM.pngGoogle Shape;122;p24" descr="Screen Shot 2025-03-26 at 9.54.23 AM.pngGoogle Shape;122;p24"/>
          <p:cNvPicPr>
            <a:picLocks noChangeAspect="1"/>
          </p:cNvPicPr>
          <p:nvPr/>
        </p:nvPicPr>
        <p:blipFill>
          <a:blip r:embed="rId5">
            <a:extLst/>
          </a:blip>
          <a:stretch>
            <a:fillRect/>
          </a:stretch>
        </p:blipFill>
        <p:spPr>
          <a:xfrm>
            <a:off x="254350" y="361075"/>
            <a:ext cx="1902775" cy="1325626"/>
          </a:xfrm>
          <a:prstGeom prst="rect">
            <a:avLst/>
          </a:prstGeom>
          <a:ln w="12700">
            <a:miter lim="400000"/>
          </a:ln>
        </p:spPr>
      </p:pic>
      <p:pic>
        <p:nvPicPr>
          <p:cNvPr id="215" name="Screen Shot 2025-03-26 at 9.56.19 AM.pngGoogle Shape;123;p24" descr="Screen Shot 2025-03-26 at 9.56.19 AM.pngGoogle Shape;123;p24"/>
          <p:cNvPicPr>
            <a:picLocks noChangeAspect="1"/>
          </p:cNvPicPr>
          <p:nvPr/>
        </p:nvPicPr>
        <p:blipFill>
          <a:blip r:embed="rId6">
            <a:extLst/>
          </a:blip>
          <a:srcRect l="11894" b="9535"/>
          <a:stretch>
            <a:fillRect/>
          </a:stretch>
        </p:blipFill>
        <p:spPr>
          <a:xfrm>
            <a:off x="7377954" y="200524"/>
            <a:ext cx="1603746" cy="164672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17" name="Google Shape;128;p25"/>
          <p:cNvSpPr/>
          <p:nvPr/>
        </p:nvSpPr>
        <p:spPr>
          <a:xfrm>
            <a:off x="3349209" y="49255"/>
            <a:ext cx="2445601" cy="1073102"/>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218" name="Google Shape;129;p25"/>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219" name="Google Shape;130;p25"/>
          <p:cNvSpPr/>
          <p:nvPr/>
        </p:nvSpPr>
        <p:spPr>
          <a:xfrm>
            <a:off x="1026623" y="441149"/>
            <a:ext cx="3804734" cy="998840"/>
          </a:xfrm>
          <a:custGeom>
            <a:avLst/>
            <a:gdLst/>
            <a:ahLst/>
            <a:cxnLst>
              <a:cxn ang="0">
                <a:pos x="wd2" y="hd2"/>
              </a:cxn>
              <a:cxn ang="5400000">
                <a:pos x="wd2" y="hd2"/>
              </a:cxn>
              <a:cxn ang="10800000">
                <a:pos x="wd2" y="hd2"/>
              </a:cxn>
              <a:cxn ang="16200000">
                <a:pos x="wd2" y="hd2"/>
              </a:cxn>
            </a:cxnLst>
            <a:rect l="0" t="0" r="r" b="b"/>
            <a:pathLst>
              <a:path w="21600" h="21600"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grpSp>
        <p:nvGrpSpPr>
          <p:cNvPr id="222" name="Screen Shot 2025-03-28 at 12.44.55 PM.pngGoogle Shape;131;p25"/>
          <p:cNvGrpSpPr/>
          <p:nvPr/>
        </p:nvGrpSpPr>
        <p:grpSpPr>
          <a:xfrm>
            <a:off x="1361675" y="1439987"/>
            <a:ext cx="3044408" cy="2747199"/>
            <a:chOff x="0" y="0"/>
            <a:chExt cx="3044407" cy="2747197"/>
          </a:xfrm>
        </p:grpSpPr>
        <p:sp>
          <p:nvSpPr>
            <p:cNvPr id="220" name="Rectangle"/>
            <p:cNvSpPr/>
            <p:nvPr/>
          </p:nvSpPr>
          <p:spPr>
            <a:xfrm>
              <a:off x="0" y="0"/>
              <a:ext cx="3044408" cy="2747198"/>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21" name="image15.png" descr="image15.png"/>
            <p:cNvPicPr>
              <a:picLocks noChangeAspect="1"/>
            </p:cNvPicPr>
            <p:nvPr/>
          </p:nvPicPr>
          <p:blipFill>
            <a:blip r:embed="rId4">
              <a:extLst/>
            </a:blip>
            <a:stretch>
              <a:fillRect/>
            </a:stretch>
          </p:blipFill>
          <p:spPr>
            <a:xfrm>
              <a:off x="0" y="0"/>
              <a:ext cx="3044408" cy="2747198"/>
            </a:xfrm>
            <a:prstGeom prst="rect">
              <a:avLst/>
            </a:prstGeom>
            <a:ln w="12700" cap="flat">
              <a:noFill/>
              <a:miter lim="400000"/>
            </a:ln>
            <a:effectLst/>
          </p:spPr>
        </p:pic>
      </p:grpSp>
      <p:sp>
        <p:nvSpPr>
          <p:cNvPr id="223" name="Google Shape;132;p25"/>
          <p:cNvSpPr txBox="1"/>
          <p:nvPr/>
        </p:nvSpPr>
        <p:spPr>
          <a:xfrm>
            <a:off x="972375" y="355724"/>
            <a:ext cx="3913200" cy="1148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defRPr sz="3200" i="1">
                <a:latin typeface="Fredoka"/>
                <a:ea typeface="Fredoka"/>
                <a:cs typeface="Fredoka"/>
                <a:sym typeface="Fredoka"/>
              </a:defRPr>
            </a:lvl1pPr>
          </a:lstStyle>
          <a:p>
            <a:r>
              <a:t>Types of Skin Cancer</a:t>
            </a:r>
          </a:p>
        </p:txBody>
      </p:sp>
      <p:pic>
        <p:nvPicPr>
          <p:cNvPr id="224" name="Screen Shot 2025-03-28 at 12.55.17 PM.pngGoogle Shape;133;p25" descr="Screen Shot 2025-03-28 at 12.55.17 PM.pngGoogle Shape;133;p25"/>
          <p:cNvPicPr>
            <a:picLocks noChangeAspect="1"/>
          </p:cNvPicPr>
          <p:nvPr/>
        </p:nvPicPr>
        <p:blipFill>
          <a:blip r:embed="rId5">
            <a:extLst/>
          </a:blip>
          <a:stretch>
            <a:fillRect/>
          </a:stretch>
        </p:blipFill>
        <p:spPr>
          <a:xfrm>
            <a:off x="5516700" y="1274743"/>
            <a:ext cx="3004432" cy="2597328"/>
          </a:xfrm>
          <a:prstGeom prst="rect">
            <a:avLst/>
          </a:prstGeom>
          <a:ln w="12700">
            <a:miter lim="400000"/>
          </a:ln>
        </p:spPr>
      </p:pic>
      <p:sp>
        <p:nvSpPr>
          <p:cNvPr id="225" name="Google Shape;134;p25"/>
          <p:cNvSpPr/>
          <p:nvPr/>
        </p:nvSpPr>
        <p:spPr>
          <a:xfrm>
            <a:off x="4498549" y="2260125"/>
            <a:ext cx="839101" cy="450301"/>
          </a:xfrm>
          <a:prstGeom prst="rightArrow">
            <a:avLst>
              <a:gd name="adj1" fmla="val 50000"/>
              <a:gd name="adj2" fmla="val 50000"/>
            </a:avLst>
          </a:prstGeom>
          <a:solidFill>
            <a:srgbClr val="FF0000"/>
          </a:solidFill>
          <a:ln>
            <a:solidFill>
              <a:srgbClr val="FF0000"/>
            </a:solidFill>
          </a:ln>
        </p:spPr>
        <p:txBody>
          <a:bodyPr lIns="0" tIns="0" rIns="0" bIns="0" anchor="ctr"/>
          <a:lstStyle/>
          <a:p>
            <a:pPr algn="ctr">
              <a:defRPr>
                <a:latin typeface="Calibri"/>
                <a:ea typeface="Calibri"/>
                <a:cs typeface="Calibri"/>
                <a:sym typeface="Calibri"/>
              </a:defRPr>
            </a:pPr>
            <a:endParaRPr/>
          </a:p>
        </p:txBody>
      </p:sp>
      <p:pic>
        <p:nvPicPr>
          <p:cNvPr id="226" name="skin-cancer.jpgGoogle Shape;135;p25" descr="skin-cancer.jpgGoogle Shape;135;p25"/>
          <p:cNvPicPr>
            <a:picLocks noChangeAspect="1"/>
          </p:cNvPicPr>
          <p:nvPr/>
        </p:nvPicPr>
        <p:blipFill>
          <a:blip r:embed="rId6">
            <a:extLst/>
          </a:blip>
          <a:stretch>
            <a:fillRect/>
          </a:stretch>
        </p:blipFill>
        <p:spPr>
          <a:xfrm>
            <a:off x="1454150" y="4110459"/>
            <a:ext cx="3044401" cy="90114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30" name="Google Shape;140;p26"/>
          <p:cNvSpPr/>
          <p:nvPr/>
        </p:nvSpPr>
        <p:spPr>
          <a:xfrm flipH="1">
            <a:off x="-273845" y="-1647611"/>
            <a:ext cx="3327901" cy="3299401"/>
          </a:xfrm>
          <a:prstGeom prst="line">
            <a:avLst/>
          </a:prstGeom>
          <a:ln w="952500" cap="rnd">
            <a:solidFill>
              <a:srgbClr val="9BBB59">
                <a:alpha val="69800"/>
              </a:srgbClr>
            </a:solidFill>
          </a:ln>
        </p:spPr>
        <p:txBody>
          <a:bodyPr lIns="0" tIns="0" rIns="0" bIns="0"/>
          <a:lstStyle/>
          <a:p>
            <a:endParaRPr/>
          </a:p>
        </p:txBody>
      </p:sp>
      <p:sp>
        <p:nvSpPr>
          <p:cNvPr id="231" name="Google Shape;141;p26"/>
          <p:cNvSpPr/>
          <p:nvPr/>
        </p:nvSpPr>
        <p:spPr>
          <a:xfrm>
            <a:off x="2068899" y="292174"/>
            <a:ext cx="4290626" cy="998840"/>
          </a:xfrm>
          <a:custGeom>
            <a:avLst/>
            <a:gdLst/>
            <a:ahLst/>
            <a:cxnLst>
              <a:cxn ang="0">
                <a:pos x="wd2" y="hd2"/>
              </a:cxn>
              <a:cxn ang="5400000">
                <a:pos x="wd2" y="hd2"/>
              </a:cxn>
              <a:cxn ang="10800000">
                <a:pos x="wd2" y="hd2"/>
              </a:cxn>
              <a:cxn ang="16200000">
                <a:pos x="wd2" y="hd2"/>
              </a:cxn>
            </a:cxnLst>
            <a:rect l="0" t="0" r="r" b="b"/>
            <a:pathLst>
              <a:path w="21600" h="21600"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32" name="Google Shape;142;p26"/>
          <p:cNvSpPr/>
          <p:nvPr/>
        </p:nvSpPr>
        <p:spPr>
          <a:xfrm flipH="1">
            <a:off x="-273858" y="-1309369"/>
            <a:ext cx="2305201" cy="2285401"/>
          </a:xfrm>
          <a:prstGeom prst="line">
            <a:avLst/>
          </a:prstGeom>
          <a:ln w="571500" cap="rnd">
            <a:solidFill>
              <a:srgbClr val="E49771">
                <a:alpha val="69800"/>
              </a:srgbClr>
            </a:solidFill>
          </a:ln>
        </p:spPr>
        <p:txBody>
          <a:bodyPr lIns="0" tIns="0" rIns="0" bIns="0"/>
          <a:lstStyle/>
          <a:p>
            <a:endParaRPr/>
          </a:p>
        </p:txBody>
      </p:sp>
      <p:sp>
        <p:nvSpPr>
          <p:cNvPr id="233" name="Google Shape;143;p26"/>
          <p:cNvSpPr txBox="1"/>
          <p:nvPr/>
        </p:nvSpPr>
        <p:spPr>
          <a:xfrm>
            <a:off x="2235575" y="337550"/>
            <a:ext cx="3957300"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200" i="1">
                <a:latin typeface="Fredoka"/>
                <a:ea typeface="Fredoka"/>
                <a:cs typeface="Fredoka"/>
                <a:sym typeface="Fredoka"/>
              </a:defRPr>
            </a:pPr>
            <a:r>
              <a:t>I</a:t>
            </a:r>
            <a:r>
              <a:rPr sz="2700"/>
              <a:t>ncidence of NMSC is </a:t>
            </a:r>
            <a:r>
              <a:rPr sz="2700" b="1"/>
              <a:t>increasing </a:t>
            </a:r>
            <a:r>
              <a:rPr sz="2700"/>
              <a:t>globally</a:t>
            </a:r>
          </a:p>
        </p:txBody>
      </p:sp>
      <p:pic>
        <p:nvPicPr>
          <p:cNvPr id="234" name="Screen Shot 2025-03-26 at 10.21.06 AM.pngGoogle Shape;144;p26" descr="Screen Shot 2025-03-26 at 10.21.06 AM.pngGoogle Shape;144;p26"/>
          <p:cNvPicPr>
            <a:picLocks noChangeAspect="1"/>
          </p:cNvPicPr>
          <p:nvPr/>
        </p:nvPicPr>
        <p:blipFill>
          <a:blip r:embed="rId3">
            <a:extLst/>
          </a:blip>
          <a:stretch>
            <a:fillRect/>
          </a:stretch>
        </p:blipFill>
        <p:spPr>
          <a:xfrm>
            <a:off x="2350274" y="1438874"/>
            <a:ext cx="3957351" cy="3537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38" name="Google Shape;149;p27"/>
          <p:cNvSpPr/>
          <p:nvPr/>
        </p:nvSpPr>
        <p:spPr>
          <a:xfrm>
            <a:off x="482200" y="352725"/>
            <a:ext cx="7149709" cy="782677"/>
          </a:xfrm>
          <a:custGeom>
            <a:avLst/>
            <a:gdLst/>
            <a:ahLst/>
            <a:cxnLst>
              <a:cxn ang="0">
                <a:pos x="wd2" y="hd2"/>
              </a:cxn>
              <a:cxn ang="5400000">
                <a:pos x="wd2" y="hd2"/>
              </a:cxn>
              <a:cxn ang="10800000">
                <a:pos x="wd2" y="hd2"/>
              </a:cxn>
              <a:cxn ang="16200000">
                <a:pos x="wd2" y="hd2"/>
              </a:cxn>
            </a:cxnLst>
            <a:rect l="0" t="0" r="r" b="b"/>
            <a:pathLst>
              <a:path w="21600" h="21600"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39" name="Google Shape;150;p27"/>
          <p:cNvSpPr/>
          <p:nvPr/>
        </p:nvSpPr>
        <p:spPr>
          <a:xfrm flipH="1">
            <a:off x="8418541" y="-1010118"/>
            <a:ext cx="2305177" cy="2285491"/>
          </a:xfrm>
          <a:prstGeom prst="line">
            <a:avLst/>
          </a:prstGeom>
          <a:ln w="571500" cap="rnd">
            <a:solidFill>
              <a:srgbClr val="F79646">
                <a:alpha val="69803"/>
              </a:srgbClr>
            </a:solidFill>
          </a:ln>
        </p:spPr>
        <p:txBody>
          <a:bodyPr lIns="0" tIns="0" rIns="0" bIns="0"/>
          <a:lstStyle/>
          <a:p>
            <a:endParaRPr/>
          </a:p>
        </p:txBody>
      </p:sp>
      <p:sp>
        <p:nvSpPr>
          <p:cNvPr id="240" name="Google Shape;151;p27"/>
          <p:cNvSpPr txBox="1"/>
          <p:nvPr/>
        </p:nvSpPr>
        <p:spPr>
          <a:xfrm>
            <a:off x="743324" y="483425"/>
            <a:ext cx="67815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000" i="1">
                <a:latin typeface="Fredoka"/>
                <a:ea typeface="Fredoka"/>
                <a:cs typeface="Fredoka"/>
                <a:sym typeface="Fredoka"/>
              </a:defRPr>
            </a:lvl1pPr>
          </a:lstStyle>
          <a:p>
            <a:r>
              <a:t>2019 NMSC Global Burden Assessment</a:t>
            </a:r>
          </a:p>
        </p:txBody>
      </p:sp>
      <p:pic>
        <p:nvPicPr>
          <p:cNvPr id="241" name="Screen Shot 2025-03-26 at 10.16.14 AM.pngGoogle Shape;152;p27" descr="Screen Shot 2025-03-26 at 10.16.14 AM.pngGoogle Shape;152;p27"/>
          <p:cNvPicPr>
            <a:picLocks noChangeAspect="1"/>
          </p:cNvPicPr>
          <p:nvPr/>
        </p:nvPicPr>
        <p:blipFill>
          <a:blip r:embed="rId3">
            <a:extLst/>
          </a:blip>
          <a:stretch>
            <a:fillRect/>
          </a:stretch>
        </p:blipFill>
        <p:spPr>
          <a:xfrm>
            <a:off x="1186149" y="1275376"/>
            <a:ext cx="6534775" cy="355665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grpSp>
        <p:nvGrpSpPr>
          <p:cNvPr id="247" name="Google Shape;157;p28"/>
          <p:cNvGrpSpPr/>
          <p:nvPr/>
        </p:nvGrpSpPr>
        <p:grpSpPr>
          <a:xfrm>
            <a:off x="146404" y="1352642"/>
            <a:ext cx="6598275" cy="3637324"/>
            <a:chOff x="0" y="0"/>
            <a:chExt cx="6598274" cy="3637322"/>
          </a:xfrm>
        </p:grpSpPr>
        <p:sp>
          <p:nvSpPr>
            <p:cNvPr id="245" name="Google Shape;158;p28"/>
            <p:cNvSpPr/>
            <p:nvPr/>
          </p:nvSpPr>
          <p:spPr>
            <a:xfrm rot="10800000">
              <a:off x="26482" y="14598"/>
              <a:ext cx="6545418" cy="3608185"/>
            </a:xfrm>
            <a:custGeom>
              <a:avLst/>
              <a:gdLst/>
              <a:ahLst/>
              <a:cxnLst>
                <a:cxn ang="0">
                  <a:pos x="wd2" y="hd2"/>
                </a:cxn>
                <a:cxn ang="5400000">
                  <a:pos x="wd2" y="hd2"/>
                </a:cxn>
                <a:cxn ang="10800000">
                  <a:pos x="wd2" y="hd2"/>
                </a:cxn>
                <a:cxn ang="16200000">
                  <a:pos x="wd2" y="hd2"/>
                </a:cxn>
              </a:cxnLst>
              <a:rect l="0" t="0" r="r" b="b"/>
              <a:pathLst>
                <a:path w="21600" h="21600" extrusionOk="0">
                  <a:moveTo>
                    <a:pt x="21600" y="3725"/>
                  </a:moveTo>
                  <a:lnTo>
                    <a:pt x="21600" y="21600"/>
                  </a:lnTo>
                  <a:lnTo>
                    <a:pt x="0" y="21600"/>
                  </a:lnTo>
                  <a:lnTo>
                    <a:pt x="0" y="0"/>
                  </a:lnTo>
                  <a:lnTo>
                    <a:pt x="17875" y="0"/>
                  </a:lnTo>
                  <a:close/>
                </a:path>
              </a:pathLst>
            </a:custGeom>
            <a:solidFill>
              <a:srgbClr val="E49771"/>
            </a:solidFill>
            <a:ln w="12700" cap="flat">
              <a:noFill/>
              <a:miter lim="400000"/>
            </a:ln>
            <a:effectLst/>
          </p:spPr>
          <p:txBody>
            <a:bodyPr wrap="square" lIns="0" tIns="0" rIns="0" bIns="0" numCol="1" anchor="t">
              <a:noAutofit/>
            </a:bodyPr>
            <a:lstStyle/>
            <a:p>
              <a:pPr>
                <a:defRPr sz="8000">
                  <a:latin typeface="Calibri"/>
                  <a:ea typeface="Calibri"/>
                  <a:cs typeface="Calibri"/>
                  <a:sym typeface="Calibri"/>
                </a:defRPr>
              </a:pPr>
              <a:endParaRPr/>
            </a:p>
          </p:txBody>
        </p:sp>
        <p:sp>
          <p:nvSpPr>
            <p:cNvPr id="246" name="Google Shape;159;p28"/>
            <p:cNvSpPr/>
            <p:nvPr/>
          </p:nvSpPr>
          <p:spPr>
            <a:xfrm rot="10800000">
              <a:off x="0" y="-1"/>
              <a:ext cx="6598275" cy="36373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E49771"/>
            </a:solidFill>
            <a:ln w="12700" cap="flat">
              <a:noFill/>
              <a:miter lim="400000"/>
            </a:ln>
            <a:effectLst/>
          </p:spPr>
          <p:txBody>
            <a:bodyPr wrap="square" lIns="0" tIns="0" rIns="0" bIns="0" numCol="1" anchor="t">
              <a:noAutofit/>
            </a:bodyPr>
            <a:lstStyle/>
            <a:p>
              <a:pPr>
                <a:defRPr sz="8000">
                  <a:latin typeface="Calibri"/>
                  <a:ea typeface="Calibri"/>
                  <a:cs typeface="Calibri"/>
                  <a:sym typeface="Calibri"/>
                </a:defRPr>
              </a:pPr>
              <a:endParaRPr/>
            </a:p>
          </p:txBody>
        </p:sp>
      </p:grpSp>
      <p:sp>
        <p:nvSpPr>
          <p:cNvPr id="248" name="Google Shape;160;p28"/>
          <p:cNvSpPr/>
          <p:nvPr/>
        </p:nvSpPr>
        <p:spPr>
          <a:xfrm>
            <a:off x="-2350294" y="-1745568"/>
            <a:ext cx="4700589" cy="4700589"/>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endParaRPr/>
          </a:p>
        </p:txBody>
      </p:sp>
      <p:sp>
        <p:nvSpPr>
          <p:cNvPr id="249" name="Google Shape;161;p28"/>
          <p:cNvSpPr txBox="1"/>
          <p:nvPr/>
        </p:nvSpPr>
        <p:spPr>
          <a:xfrm>
            <a:off x="209285" y="1555050"/>
            <a:ext cx="6351902" cy="304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57200" indent="-339725" algn="ctr">
              <a:lnSpc>
                <a:spcPct val="137500"/>
              </a:lnSpc>
              <a:buClr>
                <a:srgbClr val="1B1B1B"/>
              </a:buClr>
              <a:buSzPts val="1700"/>
              <a:buFont typeface="Helvetica"/>
              <a:buChar char="●"/>
              <a:defRPr sz="1700">
                <a:solidFill>
                  <a:srgbClr val="1B1B1B"/>
                </a:solidFill>
                <a:latin typeface="Fredoka"/>
                <a:ea typeface="Fredoka"/>
                <a:cs typeface="Fredoka"/>
                <a:sym typeface="Fredoka"/>
              </a:defRPr>
            </a:pPr>
            <a:r>
              <a:t>Compared with patients with private insurance, uninsured patients (including patients with </a:t>
            </a:r>
            <a:r>
              <a:rPr b="1"/>
              <a:t>Medicaid</a:t>
            </a:r>
            <a:r>
              <a:t>, Medical Access Program, or sliding scale or self-pay) and patients treated in safety net clinics had significantly larger </a:t>
            </a:r>
            <a:r>
              <a:rPr b="1"/>
              <a:t>preoperative tumor bed diameters</a:t>
            </a:r>
            <a:r>
              <a:t> and </a:t>
            </a:r>
            <a:r>
              <a:rPr b="1"/>
              <a:t>postoperative defect sizes</a:t>
            </a:r>
            <a:r>
              <a:t>. </a:t>
            </a:r>
          </a:p>
          <a:p>
            <a:pPr marL="457200" indent="-339725" algn="ctr">
              <a:lnSpc>
                <a:spcPct val="137500"/>
              </a:lnSpc>
              <a:buClr>
                <a:srgbClr val="1B1B1B"/>
              </a:buClr>
              <a:buSzPts val="1700"/>
              <a:buFont typeface="Helvetica"/>
              <a:buChar char="●"/>
              <a:defRPr sz="1700">
                <a:solidFill>
                  <a:srgbClr val="1F1F1F"/>
                </a:solidFill>
                <a:latin typeface="Fredoka"/>
                <a:ea typeface="Fredoka"/>
                <a:cs typeface="Fredoka"/>
                <a:sym typeface="Fredoka"/>
              </a:defRPr>
            </a:pPr>
            <a:r>
              <a:t>Compared to patients with Medicare, patients with HMO and Medicaid/HMO  had 22% and 52% </a:t>
            </a:r>
            <a:r>
              <a:rPr b="1"/>
              <a:t>larger defect sizes</a:t>
            </a:r>
            <a:r>
              <a:t>, respectively, whereas patients with preferred provider organization had 10% </a:t>
            </a:r>
            <a:r>
              <a:rPr b="1"/>
              <a:t>smaller defect sizes</a:t>
            </a:r>
            <a:r>
              <a:t>.</a:t>
            </a:r>
          </a:p>
        </p:txBody>
      </p:sp>
      <p:sp>
        <p:nvSpPr>
          <p:cNvPr id="250" name="Google Shape;162;p28"/>
          <p:cNvSpPr txBox="1"/>
          <p:nvPr/>
        </p:nvSpPr>
        <p:spPr>
          <a:xfrm>
            <a:off x="360725" y="94000"/>
            <a:ext cx="8590500" cy="109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3600" i="1">
                <a:latin typeface="Fredoka"/>
                <a:ea typeface="Fredoka"/>
                <a:cs typeface="Fredoka"/>
                <a:sym typeface="Fredoka"/>
              </a:defRPr>
            </a:lvl1pPr>
          </a:lstStyle>
          <a:p>
            <a:r>
              <a:t>Inequities amongst HMO/Medicaid insured NMSC patients</a:t>
            </a:r>
          </a:p>
        </p:txBody>
      </p:sp>
      <p:pic>
        <p:nvPicPr>
          <p:cNvPr id="251" name="Screen Shot 2025-03-28 at 12.49.53 PM.pngGoogle Shape;163;p28" descr="Screen Shot 2025-03-28 at 12.49.53 PM.pngGoogle Shape;163;p28"/>
          <p:cNvPicPr>
            <a:picLocks noChangeAspect="1"/>
          </p:cNvPicPr>
          <p:nvPr/>
        </p:nvPicPr>
        <p:blipFill>
          <a:blip r:embed="rId4">
            <a:extLst/>
          </a:blip>
          <a:srcRect r="49428"/>
          <a:stretch>
            <a:fillRect/>
          </a:stretch>
        </p:blipFill>
        <p:spPr>
          <a:xfrm>
            <a:off x="6962724" y="1352674"/>
            <a:ext cx="1988500" cy="1696578"/>
          </a:xfrm>
          <a:prstGeom prst="rect">
            <a:avLst/>
          </a:prstGeom>
          <a:ln w="12700">
            <a:miter lim="400000"/>
          </a:ln>
        </p:spPr>
      </p:pic>
      <p:pic>
        <p:nvPicPr>
          <p:cNvPr id="252" name="Screen Shot 2025-03-28 at 12.57.02 PM.pngGoogle Shape;164;p28" descr="Screen Shot 2025-03-28 at 12.57.02 PM.pngGoogle Shape;164;p28"/>
          <p:cNvPicPr>
            <a:picLocks noChangeAspect="1"/>
          </p:cNvPicPr>
          <p:nvPr/>
        </p:nvPicPr>
        <p:blipFill>
          <a:blip r:embed="rId5">
            <a:extLst/>
          </a:blip>
          <a:stretch>
            <a:fillRect/>
          </a:stretch>
        </p:blipFill>
        <p:spPr>
          <a:xfrm>
            <a:off x="7015750" y="3109824"/>
            <a:ext cx="1935476" cy="1766276"/>
          </a:xfrm>
          <a:prstGeom prst="rect">
            <a:avLst/>
          </a:prstGeom>
          <a:ln w="12700">
            <a:miter lim="400000"/>
          </a:ln>
        </p:spPr>
      </p:pic>
      <p:sp>
        <p:nvSpPr>
          <p:cNvPr id="253" name="Google Shape;165;p28"/>
          <p:cNvSpPr txBox="1"/>
          <p:nvPr/>
        </p:nvSpPr>
        <p:spPr>
          <a:xfrm>
            <a:off x="6938399" y="4829950"/>
            <a:ext cx="2233501" cy="360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600">
                <a:latin typeface="Fredoka"/>
                <a:ea typeface="Fredoka"/>
                <a:cs typeface="Fredoka"/>
                <a:sym typeface="Fredoka"/>
              </a:defRPr>
            </a:lvl1pPr>
          </a:lstStyle>
          <a:p>
            <a:r>
              <a:t>https://www.advancedskinmd.com/before-after-photos/mohs-surgery---eyelid/17153/</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pic>
        <p:nvPicPr>
          <p:cNvPr id="257" name="Screen Shot 2025-03-28 at 1.12.30 PM.pngGoogle Shape;171;p29" descr="Screen Shot 2025-03-28 at 1.12.30 PM.pngGoogle Shape;171;p29"/>
          <p:cNvPicPr>
            <a:picLocks noChangeAspect="1"/>
          </p:cNvPicPr>
          <p:nvPr/>
        </p:nvPicPr>
        <p:blipFill>
          <a:blip r:embed="rId3">
            <a:extLst/>
          </a:blip>
          <a:stretch>
            <a:fillRect/>
          </a:stretch>
        </p:blipFill>
        <p:spPr>
          <a:xfrm>
            <a:off x="4510275" y="0"/>
            <a:ext cx="4304442" cy="2267225"/>
          </a:xfrm>
          <a:prstGeom prst="rect">
            <a:avLst/>
          </a:prstGeom>
          <a:ln w="12700">
            <a:miter lim="400000"/>
          </a:ln>
        </p:spPr>
      </p:pic>
      <p:pic>
        <p:nvPicPr>
          <p:cNvPr id="258" name="Screen Shot 2025-03-28 at 3.40.39 PM.pngGoogle Shape;172;p29" descr="Screen Shot 2025-03-28 at 3.40.39 PM.pngGoogle Shape;172;p29"/>
          <p:cNvPicPr>
            <a:picLocks noChangeAspect="1"/>
          </p:cNvPicPr>
          <p:nvPr/>
        </p:nvPicPr>
        <p:blipFill>
          <a:blip r:embed="rId4">
            <a:extLst/>
          </a:blip>
          <a:srcRect t="4807"/>
          <a:stretch>
            <a:fillRect/>
          </a:stretch>
        </p:blipFill>
        <p:spPr>
          <a:xfrm>
            <a:off x="211624" y="985475"/>
            <a:ext cx="3263676" cy="1379976"/>
          </a:xfrm>
          <a:prstGeom prst="rect">
            <a:avLst/>
          </a:prstGeom>
          <a:ln w="12700">
            <a:miter lim="400000"/>
          </a:ln>
        </p:spPr>
      </p:pic>
      <p:pic>
        <p:nvPicPr>
          <p:cNvPr id="259" name="Screen Shot 2025-03-28 at 4.05.15 PM.pngGoogle Shape;173;p29" descr="Screen Shot 2025-03-28 at 4.05.15 PM.pngGoogle Shape;173;p29"/>
          <p:cNvPicPr>
            <a:picLocks noChangeAspect="1"/>
          </p:cNvPicPr>
          <p:nvPr/>
        </p:nvPicPr>
        <p:blipFill>
          <a:blip r:embed="rId5">
            <a:extLst/>
          </a:blip>
          <a:srcRect r="11870"/>
          <a:stretch>
            <a:fillRect/>
          </a:stretch>
        </p:blipFill>
        <p:spPr>
          <a:xfrm>
            <a:off x="773073" y="2710525"/>
            <a:ext cx="2425353" cy="1847326"/>
          </a:xfrm>
          <a:prstGeom prst="rect">
            <a:avLst/>
          </a:prstGeom>
          <a:ln w="12700">
            <a:miter lim="400000"/>
          </a:ln>
        </p:spPr>
      </p:pic>
      <p:pic>
        <p:nvPicPr>
          <p:cNvPr id="260" name="Screen Shot 2025-03-28 at 1.07.35 PM.pngGoogle Shape;174;p29" descr="Screen Shot 2025-03-28 at 1.07.35 PM.pngGoogle Shape;174;p29"/>
          <p:cNvPicPr>
            <a:picLocks noChangeAspect="1"/>
          </p:cNvPicPr>
          <p:nvPr/>
        </p:nvPicPr>
        <p:blipFill>
          <a:blip r:embed="rId6">
            <a:extLst/>
          </a:blip>
          <a:srcRect l="3353" t="4287"/>
          <a:stretch>
            <a:fillRect/>
          </a:stretch>
        </p:blipFill>
        <p:spPr>
          <a:xfrm>
            <a:off x="3648474" y="2416374"/>
            <a:ext cx="3479228" cy="2435626"/>
          </a:xfrm>
          <a:prstGeom prst="rect">
            <a:avLst/>
          </a:prstGeom>
          <a:ln w="12700">
            <a:miter lim="400000"/>
          </a:ln>
        </p:spPr>
      </p:pic>
      <p:sp>
        <p:nvSpPr>
          <p:cNvPr id="261" name="Google Shape;175;p29"/>
          <p:cNvSpPr txBox="1"/>
          <p:nvPr/>
        </p:nvSpPr>
        <p:spPr>
          <a:xfrm>
            <a:off x="-97875" y="86300"/>
            <a:ext cx="50133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3600" i="1" u="sng">
                <a:latin typeface="Fredoka"/>
                <a:ea typeface="Fredoka"/>
                <a:cs typeface="Fredoka"/>
                <a:sym typeface="Fredoka"/>
              </a:defRPr>
            </a:lvl1pPr>
          </a:lstStyle>
          <a:p>
            <a:r>
              <a:t>Demographics</a:t>
            </a:r>
          </a:p>
        </p:txBody>
      </p:sp>
      <p:pic>
        <p:nvPicPr>
          <p:cNvPr id="262" name="Screen Shot 2025-03-28 at 3.36.44 PM.pngGoogle Shape;176;p29" descr="Screen Shot 2025-03-28 at 3.36.44 PM.pngGoogle Shape;176;p29"/>
          <p:cNvPicPr>
            <a:picLocks noChangeAspect="1"/>
          </p:cNvPicPr>
          <p:nvPr/>
        </p:nvPicPr>
        <p:blipFill>
          <a:blip r:embed="rId7">
            <a:extLst/>
          </a:blip>
          <a:srcRect t="9526"/>
          <a:stretch>
            <a:fillRect/>
          </a:stretch>
        </p:blipFill>
        <p:spPr>
          <a:xfrm>
            <a:off x="6866474" y="2316338"/>
            <a:ext cx="2112095" cy="1847325"/>
          </a:xfrm>
          <a:prstGeom prst="rect">
            <a:avLst/>
          </a:prstGeom>
          <a:ln w="12700">
            <a:miter lim="400000"/>
          </a:ln>
        </p:spPr>
      </p:pic>
      <p:pic>
        <p:nvPicPr>
          <p:cNvPr id="263" name="Screen Shot 2025-03-28 at 4.21.51 PM.pngGoogle Shape;177;p29" descr="Screen Shot 2025-03-28 at 4.21.51 PM.pngGoogle Shape;177;p29"/>
          <p:cNvPicPr>
            <a:picLocks noChangeAspect="1"/>
          </p:cNvPicPr>
          <p:nvPr/>
        </p:nvPicPr>
        <p:blipFill>
          <a:blip r:embed="rId8">
            <a:extLst/>
          </a:blip>
          <a:stretch>
            <a:fillRect/>
          </a:stretch>
        </p:blipFill>
        <p:spPr>
          <a:xfrm>
            <a:off x="7404024" y="4212775"/>
            <a:ext cx="1253498" cy="8177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7" name="Google Shape;183;p30"/>
          <p:cNvSpPr txBox="1"/>
          <p:nvPr/>
        </p:nvSpPr>
        <p:spPr>
          <a:xfrm>
            <a:off x="3217971" y="217323"/>
            <a:ext cx="326370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i="1" u="sng">
                <a:latin typeface="Fredoka"/>
                <a:ea typeface="Fredoka"/>
                <a:cs typeface="Fredoka"/>
                <a:sym typeface="Fredoka"/>
              </a:defRPr>
            </a:lvl1pPr>
          </a:lstStyle>
          <a:p>
            <a:r>
              <a:t>Treatment</a:t>
            </a:r>
          </a:p>
        </p:txBody>
      </p:sp>
      <p:pic>
        <p:nvPicPr>
          <p:cNvPr id="268" name="Screen Shot 2025-03-26 at 6.17.59 PM.pngGoogle Shape;184;p30" descr="Screen Shot 2025-03-26 at 6.17.59 PM.pngGoogle Shape;184;p30"/>
          <p:cNvPicPr>
            <a:picLocks noChangeAspect="1"/>
          </p:cNvPicPr>
          <p:nvPr/>
        </p:nvPicPr>
        <p:blipFill>
          <a:blip r:embed="rId4">
            <a:extLst/>
          </a:blip>
          <a:srcRect l="3006"/>
          <a:stretch>
            <a:fillRect/>
          </a:stretch>
        </p:blipFill>
        <p:spPr>
          <a:xfrm>
            <a:off x="3544075" y="1164174"/>
            <a:ext cx="3876402" cy="3471752"/>
          </a:xfrm>
          <a:prstGeom prst="rect">
            <a:avLst/>
          </a:prstGeom>
          <a:ln w="12700">
            <a:miter lim="400000"/>
          </a:ln>
        </p:spPr>
      </p:pic>
      <p:pic>
        <p:nvPicPr>
          <p:cNvPr id="269" name="Screen Shot 2025-03-28 at 4.31.31 PM.pngGoogle Shape;185;p30" descr="Screen Shot 2025-03-28 at 4.31.31 PM.pngGoogle Shape;185;p30"/>
          <p:cNvPicPr>
            <a:picLocks noChangeAspect="1"/>
          </p:cNvPicPr>
          <p:nvPr/>
        </p:nvPicPr>
        <p:blipFill>
          <a:blip r:embed="rId5">
            <a:extLst/>
          </a:blip>
          <a:srcRect l="3241"/>
          <a:stretch>
            <a:fillRect/>
          </a:stretch>
        </p:blipFill>
        <p:spPr>
          <a:xfrm>
            <a:off x="-10801" y="942700"/>
            <a:ext cx="3512403" cy="2450925"/>
          </a:xfrm>
          <a:prstGeom prst="rect">
            <a:avLst/>
          </a:prstGeom>
          <a:ln w="12700">
            <a:miter lim="400000"/>
          </a:ln>
        </p:spPr>
      </p:pic>
      <p:pic>
        <p:nvPicPr>
          <p:cNvPr id="270" name="IMG_8725.jpgGoogle Shape;186;p30" descr="IMG_8725.jpgGoogle Shape;186;p30"/>
          <p:cNvPicPr>
            <a:picLocks noChangeAspect="1"/>
          </p:cNvPicPr>
          <p:nvPr/>
        </p:nvPicPr>
        <p:blipFill>
          <a:blip r:embed="rId6">
            <a:extLst/>
          </a:blip>
          <a:srcRect l="25685" t="4966" r="11818" b="30283"/>
          <a:stretch>
            <a:fillRect/>
          </a:stretch>
        </p:blipFill>
        <p:spPr>
          <a:xfrm>
            <a:off x="7349524" y="1669824"/>
            <a:ext cx="1669553" cy="2504701"/>
          </a:xfrm>
          <a:prstGeom prst="rect">
            <a:avLst/>
          </a:prstGeom>
          <a:ln w="12700">
            <a:miter lim="400000"/>
          </a:ln>
        </p:spPr>
      </p:pic>
      <p:pic>
        <p:nvPicPr>
          <p:cNvPr id="271" name="Screen Shot 2025-03-27 at 8.27.36 AM.pngGoogle Shape;187;p30" descr="Screen Shot 2025-03-27 at 8.27.36 AM.pngGoogle Shape;187;p30"/>
          <p:cNvPicPr>
            <a:picLocks noChangeAspect="1"/>
          </p:cNvPicPr>
          <p:nvPr/>
        </p:nvPicPr>
        <p:blipFill>
          <a:blip r:embed="rId7">
            <a:extLst/>
          </a:blip>
          <a:stretch>
            <a:fillRect/>
          </a:stretch>
        </p:blipFill>
        <p:spPr>
          <a:xfrm>
            <a:off x="48000" y="3257250"/>
            <a:ext cx="3394801" cy="1368176"/>
          </a:xfrm>
          <a:prstGeom prst="rect">
            <a:avLst/>
          </a:prstGeom>
          <a:ln w="12700">
            <a:miter lim="400000"/>
          </a:ln>
        </p:spPr>
      </p:pic>
      <p:sp>
        <p:nvSpPr>
          <p:cNvPr id="272" name="Google Shape;188;p30"/>
          <p:cNvSpPr/>
          <p:nvPr/>
        </p:nvSpPr>
        <p:spPr>
          <a:xfrm>
            <a:off x="47999" y="3257250"/>
            <a:ext cx="3394802" cy="1446601"/>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endParaRPr/>
          </a:p>
        </p:txBody>
      </p:sp>
      <p:sp>
        <p:nvSpPr>
          <p:cNvPr id="273" name="Google Shape;189;p30"/>
          <p:cNvSpPr/>
          <p:nvPr/>
        </p:nvSpPr>
        <p:spPr>
          <a:xfrm>
            <a:off x="47999" y="1023049"/>
            <a:ext cx="3394802" cy="2181901"/>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endParaRPr/>
          </a:p>
        </p:txBody>
      </p:sp>
      <p:sp>
        <p:nvSpPr>
          <p:cNvPr id="274" name="Google Shape;190;p30"/>
          <p:cNvSpPr/>
          <p:nvPr/>
        </p:nvSpPr>
        <p:spPr>
          <a:xfrm>
            <a:off x="3501599" y="1023049"/>
            <a:ext cx="5588401" cy="3680702"/>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
        <p:cNvGrpSpPr/>
        <p:nvPr/>
      </p:nvGrpSpPr>
      <p:grpSpPr>
        <a:xfrm>
          <a:off x="0" y="0"/>
          <a:ext cx="0" cy="0"/>
          <a:chOff x="0" y="0"/>
          <a:chExt cx="0" cy="0"/>
        </a:xfrm>
      </p:grpSpPr>
      <p:sp>
        <p:nvSpPr>
          <p:cNvPr id="278" name="Google Shape;195;p31"/>
          <p:cNvSpPr/>
          <p:nvPr/>
        </p:nvSpPr>
        <p:spPr>
          <a:xfrm>
            <a:off x="370074" y="317499"/>
            <a:ext cx="8403860" cy="4452896"/>
          </a:xfrm>
          <a:custGeom>
            <a:avLst/>
            <a:gdLst/>
            <a:ahLst/>
            <a:cxnLst>
              <a:cxn ang="0">
                <a:pos x="wd2" y="hd2"/>
              </a:cxn>
              <a:cxn ang="5400000">
                <a:pos x="wd2" y="hd2"/>
              </a:cxn>
              <a:cxn ang="10800000">
                <a:pos x="wd2" y="hd2"/>
              </a:cxn>
              <a:cxn ang="16200000">
                <a:pos x="wd2" y="hd2"/>
              </a:cxn>
            </a:cxnLst>
            <a:rect l="0" t="0" r="r" b="b"/>
            <a:pathLst>
              <a:path w="21600" h="21600" extrusionOk="0">
                <a:moveTo>
                  <a:pt x="21311" y="21600"/>
                </a:moveTo>
                <a:lnTo>
                  <a:pt x="289" y="21600"/>
                </a:lnTo>
                <a:cubicBezTo>
                  <a:pt x="130" y="21600"/>
                  <a:pt x="0" y="21307"/>
                  <a:pt x="0" y="20947"/>
                </a:cubicBezTo>
                <a:lnTo>
                  <a:pt x="0" y="653"/>
                </a:lnTo>
                <a:cubicBezTo>
                  <a:pt x="0" y="293"/>
                  <a:pt x="130" y="0"/>
                  <a:pt x="289" y="0"/>
                </a:cubicBezTo>
                <a:lnTo>
                  <a:pt x="21311" y="0"/>
                </a:lnTo>
                <a:cubicBezTo>
                  <a:pt x="21470" y="0"/>
                  <a:pt x="21600" y="293"/>
                  <a:pt x="21600" y="653"/>
                </a:cubicBezTo>
                <a:lnTo>
                  <a:pt x="21600" y="20947"/>
                </a:lnTo>
                <a:cubicBezTo>
                  <a:pt x="21600" y="21307"/>
                  <a:pt x="21470" y="21600"/>
                  <a:pt x="21311"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endParaRPr/>
          </a:p>
        </p:txBody>
      </p:sp>
      <p:sp>
        <p:nvSpPr>
          <p:cNvPr id="279" name="Google Shape;196;p31"/>
          <p:cNvSpPr txBox="1"/>
          <p:nvPr/>
        </p:nvSpPr>
        <p:spPr>
          <a:xfrm>
            <a:off x="459299" y="432824"/>
            <a:ext cx="8225402"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400" i="1" u="sng">
                <a:latin typeface="Fredoka"/>
                <a:ea typeface="Fredoka"/>
                <a:cs typeface="Fredoka"/>
                <a:sym typeface="Fredoka"/>
              </a:defRPr>
            </a:pPr>
            <a:r>
              <a:t>Lack of Dermatologists in Rural Louisiana</a:t>
            </a:r>
            <a:r>
              <a:rPr u="none">
                <a:solidFill>
                  <a:srgbClr val="505050"/>
                </a:solidFill>
              </a:rPr>
              <a:t> </a:t>
            </a:r>
          </a:p>
        </p:txBody>
      </p:sp>
      <p:pic>
        <p:nvPicPr>
          <p:cNvPr id="280" name="images.pngGoogle Shape;197;p31" descr="images.pngGoogle Shape;197;p31"/>
          <p:cNvPicPr>
            <a:picLocks noChangeAspect="1"/>
          </p:cNvPicPr>
          <p:nvPr/>
        </p:nvPicPr>
        <p:blipFill>
          <a:blip r:embed="rId3">
            <a:extLst/>
          </a:blip>
          <a:stretch>
            <a:fillRect/>
          </a:stretch>
        </p:blipFill>
        <p:spPr>
          <a:xfrm>
            <a:off x="691649" y="1254414"/>
            <a:ext cx="3436150" cy="2889162"/>
          </a:xfrm>
          <a:prstGeom prst="rect">
            <a:avLst/>
          </a:prstGeom>
          <a:ln w="12700">
            <a:miter lim="400000"/>
          </a:ln>
        </p:spPr>
      </p:pic>
      <p:grpSp>
        <p:nvGrpSpPr>
          <p:cNvPr id="283" name="Screen Shot 2025-03-26 at 2.37.00 PM.pngGoogle Shape;198;p31"/>
          <p:cNvGrpSpPr/>
          <p:nvPr/>
        </p:nvGrpSpPr>
        <p:grpSpPr>
          <a:xfrm>
            <a:off x="4127799" y="1144874"/>
            <a:ext cx="4511127" cy="3108251"/>
            <a:chOff x="0" y="0"/>
            <a:chExt cx="4511125" cy="3108250"/>
          </a:xfrm>
        </p:grpSpPr>
        <p:sp>
          <p:nvSpPr>
            <p:cNvPr id="281" name="Rectangle"/>
            <p:cNvSpPr/>
            <p:nvPr/>
          </p:nvSpPr>
          <p:spPr>
            <a:xfrm>
              <a:off x="0" y="0"/>
              <a:ext cx="4511126" cy="3108251"/>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82" name="image32.png" descr="image32.png"/>
            <p:cNvPicPr>
              <a:picLocks noChangeAspect="1"/>
            </p:cNvPicPr>
            <p:nvPr/>
          </p:nvPicPr>
          <p:blipFill>
            <a:blip r:embed="rId4">
              <a:extLst/>
            </a:blip>
            <a:srcRect b="6515"/>
            <a:stretch>
              <a:fillRect/>
            </a:stretch>
          </p:blipFill>
          <p:spPr>
            <a:xfrm>
              <a:off x="0" y="0"/>
              <a:ext cx="4511126" cy="3108250"/>
            </a:xfrm>
            <a:prstGeom prst="rect">
              <a:avLst/>
            </a:prstGeom>
            <a:ln w="12700" cap="flat">
              <a:noFill/>
              <a:miter lim="400000"/>
            </a:ln>
            <a:effectLst/>
          </p:spPr>
        </p:pic>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7AC002E96D97459781B37F6192ECEF" ma:contentTypeVersion="15" ma:contentTypeDescription="Create a new document." ma:contentTypeScope="" ma:versionID="77388cec310e6e8671729e311a0689ec">
  <xsd:schema xmlns:xsd="http://www.w3.org/2001/XMLSchema" xmlns:xs="http://www.w3.org/2001/XMLSchema" xmlns:p="http://schemas.microsoft.com/office/2006/metadata/properties" xmlns:ns3="ee2368f3-36d3-444a-863f-e4f441aa87dc" xmlns:ns4="3dc1870b-b5be-406d-99d8-c398c1802451" targetNamespace="http://schemas.microsoft.com/office/2006/metadata/properties" ma:root="true" ma:fieldsID="eaa32c6c7fb2bb9ed5741601766f6d6c" ns3:_="" ns4:_="">
    <xsd:import namespace="ee2368f3-36d3-444a-863f-e4f441aa87dc"/>
    <xsd:import namespace="3dc1870b-b5be-406d-99d8-c398c1802451"/>
    <xsd:element name="properties">
      <xsd:complexType>
        <xsd:sequence>
          <xsd:element name="documentManagement">
            <xsd:complexType>
              <xsd:all>
                <xsd:element ref="ns3:MediaServiceMetadata" minOccurs="0"/>
                <xsd:element ref="ns3:MediaServiceFastMetadata"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2368f3-36d3-444a-863f-e4f441aa8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c1870b-b5be-406d-99d8-c398c180245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e2368f3-36d3-444a-863f-e4f441aa87dc" xsi:nil="true"/>
  </documentManagement>
</p:properties>
</file>

<file path=customXml/itemProps1.xml><?xml version="1.0" encoding="utf-8"?>
<ds:datastoreItem xmlns:ds="http://schemas.openxmlformats.org/officeDocument/2006/customXml" ds:itemID="{88B4744F-F453-4CA2-9305-A3BE999C3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2368f3-36d3-444a-863f-e4f441aa87dc"/>
    <ds:schemaRef ds:uri="3dc1870b-b5be-406d-99d8-c398c18024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C0FC74-1821-4945-BBAD-B8EE9CDA6834}">
  <ds:schemaRefs>
    <ds:schemaRef ds:uri="http://schemas.microsoft.com/sharepoint/v3/contenttype/forms"/>
  </ds:schemaRefs>
</ds:datastoreItem>
</file>

<file path=customXml/itemProps3.xml><?xml version="1.0" encoding="utf-8"?>
<ds:datastoreItem xmlns:ds="http://schemas.openxmlformats.org/officeDocument/2006/customXml" ds:itemID="{01AFAAE8-134B-40B8-9CFF-0CA3A642CD39}">
  <ds:schemaRefs>
    <ds:schemaRef ds:uri="http://schemas.microsoft.com/office/infopath/2007/PartnerControls"/>
    <ds:schemaRef ds:uri="http://schemas.microsoft.com/office/2006/documentManagement/types"/>
    <ds:schemaRef ds:uri="http://www.w3.org/XML/1998/namespace"/>
    <ds:schemaRef ds:uri="http://purl.org/dc/terms/"/>
    <ds:schemaRef ds:uri="http://purl.org/dc/elements/1.1/"/>
    <ds:schemaRef ds:uri="http://purl.org/dc/dcmitype/"/>
    <ds:schemaRef ds:uri="3dc1870b-b5be-406d-99d8-c398c1802451"/>
    <ds:schemaRef ds:uri="http://schemas.openxmlformats.org/package/2006/metadata/core-properties"/>
    <ds:schemaRef ds:uri="ee2368f3-36d3-444a-863f-e4f441aa87d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TotalTime>
  <Words>1613</Words>
  <Application>Microsoft Office PowerPoint</Application>
  <PresentationFormat>On-screen Show (16:9)</PresentationFormat>
  <Paragraphs>117</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Cambria</vt:lpstr>
      <vt:lpstr>Fredoka</vt:lpstr>
      <vt:lpstr>Georgia</vt:lpstr>
      <vt:lpstr>Helvetica</vt:lpstr>
      <vt:lpstr>Public Sans</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Dana M.</dc:creator>
  <cp:lastModifiedBy>Smith, Dana M.</cp:lastModifiedBy>
  <cp:revision>1</cp:revision>
  <dcterms:modified xsi:type="dcterms:W3CDTF">2025-04-01T14:52:10Z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0x0101004A7AC002E96D97459781B37F6192ECEF</vt:lpwstr>
  </property>
</Properties>
</file>