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62" r:id="rId4"/>
    <p:sldId id="268" r:id="rId5"/>
    <p:sldId id="263" r:id="rId6"/>
    <p:sldId id="260" r:id="rId7"/>
    <p:sldId id="259" r:id="rId8"/>
    <p:sldId id="267" r:id="rId9"/>
    <p:sldId id="264" r:id="rId10"/>
    <p:sldId id="269" r:id="rId11"/>
    <p:sldId id="261" r:id="rId12"/>
    <p:sldId id="26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3685" autoAdjust="0"/>
  </p:normalViewPr>
  <p:slideViewPr>
    <p:cSldViewPr snapToGrid="0">
      <p:cViewPr>
        <p:scale>
          <a:sx n="74" d="100"/>
          <a:sy n="74" d="100"/>
        </p:scale>
        <p:origin x="252" y="-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A0F25-71C8-4C08-9EF7-D6252CBE56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0B67F49-7C2F-4E5B-9466-95BFC13BA92C}">
      <dgm:prSet/>
      <dgm:spPr/>
      <dgm:t>
        <a:bodyPr/>
        <a:lstStyle/>
        <a:p>
          <a:r>
            <a:rPr lang="en-US" dirty="0"/>
            <a:t>ACLA Behavioral Health Measure</a:t>
          </a:r>
        </a:p>
      </dgm:t>
    </dgm:pt>
    <dgm:pt modelId="{B3899D54-BA15-42E2-9442-F77D3E69CE69}" type="parTrans" cxnId="{3DB24D1E-2967-4548-9D23-F529D9C128D9}">
      <dgm:prSet/>
      <dgm:spPr/>
      <dgm:t>
        <a:bodyPr/>
        <a:lstStyle/>
        <a:p>
          <a:endParaRPr lang="en-US"/>
        </a:p>
      </dgm:t>
    </dgm:pt>
    <dgm:pt modelId="{A73FADC0-9A80-4C46-92FA-1CEE01017912}" type="sibTrans" cxnId="{3DB24D1E-2967-4548-9D23-F529D9C128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2101A9-D1DA-4B3E-8987-22F903D5F0CA}">
      <dgm:prSet/>
      <dgm:spPr/>
      <dgm:t>
        <a:bodyPr/>
        <a:lstStyle/>
        <a:p>
          <a:r>
            <a:rPr lang="en-US" dirty="0"/>
            <a:t>Why this topic matters </a:t>
          </a:r>
        </a:p>
      </dgm:t>
    </dgm:pt>
    <dgm:pt modelId="{590F53E8-49EA-4E40-B475-418B141B5DD8}" type="parTrans" cxnId="{0AFF118E-D984-405F-A468-812726C079CF}">
      <dgm:prSet/>
      <dgm:spPr/>
      <dgm:t>
        <a:bodyPr/>
        <a:lstStyle/>
        <a:p>
          <a:endParaRPr lang="en-US"/>
        </a:p>
      </dgm:t>
    </dgm:pt>
    <dgm:pt modelId="{92C226C0-8137-4FA5-96D7-BF65329EECA0}" type="sibTrans" cxnId="{0AFF118E-D984-405F-A468-812726C079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E5DE58-CB5B-41DB-9FB1-73D98F6941B4}">
      <dgm:prSet/>
      <dgm:spPr/>
      <dgm:t>
        <a:bodyPr/>
        <a:lstStyle/>
        <a:p>
          <a:r>
            <a:rPr lang="en-US"/>
            <a:t>Findings in the data</a:t>
          </a:r>
        </a:p>
      </dgm:t>
    </dgm:pt>
    <dgm:pt modelId="{8D256303-BD5B-4312-9AB8-FC58156817F0}" type="parTrans" cxnId="{ACE8F7FE-11B3-4288-958E-CACDF1142883}">
      <dgm:prSet/>
      <dgm:spPr/>
      <dgm:t>
        <a:bodyPr/>
        <a:lstStyle/>
        <a:p>
          <a:endParaRPr lang="en-US"/>
        </a:p>
      </dgm:t>
    </dgm:pt>
    <dgm:pt modelId="{46F54CE8-4563-4955-B1F6-C89FF3A6C631}" type="sibTrans" cxnId="{ACE8F7FE-11B3-4288-958E-CACDF11428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DBD884-C6DF-451E-AE9F-2F0085B93C75}">
      <dgm:prSet/>
      <dgm:spPr/>
      <dgm:t>
        <a:bodyPr/>
        <a:lstStyle/>
        <a:p>
          <a:r>
            <a:rPr lang="en-US" dirty="0"/>
            <a:t>Incentives in action and thoughts moving forward</a:t>
          </a:r>
        </a:p>
      </dgm:t>
    </dgm:pt>
    <dgm:pt modelId="{D2F0C3C7-72F6-4C46-8035-BB8B96E517C7}" type="parTrans" cxnId="{265A02D2-2A8E-4B27-94D2-44571F6437A4}">
      <dgm:prSet/>
      <dgm:spPr/>
      <dgm:t>
        <a:bodyPr/>
        <a:lstStyle/>
        <a:p>
          <a:endParaRPr lang="en-US"/>
        </a:p>
      </dgm:t>
    </dgm:pt>
    <dgm:pt modelId="{1EF62500-A569-465B-84CD-8BBC1E0D4707}" type="sibTrans" cxnId="{265A02D2-2A8E-4B27-94D2-44571F6437A4}">
      <dgm:prSet/>
      <dgm:spPr/>
      <dgm:t>
        <a:bodyPr/>
        <a:lstStyle/>
        <a:p>
          <a:endParaRPr lang="en-US"/>
        </a:p>
      </dgm:t>
    </dgm:pt>
    <dgm:pt modelId="{CBA8F56A-16EE-4108-B1B1-9B013A4F8261}" type="pres">
      <dgm:prSet presAssocID="{671A0F25-71C8-4C08-9EF7-D6252CBE56F4}" presName="root" presStyleCnt="0">
        <dgm:presLayoutVars>
          <dgm:dir/>
          <dgm:resizeHandles val="exact"/>
        </dgm:presLayoutVars>
      </dgm:prSet>
      <dgm:spPr/>
    </dgm:pt>
    <dgm:pt modelId="{5EA4F93A-73EC-4F6D-883F-DE524A62399B}" type="pres">
      <dgm:prSet presAssocID="{80B67F49-7C2F-4E5B-9466-95BFC13BA92C}" presName="compNode" presStyleCnt="0"/>
      <dgm:spPr/>
    </dgm:pt>
    <dgm:pt modelId="{490F913C-1553-4250-8E4F-EC84A02DAF43}" type="pres">
      <dgm:prSet presAssocID="{80B67F49-7C2F-4E5B-9466-95BFC13BA92C}" presName="bgRect" presStyleLbl="bgShp" presStyleIdx="0" presStyleCnt="4"/>
      <dgm:spPr/>
    </dgm:pt>
    <dgm:pt modelId="{97017077-0644-404D-BA49-810DA81AD261}" type="pres">
      <dgm:prSet presAssocID="{80B67F49-7C2F-4E5B-9466-95BFC13BA9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ABEA240-D3B7-4DEA-9E7B-57C7577B9E73}" type="pres">
      <dgm:prSet presAssocID="{80B67F49-7C2F-4E5B-9466-95BFC13BA92C}" presName="spaceRect" presStyleCnt="0"/>
      <dgm:spPr/>
    </dgm:pt>
    <dgm:pt modelId="{94DF914B-C2E0-46D7-A289-E43FF2654F25}" type="pres">
      <dgm:prSet presAssocID="{80B67F49-7C2F-4E5B-9466-95BFC13BA92C}" presName="parTx" presStyleLbl="revTx" presStyleIdx="0" presStyleCnt="4">
        <dgm:presLayoutVars>
          <dgm:chMax val="0"/>
          <dgm:chPref val="0"/>
        </dgm:presLayoutVars>
      </dgm:prSet>
      <dgm:spPr/>
    </dgm:pt>
    <dgm:pt modelId="{784884BE-42E4-4612-B1F3-D444B9347267}" type="pres">
      <dgm:prSet presAssocID="{A73FADC0-9A80-4C46-92FA-1CEE01017912}" presName="sibTrans" presStyleCnt="0"/>
      <dgm:spPr/>
    </dgm:pt>
    <dgm:pt modelId="{188AD0AA-6DDE-4B37-8593-F84A9D778072}" type="pres">
      <dgm:prSet presAssocID="{802101A9-D1DA-4B3E-8987-22F903D5F0CA}" presName="compNode" presStyleCnt="0"/>
      <dgm:spPr/>
    </dgm:pt>
    <dgm:pt modelId="{FAB3ACA2-D189-431A-8523-CA3FBF6C3CD2}" type="pres">
      <dgm:prSet presAssocID="{802101A9-D1DA-4B3E-8987-22F903D5F0CA}" presName="bgRect" presStyleLbl="bgShp" presStyleIdx="1" presStyleCnt="4" custLinFactNeighborX="181"/>
      <dgm:spPr/>
    </dgm:pt>
    <dgm:pt modelId="{E64D50FF-B99C-4237-A4FC-3467CC1D9808}" type="pres">
      <dgm:prSet presAssocID="{802101A9-D1DA-4B3E-8987-22F903D5F0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9AF027C-0AD8-43D4-A0FE-ED8E7BB15556}" type="pres">
      <dgm:prSet presAssocID="{802101A9-D1DA-4B3E-8987-22F903D5F0CA}" presName="spaceRect" presStyleCnt="0"/>
      <dgm:spPr/>
    </dgm:pt>
    <dgm:pt modelId="{65C14654-AC76-4AE6-91D0-8BBC19D7BAC4}" type="pres">
      <dgm:prSet presAssocID="{802101A9-D1DA-4B3E-8987-22F903D5F0CA}" presName="parTx" presStyleLbl="revTx" presStyleIdx="1" presStyleCnt="4">
        <dgm:presLayoutVars>
          <dgm:chMax val="0"/>
          <dgm:chPref val="0"/>
        </dgm:presLayoutVars>
      </dgm:prSet>
      <dgm:spPr/>
    </dgm:pt>
    <dgm:pt modelId="{108B0628-94A1-47F8-B1E2-974B258976A1}" type="pres">
      <dgm:prSet presAssocID="{92C226C0-8137-4FA5-96D7-BF65329EECA0}" presName="sibTrans" presStyleCnt="0"/>
      <dgm:spPr/>
    </dgm:pt>
    <dgm:pt modelId="{B7F972D9-88C4-4DED-A5B4-6FACF88EA93E}" type="pres">
      <dgm:prSet presAssocID="{22E5DE58-CB5B-41DB-9FB1-73D98F6941B4}" presName="compNode" presStyleCnt="0"/>
      <dgm:spPr/>
    </dgm:pt>
    <dgm:pt modelId="{E599607C-F67D-47AF-A880-9DEA75EECDAC}" type="pres">
      <dgm:prSet presAssocID="{22E5DE58-CB5B-41DB-9FB1-73D98F6941B4}" presName="bgRect" presStyleLbl="bgShp" presStyleIdx="2" presStyleCnt="4"/>
      <dgm:spPr/>
    </dgm:pt>
    <dgm:pt modelId="{D2F3A3C1-1384-4D2C-9E3F-9F81ABD640A4}" type="pres">
      <dgm:prSet presAssocID="{22E5DE58-CB5B-41DB-9FB1-73D98F6941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FBF54DE-94E8-4410-8961-3C737F20F730}" type="pres">
      <dgm:prSet presAssocID="{22E5DE58-CB5B-41DB-9FB1-73D98F6941B4}" presName="spaceRect" presStyleCnt="0"/>
      <dgm:spPr/>
    </dgm:pt>
    <dgm:pt modelId="{8281CB86-8754-457B-BFD4-F1EDC0EF1648}" type="pres">
      <dgm:prSet presAssocID="{22E5DE58-CB5B-41DB-9FB1-73D98F6941B4}" presName="parTx" presStyleLbl="revTx" presStyleIdx="2" presStyleCnt="4">
        <dgm:presLayoutVars>
          <dgm:chMax val="0"/>
          <dgm:chPref val="0"/>
        </dgm:presLayoutVars>
      </dgm:prSet>
      <dgm:spPr/>
    </dgm:pt>
    <dgm:pt modelId="{E02A92CF-7573-45B8-802E-E4A9C7D00BCA}" type="pres">
      <dgm:prSet presAssocID="{46F54CE8-4563-4955-B1F6-C89FF3A6C631}" presName="sibTrans" presStyleCnt="0"/>
      <dgm:spPr/>
    </dgm:pt>
    <dgm:pt modelId="{FDDD3C4D-9A37-422B-BB88-D1FC9249E82A}" type="pres">
      <dgm:prSet presAssocID="{73DBD884-C6DF-451E-AE9F-2F0085B93C75}" presName="compNode" presStyleCnt="0"/>
      <dgm:spPr/>
    </dgm:pt>
    <dgm:pt modelId="{FAF049DD-DF64-4550-9D28-34D8F20CBD24}" type="pres">
      <dgm:prSet presAssocID="{73DBD884-C6DF-451E-AE9F-2F0085B93C75}" presName="bgRect" presStyleLbl="bgShp" presStyleIdx="3" presStyleCnt="4"/>
      <dgm:spPr/>
    </dgm:pt>
    <dgm:pt modelId="{AECBDC79-B859-4A51-B9E5-08F3CB85613E}" type="pres">
      <dgm:prSet presAssocID="{73DBD884-C6DF-451E-AE9F-2F0085B93C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FB3F580-6D08-4DEC-A57B-697E2F31B373}" type="pres">
      <dgm:prSet presAssocID="{73DBD884-C6DF-451E-AE9F-2F0085B93C75}" presName="spaceRect" presStyleCnt="0"/>
      <dgm:spPr/>
    </dgm:pt>
    <dgm:pt modelId="{62240FE4-0F86-4859-99C8-75C12264E3E2}" type="pres">
      <dgm:prSet presAssocID="{73DBD884-C6DF-451E-AE9F-2F0085B93C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6009012-7A0B-4137-AFC7-B822BC835878}" type="presOf" srcId="{73DBD884-C6DF-451E-AE9F-2F0085B93C75}" destId="{62240FE4-0F86-4859-99C8-75C12264E3E2}" srcOrd="0" destOrd="0" presId="urn:microsoft.com/office/officeart/2018/2/layout/IconVerticalSolidList"/>
    <dgm:cxn modelId="{3DB24D1E-2967-4548-9D23-F529D9C128D9}" srcId="{671A0F25-71C8-4C08-9EF7-D6252CBE56F4}" destId="{80B67F49-7C2F-4E5B-9466-95BFC13BA92C}" srcOrd="0" destOrd="0" parTransId="{B3899D54-BA15-42E2-9442-F77D3E69CE69}" sibTransId="{A73FADC0-9A80-4C46-92FA-1CEE01017912}"/>
    <dgm:cxn modelId="{8616BE43-A445-47BC-9F27-72CDFB873FD0}" type="presOf" srcId="{802101A9-D1DA-4B3E-8987-22F903D5F0CA}" destId="{65C14654-AC76-4AE6-91D0-8BBC19D7BAC4}" srcOrd="0" destOrd="0" presId="urn:microsoft.com/office/officeart/2018/2/layout/IconVerticalSolidList"/>
    <dgm:cxn modelId="{B8E73672-C6FD-4C9C-BA8D-3AB1A6E92C2E}" type="presOf" srcId="{80B67F49-7C2F-4E5B-9466-95BFC13BA92C}" destId="{94DF914B-C2E0-46D7-A289-E43FF2654F25}" srcOrd="0" destOrd="0" presId="urn:microsoft.com/office/officeart/2018/2/layout/IconVerticalSolidList"/>
    <dgm:cxn modelId="{2DE8E679-89A8-47FD-BA01-09FF35D5EFBF}" type="presOf" srcId="{671A0F25-71C8-4C08-9EF7-D6252CBE56F4}" destId="{CBA8F56A-16EE-4108-B1B1-9B013A4F8261}" srcOrd="0" destOrd="0" presId="urn:microsoft.com/office/officeart/2018/2/layout/IconVerticalSolidList"/>
    <dgm:cxn modelId="{0AFF118E-D984-405F-A468-812726C079CF}" srcId="{671A0F25-71C8-4C08-9EF7-D6252CBE56F4}" destId="{802101A9-D1DA-4B3E-8987-22F903D5F0CA}" srcOrd="1" destOrd="0" parTransId="{590F53E8-49EA-4E40-B475-418B141B5DD8}" sibTransId="{92C226C0-8137-4FA5-96D7-BF65329EECA0}"/>
    <dgm:cxn modelId="{265A02D2-2A8E-4B27-94D2-44571F6437A4}" srcId="{671A0F25-71C8-4C08-9EF7-D6252CBE56F4}" destId="{73DBD884-C6DF-451E-AE9F-2F0085B93C75}" srcOrd="3" destOrd="0" parTransId="{D2F0C3C7-72F6-4C46-8035-BB8B96E517C7}" sibTransId="{1EF62500-A569-465B-84CD-8BBC1E0D4707}"/>
    <dgm:cxn modelId="{2A1EEADF-6830-4553-B564-B3EC2B71FCE6}" type="presOf" srcId="{22E5DE58-CB5B-41DB-9FB1-73D98F6941B4}" destId="{8281CB86-8754-457B-BFD4-F1EDC0EF1648}" srcOrd="0" destOrd="0" presId="urn:microsoft.com/office/officeart/2018/2/layout/IconVerticalSolidList"/>
    <dgm:cxn modelId="{ACE8F7FE-11B3-4288-958E-CACDF1142883}" srcId="{671A0F25-71C8-4C08-9EF7-D6252CBE56F4}" destId="{22E5DE58-CB5B-41DB-9FB1-73D98F6941B4}" srcOrd="2" destOrd="0" parTransId="{8D256303-BD5B-4312-9AB8-FC58156817F0}" sibTransId="{46F54CE8-4563-4955-B1F6-C89FF3A6C631}"/>
    <dgm:cxn modelId="{FE52FF8C-E6F2-472A-8203-578E3A0E42F8}" type="presParOf" srcId="{CBA8F56A-16EE-4108-B1B1-9B013A4F8261}" destId="{5EA4F93A-73EC-4F6D-883F-DE524A62399B}" srcOrd="0" destOrd="0" presId="urn:microsoft.com/office/officeart/2018/2/layout/IconVerticalSolidList"/>
    <dgm:cxn modelId="{E40E987D-7CC8-4B56-A910-B8F5AAD3FCC3}" type="presParOf" srcId="{5EA4F93A-73EC-4F6D-883F-DE524A62399B}" destId="{490F913C-1553-4250-8E4F-EC84A02DAF43}" srcOrd="0" destOrd="0" presId="urn:microsoft.com/office/officeart/2018/2/layout/IconVerticalSolidList"/>
    <dgm:cxn modelId="{A200C71D-B673-4668-9192-9EA988F6B09C}" type="presParOf" srcId="{5EA4F93A-73EC-4F6D-883F-DE524A62399B}" destId="{97017077-0644-404D-BA49-810DA81AD261}" srcOrd="1" destOrd="0" presId="urn:microsoft.com/office/officeart/2018/2/layout/IconVerticalSolidList"/>
    <dgm:cxn modelId="{7310AA7E-069F-4E79-982A-C3284002FC36}" type="presParOf" srcId="{5EA4F93A-73EC-4F6D-883F-DE524A62399B}" destId="{BABEA240-D3B7-4DEA-9E7B-57C7577B9E73}" srcOrd="2" destOrd="0" presId="urn:microsoft.com/office/officeart/2018/2/layout/IconVerticalSolidList"/>
    <dgm:cxn modelId="{4A659489-A657-48C9-9B89-93DD1957B51E}" type="presParOf" srcId="{5EA4F93A-73EC-4F6D-883F-DE524A62399B}" destId="{94DF914B-C2E0-46D7-A289-E43FF2654F25}" srcOrd="3" destOrd="0" presId="urn:microsoft.com/office/officeart/2018/2/layout/IconVerticalSolidList"/>
    <dgm:cxn modelId="{B9AE24EB-3D72-403E-B06B-81757558025E}" type="presParOf" srcId="{CBA8F56A-16EE-4108-B1B1-9B013A4F8261}" destId="{784884BE-42E4-4612-B1F3-D444B9347267}" srcOrd="1" destOrd="0" presId="urn:microsoft.com/office/officeart/2018/2/layout/IconVerticalSolidList"/>
    <dgm:cxn modelId="{6A737867-7E8C-4B9E-8BDB-EC354C5261A3}" type="presParOf" srcId="{CBA8F56A-16EE-4108-B1B1-9B013A4F8261}" destId="{188AD0AA-6DDE-4B37-8593-F84A9D778072}" srcOrd="2" destOrd="0" presId="urn:microsoft.com/office/officeart/2018/2/layout/IconVerticalSolidList"/>
    <dgm:cxn modelId="{B3CAE420-0526-485D-B044-545EF0892511}" type="presParOf" srcId="{188AD0AA-6DDE-4B37-8593-F84A9D778072}" destId="{FAB3ACA2-D189-431A-8523-CA3FBF6C3CD2}" srcOrd="0" destOrd="0" presId="urn:microsoft.com/office/officeart/2018/2/layout/IconVerticalSolidList"/>
    <dgm:cxn modelId="{7416CC27-B480-424A-BE55-006C08AB2C18}" type="presParOf" srcId="{188AD0AA-6DDE-4B37-8593-F84A9D778072}" destId="{E64D50FF-B99C-4237-A4FC-3467CC1D9808}" srcOrd="1" destOrd="0" presId="urn:microsoft.com/office/officeart/2018/2/layout/IconVerticalSolidList"/>
    <dgm:cxn modelId="{62DFBBA1-1A2E-4DB2-AF6C-3348E78DDA99}" type="presParOf" srcId="{188AD0AA-6DDE-4B37-8593-F84A9D778072}" destId="{E9AF027C-0AD8-43D4-A0FE-ED8E7BB15556}" srcOrd="2" destOrd="0" presId="urn:microsoft.com/office/officeart/2018/2/layout/IconVerticalSolidList"/>
    <dgm:cxn modelId="{CFE82125-6063-49CB-BAA2-43FF7C0D4D33}" type="presParOf" srcId="{188AD0AA-6DDE-4B37-8593-F84A9D778072}" destId="{65C14654-AC76-4AE6-91D0-8BBC19D7BAC4}" srcOrd="3" destOrd="0" presId="urn:microsoft.com/office/officeart/2018/2/layout/IconVerticalSolidList"/>
    <dgm:cxn modelId="{2970A449-F376-4361-80A0-6EFE74A2A293}" type="presParOf" srcId="{CBA8F56A-16EE-4108-B1B1-9B013A4F8261}" destId="{108B0628-94A1-47F8-B1E2-974B258976A1}" srcOrd="3" destOrd="0" presId="urn:microsoft.com/office/officeart/2018/2/layout/IconVerticalSolidList"/>
    <dgm:cxn modelId="{13B7CBA6-6F45-4495-8DBC-994AB9B3CE03}" type="presParOf" srcId="{CBA8F56A-16EE-4108-B1B1-9B013A4F8261}" destId="{B7F972D9-88C4-4DED-A5B4-6FACF88EA93E}" srcOrd="4" destOrd="0" presId="urn:microsoft.com/office/officeart/2018/2/layout/IconVerticalSolidList"/>
    <dgm:cxn modelId="{06018143-C479-4327-90B3-B7FB59110B72}" type="presParOf" srcId="{B7F972D9-88C4-4DED-A5B4-6FACF88EA93E}" destId="{E599607C-F67D-47AF-A880-9DEA75EECDAC}" srcOrd="0" destOrd="0" presId="urn:microsoft.com/office/officeart/2018/2/layout/IconVerticalSolidList"/>
    <dgm:cxn modelId="{B253988B-4EB8-450F-9923-EAFC5915E9D7}" type="presParOf" srcId="{B7F972D9-88C4-4DED-A5B4-6FACF88EA93E}" destId="{D2F3A3C1-1384-4D2C-9E3F-9F81ABD640A4}" srcOrd="1" destOrd="0" presId="urn:microsoft.com/office/officeart/2018/2/layout/IconVerticalSolidList"/>
    <dgm:cxn modelId="{4200D11C-A650-4115-B72C-2365620FBAAC}" type="presParOf" srcId="{B7F972D9-88C4-4DED-A5B4-6FACF88EA93E}" destId="{EFBF54DE-94E8-4410-8961-3C737F20F730}" srcOrd="2" destOrd="0" presId="urn:microsoft.com/office/officeart/2018/2/layout/IconVerticalSolidList"/>
    <dgm:cxn modelId="{81275633-664B-461F-B096-535B281A492D}" type="presParOf" srcId="{B7F972D9-88C4-4DED-A5B4-6FACF88EA93E}" destId="{8281CB86-8754-457B-BFD4-F1EDC0EF1648}" srcOrd="3" destOrd="0" presId="urn:microsoft.com/office/officeart/2018/2/layout/IconVerticalSolidList"/>
    <dgm:cxn modelId="{71B978CA-8498-4718-8A1D-C5C7A4B7C960}" type="presParOf" srcId="{CBA8F56A-16EE-4108-B1B1-9B013A4F8261}" destId="{E02A92CF-7573-45B8-802E-E4A9C7D00BCA}" srcOrd="5" destOrd="0" presId="urn:microsoft.com/office/officeart/2018/2/layout/IconVerticalSolidList"/>
    <dgm:cxn modelId="{655E0C1F-11C6-4846-B05E-D8D1CE598F78}" type="presParOf" srcId="{CBA8F56A-16EE-4108-B1B1-9B013A4F8261}" destId="{FDDD3C4D-9A37-422B-BB88-D1FC9249E82A}" srcOrd="6" destOrd="0" presId="urn:microsoft.com/office/officeart/2018/2/layout/IconVerticalSolidList"/>
    <dgm:cxn modelId="{B1747F5A-0750-4E78-AE63-B69E9EF75133}" type="presParOf" srcId="{FDDD3C4D-9A37-422B-BB88-D1FC9249E82A}" destId="{FAF049DD-DF64-4550-9D28-34D8F20CBD24}" srcOrd="0" destOrd="0" presId="urn:microsoft.com/office/officeart/2018/2/layout/IconVerticalSolidList"/>
    <dgm:cxn modelId="{6FAC3637-9BA5-4878-A54E-EE61A70D8FAA}" type="presParOf" srcId="{FDDD3C4D-9A37-422B-BB88-D1FC9249E82A}" destId="{AECBDC79-B859-4A51-B9E5-08F3CB85613E}" srcOrd="1" destOrd="0" presId="urn:microsoft.com/office/officeart/2018/2/layout/IconVerticalSolidList"/>
    <dgm:cxn modelId="{4406D300-774F-48E9-A1FA-A7EE79546EC7}" type="presParOf" srcId="{FDDD3C4D-9A37-422B-BB88-D1FC9249E82A}" destId="{5FB3F580-6D08-4DEC-A57B-697E2F31B373}" srcOrd="2" destOrd="0" presId="urn:microsoft.com/office/officeart/2018/2/layout/IconVerticalSolidList"/>
    <dgm:cxn modelId="{5691B534-AB80-41D8-8A1D-94A20758AC69}" type="presParOf" srcId="{FDDD3C4D-9A37-422B-BB88-D1FC9249E82A}" destId="{62240FE4-0F86-4859-99C8-75C12264E3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A028B-3DB3-4384-844D-C0A28F8A19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A3FC6-9A85-4CD2-B709-F50D3C8B865C}">
      <dgm:prSet/>
      <dgm:spPr/>
      <dgm:t>
        <a:bodyPr/>
        <a:lstStyle/>
        <a:p>
          <a:r>
            <a:rPr lang="en-US"/>
            <a:t>Observational studies show that patients who receive follow up within 7 days after opioid use disorder related ED visit have a </a:t>
          </a:r>
          <a:r>
            <a:rPr lang="en-US" b="1" u="sng"/>
            <a:t>9% risk reduction in fatal or nonfatal overdose within 6 months. </a:t>
          </a:r>
          <a:r>
            <a:rPr lang="en-US"/>
            <a:t>(HR=0.91, 95% CI) </a:t>
          </a:r>
        </a:p>
      </dgm:t>
    </dgm:pt>
    <dgm:pt modelId="{FD6715AD-491D-412F-8A93-EE1965B4A01F}" type="parTrans" cxnId="{29A6D89C-507A-45BE-9AEB-7CD9010B3000}">
      <dgm:prSet/>
      <dgm:spPr/>
      <dgm:t>
        <a:bodyPr/>
        <a:lstStyle/>
        <a:p>
          <a:endParaRPr lang="en-US"/>
        </a:p>
      </dgm:t>
    </dgm:pt>
    <dgm:pt modelId="{F884FD85-355C-4A6B-AB52-23428AB06CEF}" type="sibTrans" cxnId="{29A6D89C-507A-45BE-9AEB-7CD9010B3000}">
      <dgm:prSet/>
      <dgm:spPr/>
      <dgm:t>
        <a:bodyPr/>
        <a:lstStyle/>
        <a:p>
          <a:endParaRPr lang="en-US"/>
        </a:p>
      </dgm:t>
    </dgm:pt>
    <dgm:pt modelId="{F011F132-C796-48E9-BFA8-FA20B0A30317}">
      <dgm:prSet/>
      <dgm:spPr/>
      <dgm:t>
        <a:bodyPr/>
        <a:lstStyle/>
        <a:p>
          <a:r>
            <a:rPr lang="en-US"/>
            <a:t>Regarding alcohol use disorder, post discharge follow up and initiation of medications for alcohol use disorder are associated with </a:t>
          </a:r>
          <a:r>
            <a:rPr lang="en-US" b="1" u="sng"/>
            <a:t>significant reductions in 30-day mortality and hospital readmission. </a:t>
          </a:r>
          <a:endParaRPr lang="en-US"/>
        </a:p>
      </dgm:t>
    </dgm:pt>
    <dgm:pt modelId="{69C8CA5F-5739-4330-B05D-A6BF5C0E7E59}" type="parTrans" cxnId="{63E1D5AF-6C73-4D35-896F-5861434DADB5}">
      <dgm:prSet/>
      <dgm:spPr/>
      <dgm:t>
        <a:bodyPr/>
        <a:lstStyle/>
        <a:p>
          <a:endParaRPr lang="en-US"/>
        </a:p>
      </dgm:t>
    </dgm:pt>
    <dgm:pt modelId="{3C2C8441-895E-402D-BF59-EA0EE6E0BF4B}" type="sibTrans" cxnId="{63E1D5AF-6C73-4D35-896F-5861434DADB5}">
      <dgm:prSet/>
      <dgm:spPr/>
      <dgm:t>
        <a:bodyPr/>
        <a:lstStyle/>
        <a:p>
          <a:endParaRPr lang="en-US"/>
        </a:p>
      </dgm:t>
    </dgm:pt>
    <dgm:pt modelId="{4EFA9CDE-979F-4000-A0E9-E43764DF56D0}">
      <dgm:prSet/>
      <dgm:spPr/>
      <dgm:t>
        <a:bodyPr/>
        <a:lstStyle/>
        <a:p>
          <a:r>
            <a:rPr lang="en-US" dirty="0"/>
            <a:t>Qualitative data show that </a:t>
          </a:r>
          <a:r>
            <a:rPr lang="en-US" i="1" dirty="0"/>
            <a:t>patients emphasize </a:t>
          </a:r>
          <a:r>
            <a:rPr lang="en-US" u="sng" dirty="0"/>
            <a:t>proactive discharge planning, individualized care plans, and post-discharge outreach</a:t>
          </a:r>
          <a:r>
            <a:rPr lang="en-US" dirty="0"/>
            <a:t> to facilitate connection to treatment and support.</a:t>
          </a:r>
        </a:p>
      </dgm:t>
    </dgm:pt>
    <dgm:pt modelId="{51B47917-5C2D-497F-9B4B-5CEC4FC82E4D}" type="parTrans" cxnId="{2FFACA96-FB66-4789-8401-9ED1B4EB0F8D}">
      <dgm:prSet/>
      <dgm:spPr/>
      <dgm:t>
        <a:bodyPr/>
        <a:lstStyle/>
        <a:p>
          <a:endParaRPr lang="en-US"/>
        </a:p>
      </dgm:t>
    </dgm:pt>
    <dgm:pt modelId="{0EA59D98-7F5E-4250-A255-EC48B1509556}" type="sibTrans" cxnId="{2FFACA96-FB66-4789-8401-9ED1B4EB0F8D}">
      <dgm:prSet/>
      <dgm:spPr/>
      <dgm:t>
        <a:bodyPr/>
        <a:lstStyle/>
        <a:p>
          <a:endParaRPr lang="en-US"/>
        </a:p>
      </dgm:t>
    </dgm:pt>
    <dgm:pt modelId="{78ED29D2-0E41-42DC-800E-C55928231D7F}" type="pres">
      <dgm:prSet presAssocID="{CBCA028B-3DB3-4384-844D-C0A28F8A19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DB4604-FDCF-403B-A45C-087FB2FE18D7}" type="pres">
      <dgm:prSet presAssocID="{3A3A3FC6-9A85-4CD2-B709-F50D3C8B865C}" presName="hierRoot1" presStyleCnt="0"/>
      <dgm:spPr/>
    </dgm:pt>
    <dgm:pt modelId="{682B7580-6366-42E4-8571-D1F23A0FD1B4}" type="pres">
      <dgm:prSet presAssocID="{3A3A3FC6-9A85-4CD2-B709-F50D3C8B865C}" presName="composite" presStyleCnt="0"/>
      <dgm:spPr/>
    </dgm:pt>
    <dgm:pt modelId="{DCA16369-8F09-4EA8-8D59-F8F14499743F}" type="pres">
      <dgm:prSet presAssocID="{3A3A3FC6-9A85-4CD2-B709-F50D3C8B865C}" presName="background" presStyleLbl="node0" presStyleIdx="0" presStyleCnt="3"/>
      <dgm:spPr/>
    </dgm:pt>
    <dgm:pt modelId="{DBF58738-8830-46F6-B533-DFDE81EB2C0E}" type="pres">
      <dgm:prSet presAssocID="{3A3A3FC6-9A85-4CD2-B709-F50D3C8B865C}" presName="text" presStyleLbl="fgAcc0" presStyleIdx="0" presStyleCnt="3">
        <dgm:presLayoutVars>
          <dgm:chPref val="3"/>
        </dgm:presLayoutVars>
      </dgm:prSet>
      <dgm:spPr/>
    </dgm:pt>
    <dgm:pt modelId="{2550067B-ACBA-4A20-888E-7D111A64BB91}" type="pres">
      <dgm:prSet presAssocID="{3A3A3FC6-9A85-4CD2-B709-F50D3C8B865C}" presName="hierChild2" presStyleCnt="0"/>
      <dgm:spPr/>
    </dgm:pt>
    <dgm:pt modelId="{33EEB4F1-FC39-46B9-BE6C-5621F492E2C5}" type="pres">
      <dgm:prSet presAssocID="{F011F132-C796-48E9-BFA8-FA20B0A30317}" presName="hierRoot1" presStyleCnt="0"/>
      <dgm:spPr/>
    </dgm:pt>
    <dgm:pt modelId="{27509B2A-8C67-401D-ABEF-80835C4E4516}" type="pres">
      <dgm:prSet presAssocID="{F011F132-C796-48E9-BFA8-FA20B0A30317}" presName="composite" presStyleCnt="0"/>
      <dgm:spPr/>
    </dgm:pt>
    <dgm:pt modelId="{1432B135-5020-4483-8F3E-9473A66D9752}" type="pres">
      <dgm:prSet presAssocID="{F011F132-C796-48E9-BFA8-FA20B0A30317}" presName="background" presStyleLbl="node0" presStyleIdx="1" presStyleCnt="3"/>
      <dgm:spPr/>
    </dgm:pt>
    <dgm:pt modelId="{7A7F929B-D2FB-4823-86F9-6522CB3309E6}" type="pres">
      <dgm:prSet presAssocID="{F011F132-C796-48E9-BFA8-FA20B0A30317}" presName="text" presStyleLbl="fgAcc0" presStyleIdx="1" presStyleCnt="3">
        <dgm:presLayoutVars>
          <dgm:chPref val="3"/>
        </dgm:presLayoutVars>
      </dgm:prSet>
      <dgm:spPr/>
    </dgm:pt>
    <dgm:pt modelId="{624D122E-A48E-4D4C-8FAA-F3A91F32191D}" type="pres">
      <dgm:prSet presAssocID="{F011F132-C796-48E9-BFA8-FA20B0A30317}" presName="hierChild2" presStyleCnt="0"/>
      <dgm:spPr/>
    </dgm:pt>
    <dgm:pt modelId="{69C8ECA4-B722-4440-A3DF-9830EA7A1A1F}" type="pres">
      <dgm:prSet presAssocID="{4EFA9CDE-979F-4000-A0E9-E43764DF56D0}" presName="hierRoot1" presStyleCnt="0"/>
      <dgm:spPr/>
    </dgm:pt>
    <dgm:pt modelId="{C28E92D7-304B-4C10-B9CA-538D42527D61}" type="pres">
      <dgm:prSet presAssocID="{4EFA9CDE-979F-4000-A0E9-E43764DF56D0}" presName="composite" presStyleCnt="0"/>
      <dgm:spPr/>
    </dgm:pt>
    <dgm:pt modelId="{32D3EF74-2FD1-429D-97ED-4A336545568C}" type="pres">
      <dgm:prSet presAssocID="{4EFA9CDE-979F-4000-A0E9-E43764DF56D0}" presName="background" presStyleLbl="node0" presStyleIdx="2" presStyleCnt="3"/>
      <dgm:spPr/>
    </dgm:pt>
    <dgm:pt modelId="{E88E3882-4974-46E3-B1E4-1037E23492CD}" type="pres">
      <dgm:prSet presAssocID="{4EFA9CDE-979F-4000-A0E9-E43764DF56D0}" presName="text" presStyleLbl="fgAcc0" presStyleIdx="2" presStyleCnt="3">
        <dgm:presLayoutVars>
          <dgm:chPref val="3"/>
        </dgm:presLayoutVars>
      </dgm:prSet>
      <dgm:spPr/>
    </dgm:pt>
    <dgm:pt modelId="{91A2317D-703E-4277-90D3-B39D6681262B}" type="pres">
      <dgm:prSet presAssocID="{4EFA9CDE-979F-4000-A0E9-E43764DF56D0}" presName="hierChild2" presStyleCnt="0"/>
      <dgm:spPr/>
    </dgm:pt>
  </dgm:ptLst>
  <dgm:cxnLst>
    <dgm:cxn modelId="{2FFACA96-FB66-4789-8401-9ED1B4EB0F8D}" srcId="{CBCA028B-3DB3-4384-844D-C0A28F8A1976}" destId="{4EFA9CDE-979F-4000-A0E9-E43764DF56D0}" srcOrd="2" destOrd="0" parTransId="{51B47917-5C2D-497F-9B4B-5CEC4FC82E4D}" sibTransId="{0EA59D98-7F5E-4250-A255-EC48B1509556}"/>
    <dgm:cxn modelId="{29A6D89C-507A-45BE-9AEB-7CD9010B3000}" srcId="{CBCA028B-3DB3-4384-844D-C0A28F8A1976}" destId="{3A3A3FC6-9A85-4CD2-B709-F50D3C8B865C}" srcOrd="0" destOrd="0" parTransId="{FD6715AD-491D-412F-8A93-EE1965B4A01F}" sibTransId="{F884FD85-355C-4A6B-AB52-23428AB06CEF}"/>
    <dgm:cxn modelId="{0A2EBCA1-29F9-4C4A-88B9-1FB812240BD1}" type="presOf" srcId="{3A3A3FC6-9A85-4CD2-B709-F50D3C8B865C}" destId="{DBF58738-8830-46F6-B533-DFDE81EB2C0E}" srcOrd="0" destOrd="0" presId="urn:microsoft.com/office/officeart/2005/8/layout/hierarchy1"/>
    <dgm:cxn modelId="{63E1D5AF-6C73-4D35-896F-5861434DADB5}" srcId="{CBCA028B-3DB3-4384-844D-C0A28F8A1976}" destId="{F011F132-C796-48E9-BFA8-FA20B0A30317}" srcOrd="1" destOrd="0" parTransId="{69C8CA5F-5739-4330-B05D-A6BF5C0E7E59}" sibTransId="{3C2C8441-895E-402D-BF59-EA0EE6E0BF4B}"/>
    <dgm:cxn modelId="{1DD49DB0-89B3-41DE-8FCC-0B4CD85EB399}" type="presOf" srcId="{CBCA028B-3DB3-4384-844D-C0A28F8A1976}" destId="{78ED29D2-0E41-42DC-800E-C55928231D7F}" srcOrd="0" destOrd="0" presId="urn:microsoft.com/office/officeart/2005/8/layout/hierarchy1"/>
    <dgm:cxn modelId="{F4A8F0B7-D07F-486B-AC14-D009DA5ABB68}" type="presOf" srcId="{F011F132-C796-48E9-BFA8-FA20B0A30317}" destId="{7A7F929B-D2FB-4823-86F9-6522CB3309E6}" srcOrd="0" destOrd="0" presId="urn:microsoft.com/office/officeart/2005/8/layout/hierarchy1"/>
    <dgm:cxn modelId="{F44C9ACF-12A8-4F6D-A0E5-4F80CE2D045A}" type="presOf" srcId="{4EFA9CDE-979F-4000-A0E9-E43764DF56D0}" destId="{E88E3882-4974-46E3-B1E4-1037E23492CD}" srcOrd="0" destOrd="0" presId="urn:microsoft.com/office/officeart/2005/8/layout/hierarchy1"/>
    <dgm:cxn modelId="{7547DD99-6BA8-4D05-ACF0-0650CBEA0A5C}" type="presParOf" srcId="{78ED29D2-0E41-42DC-800E-C55928231D7F}" destId="{5FDB4604-FDCF-403B-A45C-087FB2FE18D7}" srcOrd="0" destOrd="0" presId="urn:microsoft.com/office/officeart/2005/8/layout/hierarchy1"/>
    <dgm:cxn modelId="{8054F6A1-4596-4A90-A6B9-AA27AC58242D}" type="presParOf" srcId="{5FDB4604-FDCF-403B-A45C-087FB2FE18D7}" destId="{682B7580-6366-42E4-8571-D1F23A0FD1B4}" srcOrd="0" destOrd="0" presId="urn:microsoft.com/office/officeart/2005/8/layout/hierarchy1"/>
    <dgm:cxn modelId="{B68DBFFE-75E1-45FA-ADB9-D2BA46F6B725}" type="presParOf" srcId="{682B7580-6366-42E4-8571-D1F23A0FD1B4}" destId="{DCA16369-8F09-4EA8-8D59-F8F14499743F}" srcOrd="0" destOrd="0" presId="urn:microsoft.com/office/officeart/2005/8/layout/hierarchy1"/>
    <dgm:cxn modelId="{28E998B3-0BFB-4CB4-98D8-57AA8D81427F}" type="presParOf" srcId="{682B7580-6366-42E4-8571-D1F23A0FD1B4}" destId="{DBF58738-8830-46F6-B533-DFDE81EB2C0E}" srcOrd="1" destOrd="0" presId="urn:microsoft.com/office/officeart/2005/8/layout/hierarchy1"/>
    <dgm:cxn modelId="{10DE7CE0-0097-4593-B819-74AA9A48D919}" type="presParOf" srcId="{5FDB4604-FDCF-403B-A45C-087FB2FE18D7}" destId="{2550067B-ACBA-4A20-888E-7D111A64BB91}" srcOrd="1" destOrd="0" presId="urn:microsoft.com/office/officeart/2005/8/layout/hierarchy1"/>
    <dgm:cxn modelId="{F61C9ECD-8C28-4D62-B23D-5B1BA75BDA2F}" type="presParOf" srcId="{78ED29D2-0E41-42DC-800E-C55928231D7F}" destId="{33EEB4F1-FC39-46B9-BE6C-5621F492E2C5}" srcOrd="1" destOrd="0" presId="urn:microsoft.com/office/officeart/2005/8/layout/hierarchy1"/>
    <dgm:cxn modelId="{053DF2D6-C89D-4F57-B72B-7D768598C5A1}" type="presParOf" srcId="{33EEB4F1-FC39-46B9-BE6C-5621F492E2C5}" destId="{27509B2A-8C67-401D-ABEF-80835C4E4516}" srcOrd="0" destOrd="0" presId="urn:microsoft.com/office/officeart/2005/8/layout/hierarchy1"/>
    <dgm:cxn modelId="{1A8FFF32-0390-4991-BF20-307709A56B1D}" type="presParOf" srcId="{27509B2A-8C67-401D-ABEF-80835C4E4516}" destId="{1432B135-5020-4483-8F3E-9473A66D9752}" srcOrd="0" destOrd="0" presId="urn:microsoft.com/office/officeart/2005/8/layout/hierarchy1"/>
    <dgm:cxn modelId="{0DF41B18-A629-4634-854E-CD880B7E9D2F}" type="presParOf" srcId="{27509B2A-8C67-401D-ABEF-80835C4E4516}" destId="{7A7F929B-D2FB-4823-86F9-6522CB3309E6}" srcOrd="1" destOrd="0" presId="urn:microsoft.com/office/officeart/2005/8/layout/hierarchy1"/>
    <dgm:cxn modelId="{51E5EAE1-7E82-47AA-8324-250F0B81AD0F}" type="presParOf" srcId="{33EEB4F1-FC39-46B9-BE6C-5621F492E2C5}" destId="{624D122E-A48E-4D4C-8FAA-F3A91F32191D}" srcOrd="1" destOrd="0" presId="urn:microsoft.com/office/officeart/2005/8/layout/hierarchy1"/>
    <dgm:cxn modelId="{3284611E-4393-4EFC-B7A7-6C8B747E9D28}" type="presParOf" srcId="{78ED29D2-0E41-42DC-800E-C55928231D7F}" destId="{69C8ECA4-B722-4440-A3DF-9830EA7A1A1F}" srcOrd="2" destOrd="0" presId="urn:microsoft.com/office/officeart/2005/8/layout/hierarchy1"/>
    <dgm:cxn modelId="{1F3E45BD-42AA-41EF-9407-F9CC0D3662B7}" type="presParOf" srcId="{69C8ECA4-B722-4440-A3DF-9830EA7A1A1F}" destId="{C28E92D7-304B-4C10-B9CA-538D42527D61}" srcOrd="0" destOrd="0" presId="urn:microsoft.com/office/officeart/2005/8/layout/hierarchy1"/>
    <dgm:cxn modelId="{62BD8752-7417-43B1-BACD-7A23EB0E646A}" type="presParOf" srcId="{C28E92D7-304B-4C10-B9CA-538D42527D61}" destId="{32D3EF74-2FD1-429D-97ED-4A336545568C}" srcOrd="0" destOrd="0" presId="urn:microsoft.com/office/officeart/2005/8/layout/hierarchy1"/>
    <dgm:cxn modelId="{9DF903A0-A5BC-4F04-99B9-49EC22048758}" type="presParOf" srcId="{C28E92D7-304B-4C10-B9CA-538D42527D61}" destId="{E88E3882-4974-46E3-B1E4-1037E23492CD}" srcOrd="1" destOrd="0" presId="urn:microsoft.com/office/officeart/2005/8/layout/hierarchy1"/>
    <dgm:cxn modelId="{04DECB23-866A-485D-A4A4-84F4BF645023}" type="presParOf" srcId="{69C8ECA4-B722-4440-A3DF-9830EA7A1A1F}" destId="{91A2317D-703E-4277-90D3-B39D668126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12134-D370-4BDB-98B8-A8C2AB6A63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1D7E69-FB4C-46CD-9215-FE53633A44E2}">
      <dgm:prSet/>
      <dgm:spPr/>
      <dgm:t>
        <a:bodyPr/>
        <a:lstStyle/>
        <a:p>
          <a:r>
            <a:rPr lang="en-US"/>
            <a:t>Provider incentives for ACLA behavioral health providers to initiate follow-up care within 30 days of ED admission (email originally sent October 18,2023)</a:t>
          </a:r>
        </a:p>
      </dgm:t>
    </dgm:pt>
    <dgm:pt modelId="{5DE3B61A-A510-489D-BBFC-81D0CF9FC497}" type="parTrans" cxnId="{84B84840-56E1-4B3A-8C2C-42B76D24EB6D}">
      <dgm:prSet/>
      <dgm:spPr/>
      <dgm:t>
        <a:bodyPr/>
        <a:lstStyle/>
        <a:p>
          <a:endParaRPr lang="en-US"/>
        </a:p>
      </dgm:t>
    </dgm:pt>
    <dgm:pt modelId="{5DA847DA-FCDF-4855-92D2-C74E4BC1230C}" type="sibTrans" cxnId="{84B84840-56E1-4B3A-8C2C-42B76D24EB6D}">
      <dgm:prSet/>
      <dgm:spPr/>
      <dgm:t>
        <a:bodyPr/>
        <a:lstStyle/>
        <a:p>
          <a:endParaRPr lang="en-US"/>
        </a:p>
      </dgm:t>
    </dgm:pt>
    <dgm:pt modelId="{87E3B028-C7B7-4A67-91F9-B7B1F3CA8507}">
      <dgm:prSet/>
      <dgm:spPr/>
      <dgm:t>
        <a:bodyPr/>
        <a:lstStyle/>
        <a:p>
          <a:r>
            <a:rPr lang="en-US"/>
            <a:t>Behavioral health provider portal alerts sent when members are inpatient sent on weekly basis</a:t>
          </a:r>
        </a:p>
      </dgm:t>
    </dgm:pt>
    <dgm:pt modelId="{047F2B45-9AED-448E-8432-782738D38F2E}" type="parTrans" cxnId="{D6C0DDAD-4287-473B-AC00-BC1BB430A8BA}">
      <dgm:prSet/>
      <dgm:spPr/>
      <dgm:t>
        <a:bodyPr/>
        <a:lstStyle/>
        <a:p>
          <a:endParaRPr lang="en-US"/>
        </a:p>
      </dgm:t>
    </dgm:pt>
    <dgm:pt modelId="{225E8EF9-A183-438B-8C58-6A5F2F71AD0D}" type="sibTrans" cxnId="{D6C0DDAD-4287-473B-AC00-BC1BB430A8BA}">
      <dgm:prSet/>
      <dgm:spPr/>
      <dgm:t>
        <a:bodyPr/>
        <a:lstStyle/>
        <a:p>
          <a:endParaRPr lang="en-US"/>
        </a:p>
      </dgm:t>
    </dgm:pt>
    <dgm:pt modelId="{F527A417-D0C0-4C3F-9431-1B452E39C9DA}">
      <dgm:prSet/>
      <dgm:spPr/>
      <dgm:t>
        <a:bodyPr/>
        <a:lstStyle/>
        <a:p>
          <a:r>
            <a:rPr lang="en-US"/>
            <a:t>Educating emergency departments partnerships on scheduling 7 day follow ups and making members aware of BH providers in their area/how to schedule their own appointments</a:t>
          </a:r>
        </a:p>
      </dgm:t>
    </dgm:pt>
    <dgm:pt modelId="{9809021B-B6BF-4068-BD87-F830185F9E2A}" type="parTrans" cxnId="{5ED841F8-9F35-4319-A8C0-61050312890A}">
      <dgm:prSet/>
      <dgm:spPr/>
      <dgm:t>
        <a:bodyPr/>
        <a:lstStyle/>
        <a:p>
          <a:endParaRPr lang="en-US"/>
        </a:p>
      </dgm:t>
    </dgm:pt>
    <dgm:pt modelId="{C8EB7261-06B2-486F-940B-BF41DE60456B}" type="sibTrans" cxnId="{5ED841F8-9F35-4319-A8C0-61050312890A}">
      <dgm:prSet/>
      <dgm:spPr/>
      <dgm:t>
        <a:bodyPr/>
        <a:lstStyle/>
        <a:p>
          <a:endParaRPr lang="en-US"/>
        </a:p>
      </dgm:t>
    </dgm:pt>
    <dgm:pt modelId="{8BF11D79-E4CF-4ADD-9789-F3D54AD78CE4}">
      <dgm:prSet/>
      <dgm:spPr/>
      <dgm:t>
        <a:bodyPr/>
        <a:lstStyle/>
        <a:p>
          <a:r>
            <a:rPr lang="en-US"/>
            <a:t>Manage care coordination between ED care team and behavioral health providers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member clinical summary is available in provider portal… obtain ongoing provider feedback via email notifications</a:t>
          </a:r>
        </a:p>
      </dgm:t>
    </dgm:pt>
    <dgm:pt modelId="{35D4BDEB-1BEB-42B3-8778-151C620084EA}" type="parTrans" cxnId="{BB90BDAF-FAD2-4B58-BEED-DF7947182604}">
      <dgm:prSet/>
      <dgm:spPr/>
      <dgm:t>
        <a:bodyPr/>
        <a:lstStyle/>
        <a:p>
          <a:endParaRPr lang="en-US"/>
        </a:p>
      </dgm:t>
    </dgm:pt>
    <dgm:pt modelId="{3F379636-C14A-4825-A50B-F5EA2F2D21C6}" type="sibTrans" cxnId="{BB90BDAF-FAD2-4B58-BEED-DF7947182604}">
      <dgm:prSet/>
      <dgm:spPr/>
      <dgm:t>
        <a:bodyPr/>
        <a:lstStyle/>
        <a:p>
          <a:endParaRPr lang="en-US"/>
        </a:p>
      </dgm:t>
    </dgm:pt>
    <dgm:pt modelId="{27382A06-A7B0-4374-B692-889AECF0F4A7}">
      <dgm:prSet/>
      <dgm:spPr/>
      <dgm:t>
        <a:bodyPr/>
        <a:lstStyle/>
        <a:p>
          <a:r>
            <a:rPr lang="en-US" dirty="0"/>
            <a:t>Educate ED on transportation of benefits available to members to resolve barriers to attending appointments</a:t>
          </a:r>
        </a:p>
      </dgm:t>
    </dgm:pt>
    <dgm:pt modelId="{6D162E9B-4859-4D08-A404-DE1968453B6C}" type="parTrans" cxnId="{696C8AD9-28FE-4BAA-B0F5-2426353FF390}">
      <dgm:prSet/>
      <dgm:spPr/>
      <dgm:t>
        <a:bodyPr/>
        <a:lstStyle/>
        <a:p>
          <a:endParaRPr lang="en-US"/>
        </a:p>
      </dgm:t>
    </dgm:pt>
    <dgm:pt modelId="{B74632DF-2757-4C5E-8EB3-ED4EFF119B16}" type="sibTrans" cxnId="{696C8AD9-28FE-4BAA-B0F5-2426353FF390}">
      <dgm:prSet/>
      <dgm:spPr/>
      <dgm:t>
        <a:bodyPr/>
        <a:lstStyle/>
        <a:p>
          <a:endParaRPr lang="en-US"/>
        </a:p>
      </dgm:t>
    </dgm:pt>
    <dgm:pt modelId="{1303E4C0-A6F9-49E2-ABE4-4861E7F8C554}" type="pres">
      <dgm:prSet presAssocID="{2AB12134-D370-4BDB-98B8-A8C2AB6A635C}" presName="vert0" presStyleCnt="0">
        <dgm:presLayoutVars>
          <dgm:dir/>
          <dgm:animOne val="branch"/>
          <dgm:animLvl val="lvl"/>
        </dgm:presLayoutVars>
      </dgm:prSet>
      <dgm:spPr/>
    </dgm:pt>
    <dgm:pt modelId="{801C09D1-59AA-4035-BDA8-353E9111E0D7}" type="pres">
      <dgm:prSet presAssocID="{381D7E69-FB4C-46CD-9215-FE53633A44E2}" presName="thickLine" presStyleLbl="alignNode1" presStyleIdx="0" presStyleCnt="5"/>
      <dgm:spPr/>
    </dgm:pt>
    <dgm:pt modelId="{BACC8BC4-9EB2-48FD-82DE-1079458A067D}" type="pres">
      <dgm:prSet presAssocID="{381D7E69-FB4C-46CD-9215-FE53633A44E2}" presName="horz1" presStyleCnt="0"/>
      <dgm:spPr/>
    </dgm:pt>
    <dgm:pt modelId="{55A51012-37AC-4485-B3EB-8498A95D087A}" type="pres">
      <dgm:prSet presAssocID="{381D7E69-FB4C-46CD-9215-FE53633A44E2}" presName="tx1" presStyleLbl="revTx" presStyleIdx="0" presStyleCnt="5"/>
      <dgm:spPr/>
    </dgm:pt>
    <dgm:pt modelId="{D8626ADA-AF28-412B-B46B-D7EAB73331E6}" type="pres">
      <dgm:prSet presAssocID="{381D7E69-FB4C-46CD-9215-FE53633A44E2}" presName="vert1" presStyleCnt="0"/>
      <dgm:spPr/>
    </dgm:pt>
    <dgm:pt modelId="{1C28957B-6FD4-4E41-ADBC-42AD52036BB9}" type="pres">
      <dgm:prSet presAssocID="{87E3B028-C7B7-4A67-91F9-B7B1F3CA8507}" presName="thickLine" presStyleLbl="alignNode1" presStyleIdx="1" presStyleCnt="5"/>
      <dgm:spPr/>
    </dgm:pt>
    <dgm:pt modelId="{C3576EC1-E569-42AB-AF9E-799AF195C9DE}" type="pres">
      <dgm:prSet presAssocID="{87E3B028-C7B7-4A67-91F9-B7B1F3CA8507}" presName="horz1" presStyleCnt="0"/>
      <dgm:spPr/>
    </dgm:pt>
    <dgm:pt modelId="{191D75E8-CCA1-4D84-925C-1A3F99B3BC1B}" type="pres">
      <dgm:prSet presAssocID="{87E3B028-C7B7-4A67-91F9-B7B1F3CA8507}" presName="tx1" presStyleLbl="revTx" presStyleIdx="1" presStyleCnt="5"/>
      <dgm:spPr/>
    </dgm:pt>
    <dgm:pt modelId="{92D6780C-6BFC-470B-8B27-E00E81AFF682}" type="pres">
      <dgm:prSet presAssocID="{87E3B028-C7B7-4A67-91F9-B7B1F3CA8507}" presName="vert1" presStyleCnt="0"/>
      <dgm:spPr/>
    </dgm:pt>
    <dgm:pt modelId="{A96787C1-F5A0-447F-8E5C-2127A0235488}" type="pres">
      <dgm:prSet presAssocID="{F527A417-D0C0-4C3F-9431-1B452E39C9DA}" presName="thickLine" presStyleLbl="alignNode1" presStyleIdx="2" presStyleCnt="5"/>
      <dgm:spPr/>
    </dgm:pt>
    <dgm:pt modelId="{D03C459E-9547-44BD-8154-555A28521D85}" type="pres">
      <dgm:prSet presAssocID="{F527A417-D0C0-4C3F-9431-1B452E39C9DA}" presName="horz1" presStyleCnt="0"/>
      <dgm:spPr/>
    </dgm:pt>
    <dgm:pt modelId="{128C6DB1-D235-4666-8571-B16D3EDE7B09}" type="pres">
      <dgm:prSet presAssocID="{F527A417-D0C0-4C3F-9431-1B452E39C9DA}" presName="tx1" presStyleLbl="revTx" presStyleIdx="2" presStyleCnt="5"/>
      <dgm:spPr/>
    </dgm:pt>
    <dgm:pt modelId="{131BA9BE-CC2D-49C3-8E24-4CE32ABDFCAF}" type="pres">
      <dgm:prSet presAssocID="{F527A417-D0C0-4C3F-9431-1B452E39C9DA}" presName="vert1" presStyleCnt="0"/>
      <dgm:spPr/>
    </dgm:pt>
    <dgm:pt modelId="{743D6259-5CB0-4522-87FD-2B5CC6EC25AD}" type="pres">
      <dgm:prSet presAssocID="{8BF11D79-E4CF-4ADD-9789-F3D54AD78CE4}" presName="thickLine" presStyleLbl="alignNode1" presStyleIdx="3" presStyleCnt="5"/>
      <dgm:spPr/>
    </dgm:pt>
    <dgm:pt modelId="{034D0139-F9A0-4508-8DAA-23299FA49B6D}" type="pres">
      <dgm:prSet presAssocID="{8BF11D79-E4CF-4ADD-9789-F3D54AD78CE4}" presName="horz1" presStyleCnt="0"/>
      <dgm:spPr/>
    </dgm:pt>
    <dgm:pt modelId="{C645DB11-22DE-4E4A-99F6-485D14360F35}" type="pres">
      <dgm:prSet presAssocID="{8BF11D79-E4CF-4ADD-9789-F3D54AD78CE4}" presName="tx1" presStyleLbl="revTx" presStyleIdx="3" presStyleCnt="5"/>
      <dgm:spPr/>
    </dgm:pt>
    <dgm:pt modelId="{D30AC0DD-F6E6-4278-A56C-63710D736A6B}" type="pres">
      <dgm:prSet presAssocID="{8BF11D79-E4CF-4ADD-9789-F3D54AD78CE4}" presName="vert1" presStyleCnt="0"/>
      <dgm:spPr/>
    </dgm:pt>
    <dgm:pt modelId="{E1A52422-FF32-4747-B855-10AE7BD97C13}" type="pres">
      <dgm:prSet presAssocID="{27382A06-A7B0-4374-B692-889AECF0F4A7}" presName="thickLine" presStyleLbl="alignNode1" presStyleIdx="4" presStyleCnt="5"/>
      <dgm:spPr/>
    </dgm:pt>
    <dgm:pt modelId="{864B5645-9CDF-4BC0-91AA-B733390A227C}" type="pres">
      <dgm:prSet presAssocID="{27382A06-A7B0-4374-B692-889AECF0F4A7}" presName="horz1" presStyleCnt="0"/>
      <dgm:spPr/>
    </dgm:pt>
    <dgm:pt modelId="{C1EA5C73-811B-4513-A172-B3BBEFF3BCA1}" type="pres">
      <dgm:prSet presAssocID="{27382A06-A7B0-4374-B692-889AECF0F4A7}" presName="tx1" presStyleLbl="revTx" presStyleIdx="4" presStyleCnt="5"/>
      <dgm:spPr/>
    </dgm:pt>
    <dgm:pt modelId="{D013113C-A982-461A-B3DB-9D78C78B0B04}" type="pres">
      <dgm:prSet presAssocID="{27382A06-A7B0-4374-B692-889AECF0F4A7}" presName="vert1" presStyleCnt="0"/>
      <dgm:spPr/>
    </dgm:pt>
  </dgm:ptLst>
  <dgm:cxnLst>
    <dgm:cxn modelId="{06D34B02-38F6-4A49-900E-2C5CD2A0A953}" type="presOf" srcId="{8BF11D79-E4CF-4ADD-9789-F3D54AD78CE4}" destId="{C645DB11-22DE-4E4A-99F6-485D14360F35}" srcOrd="0" destOrd="0" presId="urn:microsoft.com/office/officeart/2008/layout/LinedList"/>
    <dgm:cxn modelId="{89CAFE17-FFB5-4D6C-81C5-4FA90EEBF964}" type="presOf" srcId="{381D7E69-FB4C-46CD-9215-FE53633A44E2}" destId="{55A51012-37AC-4485-B3EB-8498A95D087A}" srcOrd="0" destOrd="0" presId="urn:microsoft.com/office/officeart/2008/layout/LinedList"/>
    <dgm:cxn modelId="{84B84840-56E1-4B3A-8C2C-42B76D24EB6D}" srcId="{2AB12134-D370-4BDB-98B8-A8C2AB6A635C}" destId="{381D7E69-FB4C-46CD-9215-FE53633A44E2}" srcOrd="0" destOrd="0" parTransId="{5DE3B61A-A510-489D-BBFC-81D0CF9FC497}" sibTransId="{5DA847DA-FCDF-4855-92D2-C74E4BC1230C}"/>
    <dgm:cxn modelId="{94D94548-EB1D-4B72-92AC-5F7A5F3F7B04}" type="presOf" srcId="{87E3B028-C7B7-4A67-91F9-B7B1F3CA8507}" destId="{191D75E8-CCA1-4D84-925C-1A3F99B3BC1B}" srcOrd="0" destOrd="0" presId="urn:microsoft.com/office/officeart/2008/layout/LinedList"/>
    <dgm:cxn modelId="{AEA04B84-D11E-45EF-BAF8-9E50C896AE4A}" type="presOf" srcId="{2AB12134-D370-4BDB-98B8-A8C2AB6A635C}" destId="{1303E4C0-A6F9-49E2-ABE4-4861E7F8C554}" srcOrd="0" destOrd="0" presId="urn:microsoft.com/office/officeart/2008/layout/LinedList"/>
    <dgm:cxn modelId="{D6C0DDAD-4287-473B-AC00-BC1BB430A8BA}" srcId="{2AB12134-D370-4BDB-98B8-A8C2AB6A635C}" destId="{87E3B028-C7B7-4A67-91F9-B7B1F3CA8507}" srcOrd="1" destOrd="0" parTransId="{047F2B45-9AED-448E-8432-782738D38F2E}" sibTransId="{225E8EF9-A183-438B-8C58-6A5F2F71AD0D}"/>
    <dgm:cxn modelId="{BB90BDAF-FAD2-4B58-BEED-DF7947182604}" srcId="{2AB12134-D370-4BDB-98B8-A8C2AB6A635C}" destId="{8BF11D79-E4CF-4ADD-9789-F3D54AD78CE4}" srcOrd="3" destOrd="0" parTransId="{35D4BDEB-1BEB-42B3-8778-151C620084EA}" sibTransId="{3F379636-C14A-4825-A50B-F5EA2F2D21C6}"/>
    <dgm:cxn modelId="{4F0A64CE-2605-477E-BD2D-A905D083BF16}" type="presOf" srcId="{F527A417-D0C0-4C3F-9431-1B452E39C9DA}" destId="{128C6DB1-D235-4666-8571-B16D3EDE7B09}" srcOrd="0" destOrd="0" presId="urn:microsoft.com/office/officeart/2008/layout/LinedList"/>
    <dgm:cxn modelId="{696C8AD9-28FE-4BAA-B0F5-2426353FF390}" srcId="{2AB12134-D370-4BDB-98B8-A8C2AB6A635C}" destId="{27382A06-A7B0-4374-B692-889AECF0F4A7}" srcOrd="4" destOrd="0" parTransId="{6D162E9B-4859-4D08-A404-DE1968453B6C}" sibTransId="{B74632DF-2757-4C5E-8EB3-ED4EFF119B16}"/>
    <dgm:cxn modelId="{076141F2-876D-4C36-9187-D7758108D9CD}" type="presOf" srcId="{27382A06-A7B0-4374-B692-889AECF0F4A7}" destId="{C1EA5C73-811B-4513-A172-B3BBEFF3BCA1}" srcOrd="0" destOrd="0" presId="urn:microsoft.com/office/officeart/2008/layout/LinedList"/>
    <dgm:cxn modelId="{5ED841F8-9F35-4319-A8C0-61050312890A}" srcId="{2AB12134-D370-4BDB-98B8-A8C2AB6A635C}" destId="{F527A417-D0C0-4C3F-9431-1B452E39C9DA}" srcOrd="2" destOrd="0" parTransId="{9809021B-B6BF-4068-BD87-F830185F9E2A}" sibTransId="{C8EB7261-06B2-486F-940B-BF41DE60456B}"/>
    <dgm:cxn modelId="{E751F426-BC97-49AA-ADC8-D32C0FBC59B6}" type="presParOf" srcId="{1303E4C0-A6F9-49E2-ABE4-4861E7F8C554}" destId="{801C09D1-59AA-4035-BDA8-353E9111E0D7}" srcOrd="0" destOrd="0" presId="urn:microsoft.com/office/officeart/2008/layout/LinedList"/>
    <dgm:cxn modelId="{7B99D8D6-6698-4FDA-BEE0-20990F54701A}" type="presParOf" srcId="{1303E4C0-A6F9-49E2-ABE4-4861E7F8C554}" destId="{BACC8BC4-9EB2-48FD-82DE-1079458A067D}" srcOrd="1" destOrd="0" presId="urn:microsoft.com/office/officeart/2008/layout/LinedList"/>
    <dgm:cxn modelId="{691E751F-40B2-415C-A9E2-C2CD7D2E0F86}" type="presParOf" srcId="{BACC8BC4-9EB2-48FD-82DE-1079458A067D}" destId="{55A51012-37AC-4485-B3EB-8498A95D087A}" srcOrd="0" destOrd="0" presId="urn:microsoft.com/office/officeart/2008/layout/LinedList"/>
    <dgm:cxn modelId="{4CB465E8-98A0-4F5D-A8C9-9E5BAB5EDDFC}" type="presParOf" srcId="{BACC8BC4-9EB2-48FD-82DE-1079458A067D}" destId="{D8626ADA-AF28-412B-B46B-D7EAB73331E6}" srcOrd="1" destOrd="0" presId="urn:microsoft.com/office/officeart/2008/layout/LinedList"/>
    <dgm:cxn modelId="{EA9D02E7-8732-4F3B-B199-80EC35C56FF9}" type="presParOf" srcId="{1303E4C0-A6F9-49E2-ABE4-4861E7F8C554}" destId="{1C28957B-6FD4-4E41-ADBC-42AD52036BB9}" srcOrd="2" destOrd="0" presId="urn:microsoft.com/office/officeart/2008/layout/LinedList"/>
    <dgm:cxn modelId="{E631A079-3B5F-438B-8A38-4BEA25493E4B}" type="presParOf" srcId="{1303E4C0-A6F9-49E2-ABE4-4861E7F8C554}" destId="{C3576EC1-E569-42AB-AF9E-799AF195C9DE}" srcOrd="3" destOrd="0" presId="urn:microsoft.com/office/officeart/2008/layout/LinedList"/>
    <dgm:cxn modelId="{6E411DB7-16F1-414D-8239-928A0370D5A4}" type="presParOf" srcId="{C3576EC1-E569-42AB-AF9E-799AF195C9DE}" destId="{191D75E8-CCA1-4D84-925C-1A3F99B3BC1B}" srcOrd="0" destOrd="0" presId="urn:microsoft.com/office/officeart/2008/layout/LinedList"/>
    <dgm:cxn modelId="{AAB56582-A535-4A6F-8471-2E688142AB2F}" type="presParOf" srcId="{C3576EC1-E569-42AB-AF9E-799AF195C9DE}" destId="{92D6780C-6BFC-470B-8B27-E00E81AFF682}" srcOrd="1" destOrd="0" presId="urn:microsoft.com/office/officeart/2008/layout/LinedList"/>
    <dgm:cxn modelId="{955E9DF8-EA26-46EA-857F-D6E5637DDF33}" type="presParOf" srcId="{1303E4C0-A6F9-49E2-ABE4-4861E7F8C554}" destId="{A96787C1-F5A0-447F-8E5C-2127A0235488}" srcOrd="4" destOrd="0" presId="urn:microsoft.com/office/officeart/2008/layout/LinedList"/>
    <dgm:cxn modelId="{78FC4FFA-8502-431D-B495-B1F7A99D86E0}" type="presParOf" srcId="{1303E4C0-A6F9-49E2-ABE4-4861E7F8C554}" destId="{D03C459E-9547-44BD-8154-555A28521D85}" srcOrd="5" destOrd="0" presId="urn:microsoft.com/office/officeart/2008/layout/LinedList"/>
    <dgm:cxn modelId="{99A971A5-AC6A-4EBB-B2BD-0EDDA264EDC2}" type="presParOf" srcId="{D03C459E-9547-44BD-8154-555A28521D85}" destId="{128C6DB1-D235-4666-8571-B16D3EDE7B09}" srcOrd="0" destOrd="0" presId="urn:microsoft.com/office/officeart/2008/layout/LinedList"/>
    <dgm:cxn modelId="{1115F2B6-71CC-4CC1-B76B-6F18E65E6CEA}" type="presParOf" srcId="{D03C459E-9547-44BD-8154-555A28521D85}" destId="{131BA9BE-CC2D-49C3-8E24-4CE32ABDFCAF}" srcOrd="1" destOrd="0" presId="urn:microsoft.com/office/officeart/2008/layout/LinedList"/>
    <dgm:cxn modelId="{14F63E59-723E-4F25-9E99-35FF6F2C0488}" type="presParOf" srcId="{1303E4C0-A6F9-49E2-ABE4-4861E7F8C554}" destId="{743D6259-5CB0-4522-87FD-2B5CC6EC25AD}" srcOrd="6" destOrd="0" presId="urn:microsoft.com/office/officeart/2008/layout/LinedList"/>
    <dgm:cxn modelId="{8FBD10FE-8C2F-4121-9745-77CF000414D8}" type="presParOf" srcId="{1303E4C0-A6F9-49E2-ABE4-4861E7F8C554}" destId="{034D0139-F9A0-4508-8DAA-23299FA49B6D}" srcOrd="7" destOrd="0" presId="urn:microsoft.com/office/officeart/2008/layout/LinedList"/>
    <dgm:cxn modelId="{4D6728B9-585C-4506-A319-4F5D40BAFA64}" type="presParOf" srcId="{034D0139-F9A0-4508-8DAA-23299FA49B6D}" destId="{C645DB11-22DE-4E4A-99F6-485D14360F35}" srcOrd="0" destOrd="0" presId="urn:microsoft.com/office/officeart/2008/layout/LinedList"/>
    <dgm:cxn modelId="{CEB185FE-37C7-45B6-82EF-9E772ED9B5AC}" type="presParOf" srcId="{034D0139-F9A0-4508-8DAA-23299FA49B6D}" destId="{D30AC0DD-F6E6-4278-A56C-63710D736A6B}" srcOrd="1" destOrd="0" presId="urn:microsoft.com/office/officeart/2008/layout/LinedList"/>
    <dgm:cxn modelId="{AAE59FC9-DDA7-43C8-9A58-52207F2E551D}" type="presParOf" srcId="{1303E4C0-A6F9-49E2-ABE4-4861E7F8C554}" destId="{E1A52422-FF32-4747-B855-10AE7BD97C13}" srcOrd="8" destOrd="0" presId="urn:microsoft.com/office/officeart/2008/layout/LinedList"/>
    <dgm:cxn modelId="{5CD83F4C-3343-49EE-8128-1B6939BBAB11}" type="presParOf" srcId="{1303E4C0-A6F9-49E2-ABE4-4861E7F8C554}" destId="{864B5645-9CDF-4BC0-91AA-B733390A227C}" srcOrd="9" destOrd="0" presId="urn:microsoft.com/office/officeart/2008/layout/LinedList"/>
    <dgm:cxn modelId="{449BC87F-142B-499F-B3D7-1F347F5EAE56}" type="presParOf" srcId="{864B5645-9CDF-4BC0-91AA-B733390A227C}" destId="{C1EA5C73-811B-4513-A172-B3BBEFF3BCA1}" srcOrd="0" destOrd="0" presId="urn:microsoft.com/office/officeart/2008/layout/LinedList"/>
    <dgm:cxn modelId="{AACA6D29-1A08-4DB8-B020-999E654A4E3F}" type="presParOf" srcId="{864B5645-9CDF-4BC0-91AA-B733390A227C}" destId="{D013113C-A982-461A-B3DB-9D78C78B0B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F913C-1553-4250-8E4F-EC84A02DAF43}">
      <dsp:nvSpPr>
        <dsp:cNvPr id="0" name=""/>
        <dsp:cNvSpPr/>
      </dsp:nvSpPr>
      <dsp:spPr>
        <a:xfrm>
          <a:off x="0" y="2060"/>
          <a:ext cx="6620255" cy="1044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17077-0644-404D-BA49-810DA81AD261}">
      <dsp:nvSpPr>
        <dsp:cNvPr id="0" name=""/>
        <dsp:cNvSpPr/>
      </dsp:nvSpPr>
      <dsp:spPr>
        <a:xfrm>
          <a:off x="315941" y="237058"/>
          <a:ext cx="574439" cy="574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F914B-C2E0-46D7-A289-E43FF2654F25}">
      <dsp:nvSpPr>
        <dsp:cNvPr id="0" name=""/>
        <dsp:cNvSpPr/>
      </dsp:nvSpPr>
      <dsp:spPr>
        <a:xfrm>
          <a:off x="1206323" y="2060"/>
          <a:ext cx="5413932" cy="104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6" tIns="110536" rIns="110536" bIns="11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ACLA Behavioral Health Measure</a:t>
          </a:r>
        </a:p>
      </dsp:txBody>
      <dsp:txXfrm>
        <a:off x="1206323" y="2060"/>
        <a:ext cx="5413932" cy="1044435"/>
      </dsp:txXfrm>
    </dsp:sp>
    <dsp:sp modelId="{FAB3ACA2-D189-431A-8523-CA3FBF6C3CD2}">
      <dsp:nvSpPr>
        <dsp:cNvPr id="0" name=""/>
        <dsp:cNvSpPr/>
      </dsp:nvSpPr>
      <dsp:spPr>
        <a:xfrm>
          <a:off x="0" y="1307605"/>
          <a:ext cx="6620255" cy="1044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D50FF-B99C-4237-A4FC-3467CC1D9808}">
      <dsp:nvSpPr>
        <dsp:cNvPr id="0" name=""/>
        <dsp:cNvSpPr/>
      </dsp:nvSpPr>
      <dsp:spPr>
        <a:xfrm>
          <a:off x="315941" y="1542603"/>
          <a:ext cx="574439" cy="574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4654-AC76-4AE6-91D0-8BBC19D7BAC4}">
      <dsp:nvSpPr>
        <dsp:cNvPr id="0" name=""/>
        <dsp:cNvSpPr/>
      </dsp:nvSpPr>
      <dsp:spPr>
        <a:xfrm>
          <a:off x="1206323" y="1307605"/>
          <a:ext cx="5413932" cy="104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6" tIns="110536" rIns="110536" bIns="11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this topic matters </a:t>
          </a:r>
        </a:p>
      </dsp:txBody>
      <dsp:txXfrm>
        <a:off x="1206323" y="1307605"/>
        <a:ext cx="5413932" cy="1044435"/>
      </dsp:txXfrm>
    </dsp:sp>
    <dsp:sp modelId="{E599607C-F67D-47AF-A880-9DEA75EECDAC}">
      <dsp:nvSpPr>
        <dsp:cNvPr id="0" name=""/>
        <dsp:cNvSpPr/>
      </dsp:nvSpPr>
      <dsp:spPr>
        <a:xfrm>
          <a:off x="0" y="2613150"/>
          <a:ext cx="6620255" cy="104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3A3C1-1384-4D2C-9E3F-9F81ABD640A4}">
      <dsp:nvSpPr>
        <dsp:cNvPr id="0" name=""/>
        <dsp:cNvSpPr/>
      </dsp:nvSpPr>
      <dsp:spPr>
        <a:xfrm>
          <a:off x="315941" y="2848148"/>
          <a:ext cx="574439" cy="574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1CB86-8754-457B-BFD4-F1EDC0EF1648}">
      <dsp:nvSpPr>
        <dsp:cNvPr id="0" name=""/>
        <dsp:cNvSpPr/>
      </dsp:nvSpPr>
      <dsp:spPr>
        <a:xfrm>
          <a:off x="1206323" y="2613150"/>
          <a:ext cx="5413932" cy="104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6" tIns="110536" rIns="110536" bIns="11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Findings in the data</a:t>
          </a:r>
        </a:p>
      </dsp:txBody>
      <dsp:txXfrm>
        <a:off x="1206323" y="2613150"/>
        <a:ext cx="5413932" cy="1044435"/>
      </dsp:txXfrm>
    </dsp:sp>
    <dsp:sp modelId="{FAF049DD-DF64-4550-9D28-34D8F20CBD24}">
      <dsp:nvSpPr>
        <dsp:cNvPr id="0" name=""/>
        <dsp:cNvSpPr/>
      </dsp:nvSpPr>
      <dsp:spPr>
        <a:xfrm>
          <a:off x="0" y="3918695"/>
          <a:ext cx="6620255" cy="1044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BDC79-B859-4A51-B9E5-08F3CB85613E}">
      <dsp:nvSpPr>
        <dsp:cNvPr id="0" name=""/>
        <dsp:cNvSpPr/>
      </dsp:nvSpPr>
      <dsp:spPr>
        <a:xfrm>
          <a:off x="315941" y="4153693"/>
          <a:ext cx="574439" cy="5744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40FE4-0F86-4859-99C8-75C12264E3E2}">
      <dsp:nvSpPr>
        <dsp:cNvPr id="0" name=""/>
        <dsp:cNvSpPr/>
      </dsp:nvSpPr>
      <dsp:spPr>
        <a:xfrm>
          <a:off x="1206323" y="3918695"/>
          <a:ext cx="5413932" cy="104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6" tIns="110536" rIns="110536" bIns="11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Incentives in action and thoughts moving forward</a:t>
          </a:r>
        </a:p>
      </dsp:txBody>
      <dsp:txXfrm>
        <a:off x="1206323" y="3918695"/>
        <a:ext cx="5413932" cy="1044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16369-8F09-4EA8-8D59-F8F14499743F}">
      <dsp:nvSpPr>
        <dsp:cNvPr id="0" name=""/>
        <dsp:cNvSpPr/>
      </dsp:nvSpPr>
      <dsp:spPr>
        <a:xfrm>
          <a:off x="0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58738-8830-46F6-B533-DFDE81EB2C0E}">
      <dsp:nvSpPr>
        <dsp:cNvPr id="0" name=""/>
        <dsp:cNvSpPr/>
      </dsp:nvSpPr>
      <dsp:spPr>
        <a:xfrm>
          <a:off x="348615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Observational studies show that patients who receive follow up within 7 days after opioid use disorder related ED visit have a </a:t>
          </a:r>
          <a:r>
            <a:rPr lang="en-US" sz="1600" b="1" u="sng" kern="1200"/>
            <a:t>9% risk reduction in fatal or nonfatal overdose within 6 months. </a:t>
          </a:r>
          <a:r>
            <a:rPr lang="en-US" sz="1600" kern="1200"/>
            <a:t>(HR=0.91, 95% CI) </a:t>
          </a:r>
        </a:p>
      </dsp:txBody>
      <dsp:txXfrm>
        <a:off x="406968" y="1111441"/>
        <a:ext cx="3020829" cy="1875628"/>
      </dsp:txXfrm>
    </dsp:sp>
    <dsp:sp modelId="{1432B135-5020-4483-8F3E-9473A66D9752}">
      <dsp:nvSpPr>
        <dsp:cNvPr id="0" name=""/>
        <dsp:cNvSpPr/>
      </dsp:nvSpPr>
      <dsp:spPr>
        <a:xfrm>
          <a:off x="3834765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929B-D2FB-4823-86F9-6522CB3309E6}">
      <dsp:nvSpPr>
        <dsp:cNvPr id="0" name=""/>
        <dsp:cNvSpPr/>
      </dsp:nvSpPr>
      <dsp:spPr>
        <a:xfrm>
          <a:off x="4183379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Regarding alcohol use disorder, post discharge follow up and initiation of medications for alcohol use disorder are associated with </a:t>
          </a:r>
          <a:r>
            <a:rPr lang="en-US" sz="1600" b="1" u="sng" kern="1200"/>
            <a:t>significant reductions in 30-day mortality and hospital readmission. </a:t>
          </a:r>
          <a:endParaRPr lang="en-US" sz="1600" kern="1200"/>
        </a:p>
      </dsp:txBody>
      <dsp:txXfrm>
        <a:off x="4241732" y="1111441"/>
        <a:ext cx="3020829" cy="1875628"/>
      </dsp:txXfrm>
    </dsp:sp>
    <dsp:sp modelId="{32D3EF74-2FD1-429D-97ED-4A336545568C}">
      <dsp:nvSpPr>
        <dsp:cNvPr id="0" name=""/>
        <dsp:cNvSpPr/>
      </dsp:nvSpPr>
      <dsp:spPr>
        <a:xfrm>
          <a:off x="7669530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E3882-4974-46E3-B1E4-1037E23492CD}">
      <dsp:nvSpPr>
        <dsp:cNvPr id="0" name=""/>
        <dsp:cNvSpPr/>
      </dsp:nvSpPr>
      <dsp:spPr>
        <a:xfrm>
          <a:off x="8018145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Qualitative data show that </a:t>
          </a:r>
          <a:r>
            <a:rPr lang="en-US" sz="1600" i="1" kern="1200" dirty="0"/>
            <a:t>patients emphasize </a:t>
          </a:r>
          <a:r>
            <a:rPr lang="en-US" sz="1600" u="sng" kern="1200" dirty="0"/>
            <a:t>proactive discharge planning, individualized care plans, and post-discharge outreach</a:t>
          </a:r>
          <a:r>
            <a:rPr lang="en-US" sz="1600" kern="1200" dirty="0"/>
            <a:t> to facilitate connection to treatment and support.</a:t>
          </a:r>
        </a:p>
      </dsp:txBody>
      <dsp:txXfrm>
        <a:off x="8076498" y="1111441"/>
        <a:ext cx="3020829" cy="1875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C09D1-59AA-4035-BDA8-353E9111E0D7}">
      <dsp:nvSpPr>
        <dsp:cNvPr id="0" name=""/>
        <dsp:cNvSpPr/>
      </dsp:nvSpPr>
      <dsp:spPr>
        <a:xfrm>
          <a:off x="0" y="671"/>
          <a:ext cx="7126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51012-37AC-4485-B3EB-8498A95D087A}">
      <dsp:nvSpPr>
        <dsp:cNvPr id="0" name=""/>
        <dsp:cNvSpPr/>
      </dsp:nvSpPr>
      <dsp:spPr>
        <a:xfrm>
          <a:off x="0" y="671"/>
          <a:ext cx="7126514" cy="110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Provider incentives for ACLA behavioral health providers to initiate follow-up care within 30 days of ED admission (email originally sent October 18,2023)</a:t>
          </a:r>
        </a:p>
      </dsp:txBody>
      <dsp:txXfrm>
        <a:off x="0" y="671"/>
        <a:ext cx="7126514" cy="1100044"/>
      </dsp:txXfrm>
    </dsp:sp>
    <dsp:sp modelId="{1C28957B-6FD4-4E41-ADBC-42AD52036BB9}">
      <dsp:nvSpPr>
        <dsp:cNvPr id="0" name=""/>
        <dsp:cNvSpPr/>
      </dsp:nvSpPr>
      <dsp:spPr>
        <a:xfrm>
          <a:off x="0" y="1100715"/>
          <a:ext cx="7126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D75E8-CCA1-4D84-925C-1A3F99B3BC1B}">
      <dsp:nvSpPr>
        <dsp:cNvPr id="0" name=""/>
        <dsp:cNvSpPr/>
      </dsp:nvSpPr>
      <dsp:spPr>
        <a:xfrm>
          <a:off x="0" y="1100715"/>
          <a:ext cx="7126514" cy="110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Behavioral health provider portal alerts sent when members are inpatient sent on weekly basis</a:t>
          </a:r>
        </a:p>
      </dsp:txBody>
      <dsp:txXfrm>
        <a:off x="0" y="1100715"/>
        <a:ext cx="7126514" cy="1100044"/>
      </dsp:txXfrm>
    </dsp:sp>
    <dsp:sp modelId="{A96787C1-F5A0-447F-8E5C-2127A0235488}">
      <dsp:nvSpPr>
        <dsp:cNvPr id="0" name=""/>
        <dsp:cNvSpPr/>
      </dsp:nvSpPr>
      <dsp:spPr>
        <a:xfrm>
          <a:off x="0" y="2200759"/>
          <a:ext cx="7126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C6DB1-D235-4666-8571-B16D3EDE7B09}">
      <dsp:nvSpPr>
        <dsp:cNvPr id="0" name=""/>
        <dsp:cNvSpPr/>
      </dsp:nvSpPr>
      <dsp:spPr>
        <a:xfrm>
          <a:off x="0" y="2200759"/>
          <a:ext cx="7126514" cy="110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Educating emergency departments partnerships on scheduling 7 day follow ups and making members aware of BH providers in their area/how to schedule their own appointments</a:t>
          </a:r>
        </a:p>
      </dsp:txBody>
      <dsp:txXfrm>
        <a:off x="0" y="2200759"/>
        <a:ext cx="7126514" cy="1100044"/>
      </dsp:txXfrm>
    </dsp:sp>
    <dsp:sp modelId="{743D6259-5CB0-4522-87FD-2B5CC6EC25AD}">
      <dsp:nvSpPr>
        <dsp:cNvPr id="0" name=""/>
        <dsp:cNvSpPr/>
      </dsp:nvSpPr>
      <dsp:spPr>
        <a:xfrm>
          <a:off x="0" y="3300804"/>
          <a:ext cx="7126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B11-22DE-4E4A-99F6-485D14360F35}">
      <dsp:nvSpPr>
        <dsp:cNvPr id="0" name=""/>
        <dsp:cNvSpPr/>
      </dsp:nvSpPr>
      <dsp:spPr>
        <a:xfrm>
          <a:off x="0" y="3300804"/>
          <a:ext cx="7126514" cy="110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Manage care coordination between ED care team and behavioral health providers </a:t>
          </a:r>
          <a:r>
            <a:rPr lang="en-US" sz="1800" kern="1200">
              <a:sym typeface="Wingdings" panose="05000000000000000000" pitchFamily="2" charset="2"/>
            </a:rPr>
            <a:t></a:t>
          </a:r>
          <a:r>
            <a:rPr lang="en-US" sz="1800" kern="1200"/>
            <a:t> member clinical summary is available in provider portal… obtain ongoing provider feedback via email notifications</a:t>
          </a:r>
        </a:p>
      </dsp:txBody>
      <dsp:txXfrm>
        <a:off x="0" y="3300804"/>
        <a:ext cx="7126514" cy="1100044"/>
      </dsp:txXfrm>
    </dsp:sp>
    <dsp:sp modelId="{E1A52422-FF32-4747-B855-10AE7BD97C13}">
      <dsp:nvSpPr>
        <dsp:cNvPr id="0" name=""/>
        <dsp:cNvSpPr/>
      </dsp:nvSpPr>
      <dsp:spPr>
        <a:xfrm>
          <a:off x="0" y="4400848"/>
          <a:ext cx="71265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A5C73-811B-4513-A172-B3BBEFF3BCA1}">
      <dsp:nvSpPr>
        <dsp:cNvPr id="0" name=""/>
        <dsp:cNvSpPr/>
      </dsp:nvSpPr>
      <dsp:spPr>
        <a:xfrm>
          <a:off x="0" y="4400848"/>
          <a:ext cx="7126514" cy="110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Educate ED on transportation of benefits available to members to resolve barriers to attending appointments</a:t>
          </a:r>
        </a:p>
      </dsp:txBody>
      <dsp:txXfrm>
        <a:off x="0" y="4400848"/>
        <a:ext cx="7126514" cy="110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60764-5D69-46FB-B668-9A8F98DD2C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A0E6-A237-48F9-871E-A3D84EE6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5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the interagency coordination committee on the prevention of underage drinking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CDC website– causes of mortality 50.6 substance overdose deaths per 100,000 in Louisiana accounting for 2224 deaths in 2023 in 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We do not have specifications of which type of behavioral health provider patients followed up with</a:t>
            </a:r>
          </a:p>
          <a:p>
            <a:endParaRPr lang="en-US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36.18 was listed, but measured data by newest 50</a:t>
            </a:r>
            <a:r>
              <a:rPr lang="en-US" sz="1200" baseline="30000" dirty="0">
                <a:effectLst/>
              </a:rPr>
              <a:t>th</a:t>
            </a:r>
            <a:r>
              <a:rPr lang="en-US" sz="1200" dirty="0">
                <a:effectLst/>
              </a:rPr>
              <a:t> percentile of 30.9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NCQA Quality Compass 2024 (MY23) Medicaid National 50th percentile (All LOBs [Excluding PPOs and EPOs]: Average) for the year prior to the measurement year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American society of addiction medicine identifies timely </a:t>
            </a:r>
            <a:r>
              <a:rPr lang="en-US" dirty="0" err="1"/>
              <a:t>outpt</a:t>
            </a:r>
            <a:r>
              <a:rPr lang="en-US" dirty="0"/>
              <a:t> follow up as key safety measure particularly within 7 days</a:t>
            </a:r>
            <a:r>
              <a:rPr lang="en-US" dirty="0">
                <a:sym typeface="Wingdings" panose="05000000000000000000" pitchFamily="2" charset="2"/>
              </a:rPr>
              <a:t> necessary first step for care coordination/treatment engagement after acute care episodes/detox. Window supported by predictive validity for improved outcomes and aligns with HEDIS quality measure for SUD.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Sources here: Medicaid Outcomes Distributed Research Network. “Follow up after ED Visits for Opioid Use Disorder: Do They Reduce Future Overdoses?” </a:t>
            </a:r>
            <a:r>
              <a:rPr lang="en-US" u="sng" dirty="0">
                <a:sym typeface="Wingdings" panose="05000000000000000000" pitchFamily="2" charset="2"/>
              </a:rPr>
              <a:t>Journal of Substance Abuse Treatment</a:t>
            </a:r>
            <a:r>
              <a:rPr lang="en-US" dirty="0">
                <a:sym typeface="Wingdings" panose="05000000000000000000" pitchFamily="2" charset="2"/>
              </a:rPr>
              <a:t>. 2022 Nov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“Outcomes After Initiation of medications for alcohol use disorder at hospital discharge… Jama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Health resource services administration and American psychiatric association states that it is generally considered sufficient to have 1 psychiatrist per 20,000 people. Health professional shortage areas (HPSA)’s usually designate an area as having a shortage if the target of 1 psychiatrist per 30k is not met. 33-50 psychiatrists is usually the goal per 100,000.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goat at 30.9% so we have seen steady increase in patients following up with a mental health provider within 30 days of ED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2023: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 followed up 35/176 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followed up 119/593 </a:t>
            </a:r>
          </a:p>
          <a:p>
            <a:pPr fontAlgn="base"/>
            <a:r>
              <a:rPr lang="en-US" dirty="0"/>
              <a:t>2024: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 followed up  35/143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followed up  100/406</a:t>
            </a:r>
            <a:endParaRPr lang="en-US" dirty="0"/>
          </a:p>
          <a:p>
            <a:r>
              <a:rPr lang="en-US" dirty="0"/>
              <a:t>2025-July: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28/97 rural patients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124/362 urban patients 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v female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103/497 males followed up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53/286 females followed up 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 followed up 69/333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females followed up 67/215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 followed up 69/333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females followed up 67/215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5—circle region 5– talk about improvement</a:t>
            </a:r>
            <a:r>
              <a:rPr lang="en-US" dirty="0">
                <a:sym typeface="Wingdings" panose="05000000000000000000" pitchFamily="2" charset="2"/>
              </a:rPr>
              <a:t> look at individual parishes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Region 5 specifically saw increased improvement in follow up. Within 2023, 2024, and 2024 specifically 2023- 23.4% patients following up, 2024-26.7% following up, and 2025- 55.4% following up. (disclaimer-small sample size of 40-50s patients)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2 regions above target for combined average of all 3 years: region 2 and region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Providers include psychiatrists, psychiatric NP/advanced nurses, psychologists, licensed counselors</a:t>
            </a:r>
          </a:p>
          <a:p>
            <a:endParaRPr lang="en-US" dirty="0"/>
          </a:p>
          <a:p>
            <a:r>
              <a:rPr lang="en-US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A0E6-A237-48F9-871E-A3D84EE659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6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3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state-stats/deaths/drug-overdos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0FF499D5-3B39-2200-3F7E-BA4360D1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41" r="-1" b="1167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D993A-B02A-EE0A-9F9C-EF863CEF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11305162" cy="2334247"/>
          </a:xfrm>
        </p:spPr>
        <p:txBody>
          <a:bodyPr anchor="t">
            <a:noAutofit/>
          </a:bodyPr>
          <a:lstStyle/>
          <a:p>
            <a:r>
              <a:rPr lang="en-US" sz="3600" dirty="0"/>
              <a:t>An analysis of Behavioral Health Measures:</a:t>
            </a:r>
            <a:br>
              <a:rPr lang="en-US" sz="3600" dirty="0"/>
            </a:br>
            <a:r>
              <a:rPr lang="en-US" sz="3600" dirty="0"/>
              <a:t>“Follow-Up After Emergency Department Visit for Alcohol or Other Drug Abuse”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0D05B-3B13-8DF5-88A6-D97C35D55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58" y="3312656"/>
            <a:ext cx="11457873" cy="2893824"/>
          </a:xfrm>
        </p:spPr>
        <p:txBody>
          <a:bodyPr anchor="t">
            <a:normAutofit/>
          </a:bodyPr>
          <a:lstStyle/>
          <a:p>
            <a:r>
              <a:rPr lang="en-US" b="1" i="0" dirty="0">
                <a:solidFill>
                  <a:srgbClr val="FFFFFF"/>
                </a:solidFill>
              </a:rPr>
              <a:t>AmeriHealth Caritas x LSUHSC School of Medicine</a:t>
            </a:r>
          </a:p>
          <a:p>
            <a:r>
              <a:rPr lang="en-US" b="1" i="0" dirty="0">
                <a:solidFill>
                  <a:srgbClr val="FFFFFF"/>
                </a:solidFill>
              </a:rPr>
              <a:t>Sloan Robinson, MS4</a:t>
            </a:r>
          </a:p>
          <a:p>
            <a:r>
              <a:rPr lang="en-US" b="1" i="0" dirty="0">
                <a:solidFill>
                  <a:srgbClr val="FFFFFF"/>
                </a:solidFill>
              </a:rPr>
              <a:t>September 24,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6D1AEA9-04CD-705C-C6C0-824317598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38" y="5023061"/>
            <a:ext cx="2944056" cy="1713062"/>
          </a:xfrm>
          <a:prstGeom prst="rect">
            <a:avLst/>
          </a:prstGeom>
        </p:spPr>
      </p:pic>
      <p:pic>
        <p:nvPicPr>
          <p:cNvPr id="8" name="Picture 7" descr="A yellow and purple logo&#10;&#10;AI-generated content may be incorrect.">
            <a:extLst>
              <a:ext uri="{FF2B5EF4-FFF2-40B4-BE49-F238E27FC236}">
                <a16:creationId xmlns:a16="http://schemas.microsoft.com/office/drawing/2014/main" id="{955F0E4B-11DA-10FC-F977-B3CA170A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6" y="5240441"/>
            <a:ext cx="3318670" cy="12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6A22-32F9-19B6-72CD-AD5A8771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6FAE-D4F1-3D68-605F-DE2A052E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2D050"/>
                </a:solidFill>
              </a:rPr>
              <a:t>Continue the current course…Great job!</a:t>
            </a:r>
          </a:p>
          <a:p>
            <a:r>
              <a:rPr lang="en-US" sz="2800" dirty="0"/>
              <a:t>Excel document of Behavioral health providers for convenient ED use?</a:t>
            </a:r>
          </a:p>
          <a:p>
            <a:r>
              <a:rPr lang="en-US" sz="2800" dirty="0"/>
              <a:t>Are incentives in place for members to follow up?</a:t>
            </a:r>
          </a:p>
          <a:p>
            <a:r>
              <a:rPr lang="en-US" sz="2800" dirty="0"/>
              <a:t>Other ideas from the crowd..?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0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3788-1C90-9BE8-F422-D2FFB9EF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9505-8806-063B-BE7C-FB51C387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hlinkClick r:id="rId2"/>
              </a:rPr>
              <a:t>Drug Overdose Mortality | Stats of the States | CDC</a:t>
            </a:r>
            <a:endParaRPr lang="en-US" sz="1200" dirty="0"/>
          </a:p>
          <a:p>
            <a:r>
              <a:rPr lang="en-US" sz="1200" dirty="0"/>
              <a:t>ACLA data</a:t>
            </a:r>
          </a:p>
          <a:p>
            <a:r>
              <a:rPr lang="en-US" sz="1200" dirty="0"/>
              <a:t>SAMHSA, Center for Behavioral Health Statistics and Quality, National Survey on Drug Use and Health, 2021 and 2022. </a:t>
            </a:r>
          </a:p>
          <a:p>
            <a:r>
              <a:rPr lang="en-US" sz="1200" dirty="0"/>
              <a:t>https://ldh.la.gov/assets/oph/Center-PHI/maps</a:t>
            </a:r>
          </a:p>
          <a:p>
            <a:r>
              <a:rPr lang="en-US" sz="1200" dirty="0">
                <a:sym typeface="Wingdings" panose="05000000000000000000" pitchFamily="2" charset="2"/>
              </a:rPr>
              <a:t>Medicaid Outcomes Distributed Research Network. “Follow up after ED Visits for Opioid Use Disorder: Do They Reduce Future Overdoses?” Journal of Substance Abuse Treatment. 2022 Nov</a:t>
            </a:r>
          </a:p>
          <a:p>
            <a:r>
              <a:rPr lang="en-US" sz="1200" dirty="0"/>
              <a:t>Bernstein EY, Baggett TP, Trivedi S, Herzig SJ, Anderson TS. Outcomes After Initiation of Medications for Alcohol Use Disorder at Hospital Discharge. JAMA </a:t>
            </a:r>
            <a:r>
              <a:rPr lang="en-US" sz="1200" dirty="0" err="1"/>
              <a:t>Netw</a:t>
            </a:r>
            <a:r>
              <a:rPr lang="en-US" sz="1200" dirty="0"/>
              <a:t> Open. 2024 Mar 4;7(3):e243387. </a:t>
            </a:r>
            <a:r>
              <a:rPr lang="en-US" sz="1200" dirty="0" err="1"/>
              <a:t>doi</a:t>
            </a:r>
            <a:r>
              <a:rPr lang="en-US" sz="1200" dirty="0"/>
              <a:t>: 10.1001/jamanetworkopen.2024.3387. PMID: 38551564; PMCID: PMC10980961.</a:t>
            </a:r>
            <a:endParaRPr lang="en-US" sz="12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83DE0-EA7C-0BD7-FA9E-9BABFC70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397649" cy="33037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Alcohol intake rates in Louisiana in the youth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93090-3A80-73D5-CB18-A465E559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9803" y="956707"/>
            <a:ext cx="7282840" cy="53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4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E80E-1934-C75F-C372-3EB52899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rmAutofit/>
          </a:bodyPr>
          <a:lstStyle/>
          <a:p>
            <a:r>
              <a:rPr lang="en-US" sz="4000" dirty="0"/>
              <a:t>Substance Abuse in Louisiana: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206B34-AF93-B0B1-45F4-E8A7333A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r>
              <a:rPr lang="en-US" dirty="0"/>
              <a:t>Louisiana ranked #5 in the nation in 2023 in overdose deaths with 50.6 per 100,000 people accounting for 2,224 deaths. </a:t>
            </a:r>
          </a:p>
        </p:txBody>
      </p:sp>
      <p:pic>
        <p:nvPicPr>
          <p:cNvPr id="8" name="Content Placeholder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798C96F-795A-D535-A4DB-C0290511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691"/>
          <a:stretch>
            <a:fillRect/>
          </a:stretch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84A89-F9C3-C20A-5798-3C64DAA0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US"/>
              <a:t>Outline of Project: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300216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C3A287-805B-80E3-C18D-5AC6436DD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860973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1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E97D-B2DC-3CB1-E703-137EE8AD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ACLA FUA measure: Follow-up After Emergency Department Visit for Substance Use –within 30 days of the ED visit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2272-C9EE-007E-56A6-0AD80E31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034748"/>
            <a:ext cx="11155680" cy="33111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ACLA members 13+ years of age on the date of the ED visit with a principal diagnosis of substance use disorder (SUD) </a:t>
            </a:r>
          </a:p>
          <a:p>
            <a:pPr lvl="1"/>
            <a:r>
              <a:rPr lang="en-US" dirty="0"/>
              <a:t>Data contained chief </a:t>
            </a:r>
            <a:r>
              <a:rPr lang="en-US" dirty="0" err="1"/>
              <a:t>dxs</a:t>
            </a:r>
            <a:r>
              <a:rPr lang="en-US" dirty="0"/>
              <a:t> of Alcohol and other drug, drug overdose, and substance abuse.</a:t>
            </a:r>
          </a:p>
          <a:p>
            <a:r>
              <a:rPr lang="en-US" dirty="0"/>
              <a:t>Percentage of discharges in which patient had follow up within 7 days</a:t>
            </a:r>
          </a:p>
          <a:p>
            <a:r>
              <a:rPr lang="en-US" dirty="0"/>
              <a:t>Percentage of discharges in which patient had follow up within 30 days</a:t>
            </a:r>
          </a:p>
          <a:p>
            <a:r>
              <a:rPr lang="en-US" dirty="0"/>
              <a:t>Goal: 50</a:t>
            </a:r>
            <a:r>
              <a:rPr lang="en-US" baseline="30000" dirty="0"/>
              <a:t>th</a:t>
            </a:r>
            <a:r>
              <a:rPr lang="en-US" dirty="0"/>
              <a:t> percentile for NCQA Quality Compass 2024 (MY23)</a:t>
            </a:r>
          </a:p>
          <a:p>
            <a:r>
              <a:rPr lang="en-US" dirty="0"/>
              <a:t>Measured years in this analysis 2023, 2024, and Jan-June 2025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5A39-3E42-ADB4-8613-F2924CDC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Matters: The Importance of a Follow up in Substance Use.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4B854F-F058-B379-8D0E-E3F85240F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06795"/>
              </p:ext>
            </p:extLst>
          </p:nvPr>
        </p:nvGraphicFramePr>
        <p:xfrm>
          <a:off x="521208" y="2578608"/>
          <a:ext cx="1115568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39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009A-AB25-3D42-7BCE-5C936CDE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Abuse Providers in Louisiana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9892-3AE0-D17E-F0FA-AE5EF892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3802511" cy="3767328"/>
          </a:xfrm>
        </p:spPr>
        <p:txBody>
          <a:bodyPr/>
          <a:lstStyle/>
          <a:p>
            <a:r>
              <a:rPr lang="en-US" b="1" dirty="0"/>
              <a:t>332.4 per 100,000 people</a:t>
            </a:r>
          </a:p>
          <a:p>
            <a:r>
              <a:rPr lang="en-US" dirty="0"/>
              <a:t>This is the number of psychiatrists, psychologists, licensed clinical social workers, counselors, marriage and family therapists and advanced practice nurses specializing in mental health care per 100,000 population. We rank #26 in the nation.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24625-0438-92FB-238C-C985BAB6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15" y="1666523"/>
            <a:ext cx="7340977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3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8D654-922A-513D-DF59-E26E961F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Autofit/>
          </a:bodyPr>
          <a:lstStyle/>
          <a:p>
            <a:r>
              <a:rPr lang="en-US" sz="2800" u="sng" dirty="0"/>
              <a:t>Data Analysis</a:t>
            </a:r>
            <a:r>
              <a:rPr lang="en-US" sz="2800" dirty="0"/>
              <a:t>: Percentage of patients with follow up within 7 and 30 days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07D6C-E169-2D30-54C6-17947C02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2023- 152/783 patients followed up at 30 days and 76/783 at 7 days.</a:t>
            </a:r>
            <a:endParaRPr lang="en-US" b="1" dirty="0"/>
          </a:p>
          <a:p>
            <a:r>
              <a:rPr lang="en-US" dirty="0"/>
              <a:t>2024- 135/553 patients followed up at 30 days</a:t>
            </a:r>
            <a:r>
              <a:rPr lang="en-US" b="1" dirty="0"/>
              <a:t> </a:t>
            </a:r>
            <a:r>
              <a:rPr lang="en-US" dirty="0"/>
              <a:t>and 78/553 at 7 days.  </a:t>
            </a:r>
            <a:endParaRPr lang="en-US" b="1" dirty="0"/>
          </a:p>
          <a:p>
            <a:r>
              <a:rPr lang="en-US" dirty="0"/>
              <a:t>2025 through July- 148/461 patients followed up 30 days and 92/461 at 7 days.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573355-C539-6485-7A09-B65B53481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82" y="978408"/>
            <a:ext cx="7714462" cy="53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622C0-6F22-B3F1-135F-7E6F21EC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041390"/>
            <a:ext cx="7726680" cy="5324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Rural vs. Urban and Male vs. Female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Content Placeholder 13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17ADF197-7364-04E5-8C4C-6D20DF383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 r="3" b="3"/>
          <a:stretch>
            <a:fillRect/>
          </a:stretch>
        </p:blipFill>
        <p:spPr>
          <a:xfrm>
            <a:off x="408197" y="2159376"/>
            <a:ext cx="5450641" cy="4096268"/>
          </a:xfrm>
          <a:prstGeom prst="rect">
            <a:avLst/>
          </a:prstGeom>
        </p:spPr>
      </p:pic>
      <p:pic>
        <p:nvPicPr>
          <p:cNvPr id="16" name="Picture 15" descr="A graph with blue and orange bars&#10;&#10;AI-generated content may be incorrect.">
            <a:extLst>
              <a:ext uri="{FF2B5EF4-FFF2-40B4-BE49-F238E27FC236}">
                <a16:creationId xmlns:a16="http://schemas.microsoft.com/office/drawing/2014/main" id="{C7D41147-C120-AB0C-84E5-7D20840E9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 r="3" b="3"/>
          <a:stretch>
            <a:fillRect/>
          </a:stretch>
        </p:blipFill>
        <p:spPr>
          <a:xfrm>
            <a:off x="6333164" y="2136516"/>
            <a:ext cx="5450641" cy="40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6C2D-573B-8B6B-472C-E6BB5F58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up by region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CCD9D-603E-43A5-0681-5A7A1E80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1" y="1656522"/>
            <a:ext cx="5468549" cy="5204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C40AE-87C4-FA79-EEAB-F9AC5DBA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1656522"/>
            <a:ext cx="6394636" cy="43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9E0BE-CF4A-C5C2-482C-E2D2D39E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US" dirty="0"/>
              <a:t>Great job ACLA! Initiatives in action.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11650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266A8B86-81FB-D7B1-6443-BCD0D0E4FB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50374" y="844372"/>
          <a:ext cx="7126514" cy="550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95118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1177</Words>
  <Application>Microsoft Office PowerPoint</Application>
  <PresentationFormat>Widescreen</PresentationFormat>
  <Paragraphs>105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Bierstadt</vt:lpstr>
      <vt:lpstr>Calibri</vt:lpstr>
      <vt:lpstr>Wingdings</vt:lpstr>
      <vt:lpstr>GestaltVTI</vt:lpstr>
      <vt:lpstr>An analysis of Behavioral Health Measures: “Follow-Up After Emergency Department Visit for Alcohol or Other Drug Abuse”</vt:lpstr>
      <vt:lpstr>Outline of Project:</vt:lpstr>
      <vt:lpstr>ACLA FUA measure: Follow-up After Emergency Department Visit for Substance Use –within 30 days of the ED visit </vt:lpstr>
      <vt:lpstr>Why it Matters: The Importance of a Follow up in Substance Use.</vt:lpstr>
      <vt:lpstr>Substance Abuse Providers in Louisiana</vt:lpstr>
      <vt:lpstr>Data Analysis: Percentage of patients with follow up within 7 and 30 days</vt:lpstr>
      <vt:lpstr>Rural vs. Urban and Male vs. Female</vt:lpstr>
      <vt:lpstr>Follow up by region</vt:lpstr>
      <vt:lpstr>Great job ACLA! Initiatives in action.</vt:lpstr>
      <vt:lpstr>Next steps..</vt:lpstr>
      <vt:lpstr>Citations</vt:lpstr>
      <vt:lpstr>Alcohol intake rates in Louisiana in the youth</vt:lpstr>
      <vt:lpstr>Substance Abuse in Louisiana: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Robinson, Sloan S.</dc:creator>
  <cp:lastModifiedBy>Robinson, Sloan S.</cp:lastModifiedBy>
  <cp:revision>9</cp:revision>
  <dcterms:created xsi:type="dcterms:W3CDTF">2025-09-22T16:25:22Z</dcterms:created>
  <dcterms:modified xsi:type="dcterms:W3CDTF">2025-09-24T16:53:13Z</dcterms:modified>
</cp:coreProperties>
</file>