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b="def" i="def"/>
      <a:tcStyle>
        <a:tcBdr/>
        <a:fill>
          <a:solidFill>
            <a:srgbClr val="E8EDF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b="def" i="def"/>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b="def" i="def"/>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7" name="Shape 187"/>
          <p:cNvSpPr/>
          <p:nvPr>
            <p:ph type="sldImg"/>
          </p:nvPr>
        </p:nvSpPr>
        <p:spPr>
          <a:xfrm>
            <a:off x="1143000" y="685800"/>
            <a:ext cx="4572000" cy="3429000"/>
          </a:xfrm>
          <a:prstGeom prst="rect">
            <a:avLst/>
          </a:prstGeom>
        </p:spPr>
        <p:txBody>
          <a:bodyPr/>
          <a:lstStyle/>
          <a:p>
            <a:pPr/>
          </a:p>
        </p:txBody>
      </p:sp>
      <p:sp>
        <p:nvSpPr>
          <p:cNvPr id="188" name="Shape 18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 Id="rId3" Type="http://schemas.openxmlformats.org/officeDocument/2006/relationships/hyperlink" Target="https://pubmed.ncbi.nlm.nih.gov/39958023/" TargetMode="Externa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 Id="rId3" Type="http://schemas.openxmlformats.org/officeDocument/2006/relationships/hyperlink" Target="https://pubmed.ncbi.nlm.nih.gov/39958023/" TargetMode="Externa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 Id="rId3" Type="http://schemas.openxmlformats.org/officeDocument/2006/relationships/hyperlink" Target="https://pubmed.ncbi.nlm.nih.gov/39958023/" TargetMode="Externa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 Id="rId3" Type="http://schemas.openxmlformats.org/officeDocument/2006/relationships/hyperlink" Target="https://pmc.ncbi.nlm.nih.gov/articles/PMC9161113/#dbr220011r15" TargetMode="External"/><Relationship Id="rId4" Type="http://schemas.openxmlformats.org/officeDocument/2006/relationships/hyperlink" Target="https://www.sciencedirect.com/science/article/pii/S0190962221024233" TargetMode="Externa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 Id="rId3" Type="http://schemas.openxmlformats.org/officeDocument/2006/relationships/hyperlink" Target="https://www.jaad.org/action/showPdf?pii=S0190-9622(23)00347-X" TargetMode="Externa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 Id="rId3" Type="http://schemas.openxmlformats.org/officeDocument/2006/relationships/hyperlink" Target="https://pmc.ncbi.nlm.nih.gov/articles/PMC9326324/#b002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defRPr sz="1100"/>
            </a:pPr>
            <a:r>
              <a:t>Hi everyone!</a:t>
            </a:r>
          </a:p>
          <a:p>
            <a:pPr>
              <a:defRPr sz="1100"/>
            </a:pPr>
          </a:p>
          <a:p>
            <a:pPr>
              <a:defRPr sz="1100"/>
            </a:pPr>
            <a:r>
              <a:t>My name is Alissa Jeanfreau and I am a 4th year medical student at LSU, recently matched into Dermatology at LSU Nola.</a:t>
            </a:r>
          </a:p>
          <a:p>
            <a:pPr>
              <a:defRPr sz="1100"/>
            </a:pPr>
            <a:r>
              <a:t>I am excited to share the findings of my project analyzing the non melanoma skin cancer burden and inequities present amongst ACLA members.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p>
            <a:pPr>
              <a:defRPr sz="1100"/>
            </a:pPr>
          </a:p>
          <a:p>
            <a:pPr>
              <a:defRPr sz="1100"/>
            </a:pPr>
            <a:r>
              <a:t>3 major problems: rural pts without care, treatment of everyone, minorities groups and treatment </a:t>
            </a:r>
          </a:p>
          <a:p>
            <a:pPr marL="457200" indent="-298450">
              <a:buClr>
                <a:srgbClr val="000000"/>
              </a:buClr>
              <a:buSzPts val="1100"/>
              <a:buFont typeface="Arial"/>
              <a:buChar char="-"/>
              <a:defRPr sz="1100"/>
            </a:pPr>
            <a:r>
              <a:t>Rural PCP offices, community health centers (Are they not accessing the health care system at all?)-&gt; primary prevention with education, flyers for getting sus lesions checked. Will likely be a PCP visit for initial evaluation. </a:t>
            </a:r>
          </a:p>
          <a:p>
            <a:pPr marL="457200" indent="-298450">
              <a:buClr>
                <a:srgbClr val="000000"/>
              </a:buClr>
              <a:buSzPts val="1100"/>
              <a:buFont typeface="Arial"/>
              <a:buChar char="-"/>
              <a:defRPr sz="1100"/>
            </a:pPr>
            <a:r>
              <a:t>How to encourage treatment after diagnosis? -&gt; access to derms/wait times for specialty referral [over 3 mo -&gt; negatively correlated with appointment compliance]]? transportation (travel twice as far)? </a:t>
            </a:r>
          </a:p>
          <a:p>
            <a:pPr marL="457200" indent="-298450">
              <a:buClr>
                <a:srgbClr val="000000"/>
              </a:buClr>
              <a:buSzPts val="1100"/>
              <a:buFont typeface="Arial"/>
              <a:buChar char="-"/>
              <a:defRPr sz="1100"/>
            </a:pPr>
            <a:r>
              <a:t>How to encourage treatment after diagnosis for minority groups? Perceptions + other factors. Flyers more likely to die. </a:t>
            </a:r>
          </a:p>
          <a:p>
            <a:pPr lvl="1" marL="914400" indent="-298450">
              <a:buClr>
                <a:srgbClr val="000000"/>
              </a:buClr>
              <a:buSzPts val="1100"/>
              <a:buFont typeface="Arial"/>
              <a:buChar char="-"/>
              <a:defRPr sz="1100"/>
            </a:pPr>
            <a:r>
              <a:t>Greater propensity to lose health care coverage </a:t>
            </a:r>
          </a:p>
          <a:p>
            <a:pPr>
              <a:defRPr sz="1100"/>
            </a:pPr>
          </a:p>
          <a:p>
            <a:pPr>
              <a:defRPr sz="1100"/>
            </a:pPr>
          </a:p>
          <a:p>
            <a:pPr marL="457200" indent="-298450">
              <a:buClr>
                <a:srgbClr val="000000"/>
              </a:buClr>
              <a:buSzPts val="1100"/>
              <a:buFont typeface="Arial"/>
              <a:buChar char="-"/>
              <a:defRPr sz="1100"/>
            </a:pPr>
            <a:r>
              <a:t>Wish I could’ve seen whether PCP or derm. Maybe PCP making dx and trouble getting into Derm for treatment? </a:t>
            </a:r>
            <a:r>
              <a:rPr b="1"/>
              <a:t>Make list of dermatologists who take AmeriHealth? </a:t>
            </a:r>
            <a:endParaRPr b="1"/>
          </a:p>
          <a:p>
            <a:pPr marL="457200" indent="-298450">
              <a:buClr>
                <a:srgbClr val="000000"/>
              </a:buClr>
              <a:buSzPts val="1100"/>
              <a:buFont typeface="Arial"/>
              <a:buChar char="-"/>
              <a:defRPr sz="1100"/>
            </a:pPr>
            <a:r>
              <a:t>Time between diagnosis and treatment for those who did get treatment </a:t>
            </a:r>
          </a:p>
          <a:p>
            <a:pPr>
              <a:defRPr sz="1100"/>
            </a:pPr>
          </a:p>
          <a:p>
            <a:pPr marL="457200" indent="-298450">
              <a:buClr>
                <a:srgbClr val="000000"/>
              </a:buClr>
              <a:buSzPts val="1100"/>
              <a:buFont typeface="Arial"/>
              <a:buChar char="-"/>
              <a:defRPr sz="1100"/>
            </a:pPr>
            <a:r>
              <a:t>Increasing dermatologists in rural communities (rural residency tracks, PCP training)</a:t>
            </a:r>
          </a:p>
          <a:p>
            <a:pPr lvl="1" marL="914400" indent="-298450">
              <a:buClr>
                <a:srgbClr val="000000"/>
              </a:buClr>
              <a:buSzPts val="1100"/>
              <a:buFont typeface="Arial"/>
              <a:buChar char="-"/>
              <a:defRPr sz="1100" u="sng">
                <a:solidFill>
                  <a:srgbClr val="2200CC"/>
                </a:solidFill>
              </a:defRPr>
            </a:pPr>
            <a:r>
              <a:rPr>
                <a:solidFill>
                  <a:schemeClr val="accent5"/>
                </a:solidFill>
                <a:uFill>
                  <a:solidFill>
                    <a:schemeClr val="accent5"/>
                  </a:solidFill>
                </a:uFill>
                <a:hlinkClick r:id="rId3" invalidUrl="" action="" tgtFrame="" tooltip="" history="1" highlightClick="0" endSnd="0"/>
              </a:rPr>
              <a:t>https://pubmed.ncbi.nlm.nih.gov/39958023/</a:t>
            </a:r>
          </a:p>
          <a:p>
            <a:pPr lvl="1" marL="914400" indent="-298450">
              <a:buClr>
                <a:srgbClr val="000000"/>
              </a:buClr>
              <a:buSzPts val="1100"/>
              <a:buFont typeface="Arial"/>
              <a:buChar char="-"/>
              <a:defRPr sz="1100"/>
            </a:pPr>
            <a:r>
              <a:t>https://jamanetwork.com/journals/jamadermatology/fullarticle/2792448</a:t>
            </a:r>
          </a:p>
          <a:p>
            <a:pPr marL="457200" indent="-298450">
              <a:buClr>
                <a:srgbClr val="000000"/>
              </a:buClr>
              <a:buSzPts val="1100"/>
              <a:buFont typeface="Arial"/>
              <a:buChar char="-"/>
              <a:defRPr sz="1100"/>
            </a:pPr>
            <a:r>
              <a:t>Increasing skin cancer awareness in black communities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hape 305"/>
          <p:cNvSpPr/>
          <p:nvPr>
            <p:ph type="sldImg"/>
          </p:nvPr>
        </p:nvSpPr>
        <p:spPr>
          <a:prstGeom prst="rect">
            <a:avLst/>
          </a:prstGeom>
        </p:spPr>
        <p:txBody>
          <a:bodyPr/>
          <a:lstStyle/>
          <a:p>
            <a:pPr/>
          </a:p>
        </p:txBody>
      </p:sp>
      <p:sp>
        <p:nvSpPr>
          <p:cNvPr id="306" name="Shape 306"/>
          <p:cNvSpPr/>
          <p:nvPr>
            <p:ph type="body" sz="quarter" idx="1"/>
          </p:nvPr>
        </p:nvSpPr>
        <p:spPr>
          <a:prstGeom prst="rect">
            <a:avLst/>
          </a:prstGeom>
        </p:spPr>
        <p:txBody>
          <a:bodyPr/>
          <a:lstStyle/>
          <a:p>
            <a:pPr marL="457200" indent="-298450">
              <a:buClr>
                <a:srgbClr val="000000"/>
              </a:buClr>
              <a:buSzPts val="1100"/>
              <a:buFont typeface="Arial"/>
              <a:buChar char="-"/>
              <a:defRPr sz="1100"/>
            </a:pPr>
            <a:r>
              <a:t>These are examples of what outreach and education may look like. 3 different flyers I made targeting each of those groups: minorities, rural pts, anyone dx with skin cancer. Emphasize access to care and ride. </a:t>
            </a:r>
          </a:p>
          <a:p>
            <a:pPr marL="457200" indent="-298450">
              <a:buClr>
                <a:srgbClr val="000000"/>
              </a:buClr>
              <a:buSzPts val="1100"/>
              <a:buFont typeface="Arial"/>
              <a:buChar char="-"/>
              <a:defRPr sz="1100"/>
            </a:pPr>
          </a:p>
          <a:p>
            <a:pPr marL="457200" indent="-298450">
              <a:buClr>
                <a:srgbClr val="000000"/>
              </a:buClr>
              <a:buSzPts val="1100"/>
              <a:buFont typeface="Arial"/>
              <a:buChar char="-"/>
              <a:defRPr sz="1100"/>
            </a:pPr>
            <a:r>
              <a:t>3 major problems: rural pts without care, treatment of everyone, minorities groups and treatment </a:t>
            </a:r>
          </a:p>
          <a:p>
            <a:pPr marL="457200" indent="-298450">
              <a:buClr>
                <a:srgbClr val="000000"/>
              </a:buClr>
              <a:buSzPts val="1100"/>
              <a:buFont typeface="Arial"/>
              <a:buChar char="-"/>
              <a:defRPr sz="1100"/>
            </a:pPr>
            <a:r>
              <a:t>Rural PCP offices -&gt; flyers for getting sus lesions checked</a:t>
            </a:r>
          </a:p>
          <a:p>
            <a:pPr marL="457200" indent="-298450">
              <a:buClr>
                <a:srgbClr val="000000"/>
              </a:buClr>
              <a:buSzPts val="1100"/>
              <a:buFont typeface="Arial"/>
              <a:buChar char="-"/>
              <a:defRPr sz="1100"/>
            </a:pPr>
            <a:r>
              <a:t>How to encourage treatment after diagnosis for minority groups -&gt; transportation (travel twice as far) </a:t>
            </a:r>
          </a:p>
          <a:p>
            <a:pPr lvl="1" marL="914400" indent="-298450">
              <a:buClr>
                <a:srgbClr val="000000"/>
              </a:buClr>
              <a:buSzPts val="1100"/>
              <a:buFont typeface="Arial"/>
              <a:buChar char="-"/>
              <a:defRPr sz="1100"/>
            </a:pPr>
            <a:r>
              <a:t>Greater propensity to lose health care coverage </a:t>
            </a:r>
          </a:p>
          <a:p>
            <a:pPr>
              <a:defRPr sz="1100"/>
            </a:pPr>
          </a:p>
          <a:p>
            <a:pPr>
              <a:defRPr sz="1100"/>
            </a:pPr>
          </a:p>
          <a:p>
            <a:pPr marL="457200" indent="-298450">
              <a:buClr>
                <a:srgbClr val="000000"/>
              </a:buClr>
              <a:buSzPts val="1100"/>
              <a:buFont typeface="Arial"/>
              <a:buChar char="-"/>
              <a:defRPr sz="1100"/>
            </a:pPr>
            <a:r>
              <a:t>Wish I couldve seen whether PCP or derm </a:t>
            </a:r>
          </a:p>
          <a:p>
            <a:pPr marL="457200" indent="-298450">
              <a:buClr>
                <a:srgbClr val="000000"/>
              </a:buClr>
              <a:buSzPts val="1100"/>
              <a:buFont typeface="Arial"/>
              <a:buChar char="-"/>
              <a:defRPr sz="1100"/>
            </a:pPr>
            <a:r>
              <a:t>Time between diagnosis and treatment for those who did get treatment </a:t>
            </a:r>
          </a:p>
          <a:p>
            <a:pPr>
              <a:defRPr sz="1100"/>
            </a:pPr>
          </a:p>
          <a:p>
            <a:pPr marL="457200" indent="-298450">
              <a:buClr>
                <a:srgbClr val="000000"/>
              </a:buClr>
              <a:buSzPts val="1100"/>
              <a:buFont typeface="Arial"/>
              <a:buChar char="-"/>
              <a:defRPr sz="1100"/>
            </a:pPr>
            <a:r>
              <a:t>Increasing dermatologists in rural communities (rural residency tracks, PCP training)</a:t>
            </a:r>
          </a:p>
          <a:p>
            <a:pPr lvl="1" marL="914400" indent="-298450">
              <a:buClr>
                <a:srgbClr val="000000"/>
              </a:buClr>
              <a:buSzPts val="1100"/>
              <a:buFont typeface="Arial"/>
              <a:buChar char="-"/>
              <a:defRPr sz="1100" u="sng">
                <a:solidFill>
                  <a:srgbClr val="2200CC"/>
                </a:solidFill>
              </a:defRPr>
            </a:pPr>
            <a:r>
              <a:rPr>
                <a:solidFill>
                  <a:schemeClr val="accent5"/>
                </a:solidFill>
                <a:uFill>
                  <a:solidFill>
                    <a:schemeClr val="accent5"/>
                  </a:solidFill>
                </a:uFill>
                <a:hlinkClick r:id="rId3" invalidUrl="" action="" tgtFrame="" tooltip="" history="1" highlightClick="0" endSnd="0"/>
              </a:rPr>
              <a:t>https://pubmed.ncbi.nlm.nih.gov/39958023/</a:t>
            </a:r>
          </a:p>
          <a:p>
            <a:pPr lvl="1" marL="914400" indent="-298450">
              <a:buClr>
                <a:srgbClr val="000000"/>
              </a:buClr>
              <a:buSzPts val="1100"/>
              <a:buFont typeface="Arial"/>
              <a:buChar char="-"/>
              <a:defRPr sz="1100"/>
            </a:pPr>
            <a:r>
              <a:t>https://jamanetwork.com/journals/jamadermatology/fullarticle/2792448</a:t>
            </a:r>
          </a:p>
          <a:p>
            <a:pPr marL="457200" indent="-298450">
              <a:buClr>
                <a:srgbClr val="000000"/>
              </a:buClr>
              <a:buSzPts val="1100"/>
              <a:buFont typeface="Arial"/>
              <a:buChar char="-"/>
              <a:defRPr sz="1100"/>
            </a:pPr>
            <a:r>
              <a:t>Increasing skin cancer awareness in black communities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a:p>
        </p:txBody>
      </p:sp>
      <p:sp>
        <p:nvSpPr>
          <p:cNvPr id="313" name="Shape 313"/>
          <p:cNvSpPr/>
          <p:nvPr>
            <p:ph type="body" sz="quarter" idx="1"/>
          </p:nvPr>
        </p:nvSpPr>
        <p:spPr>
          <a:prstGeom prst="rect">
            <a:avLst/>
          </a:prstGeom>
        </p:spPr>
        <p:txBody>
          <a:bodyPr/>
          <a:lstStyle/>
          <a:p>
            <a:pPr>
              <a:defRPr sz="1100"/>
            </a:pPr>
          </a:p>
          <a:p>
            <a:pPr marL="457200" indent="-298450">
              <a:buClr>
                <a:srgbClr val="000000"/>
              </a:buClr>
              <a:buSzPts val="1100"/>
              <a:buFont typeface="Arial"/>
              <a:buChar char="-"/>
              <a:defRPr sz="1100"/>
            </a:pPr>
            <a:r>
              <a:t>Helpful in further characterizing burden that may be helpful to look at in the future </a:t>
            </a:r>
          </a:p>
          <a:p>
            <a:pPr marL="457200" indent="-298450">
              <a:buClr>
                <a:srgbClr val="000000"/>
              </a:buClr>
              <a:buSzPts val="1100"/>
              <a:buFont typeface="Arial"/>
              <a:buChar char="-"/>
              <a:defRPr sz="1100"/>
            </a:pPr>
            <a:r>
              <a:t>Wish I couldve seen whether PCP or derm </a:t>
            </a:r>
          </a:p>
          <a:p>
            <a:pPr marL="457200" indent="-298450">
              <a:buClr>
                <a:srgbClr val="000000"/>
              </a:buClr>
              <a:buSzPts val="1100"/>
              <a:buFont typeface="Arial"/>
              <a:buChar char="-"/>
              <a:defRPr sz="1100"/>
            </a:pPr>
            <a:r>
              <a:t>Time between diagnosis and treatment for those who did get treatment </a:t>
            </a:r>
          </a:p>
          <a:p>
            <a:pPr marL="457200" indent="-298450">
              <a:buClr>
                <a:srgbClr val="000000"/>
              </a:buClr>
              <a:buSzPts val="1100"/>
              <a:buFont typeface="Arial"/>
              <a:buChar char="-"/>
              <a:defRPr sz="1100"/>
            </a:pPr>
            <a:r>
              <a:t>Transportation time to treatment?</a:t>
            </a:r>
          </a:p>
          <a:p>
            <a:pPr>
              <a:defRPr sz="1100"/>
            </a:pPr>
          </a:p>
          <a:p>
            <a:pPr marL="457200" indent="-298450">
              <a:buClr>
                <a:srgbClr val="000000"/>
              </a:buClr>
              <a:buSzPts val="1100"/>
              <a:buFont typeface="Arial"/>
              <a:buChar char="-"/>
              <a:defRPr sz="1100"/>
            </a:pPr>
            <a:r>
              <a:t>Increasing dermatologists in rural communities (rural residency tracks, PCP training)</a:t>
            </a:r>
          </a:p>
          <a:p>
            <a:pPr lvl="1" marL="914400" indent="-298450">
              <a:buClr>
                <a:srgbClr val="000000"/>
              </a:buClr>
              <a:buSzPts val="1100"/>
              <a:buFont typeface="Arial"/>
              <a:buChar char="-"/>
              <a:defRPr sz="1100" u="sng">
                <a:solidFill>
                  <a:srgbClr val="2200CC"/>
                </a:solidFill>
              </a:defRPr>
            </a:pPr>
            <a:r>
              <a:rPr>
                <a:solidFill>
                  <a:schemeClr val="accent5"/>
                </a:solidFill>
                <a:uFill>
                  <a:solidFill>
                    <a:schemeClr val="accent5"/>
                  </a:solidFill>
                </a:uFill>
                <a:hlinkClick r:id="rId3" invalidUrl="" action="" tgtFrame="" tooltip="" history="1" highlightClick="0" endSnd="0"/>
              </a:rPr>
              <a:t>https://pubmed.ncbi.nlm.nih.gov/39958023/</a:t>
            </a:r>
          </a:p>
          <a:p>
            <a:pPr lvl="1" marL="914400" indent="-298450">
              <a:buClr>
                <a:srgbClr val="000000"/>
              </a:buClr>
              <a:buSzPts val="1100"/>
              <a:buFont typeface="Arial"/>
              <a:buChar char="-"/>
              <a:defRPr sz="1100"/>
            </a:pPr>
            <a:r>
              <a:t>https://jamanetwork.com/journals/jamadermatology/fullarticle/2792448</a:t>
            </a:r>
          </a:p>
          <a:p>
            <a:pPr marL="457200" indent="-298450">
              <a:buClr>
                <a:srgbClr val="000000"/>
              </a:buClr>
              <a:buSzPts val="1100"/>
              <a:buFont typeface="Arial"/>
              <a:buChar char="-"/>
              <a:defRPr sz="1100"/>
            </a:pPr>
            <a:r>
              <a:t>Increasing skin cancer awareness in black communities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Shape 319"/>
          <p:cNvSpPr/>
          <p:nvPr>
            <p:ph type="sldImg"/>
          </p:nvPr>
        </p:nvSpPr>
        <p:spPr>
          <a:prstGeom prst="rect">
            <a:avLst/>
          </a:prstGeom>
        </p:spPr>
        <p:txBody>
          <a:bodyPr/>
          <a:lstStyle/>
          <a:p>
            <a:pPr/>
          </a:p>
        </p:txBody>
      </p:sp>
      <p:sp>
        <p:nvSpPr>
          <p:cNvPr id="320" name="Shape 320"/>
          <p:cNvSpPr/>
          <p:nvPr>
            <p:ph type="body" sz="quarter" idx="1"/>
          </p:nvPr>
        </p:nvSpPr>
        <p:spPr>
          <a:prstGeom prst="rect">
            <a:avLst/>
          </a:prstGeom>
        </p:spPr>
        <p:txBody>
          <a:bodyPr/>
          <a:lstStyle/>
          <a:p>
            <a:pPr marL="457200" indent="-298450">
              <a:buClr>
                <a:srgbClr val="000000"/>
              </a:buClr>
              <a:buSzPts val="1100"/>
              <a:buFont typeface="Arial"/>
              <a:buChar char="-"/>
              <a:defRPr sz="1100"/>
            </a:pPr>
            <a:r>
              <a:t>Starting where we left off from the last presentation where the major take home from the data analysis was the lack of treatment amongst the members with a known diagnosis of non melanoma skin cancer </a:t>
            </a:r>
          </a:p>
          <a:p>
            <a:pPr marL="457200" indent="-298450">
              <a:buClr>
                <a:srgbClr val="000000"/>
              </a:buClr>
              <a:buSzPts val="1100"/>
              <a:buFont typeface="Arial"/>
              <a:buChar char="-"/>
              <a:defRPr sz="1100"/>
            </a:pPr>
            <a:r>
              <a:t>The measures I was interested in obtaining to further understand the potential burden included  </a:t>
            </a:r>
          </a:p>
          <a:p>
            <a:pPr marL="457200" indent="-298450">
              <a:buClr>
                <a:srgbClr val="000000"/>
              </a:buClr>
              <a:buSzPts val="1100"/>
              <a:buFont typeface="Arial"/>
              <a:buChar char="-"/>
              <a:defRPr sz="1100"/>
            </a:pPr>
            <a:r>
              <a:t>I will say, this go round the Data is more reassuring and encouraging.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a:defRPr sz="1100"/>
            </a:pPr>
          </a:p>
          <a:p>
            <a:pPr>
              <a:defRPr sz="1100"/>
            </a:pPr>
            <a:r>
              <a:t>The first measure included looking at, Type of provider associated with skin cancer diagnosis code</a:t>
            </a:r>
          </a:p>
          <a:p>
            <a:pPr>
              <a:defRPr sz="1100"/>
            </a:pPr>
            <a:r>
              <a:t>Within the years 2023-2024, just a snapshot in time as these patients history goes further than 2 years </a:t>
            </a:r>
          </a:p>
          <a:p>
            <a:pPr>
              <a:defRPr sz="1100"/>
            </a:pPr>
            <a:r>
              <a:t>. Each pt could have multiple types of physicians. Representation of who was Involved in care. Primary care and specialty PA/NPs because they are involved in many specialties. </a:t>
            </a:r>
          </a:p>
          <a:p>
            <a:pPr>
              <a:defRPr sz="1100"/>
            </a:pPr>
            <a:r>
              <a:t>Happy to see the greatest frequency of all physicians was in fact board certified dermatologists. Followed by. </a:t>
            </a:r>
          </a:p>
          <a:p>
            <a:pPr>
              <a:defRPr sz="1100"/>
            </a:pPr>
            <a:r>
              <a:t>30 pts/173 saw more than one type of MD for their skin cancer diagnosis.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p>
            <a:pPr>
              <a:defRPr sz="1100"/>
            </a:pPr>
          </a:p>
          <a:p>
            <a:pPr>
              <a:defRPr sz="1100"/>
            </a:pPr>
            <a:r>
              <a:t>Next was looking at the treatment provider type for the 98 pts </a:t>
            </a:r>
          </a:p>
          <a:p>
            <a:pPr>
              <a:defRPr sz="1100"/>
            </a:pPr>
            <a:r>
              <a:t>51% of cases were treated by a Board Certified Dermatologist or Mohs surgeon </a:t>
            </a:r>
          </a:p>
          <a:p>
            <a:pPr>
              <a:defRPr sz="1100"/>
            </a:pPr>
            <a:r>
              <a:t>Happy to see the access to board certified derm, mohs, and other specialists </a:t>
            </a:r>
          </a:p>
          <a:p>
            <a:pPr>
              <a:defRPr sz="1100"/>
            </a:pPr>
          </a:p>
          <a:p>
            <a:pPr>
              <a:defRPr sz="1100"/>
            </a:pPr>
          </a:p>
          <a:p>
            <a:pPr>
              <a:defRPr sz="1100"/>
            </a:pPr>
          </a:p>
          <a:p>
            <a:pPr>
              <a:defRPr sz="1100"/>
            </a:pPr>
            <a:r>
              <a:t>Difference between types of providers in those who were treated and not treated***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hape 337"/>
          <p:cNvSpPr/>
          <p:nvPr>
            <p:ph type="sldImg"/>
          </p:nvPr>
        </p:nvSpPr>
        <p:spPr>
          <a:prstGeom prst="rect">
            <a:avLst/>
          </a:prstGeom>
        </p:spPr>
        <p:txBody>
          <a:bodyPr/>
          <a:lstStyle/>
          <a:p>
            <a:pPr/>
          </a:p>
        </p:txBody>
      </p:sp>
      <p:sp>
        <p:nvSpPr>
          <p:cNvPr id="338" name="Shape 338"/>
          <p:cNvSpPr/>
          <p:nvPr>
            <p:ph type="body" sz="quarter" idx="1"/>
          </p:nvPr>
        </p:nvSpPr>
        <p:spPr>
          <a:prstGeom prst="rect">
            <a:avLst/>
          </a:prstGeom>
        </p:spPr>
        <p:txBody>
          <a:bodyPr/>
          <a:lstStyle/>
          <a:p>
            <a:pPr>
              <a:defRPr sz="1100"/>
            </a:pPr>
          </a:p>
          <a:p>
            <a:pPr>
              <a:defRPr sz="1100">
                <a:solidFill>
                  <a:srgbClr val="FF0000"/>
                </a:solidFill>
              </a:defRPr>
            </a:pPr>
            <a:r>
              <a:t>98 pts </a:t>
            </a:r>
          </a:p>
          <a:p>
            <a:pPr>
              <a:defRPr sz="1100">
                <a:solidFill>
                  <a:srgbClr val="FF0000"/>
                </a:solidFill>
              </a:defRPr>
            </a:pPr>
            <a:r>
              <a:t>I know thats very broad, so further analysis revealed that </a:t>
            </a:r>
          </a:p>
          <a:p>
            <a:pPr>
              <a:defRPr sz="1100">
                <a:solidFill>
                  <a:srgbClr val="FF0000"/>
                </a:solidFill>
              </a:defRPr>
            </a:pPr>
            <a:r>
              <a:t>75% traveleved less than 38 miles.</a:t>
            </a:r>
          </a:p>
          <a:p>
            <a:pPr>
              <a:defRPr sz="1100">
                <a:solidFill>
                  <a:srgbClr val="FF0000"/>
                </a:solidFill>
              </a:defRPr>
            </a:pPr>
            <a:r>
              <a:t>50% traveleved less than 17 miles.</a:t>
            </a:r>
            <a:r>
              <a:rPr>
                <a:solidFill>
                  <a:srgbClr val="000000"/>
                </a:solidFill>
              </a:rPr>
              <a:t> </a:t>
            </a:r>
          </a:p>
          <a:p>
            <a:pPr>
              <a:defRPr sz="1100">
                <a:solidFill>
                  <a:srgbClr val="FF0000"/>
                </a:solidFill>
              </a:defRPr>
            </a:pPr>
            <a:r>
              <a:t>Median 16.7 miles</a:t>
            </a:r>
          </a:p>
          <a:p>
            <a:pPr>
              <a:defRPr sz="1100"/>
            </a:pPr>
            <a:endParaRPr>
              <a:solidFill>
                <a:srgbClr val="FF0000"/>
              </a:solidFill>
            </a:endParaRPr>
          </a:p>
          <a:p>
            <a:pPr>
              <a:defRPr sz="1100">
                <a:solidFill>
                  <a:srgbClr val="FF0000"/>
                </a:solidFill>
              </a:defRPr>
            </a:pPr>
            <a:r>
              <a:t>I found this to be pretty reassuring, Generally accepted for 30 minutes or less than 30 miles to see specialist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defRPr sz="1100"/>
            </a:pPr>
          </a:p>
          <a:p>
            <a:pPr>
              <a:defRPr sz="1100">
                <a:solidFill>
                  <a:srgbClr val="FF0000"/>
                </a:solidFill>
              </a:defRPr>
            </a:pPr>
            <a:r>
              <a:t>The last parameter I looked at </a:t>
            </a:r>
          </a:p>
          <a:p>
            <a:pPr>
              <a:defRPr sz="1100">
                <a:solidFill>
                  <a:srgbClr val="FF0000"/>
                </a:solidFill>
              </a:defRPr>
            </a:pPr>
            <a:r>
              <a:t>Strict inclusion criteria, 64 pts out of 98. Remembering its just a snapshot in time. </a:t>
            </a:r>
          </a:p>
          <a:p>
            <a:pPr>
              <a:defRPr sz="1100">
                <a:solidFill>
                  <a:srgbClr val="FF0000"/>
                </a:solidFill>
              </a:defRPr>
            </a:pPr>
            <a:r>
              <a:t>No notable difference in the specialists in length of days, but FM was notable in having shorter days. </a:t>
            </a:r>
          </a:p>
          <a:p>
            <a:pPr>
              <a:defRPr sz="1100"/>
            </a:pPr>
            <a:endParaRPr>
              <a:solidFill>
                <a:srgbClr val="FF0000"/>
              </a:solidFill>
            </a:endParaRPr>
          </a:p>
          <a:p>
            <a:pPr>
              <a:defRPr sz="1100">
                <a:solidFill>
                  <a:srgbClr val="FF0000"/>
                </a:solidFill>
              </a:defRPr>
            </a:pPr>
            <a:r>
              <a:t>For whatever reason, personal/insurance/transportation, hard to abstract. </a:t>
            </a:r>
          </a:p>
          <a:p>
            <a:pPr>
              <a:defRPr sz="1100">
                <a:solidFill>
                  <a:srgbClr val="FF0000"/>
                </a:solidFill>
              </a:defRPr>
            </a:pPr>
            <a:r>
              <a:t>No major concerns for NMSC like there is with melanoma. Locally aggressive. Large and disfiguring lesions and scars. Squamous cell carcinomas are more likely to met and do. </a:t>
            </a:r>
          </a:p>
          <a:p>
            <a:pPr>
              <a:defRPr sz="1100"/>
            </a:pPr>
            <a:endParaRPr>
              <a:solidFill>
                <a:srgbClr val="FF0000"/>
              </a:solidFill>
            </a:endParaRPr>
          </a:p>
          <a:p>
            <a:pPr>
              <a:defRPr sz="1100"/>
            </a:pPr>
            <a:r>
              <a:t>Genuinely say this is not too bad. </a:t>
            </a:r>
            <a:r>
              <a:rPr>
                <a:solidFill>
                  <a:srgbClr val="FF0000"/>
                </a:solidFill>
              </a:rPr>
              <a:t>Average wait times not out there. Urgent referral is always recommended. Many factors contribute to length of time.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hape 349"/>
          <p:cNvSpPr/>
          <p:nvPr>
            <p:ph type="sldImg"/>
          </p:nvPr>
        </p:nvSpPr>
        <p:spPr>
          <a:prstGeom prst="rect">
            <a:avLst/>
          </a:prstGeom>
        </p:spPr>
        <p:txBody>
          <a:bodyPr/>
          <a:lstStyle/>
          <a:p>
            <a:pPr/>
          </a:p>
        </p:txBody>
      </p:sp>
      <p:sp>
        <p:nvSpPr>
          <p:cNvPr id="350" name="Shape 350"/>
          <p:cNvSpPr/>
          <p:nvPr>
            <p:ph type="body" sz="quarter" idx="1"/>
          </p:nvPr>
        </p:nvSpPr>
        <p:spPr>
          <a:prstGeom prst="rect">
            <a:avLst/>
          </a:prstGeom>
        </p:spPr>
        <p:txBody>
          <a:bodyPr/>
          <a:lstStyle/>
          <a:p>
            <a:pPr>
              <a:defRPr sz="1100"/>
            </a:pPr>
          </a:p>
          <a:p>
            <a:pPr>
              <a:defRPr sz="1100"/>
            </a:pPr>
            <a:r>
              <a:t>Indeed do have access to specialized care regardless of whether they are being treated or not. </a:t>
            </a:r>
          </a:p>
          <a:p>
            <a:pPr>
              <a:defRPr sz="1100"/>
            </a:pPr>
            <a:r>
              <a:t>the problem remains for the 50% who do not access treatment. </a:t>
            </a:r>
            <a:r>
              <a:rPr b="1"/>
              <a:t>Understanding why is so multifactorial and the insurance plan itself shouldn't be blamed when we see that the access is there.</a:t>
            </a:r>
            <a:endParaRPr b="1"/>
          </a:p>
          <a:p>
            <a:pPr>
              <a:defRPr sz="1100"/>
            </a:pPr>
            <a:r>
              <a:t>Supporting the members by increasing awareness and motivating them to seek treatment.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Shape 359"/>
          <p:cNvSpPr/>
          <p:nvPr>
            <p:ph type="sldImg"/>
          </p:nvPr>
        </p:nvSpPr>
        <p:spPr>
          <a:prstGeom prst="rect">
            <a:avLst/>
          </a:prstGeom>
        </p:spPr>
        <p:txBody>
          <a:bodyPr/>
          <a:lstStyle/>
          <a:p>
            <a:pPr/>
          </a:p>
        </p:txBody>
      </p:sp>
      <p:sp>
        <p:nvSpPr>
          <p:cNvPr id="360" name="Shape 360"/>
          <p:cNvSpPr/>
          <p:nvPr>
            <p:ph type="body" sz="quarter" idx="1"/>
          </p:nvPr>
        </p:nvSpPr>
        <p:spPr>
          <a:prstGeom prst="rect">
            <a:avLst/>
          </a:prstGeom>
        </p:spPr>
        <p:txBody>
          <a:bodyPr/>
          <a:lstStyle>
            <a:lvl1pPr>
              <a:defRPr sz="1100"/>
            </a:lvl1pPr>
          </a:lstStyle>
          <a:p>
            <a:pPr/>
            <a:r>
              <a:t> Exposure to UV radiation during childhood plays a role in the future development of skin cancer - CDC guidelines for school programs to prevent skin cancer. Studies indicate that protection from UV exposure during childhood and adolescence reduces the risk for skin cancer.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lvl1pPr>
              <a:defRPr sz="1100"/>
            </a:lvl1pPr>
          </a:lstStyle>
          <a:p>
            <a:pPr/>
            <a:r>
              <a:t>Although not commonly thought of as of one of the major population health concerns in the US, I want to emphasize why skin cancer is such a burden on our population with some statistics.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hape 372"/>
          <p:cNvSpPr/>
          <p:nvPr>
            <p:ph type="sldImg"/>
          </p:nvPr>
        </p:nvSpPr>
        <p:spPr>
          <a:prstGeom prst="rect">
            <a:avLst/>
          </a:prstGeom>
        </p:spPr>
        <p:txBody>
          <a:bodyPr/>
          <a:lstStyle/>
          <a:p>
            <a:pPr/>
          </a:p>
        </p:txBody>
      </p:sp>
      <p:sp>
        <p:nvSpPr>
          <p:cNvPr id="373" name="Shape 373"/>
          <p:cNvSpPr/>
          <p:nvPr>
            <p:ph type="body" sz="quarter" idx="1"/>
          </p:nvPr>
        </p:nvSpPr>
        <p:spPr>
          <a:prstGeom prst="rect">
            <a:avLst/>
          </a:prstGeom>
        </p:spPr>
        <p:txBody>
          <a:bodyPr/>
          <a:lstStyle>
            <a:lvl1pPr>
              <a:defRPr sz="1100"/>
            </a:lvl1pPr>
          </a:lstStyle>
          <a:p>
            <a:pPr/>
            <a:r>
              <a:t> Exposure to UV radiation during childhood plays a role in the future development of skin cancer - CDC guidelines for school programs to prevent skin cancer. Studies indicate that protection from UV exposure during childhood and adolescence reduces the risk for skin cancer.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Shape 231"/>
          <p:cNvSpPr/>
          <p:nvPr>
            <p:ph type="sldImg"/>
          </p:nvPr>
        </p:nvSpPr>
        <p:spPr>
          <a:prstGeom prst="rect">
            <a:avLst/>
          </a:prstGeom>
        </p:spPr>
        <p:txBody>
          <a:bodyPr/>
          <a:lstStyle/>
          <a:p>
            <a:pPr/>
          </a:p>
        </p:txBody>
      </p:sp>
      <p:sp>
        <p:nvSpPr>
          <p:cNvPr id="232" name="Shape 232"/>
          <p:cNvSpPr/>
          <p:nvPr>
            <p:ph type="body" sz="quarter" idx="1"/>
          </p:nvPr>
        </p:nvSpPr>
        <p:spPr>
          <a:prstGeom prst="rect">
            <a:avLst/>
          </a:prstGeom>
        </p:spPr>
        <p:txBody>
          <a:bodyPr/>
          <a:lstStyle/>
          <a:p>
            <a:pPr indent="457200">
              <a:defRPr sz="1100"/>
            </a:pPr>
            <a:r>
              <a:t>There are three major types of skin cancer which include BCC, SCC, and Melanoma. </a:t>
            </a:r>
          </a:p>
          <a:p>
            <a:pPr indent="457200">
              <a:defRPr sz="1100"/>
            </a:pPr>
            <a:r>
              <a:t>Although melanoma gets the bad wrap, it only account for 1% of all skin cancers, with the majority being basal and squamous cells. </a:t>
            </a:r>
          </a:p>
          <a:p>
            <a:pPr indent="457200">
              <a:defRPr sz="1100"/>
            </a:pPr>
            <a:r>
              <a:t>The focus of my analysis in our members was on NMSC, from here on out I am only referring to BCC &amp; SCC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p>
            <a:pPr>
              <a:defRPr sz="1100"/>
            </a:pPr>
            <a:r>
              <a:t>The current status of NMSC worldwide is concerning as the Incidence is increasing. </a:t>
            </a:r>
          </a:p>
          <a:p>
            <a:pPr>
              <a:defRPr sz="1100"/>
            </a:pPr>
            <a:r>
              <a:t>This figure is taken from a Worldwide/Global assessment of incidence and death from NMSC. You can see the increase since 1990 to 2020 and the projected increase over the next 30 years.</a:t>
            </a:r>
          </a:p>
          <a:p>
            <a:pPr>
              <a:defRPr sz="1100"/>
            </a:pPr>
          </a:p>
          <a:p>
            <a:pPr>
              <a:defRPr sz="1100"/>
            </a:pPr>
          </a:p>
          <a:p>
            <a:pPr>
              <a:defRPr sz="1300">
                <a:solidFill>
                  <a:srgbClr val="333333"/>
                </a:solidFill>
                <a:latin typeface="Georgia"/>
                <a:ea typeface="Georgia"/>
                <a:cs typeface="Georgia"/>
                <a:sym typeface="Georgia"/>
              </a:defRPr>
            </a:pPr>
            <a:r>
              <a:t>all disease burden indicators (the number of new cases, the ASIR, the number of deaths, the ASMR, the number of DALYs, and the age-standardized DALYs rate) of SCC showed an upward trend from 1990 to 2019.</a:t>
            </a:r>
          </a:p>
          <a:p>
            <a:pPr>
              <a:defRPr sz="1300">
                <a:solidFill>
                  <a:srgbClr val="333333"/>
                </a:solidFill>
                <a:latin typeface="Georgia"/>
                <a:ea typeface="Georgia"/>
                <a:cs typeface="Georgia"/>
                <a:sym typeface="Georgia"/>
              </a:defRPr>
            </a:pPr>
            <a:r>
              <a:t>With North America showing significant growth, the greatest other than East Asia. </a:t>
            </a:r>
          </a:p>
          <a:p>
            <a:pPr>
              <a:defRPr sz="1100"/>
            </a:pPr>
            <a:r>
              <a:t>Prediction:</a:t>
            </a:r>
          </a:p>
          <a:p>
            <a:pPr>
              <a:defRPr sz="1300">
                <a:solidFill>
                  <a:srgbClr val="333333"/>
                </a:solidFill>
                <a:latin typeface="Georgia"/>
                <a:ea typeface="Georgia"/>
                <a:cs typeface="Georgia"/>
                <a:sym typeface="Georgia"/>
              </a:defRPr>
            </a:pPr>
            <a:r>
              <a:t>the number of new cases, deaths, and DALYs (disability-adjusted life years) attributable to NMSC would increase by at least 1.5 times from 2020 to 2044.</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p>
            <a:pPr>
              <a:defRPr sz="1100"/>
            </a:pPr>
          </a:p>
          <a:p>
            <a:pPr>
              <a:defRPr sz="1100"/>
            </a:pPr>
            <a:r>
              <a:t>Worldwide assesment </a:t>
            </a:r>
          </a:p>
          <a:p>
            <a:pPr marL="457200" indent="-298450">
              <a:buClr>
                <a:srgbClr val="000000"/>
              </a:buClr>
              <a:buSzPts val="1100"/>
              <a:buFont typeface="Arial"/>
              <a:buChar char="-"/>
              <a:defRPr sz="1100"/>
            </a:pPr>
            <a:r>
              <a:t>2019: </a:t>
            </a:r>
            <a:r>
              <a:rPr sz="1300">
                <a:solidFill>
                  <a:srgbClr val="333333"/>
                </a:solidFill>
                <a:latin typeface="Georgia"/>
                <a:ea typeface="Georgia"/>
                <a:cs typeface="Georgia"/>
                <a:sym typeface="Georgia"/>
              </a:rPr>
              <a:t>United States had the highest number of new cases attributable to NMSC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p>
            <a:pPr>
              <a:defRPr sz="1100"/>
            </a:pPr>
            <a:r>
              <a:t>Ofcourse that information is concerning for the general population, but there lies an additional layer of concern for medicaid pts. </a:t>
            </a:r>
          </a:p>
          <a:p>
            <a:pPr>
              <a:defRPr sz="1100"/>
            </a:pPr>
            <a:r>
              <a:t>It is known that public insurance affects melanoma pts causing worse survival outcomes with delays in surgical resection, but what about nmsc?</a:t>
            </a:r>
          </a:p>
          <a:p>
            <a:pPr>
              <a:defRPr sz="1100"/>
            </a:pPr>
            <a:r>
              <a:t>BOTH: Pre and POST Mohs</a:t>
            </a:r>
          </a:p>
          <a:p>
            <a:pPr>
              <a:defRPr sz="1100"/>
            </a:pPr>
            <a:r>
              <a:t>Specialist surgeon, only dermatologist fellowship trained</a:t>
            </a:r>
          </a:p>
          <a:p>
            <a:pPr>
              <a:defRPr sz="1100"/>
            </a:pPr>
          </a:p>
          <a:p>
            <a:pPr marL="457200" indent="-298450">
              <a:buClr>
                <a:srgbClr val="000000"/>
              </a:buClr>
              <a:buSzPts val="1100"/>
              <a:buFont typeface="Arial"/>
              <a:buChar char="-"/>
              <a:defRPr sz="1100"/>
            </a:pPr>
            <a:r>
              <a:t>And this is for pts who had the opportunity to access Mohs, which is a known issue. </a:t>
            </a:r>
          </a:p>
          <a:p>
            <a:pPr>
              <a:defRPr sz="1100"/>
            </a:pPr>
          </a:p>
          <a:p>
            <a:pPr>
              <a:defRPr sz="1100"/>
            </a:pPr>
          </a:p>
          <a:p>
            <a:pPr>
              <a:defRPr sz="1100"/>
            </a:pPr>
            <a:r>
              <a:t>Relevant to the medicaid population, those taking care of them. On top of the burden on nmsc, Additional concern for publicly insured. </a:t>
            </a:r>
          </a:p>
          <a:p>
            <a:pPr>
              <a:defRPr sz="1100"/>
            </a:pPr>
            <a:r>
              <a:t>Inequities against skin cancer patients with public insurance </a:t>
            </a:r>
          </a:p>
          <a:p>
            <a:pPr>
              <a:defRPr sz="1100"/>
            </a:pPr>
          </a:p>
          <a:p>
            <a:pPr>
              <a:defRPr sz="1100"/>
            </a:pPr>
            <a:r>
              <a:t>Many potential reasons including: </a:t>
            </a:r>
          </a:p>
          <a:p>
            <a:pPr>
              <a:defRPr sz="1100" u="sng">
                <a:solidFill>
                  <a:srgbClr val="2200CC"/>
                </a:solidFill>
              </a:defRPr>
            </a:pPr>
            <a:r>
              <a:rPr>
                <a:solidFill>
                  <a:schemeClr val="accent5"/>
                </a:solidFill>
                <a:uFill>
                  <a:solidFill>
                    <a:schemeClr val="accent5"/>
                  </a:solidFill>
                </a:uFill>
                <a:hlinkClick r:id="rId3" invalidUrl="" action="" tgtFrame="" tooltip="" history="1" highlightClick="0" endSnd="0"/>
              </a:rPr>
              <a:t>https://pmc.ncbi.nlm.nih.gov/articles/PMC9161113/#dbr220011r15</a:t>
            </a:r>
          </a:p>
          <a:p>
            <a:pPr>
              <a:defRPr sz="1100" u="sng">
                <a:solidFill>
                  <a:srgbClr val="2200CC"/>
                </a:solidFill>
              </a:defRPr>
            </a:pPr>
            <a:r>
              <a:rPr>
                <a:solidFill>
                  <a:schemeClr val="accent5"/>
                </a:solidFill>
                <a:uFill>
                  <a:solidFill>
                    <a:schemeClr val="accent5"/>
                  </a:solidFill>
                </a:uFill>
                <a:hlinkClick r:id="rId4" invalidUrl="" action="" tgtFrame="" tooltip="" history="1" highlightClick="0" endSnd="0"/>
              </a:rPr>
              <a:t>https://www.sciencedirect.com/science/article/pii/S0190962221024233</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hape 269"/>
          <p:cNvSpPr/>
          <p:nvPr>
            <p:ph type="sldImg"/>
          </p:nvPr>
        </p:nvSpPr>
        <p:spPr>
          <a:prstGeom prst="rect">
            <a:avLst/>
          </a:prstGeom>
        </p:spPr>
        <p:txBody>
          <a:bodyPr/>
          <a:lstStyle/>
          <a:p>
            <a:pPr/>
          </a:p>
        </p:txBody>
      </p:sp>
      <p:sp>
        <p:nvSpPr>
          <p:cNvPr id="270" name="Shape 270"/>
          <p:cNvSpPr/>
          <p:nvPr>
            <p:ph type="body" sz="quarter" idx="1"/>
          </p:nvPr>
        </p:nvSpPr>
        <p:spPr>
          <a:prstGeom prst="rect">
            <a:avLst/>
          </a:prstGeom>
        </p:spPr>
        <p:txBody>
          <a:bodyPr/>
          <a:lstStyle/>
          <a:p>
            <a:pPr>
              <a:defRPr sz="1100"/>
            </a:pPr>
          </a:p>
          <a:p>
            <a:pPr>
              <a:defRPr sz="1100"/>
            </a:pPr>
            <a:r>
              <a:t>Analysis of all members with a diagnosis of NMSC throughout 2023 &amp; 2024 </a:t>
            </a:r>
          </a:p>
          <a:p>
            <a:pPr>
              <a:defRPr sz="1100"/>
            </a:pPr>
            <a:r>
              <a:t>195 total patients </a:t>
            </a:r>
          </a:p>
          <a:p>
            <a:pPr>
              <a:defRPr sz="1100"/>
            </a:pPr>
            <a:r>
              <a:t>Average of 58, with a range of 27-98</a:t>
            </a:r>
          </a:p>
          <a:p>
            <a:pPr>
              <a:defRPr sz="1100"/>
            </a:pPr>
            <a:r>
              <a:t>When considering the size of the population </a:t>
            </a:r>
          </a:p>
          <a:p>
            <a:pPr>
              <a:defRPr sz="1100"/>
            </a:pPr>
            <a:r>
              <a:t>Despite being less numbers wise, more of a population burden which is expected with known data that rural has higher burden of SC. </a:t>
            </a:r>
            <a:r>
              <a:rPr sz="1200">
                <a:solidFill>
                  <a:schemeClr val="accent2"/>
                </a:solidFill>
                <a:latin typeface="Roboto"/>
                <a:ea typeface="Roboto"/>
                <a:cs typeface="Roboto"/>
                <a:sym typeface="Roboto"/>
              </a:rPr>
              <a:t>heavy sunlight exposure through occupations such as agricultural work and construction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p>
            <a:pPr>
              <a:defRPr sz="1100"/>
            </a:pPr>
          </a:p>
          <a:p>
            <a:pPr>
              <a:defRPr sz="1100"/>
            </a:pPr>
            <a:r>
              <a:t>When analyzing treatment data, 50.7% of pts with a known diagnosis of skin cancer did not have treatment </a:t>
            </a:r>
          </a:p>
          <a:p>
            <a:pPr>
              <a:defRPr sz="1100"/>
            </a:pPr>
            <a:r>
              <a:t>Race, Ethnicity: 88% of hispanic pts did not receive treatment. 14/16</a:t>
            </a:r>
          </a:p>
          <a:p>
            <a:pPr>
              <a:defRPr sz="1100"/>
            </a:pPr>
            <a:r>
              <a:t>For pts who did receive treatment, specifically with excision, which is surgical removal. excision diameter, indirect measurement of tumor burden</a:t>
            </a:r>
          </a:p>
          <a:p>
            <a:pPr>
              <a:defRPr sz="1100"/>
            </a:pPr>
            <a:r>
              <a:t>&gt; 4 cm </a:t>
            </a:r>
            <a:r>
              <a:rPr b="1"/>
              <a:t>36% of all cases.</a:t>
            </a:r>
            <a:r>
              <a:t> 43% of all cases &gt; 3. No relation to race, ethnicity or rural.urban. Access to Mohs as majority of Mohs surgeons do not access Medicaid gap -&gt; wide local excision. All white, all non hispanic. Bc most of the minorities did not get treatment. </a:t>
            </a:r>
          </a:p>
          <a:p>
            <a:pPr>
              <a:defRPr sz="1100"/>
            </a:pPr>
          </a:p>
          <a:p>
            <a:pPr>
              <a:defRPr sz="1100"/>
            </a:pPr>
            <a:r>
              <a:t>For those who did receive Mohs, Almost equal in advanced cases for Mohs rural/urban</a:t>
            </a:r>
          </a:p>
          <a:p>
            <a:pPr>
              <a:defRPr sz="1100" u="sng">
                <a:solidFill>
                  <a:srgbClr val="2200CC"/>
                </a:solidFill>
              </a:defRPr>
            </a:pPr>
            <a:r>
              <a:rPr>
                <a:solidFill>
                  <a:schemeClr val="accent5"/>
                </a:solidFill>
                <a:uFill>
                  <a:solidFill>
                    <a:schemeClr val="accent5"/>
                  </a:solidFill>
                </a:uFill>
                <a:hlinkClick r:id="rId3" invalidUrl="" action="" tgtFrame="" tooltip="" history="1" highlightClick="0" endSnd="0"/>
              </a:rPr>
              <a:t>https://www.jaad.org/action/showPdf?pii=S0190-9622%2823%2900347-X</a:t>
            </a:r>
            <a:r>
              <a:rPr u="none">
                <a:solidFill>
                  <a:srgbClr val="000000"/>
                </a:solidFill>
              </a:rPr>
              <a:t> </a:t>
            </a:r>
          </a:p>
          <a:p>
            <a:pPr>
              <a:defRPr sz="1100"/>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hape 289"/>
          <p:cNvSpPr/>
          <p:nvPr>
            <p:ph type="sldImg"/>
          </p:nvPr>
        </p:nvSpPr>
        <p:spPr>
          <a:prstGeom prst="rect">
            <a:avLst/>
          </a:prstGeom>
        </p:spPr>
        <p:txBody>
          <a:bodyPr/>
          <a:lstStyle/>
          <a:p>
            <a:pPr/>
          </a:p>
        </p:txBody>
      </p:sp>
      <p:sp>
        <p:nvSpPr>
          <p:cNvPr id="290" name="Shape 290"/>
          <p:cNvSpPr/>
          <p:nvPr>
            <p:ph type="body" sz="quarter" idx="1"/>
          </p:nvPr>
        </p:nvSpPr>
        <p:spPr>
          <a:prstGeom prst="rect">
            <a:avLst/>
          </a:prstGeom>
        </p:spPr>
        <p:txBody>
          <a:bodyPr/>
          <a:lstStyle/>
          <a:p>
            <a:pPr>
              <a:defRPr sz="1100"/>
            </a:pPr>
            <a:r>
              <a:t>To highlight a relevant, ongoing issue likely contributing to the gaps in care in the lack of dermatologists available in rural LA. additional barrier as it is already difficult to access speciality care as a publicly insured patient, regardless of where you live. </a:t>
            </a:r>
          </a:p>
          <a:p>
            <a:pPr>
              <a:defRPr sz="1100"/>
            </a:pPr>
            <a:r>
              <a:t>Dermatologists density rate. Not enough for the burden in rural communities: travel times to urban areas (travel 2 to 3 times longer)</a:t>
            </a:r>
          </a:p>
          <a:p>
            <a:pPr>
              <a:defRPr sz="1100"/>
            </a:pPr>
          </a:p>
          <a:p>
            <a:pPr>
              <a:lnSpc>
                <a:spcPct val="115000"/>
              </a:lnSpc>
              <a:defRPr sz="1200">
                <a:solidFill>
                  <a:srgbClr val="1F1F1F"/>
                </a:solidFill>
                <a:latin typeface="Roboto"/>
                <a:ea typeface="Roboto"/>
                <a:cs typeface="Roboto"/>
                <a:sym typeface="Roboto"/>
              </a:defRPr>
            </a:pPr>
            <a:r>
              <a:t>file:///Users/alissajeanfreau/Downloads/67d44503888db.pdf</a:t>
            </a:r>
            <a:endParaRPr sz="1100"/>
          </a:p>
          <a:p>
            <a:pPr>
              <a:defRPr sz="1100"/>
            </a:pPr>
          </a:p>
          <a:p>
            <a:pPr>
              <a:defRPr sz="1100"/>
            </a:pPr>
          </a:p>
          <a:p>
            <a:pPr>
              <a:defRPr sz="1100"/>
            </a:pPr>
            <a:r>
              <a:t>Rural Derm.</a:t>
            </a:r>
          </a:p>
          <a:p>
            <a:pPr>
              <a:defRPr sz="1100"/>
            </a:pPr>
            <a:r>
              <a:t>Seems that there is less skin cancer in rural areas, almost exactly contrasts the rural parishes as far as skin cancer dx burden. There is actually more skin cancer in rural areas (work, exposure). Ppl of rural communities have higher incidence of skin cancer. </a:t>
            </a:r>
            <a:r>
              <a:rPr sz="1200">
                <a:solidFill>
                  <a:schemeClr val="accent2"/>
                </a:solidFill>
                <a:latin typeface="Roboto"/>
                <a:ea typeface="Roboto"/>
                <a:cs typeface="Roboto"/>
                <a:sym typeface="Roboto"/>
              </a:rPr>
              <a:t>heavy sunlight exposure through occupations such as agricultural work and construction</a:t>
            </a:r>
            <a:endParaRPr sz="1200">
              <a:solidFill>
                <a:schemeClr val="accent2"/>
              </a:solidFill>
              <a:latin typeface="Roboto"/>
              <a:ea typeface="Roboto"/>
              <a:cs typeface="Roboto"/>
              <a:sym typeface="Roboto"/>
            </a:endParaRPr>
          </a:p>
          <a:p>
            <a:pPr>
              <a:defRPr>
                <a:solidFill>
                  <a:srgbClr val="1B1B1B"/>
                </a:solidFill>
                <a:latin typeface="Cambria"/>
                <a:ea typeface="Cambria"/>
                <a:cs typeface="Cambria"/>
                <a:sym typeface="Cambria"/>
              </a:defRPr>
            </a:pPr>
            <a:r>
              <a:t>Individuals in rural areas have a higher incidence of and mortality from melanoma than individuals in urban communities across the United States (</a:t>
            </a:r>
            <a:r>
              <a:rPr u="sng">
                <a:solidFill>
                  <a:schemeClr val="accent5"/>
                </a:solidFill>
                <a:uFill>
                  <a:solidFill>
                    <a:schemeClr val="accent5"/>
                  </a:solidFill>
                </a:uFill>
                <a:hlinkClick r:id="rId3" invalidUrl="" action="" tgtFrame="" tooltip="" history="1" highlightClick="0" endSnd="0"/>
              </a:rPr>
              <a:t>Blake et al., 2017</a:t>
            </a:r>
            <a:r>
              <a:t>), which may be due to increased UVR exposure (occupational or other) and lower use of recommended sun protection strategies compared to those who live in urban areas</a:t>
            </a:r>
          </a:p>
          <a:p>
            <a:pPr>
              <a:defRPr sz="1100"/>
            </a:pPr>
            <a:endParaRPr>
              <a:solidFill>
                <a:srgbClr val="1B1B1B"/>
              </a:solidFill>
              <a:latin typeface="Cambria"/>
              <a:ea typeface="Cambria"/>
              <a:cs typeface="Cambria"/>
              <a:sym typeface="Cambria"/>
            </a:endParaRPr>
          </a:p>
          <a:p>
            <a:pPr>
              <a:defRPr>
                <a:solidFill>
                  <a:srgbClr val="1B1B1B"/>
                </a:solidFill>
                <a:latin typeface="Cambria"/>
                <a:ea typeface="Cambria"/>
                <a:cs typeface="Cambria"/>
                <a:sym typeface="Cambria"/>
              </a:defRPr>
            </a:pPr>
            <a:r>
              <a:t>Other than being from rural area - Medicaid influence on access to dermatologists.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311708" y="744574"/>
            <a:ext cx="8520601" cy="2052601"/>
          </a:xfrm>
          <a:prstGeom prst="rect">
            <a:avLst/>
          </a:prstGeom>
        </p:spPr>
        <p:txBody>
          <a:bodyPr anchor="b"/>
          <a:lstStyle>
            <a:lvl1pPr algn="ctr">
              <a:defRPr sz="5200"/>
            </a:lvl1pPr>
          </a:lstStyle>
          <a:p>
            <a:pPr/>
            <a:r>
              <a:t>Title Text</a:t>
            </a:r>
          </a:p>
        </p:txBody>
      </p:sp>
      <p:sp>
        <p:nvSpPr>
          <p:cNvPr id="12" name="Body Level One…"/>
          <p:cNvSpPr txBox="1"/>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_NUMBER">
    <p:spTree>
      <p:nvGrpSpPr>
        <p:cNvPr id="1" name=""/>
        <p:cNvGrpSpPr/>
        <p:nvPr/>
      </p:nvGrpSpPr>
      <p:grpSpPr>
        <a:xfrm>
          <a:off x="0" y="0"/>
          <a:ext cx="0" cy="0"/>
          <a:chOff x="0" y="0"/>
          <a:chExt cx="0" cy="0"/>
        </a:xfrm>
      </p:grpSpPr>
      <p:sp>
        <p:nvSpPr>
          <p:cNvPr id="91" name="xx%"/>
          <p:cNvSpPr txBox="1"/>
          <p:nvPr>
            <p:ph type="title" hasCustomPrompt="1"/>
          </p:nvPr>
        </p:nvSpPr>
        <p:spPr>
          <a:xfrm>
            <a:off x="311699" y="1106125"/>
            <a:ext cx="8520602" cy="1963500"/>
          </a:xfrm>
          <a:prstGeom prst="rect">
            <a:avLst/>
          </a:prstGeom>
        </p:spPr>
        <p:txBody>
          <a:bodyPr anchor="b"/>
          <a:lstStyle>
            <a:lvl1pPr algn="ctr">
              <a:defRPr sz="12000"/>
            </a:lvl1pPr>
          </a:lstStyle>
          <a:p>
            <a:pPr/>
            <a:r>
              <a:t>xx%</a:t>
            </a:r>
          </a:p>
        </p:txBody>
      </p:sp>
      <p:sp>
        <p:nvSpPr>
          <p:cNvPr id="92" name="Body Level One…"/>
          <p:cNvSpPr txBox="1"/>
          <p:nvPr>
            <p:ph type="body" sz="half" idx="1"/>
          </p:nvPr>
        </p:nvSpPr>
        <p:spPr>
          <a:xfrm>
            <a:off x="311699" y="3152225"/>
            <a:ext cx="8520602" cy="1300800"/>
          </a:xfrm>
          <a:prstGeom prst="rect">
            <a:avLst/>
          </a:prstGeom>
        </p:spPr>
        <p:txBody>
          <a:bodyPr/>
          <a:lstStyle>
            <a:lvl1pPr algn="ctr"/>
            <a:lvl2pPr algn="ctr"/>
            <a:lvl3pPr algn="ctr"/>
            <a:lvl4pPr algn="ctr"/>
            <a:lvl5pPr algn="ctr"/>
          </a:lstStyle>
          <a:p>
            <a:pPr/>
            <a:r>
              <a:t>Body Level One</a:t>
            </a:r>
          </a:p>
          <a:p>
            <a:pPr lvl="1"/>
            <a:r>
              <a:t>Body Level Two</a:t>
            </a:r>
          </a:p>
          <a:p>
            <a:pPr lvl="2"/>
            <a:r>
              <a:t>Body Level Three</a:t>
            </a:r>
          </a:p>
          <a:p>
            <a:pPr lvl="3"/>
            <a:r>
              <a:t>Body Level Four</a:t>
            </a:r>
          </a:p>
          <a:p>
            <a:pPr lvl="4"/>
            <a:r>
              <a:t>Body Level Five</a:t>
            </a:r>
          </a:p>
        </p:txBody>
      </p:sp>
      <p:sp>
        <p:nvSpPr>
          <p:cNvPr id="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107" name="Slide Number"/>
          <p:cNvSpPr txBox="1"/>
          <p:nvPr>
            <p:ph type="sldNum" sz="quarter" idx="2"/>
          </p:nvPr>
        </p:nvSpPr>
        <p:spPr>
          <a:xfrm>
            <a:off x="4207758" y="3204214"/>
            <a:ext cx="135642" cy="130484"/>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14" name="Title Text"/>
          <p:cNvSpPr txBox="1"/>
          <p:nvPr>
            <p:ph type="title"/>
          </p:nvPr>
        </p:nvSpPr>
        <p:spPr>
          <a:xfrm>
            <a:off x="342900" y="1065212"/>
            <a:ext cx="3886200" cy="735014"/>
          </a:xfrm>
          <a:prstGeom prst="rect">
            <a:avLst/>
          </a:prstGeom>
        </p:spPr>
        <p:txBody>
          <a:bodyPr lIns="22849" tIns="22849" rIns="22849" bIns="22849" anchor="ctr"/>
          <a:lstStyle>
            <a:lvl1pPr algn="ctr">
              <a:defRPr sz="2200">
                <a:latin typeface="Calibri"/>
                <a:ea typeface="Calibri"/>
                <a:cs typeface="Calibri"/>
                <a:sym typeface="Calibri"/>
              </a:defRPr>
            </a:lvl1pPr>
          </a:lstStyle>
          <a:p>
            <a:pPr/>
            <a:r>
              <a:t>Title Text</a:t>
            </a:r>
          </a:p>
        </p:txBody>
      </p:sp>
      <p:sp>
        <p:nvSpPr>
          <p:cNvPr id="115" name="Body Level One…"/>
          <p:cNvSpPr txBox="1"/>
          <p:nvPr>
            <p:ph type="body" sz="quarter" idx="1"/>
          </p:nvPr>
        </p:nvSpPr>
        <p:spPr>
          <a:xfrm>
            <a:off x="685800" y="1943100"/>
            <a:ext cx="3200400" cy="876300"/>
          </a:xfrm>
          <a:prstGeom prst="rect">
            <a:avLst/>
          </a:prstGeom>
        </p:spPr>
        <p:txBody>
          <a:bodyPr lIns="22849" tIns="22849" rIns="22849" bIns="22849"/>
          <a:lstStyle>
            <a:lvl1pPr marL="228600" indent="0" algn="ctr">
              <a:lnSpc>
                <a:spcPct val="100000"/>
              </a:lnSpc>
              <a:spcBef>
                <a:spcPts val="400"/>
              </a:spcBef>
              <a:buClrTx/>
              <a:buSzTx/>
              <a:buFontTx/>
              <a:buNone/>
              <a:defRPr sz="1600">
                <a:solidFill>
                  <a:srgbClr val="888888"/>
                </a:solidFill>
                <a:latin typeface="Calibri"/>
                <a:ea typeface="Calibri"/>
                <a:cs typeface="Calibri"/>
                <a:sym typeface="Calibri"/>
              </a:defRPr>
            </a:lvl1pPr>
            <a:lvl2pPr marL="228600" indent="457200" algn="ctr">
              <a:lnSpc>
                <a:spcPct val="100000"/>
              </a:lnSpc>
              <a:spcBef>
                <a:spcPts val="400"/>
              </a:spcBef>
              <a:buClrTx/>
              <a:buSzTx/>
              <a:buFontTx/>
              <a:buNone/>
              <a:defRPr sz="1600">
                <a:solidFill>
                  <a:srgbClr val="888888"/>
                </a:solidFill>
                <a:latin typeface="Calibri"/>
                <a:ea typeface="Calibri"/>
                <a:cs typeface="Calibri"/>
                <a:sym typeface="Calibri"/>
              </a:defRPr>
            </a:lvl2pPr>
            <a:lvl3pPr marL="228600" indent="914400" algn="ctr">
              <a:lnSpc>
                <a:spcPct val="100000"/>
              </a:lnSpc>
              <a:spcBef>
                <a:spcPts val="400"/>
              </a:spcBef>
              <a:buClrTx/>
              <a:buSzTx/>
              <a:buFontTx/>
              <a:buNone/>
              <a:defRPr sz="1600">
                <a:solidFill>
                  <a:srgbClr val="888888"/>
                </a:solidFill>
                <a:latin typeface="Calibri"/>
                <a:ea typeface="Calibri"/>
                <a:cs typeface="Calibri"/>
                <a:sym typeface="Calibri"/>
              </a:defRPr>
            </a:lvl3pPr>
            <a:lvl4pPr marL="228600" indent="1371600" algn="ctr">
              <a:lnSpc>
                <a:spcPct val="100000"/>
              </a:lnSpc>
              <a:spcBef>
                <a:spcPts val="400"/>
              </a:spcBef>
              <a:buClrTx/>
              <a:buSzTx/>
              <a:buFontTx/>
              <a:buNone/>
              <a:defRPr sz="1600">
                <a:solidFill>
                  <a:srgbClr val="888888"/>
                </a:solidFill>
                <a:latin typeface="Calibri"/>
                <a:ea typeface="Calibri"/>
                <a:cs typeface="Calibri"/>
                <a:sym typeface="Calibri"/>
              </a:defRPr>
            </a:lvl4pPr>
            <a:lvl5pPr marL="228600" indent="1828800" algn="ctr">
              <a:lnSpc>
                <a:spcPct val="100000"/>
              </a:lnSpc>
              <a:spcBef>
                <a:spcPts val="400"/>
              </a:spcBef>
              <a:buClrTx/>
              <a:buSzTx/>
              <a:buFontTx/>
              <a:buNone/>
              <a:defRPr sz="16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16" name="Slide Number"/>
          <p:cNvSpPr txBox="1"/>
          <p:nvPr>
            <p:ph type="sldNum" sz="quarter" idx="2"/>
          </p:nvPr>
        </p:nvSpPr>
        <p:spPr>
          <a:xfrm>
            <a:off x="4207758" y="3204214"/>
            <a:ext cx="135642" cy="130484"/>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23" name="Title Text"/>
          <p:cNvSpPr txBox="1"/>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pPr/>
            <a:r>
              <a:t>Title Text</a:t>
            </a:r>
          </a:p>
        </p:txBody>
      </p:sp>
      <p:sp>
        <p:nvSpPr>
          <p:cNvPr id="124" name="Body Level One…"/>
          <p:cNvSpPr txBox="1"/>
          <p:nvPr>
            <p:ph type="body" sz="quarter" idx="1"/>
          </p:nvPr>
        </p:nvSpPr>
        <p:spPr>
          <a:xfrm>
            <a:off x="228600" y="800100"/>
            <a:ext cx="4114800" cy="2262983"/>
          </a:xfrm>
          <a:prstGeom prst="rect">
            <a:avLst/>
          </a:prstGeom>
        </p:spPr>
        <p:txBody>
          <a:bodyPr lIns="22849" tIns="22849" rIns="22849" bIns="22849"/>
          <a:lstStyle>
            <a:lvl1pPr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lvl1pPr>
            <a:lvl2pPr marL="914400"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lvl2pPr>
            <a:lvl3pPr marL="1371600"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lvl3pPr>
            <a:lvl4pPr marL="1828800"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lvl4pPr>
            <a:lvl5pPr marL="2286000"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25" name="Slide Number"/>
          <p:cNvSpPr txBox="1"/>
          <p:nvPr>
            <p:ph type="sldNum" sz="quarter" idx="2"/>
          </p:nvPr>
        </p:nvSpPr>
        <p:spPr>
          <a:xfrm>
            <a:off x="4207758" y="3204214"/>
            <a:ext cx="135642" cy="130484"/>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132" name="Title Text"/>
          <p:cNvSpPr txBox="1"/>
          <p:nvPr>
            <p:ph type="title"/>
          </p:nvPr>
        </p:nvSpPr>
        <p:spPr>
          <a:xfrm>
            <a:off x="361156" y="2203450"/>
            <a:ext cx="3886202" cy="681038"/>
          </a:xfrm>
          <a:prstGeom prst="rect">
            <a:avLst/>
          </a:prstGeom>
        </p:spPr>
        <p:txBody>
          <a:bodyPr lIns="22849" tIns="22849" rIns="22849" bIns="22849"/>
          <a:lstStyle>
            <a:lvl1pPr>
              <a:defRPr b="1" sz="2000">
                <a:latin typeface="Calibri"/>
                <a:ea typeface="Calibri"/>
                <a:cs typeface="Calibri"/>
                <a:sym typeface="Calibri"/>
              </a:defRPr>
            </a:lvl1pPr>
          </a:lstStyle>
          <a:p>
            <a:pPr/>
            <a:r>
              <a:t>Title Text</a:t>
            </a:r>
          </a:p>
        </p:txBody>
      </p:sp>
      <p:sp>
        <p:nvSpPr>
          <p:cNvPr id="133" name="Body Level One…"/>
          <p:cNvSpPr txBox="1"/>
          <p:nvPr>
            <p:ph type="body" sz="quarter" idx="1"/>
          </p:nvPr>
        </p:nvSpPr>
        <p:spPr>
          <a:xfrm>
            <a:off x="361156" y="1453355"/>
            <a:ext cx="3886202" cy="750095"/>
          </a:xfrm>
          <a:prstGeom prst="rect">
            <a:avLst/>
          </a:prstGeom>
        </p:spPr>
        <p:txBody>
          <a:bodyPr lIns="22849" tIns="22849" rIns="22849" bIns="22849" anchor="b"/>
          <a:lstStyle>
            <a:lvl1pPr marL="228600" indent="0">
              <a:lnSpc>
                <a:spcPct val="100000"/>
              </a:lnSpc>
              <a:spcBef>
                <a:spcPts val="200"/>
              </a:spcBef>
              <a:buClrTx/>
              <a:buSzTx/>
              <a:buFontTx/>
              <a:buNone/>
              <a:defRPr sz="1000">
                <a:solidFill>
                  <a:srgbClr val="888888"/>
                </a:solidFill>
                <a:latin typeface="Calibri"/>
                <a:ea typeface="Calibri"/>
                <a:cs typeface="Calibri"/>
                <a:sym typeface="Calibri"/>
              </a:defRPr>
            </a:lvl1pPr>
            <a:lvl2pPr marL="228600" indent="457200">
              <a:lnSpc>
                <a:spcPct val="100000"/>
              </a:lnSpc>
              <a:spcBef>
                <a:spcPts val="200"/>
              </a:spcBef>
              <a:buClrTx/>
              <a:buSzTx/>
              <a:buFontTx/>
              <a:buNone/>
              <a:defRPr sz="1000">
                <a:solidFill>
                  <a:srgbClr val="888888"/>
                </a:solidFill>
                <a:latin typeface="Calibri"/>
                <a:ea typeface="Calibri"/>
                <a:cs typeface="Calibri"/>
                <a:sym typeface="Calibri"/>
              </a:defRPr>
            </a:lvl2pPr>
            <a:lvl3pPr marL="228600" indent="914400">
              <a:lnSpc>
                <a:spcPct val="100000"/>
              </a:lnSpc>
              <a:spcBef>
                <a:spcPts val="200"/>
              </a:spcBef>
              <a:buClrTx/>
              <a:buSzTx/>
              <a:buFontTx/>
              <a:buNone/>
              <a:defRPr sz="1000">
                <a:solidFill>
                  <a:srgbClr val="888888"/>
                </a:solidFill>
                <a:latin typeface="Calibri"/>
                <a:ea typeface="Calibri"/>
                <a:cs typeface="Calibri"/>
                <a:sym typeface="Calibri"/>
              </a:defRPr>
            </a:lvl3pPr>
            <a:lvl4pPr marL="228600" indent="1371600">
              <a:lnSpc>
                <a:spcPct val="100000"/>
              </a:lnSpc>
              <a:spcBef>
                <a:spcPts val="200"/>
              </a:spcBef>
              <a:buClrTx/>
              <a:buSzTx/>
              <a:buFontTx/>
              <a:buNone/>
              <a:defRPr sz="1000">
                <a:solidFill>
                  <a:srgbClr val="888888"/>
                </a:solidFill>
                <a:latin typeface="Calibri"/>
                <a:ea typeface="Calibri"/>
                <a:cs typeface="Calibri"/>
                <a:sym typeface="Calibri"/>
              </a:defRPr>
            </a:lvl4pPr>
            <a:lvl5pPr marL="228600" indent="1828800">
              <a:lnSpc>
                <a:spcPct val="100000"/>
              </a:lnSpc>
              <a:spcBef>
                <a:spcPts val="200"/>
              </a:spcBef>
              <a:buClrTx/>
              <a:buSzTx/>
              <a:buFontTx/>
              <a:buNone/>
              <a:defRPr sz="10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34" name="Slide Number"/>
          <p:cNvSpPr txBox="1"/>
          <p:nvPr>
            <p:ph type="sldNum" sz="quarter" idx="2"/>
          </p:nvPr>
        </p:nvSpPr>
        <p:spPr>
          <a:xfrm>
            <a:off x="4207758" y="3204214"/>
            <a:ext cx="135642" cy="130484"/>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41" name="Title Text"/>
          <p:cNvSpPr txBox="1"/>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pPr/>
            <a:r>
              <a:t>Title Text</a:t>
            </a:r>
          </a:p>
        </p:txBody>
      </p:sp>
      <p:sp>
        <p:nvSpPr>
          <p:cNvPr id="142" name="Body Level One…"/>
          <p:cNvSpPr txBox="1"/>
          <p:nvPr>
            <p:ph type="body" sz="quarter" idx="1"/>
          </p:nvPr>
        </p:nvSpPr>
        <p:spPr>
          <a:xfrm>
            <a:off x="228600" y="800100"/>
            <a:ext cx="2019300" cy="2262983"/>
          </a:xfrm>
          <a:prstGeom prst="rect">
            <a:avLst/>
          </a:prstGeom>
        </p:spPr>
        <p:txBody>
          <a:bodyPr lIns="22849" tIns="22849" rIns="22849" bIns="22849"/>
          <a:lstStyle>
            <a:lvl1pPr indent="-3175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1pPr>
            <a:lvl2pPr marL="914400" indent="-3175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2pPr>
            <a:lvl3pPr marL="1371600" indent="-3175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3pPr>
            <a:lvl4pPr marL="1828800" indent="-3175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4pPr>
            <a:lvl5pPr marL="2286000" indent="-3175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3" name="Slide Number"/>
          <p:cNvSpPr txBox="1"/>
          <p:nvPr>
            <p:ph type="sldNum" sz="quarter" idx="2"/>
          </p:nvPr>
        </p:nvSpPr>
        <p:spPr>
          <a:xfrm>
            <a:off x="4207758" y="3204214"/>
            <a:ext cx="135642" cy="130484"/>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150" name="Title Text"/>
          <p:cNvSpPr txBox="1"/>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pPr/>
            <a:r>
              <a:t>Title Text</a:t>
            </a:r>
          </a:p>
        </p:txBody>
      </p:sp>
      <p:sp>
        <p:nvSpPr>
          <p:cNvPr id="151" name="Body Level One…"/>
          <p:cNvSpPr txBox="1"/>
          <p:nvPr>
            <p:ph type="body" sz="quarter" idx="1"/>
          </p:nvPr>
        </p:nvSpPr>
        <p:spPr>
          <a:xfrm>
            <a:off x="228600" y="767556"/>
            <a:ext cx="2020094" cy="319882"/>
          </a:xfrm>
          <a:prstGeom prst="rect">
            <a:avLst/>
          </a:prstGeom>
        </p:spPr>
        <p:txBody>
          <a:bodyPr lIns="22849" tIns="22849" rIns="22849" bIns="22849" anchor="b"/>
          <a:lstStyle>
            <a:lvl1pPr marL="228600" indent="0">
              <a:lnSpc>
                <a:spcPct val="100000"/>
              </a:lnSpc>
              <a:spcBef>
                <a:spcPts val="300"/>
              </a:spcBef>
              <a:buClrTx/>
              <a:buSzTx/>
              <a:buFontTx/>
              <a:buNone/>
              <a:defRPr b="1" sz="1200">
                <a:solidFill>
                  <a:srgbClr val="000000"/>
                </a:solidFill>
                <a:latin typeface="Calibri"/>
                <a:ea typeface="Calibri"/>
                <a:cs typeface="Calibri"/>
                <a:sym typeface="Calibri"/>
              </a:defRPr>
            </a:lvl1pPr>
            <a:lvl2pPr marL="228600" indent="457200">
              <a:lnSpc>
                <a:spcPct val="100000"/>
              </a:lnSpc>
              <a:spcBef>
                <a:spcPts val="300"/>
              </a:spcBef>
              <a:buClrTx/>
              <a:buSzTx/>
              <a:buFontTx/>
              <a:buNone/>
              <a:defRPr b="1" sz="1200">
                <a:solidFill>
                  <a:srgbClr val="000000"/>
                </a:solidFill>
                <a:latin typeface="Calibri"/>
                <a:ea typeface="Calibri"/>
                <a:cs typeface="Calibri"/>
                <a:sym typeface="Calibri"/>
              </a:defRPr>
            </a:lvl2pPr>
            <a:lvl3pPr marL="228600" indent="914400">
              <a:lnSpc>
                <a:spcPct val="100000"/>
              </a:lnSpc>
              <a:spcBef>
                <a:spcPts val="300"/>
              </a:spcBef>
              <a:buClrTx/>
              <a:buSzTx/>
              <a:buFontTx/>
              <a:buNone/>
              <a:defRPr b="1" sz="1200">
                <a:solidFill>
                  <a:srgbClr val="000000"/>
                </a:solidFill>
                <a:latin typeface="Calibri"/>
                <a:ea typeface="Calibri"/>
                <a:cs typeface="Calibri"/>
                <a:sym typeface="Calibri"/>
              </a:defRPr>
            </a:lvl3pPr>
            <a:lvl4pPr marL="228600" indent="1371600">
              <a:lnSpc>
                <a:spcPct val="100000"/>
              </a:lnSpc>
              <a:spcBef>
                <a:spcPts val="300"/>
              </a:spcBef>
              <a:buClrTx/>
              <a:buSzTx/>
              <a:buFontTx/>
              <a:buNone/>
              <a:defRPr b="1" sz="1200">
                <a:solidFill>
                  <a:srgbClr val="000000"/>
                </a:solidFill>
                <a:latin typeface="Calibri"/>
                <a:ea typeface="Calibri"/>
                <a:cs typeface="Calibri"/>
                <a:sym typeface="Calibri"/>
              </a:defRPr>
            </a:lvl4pPr>
            <a:lvl5pPr marL="228600" indent="1828800">
              <a:lnSpc>
                <a:spcPct val="100000"/>
              </a:lnSpc>
              <a:spcBef>
                <a:spcPts val="300"/>
              </a:spcBef>
              <a:buClrTx/>
              <a:buSzTx/>
              <a:buFontTx/>
              <a:buNone/>
              <a:defRPr b="1" sz="12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2" name="Google Shape;75;p19"/>
          <p:cNvSpPr txBox="1"/>
          <p:nvPr>
            <p:ph type="body" sz="quarter" idx="21"/>
          </p:nvPr>
        </p:nvSpPr>
        <p:spPr>
          <a:xfrm>
            <a:off x="2322513" y="767556"/>
            <a:ext cx="2020889" cy="319882"/>
          </a:xfrm>
          <a:prstGeom prst="rect">
            <a:avLst/>
          </a:prstGeom>
        </p:spPr>
        <p:txBody>
          <a:bodyPr lIns="22849" tIns="22849" rIns="22849" bIns="22849" anchor="b"/>
          <a:lstStyle/>
          <a:p>
            <a:pPr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pPr>
          </a:p>
        </p:txBody>
      </p:sp>
      <p:sp>
        <p:nvSpPr>
          <p:cNvPr id="153" name="Slide Number"/>
          <p:cNvSpPr txBox="1"/>
          <p:nvPr>
            <p:ph type="sldNum" sz="quarter" idx="2"/>
          </p:nvPr>
        </p:nvSpPr>
        <p:spPr>
          <a:xfrm>
            <a:off x="4207758" y="3204214"/>
            <a:ext cx="135642" cy="130484"/>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60" name="Title Text"/>
          <p:cNvSpPr txBox="1"/>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pPr/>
            <a:r>
              <a:t>Title Text</a:t>
            </a:r>
          </a:p>
        </p:txBody>
      </p:sp>
      <p:sp>
        <p:nvSpPr>
          <p:cNvPr id="161" name="Slide Number"/>
          <p:cNvSpPr txBox="1"/>
          <p:nvPr>
            <p:ph type="sldNum" sz="quarter" idx="2"/>
          </p:nvPr>
        </p:nvSpPr>
        <p:spPr>
          <a:xfrm>
            <a:off x="4207758" y="3204214"/>
            <a:ext cx="135642" cy="130484"/>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168" name="Title Text"/>
          <p:cNvSpPr txBox="1"/>
          <p:nvPr>
            <p:ph type="title"/>
          </p:nvPr>
        </p:nvSpPr>
        <p:spPr>
          <a:xfrm>
            <a:off x="228600" y="136525"/>
            <a:ext cx="1504158" cy="581025"/>
          </a:xfrm>
          <a:prstGeom prst="rect">
            <a:avLst/>
          </a:prstGeom>
        </p:spPr>
        <p:txBody>
          <a:bodyPr lIns="22849" tIns="22849" rIns="22849" bIns="22849" anchor="b"/>
          <a:lstStyle>
            <a:lvl1pPr>
              <a:defRPr b="1" sz="1000">
                <a:latin typeface="Calibri"/>
                <a:ea typeface="Calibri"/>
                <a:cs typeface="Calibri"/>
                <a:sym typeface="Calibri"/>
              </a:defRPr>
            </a:lvl1pPr>
          </a:lstStyle>
          <a:p>
            <a:pPr/>
            <a:r>
              <a:t>Title Text</a:t>
            </a:r>
          </a:p>
        </p:txBody>
      </p:sp>
      <p:sp>
        <p:nvSpPr>
          <p:cNvPr id="169" name="Body Level One…"/>
          <p:cNvSpPr txBox="1"/>
          <p:nvPr>
            <p:ph type="body" sz="quarter" idx="1"/>
          </p:nvPr>
        </p:nvSpPr>
        <p:spPr>
          <a:xfrm>
            <a:off x="1787525" y="136525"/>
            <a:ext cx="2555875" cy="2926558"/>
          </a:xfrm>
          <a:prstGeom prst="rect">
            <a:avLst/>
          </a:prstGeom>
        </p:spPr>
        <p:txBody>
          <a:bodyPr lIns="22849" tIns="22849" rIns="22849" bIns="22849"/>
          <a:lstStyle>
            <a:lvl1pPr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lvl1pPr>
            <a:lvl2pPr marL="914400"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lvl2pPr>
            <a:lvl3pPr marL="1371600"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lvl3pPr>
            <a:lvl4pPr marL="1828800"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lvl4pPr>
            <a:lvl5pPr marL="2286000"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70" name="Google Shape;83;p21"/>
          <p:cNvSpPr txBox="1"/>
          <p:nvPr>
            <p:ph type="body" sz="quarter" idx="21"/>
          </p:nvPr>
        </p:nvSpPr>
        <p:spPr>
          <a:xfrm>
            <a:off x="228599" y="717550"/>
            <a:ext cx="1504159" cy="2345533"/>
          </a:xfrm>
          <a:prstGeom prst="rect">
            <a:avLst/>
          </a:prstGeom>
        </p:spPr>
        <p:txBody>
          <a:bodyPr lIns="22849" tIns="22849" rIns="22849" bIns="22849"/>
          <a:lstStyle/>
          <a:p>
            <a:pPr indent="-285750">
              <a:lnSpc>
                <a:spcPct val="100000"/>
              </a:lnSpc>
              <a:spcBef>
                <a:spcPts val="400"/>
              </a:spcBef>
              <a:buClr>
                <a:srgbClr val="000000"/>
              </a:buClr>
              <a:buSzPts val="1600"/>
              <a:buChar char="•"/>
              <a:defRPr sz="1600">
                <a:solidFill>
                  <a:srgbClr val="000000"/>
                </a:solidFill>
                <a:latin typeface="Calibri"/>
                <a:ea typeface="Calibri"/>
                <a:cs typeface="Calibri"/>
                <a:sym typeface="Calibri"/>
              </a:defRPr>
            </a:pPr>
          </a:p>
        </p:txBody>
      </p:sp>
      <p:sp>
        <p:nvSpPr>
          <p:cNvPr id="171" name="Slide Number"/>
          <p:cNvSpPr txBox="1"/>
          <p:nvPr>
            <p:ph type="sldNum" sz="quarter" idx="2"/>
          </p:nvPr>
        </p:nvSpPr>
        <p:spPr>
          <a:xfrm>
            <a:off x="4207758" y="3204214"/>
            <a:ext cx="135642" cy="130484"/>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spTree>
      <p:nvGrpSpPr>
        <p:cNvPr id="1" name=""/>
        <p:cNvGrpSpPr/>
        <p:nvPr/>
      </p:nvGrpSpPr>
      <p:grpSpPr>
        <a:xfrm>
          <a:off x="0" y="0"/>
          <a:ext cx="0" cy="0"/>
          <a:chOff x="0" y="0"/>
          <a:chExt cx="0" cy="0"/>
        </a:xfrm>
      </p:grpSpPr>
      <p:sp>
        <p:nvSpPr>
          <p:cNvPr id="20" name="Title Text"/>
          <p:cNvSpPr txBox="1"/>
          <p:nvPr>
            <p:ph type="title"/>
          </p:nvPr>
        </p:nvSpPr>
        <p:spPr>
          <a:xfrm>
            <a:off x="311699" y="2150849"/>
            <a:ext cx="8520602" cy="841801"/>
          </a:xfrm>
          <a:prstGeom prst="rect">
            <a:avLst/>
          </a:prstGeom>
        </p:spPr>
        <p:txBody>
          <a:bodyPr anchor="ctr"/>
          <a:lstStyle>
            <a:lvl1pPr algn="ctr">
              <a:defRPr sz="3600"/>
            </a:lvl1pPr>
          </a:lstStyle>
          <a:p>
            <a:pPr/>
            <a:r>
              <a:t>Title Text</a:t>
            </a:r>
          </a:p>
        </p:txBody>
      </p:sp>
      <p:sp>
        <p:nvSpPr>
          <p:cNvPr id="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178" name="Title Text"/>
          <p:cNvSpPr txBox="1"/>
          <p:nvPr>
            <p:ph type="title"/>
          </p:nvPr>
        </p:nvSpPr>
        <p:spPr>
          <a:xfrm>
            <a:off x="896144" y="2400300"/>
            <a:ext cx="2743201" cy="283369"/>
          </a:xfrm>
          <a:prstGeom prst="rect">
            <a:avLst/>
          </a:prstGeom>
        </p:spPr>
        <p:txBody>
          <a:bodyPr lIns="22849" tIns="22849" rIns="22849" bIns="22849" anchor="b"/>
          <a:lstStyle>
            <a:lvl1pPr>
              <a:defRPr b="1" sz="1000">
                <a:latin typeface="Calibri"/>
                <a:ea typeface="Calibri"/>
                <a:cs typeface="Calibri"/>
                <a:sym typeface="Calibri"/>
              </a:defRPr>
            </a:lvl1pPr>
          </a:lstStyle>
          <a:p>
            <a:pPr/>
            <a:r>
              <a:t>Title Text</a:t>
            </a:r>
          </a:p>
        </p:txBody>
      </p:sp>
      <p:sp>
        <p:nvSpPr>
          <p:cNvPr id="179" name="Google Shape;87;p22"/>
          <p:cNvSpPr/>
          <p:nvPr>
            <p:ph type="pic" sz="quarter" idx="21"/>
          </p:nvPr>
        </p:nvSpPr>
        <p:spPr>
          <a:xfrm>
            <a:off x="896144" y="306388"/>
            <a:ext cx="2743201" cy="2057401"/>
          </a:xfrm>
          <a:prstGeom prst="rect">
            <a:avLst/>
          </a:prstGeom>
        </p:spPr>
        <p:txBody>
          <a:bodyPr lIns="91439" tIns="45719" rIns="91439" bIns="45719">
            <a:noAutofit/>
          </a:bodyPr>
          <a:lstStyle/>
          <a:p>
            <a:pPr/>
          </a:p>
        </p:txBody>
      </p:sp>
      <p:sp>
        <p:nvSpPr>
          <p:cNvPr id="180" name="Body Level One…"/>
          <p:cNvSpPr txBox="1"/>
          <p:nvPr>
            <p:ph type="body" sz="quarter" idx="1"/>
          </p:nvPr>
        </p:nvSpPr>
        <p:spPr>
          <a:xfrm>
            <a:off x="896144" y="2683668"/>
            <a:ext cx="2743201" cy="402432"/>
          </a:xfrm>
          <a:prstGeom prst="rect">
            <a:avLst/>
          </a:prstGeom>
        </p:spPr>
        <p:txBody>
          <a:bodyPr lIns="22849" tIns="22849" rIns="22849" bIns="22849"/>
          <a:lstStyle>
            <a:lvl1pPr marL="228600" indent="0">
              <a:lnSpc>
                <a:spcPct val="100000"/>
              </a:lnSpc>
              <a:spcBef>
                <a:spcPts val="200"/>
              </a:spcBef>
              <a:buClrTx/>
              <a:buSzTx/>
              <a:buFontTx/>
              <a:buNone/>
              <a:defRPr sz="700">
                <a:solidFill>
                  <a:srgbClr val="000000"/>
                </a:solidFill>
                <a:latin typeface="Calibri"/>
                <a:ea typeface="Calibri"/>
                <a:cs typeface="Calibri"/>
                <a:sym typeface="Calibri"/>
              </a:defRPr>
            </a:lvl1pPr>
            <a:lvl2pPr marL="228600" indent="457200">
              <a:lnSpc>
                <a:spcPct val="100000"/>
              </a:lnSpc>
              <a:spcBef>
                <a:spcPts val="200"/>
              </a:spcBef>
              <a:buClrTx/>
              <a:buSzTx/>
              <a:buFontTx/>
              <a:buNone/>
              <a:defRPr sz="700">
                <a:solidFill>
                  <a:srgbClr val="000000"/>
                </a:solidFill>
                <a:latin typeface="Calibri"/>
                <a:ea typeface="Calibri"/>
                <a:cs typeface="Calibri"/>
                <a:sym typeface="Calibri"/>
              </a:defRPr>
            </a:lvl2pPr>
            <a:lvl3pPr marL="228600" indent="914400">
              <a:lnSpc>
                <a:spcPct val="100000"/>
              </a:lnSpc>
              <a:spcBef>
                <a:spcPts val="200"/>
              </a:spcBef>
              <a:buClrTx/>
              <a:buSzTx/>
              <a:buFontTx/>
              <a:buNone/>
              <a:defRPr sz="700">
                <a:solidFill>
                  <a:srgbClr val="000000"/>
                </a:solidFill>
                <a:latin typeface="Calibri"/>
                <a:ea typeface="Calibri"/>
                <a:cs typeface="Calibri"/>
                <a:sym typeface="Calibri"/>
              </a:defRPr>
            </a:lvl3pPr>
            <a:lvl4pPr marL="228600" indent="1371600">
              <a:lnSpc>
                <a:spcPct val="100000"/>
              </a:lnSpc>
              <a:spcBef>
                <a:spcPts val="200"/>
              </a:spcBef>
              <a:buClrTx/>
              <a:buSzTx/>
              <a:buFontTx/>
              <a:buNone/>
              <a:defRPr sz="700">
                <a:solidFill>
                  <a:srgbClr val="000000"/>
                </a:solidFill>
                <a:latin typeface="Calibri"/>
                <a:ea typeface="Calibri"/>
                <a:cs typeface="Calibri"/>
                <a:sym typeface="Calibri"/>
              </a:defRPr>
            </a:lvl4pPr>
            <a:lvl5pPr marL="228600" indent="1828800">
              <a:lnSpc>
                <a:spcPct val="100000"/>
              </a:lnSpc>
              <a:spcBef>
                <a:spcPts val="200"/>
              </a:spcBef>
              <a:buClrTx/>
              <a:buSzTx/>
              <a:buFontTx/>
              <a:buNone/>
              <a:defRPr sz="7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81" name="Slide Number"/>
          <p:cNvSpPr txBox="1"/>
          <p:nvPr>
            <p:ph type="sldNum" sz="quarter" idx="2"/>
          </p:nvPr>
        </p:nvSpPr>
        <p:spPr>
          <a:xfrm>
            <a:off x="4207758" y="3204214"/>
            <a:ext cx="135642" cy="130484"/>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28" name="Title Text"/>
          <p:cNvSpPr txBox="1"/>
          <p:nvPr>
            <p:ph type="title"/>
          </p:nvPr>
        </p:nvSpPr>
        <p:spPr>
          <a:prstGeom prst="rect">
            <a:avLst/>
          </a:prstGeom>
        </p:spPr>
        <p:txBody>
          <a:bodyPr/>
          <a:lstStyle/>
          <a:p>
            <a:pPr/>
            <a:r>
              <a:t>Title Text</a:t>
            </a:r>
          </a:p>
        </p:txBody>
      </p:sp>
      <p:sp>
        <p:nvSpPr>
          <p:cNvPr id="2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TWO_COLUMNS">
    <p:spTree>
      <p:nvGrpSpPr>
        <p:cNvPr id="1" name=""/>
        <p:cNvGrpSpPr/>
        <p:nvPr/>
      </p:nvGrpSpPr>
      <p:grpSpPr>
        <a:xfrm>
          <a:off x="0" y="0"/>
          <a:ext cx="0" cy="0"/>
          <a:chOff x="0" y="0"/>
          <a:chExt cx="0" cy="0"/>
        </a:xfrm>
      </p:grpSpPr>
      <p:sp>
        <p:nvSpPr>
          <p:cNvPr id="37" name="Title Text"/>
          <p:cNvSpPr txBox="1"/>
          <p:nvPr>
            <p:ph type="title"/>
          </p:nvPr>
        </p:nvSpPr>
        <p:spPr>
          <a:prstGeom prst="rect">
            <a:avLst/>
          </a:prstGeom>
        </p:spPr>
        <p:txBody>
          <a:bodyPr/>
          <a:lstStyle/>
          <a:p>
            <a:pPr/>
            <a:r>
              <a:t>Title Text</a:t>
            </a:r>
          </a:p>
        </p:txBody>
      </p:sp>
      <p:sp>
        <p:nvSpPr>
          <p:cNvPr id="38" name="Body Level One…"/>
          <p:cNvSpPr txBox="1"/>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pPr/>
            <a:r>
              <a:t>Body Level One</a:t>
            </a:r>
          </a:p>
          <a:p>
            <a:pPr lvl="1"/>
            <a:r>
              <a:t>Body Level Two</a:t>
            </a:r>
          </a:p>
          <a:p>
            <a:pPr lvl="2"/>
            <a:r>
              <a:t>Body Level Three</a:t>
            </a:r>
          </a:p>
          <a:p>
            <a:pPr lvl="3"/>
            <a:r>
              <a:t>Body Level Four</a:t>
            </a:r>
          </a:p>
          <a:p>
            <a:pPr lvl="4"/>
            <a:r>
              <a:t>Body Level Five</a:t>
            </a:r>
          </a:p>
        </p:txBody>
      </p:sp>
      <p:sp>
        <p:nvSpPr>
          <p:cNvPr id="39" name="Google Shape;23;p5"/>
          <p:cNvSpPr txBox="1"/>
          <p:nvPr>
            <p:ph type="body" sz="half" idx="21"/>
          </p:nvPr>
        </p:nvSpPr>
        <p:spPr>
          <a:xfrm>
            <a:off x="4832399" y="1152475"/>
            <a:ext cx="3999902" cy="3416400"/>
          </a:xfrm>
          <a:prstGeom prst="rect">
            <a:avLst/>
          </a:prstGeom>
        </p:spPr>
        <p:txBody>
          <a:bodyPr/>
          <a:lstStyle/>
          <a:p>
            <a:pPr indent="-317500">
              <a:buSzPts val="1400"/>
              <a:defRPr sz="1400"/>
            </a:pP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_COLUMN_TEXT">
    <p:spTree>
      <p:nvGrpSpPr>
        <p:cNvPr id="1" name=""/>
        <p:cNvGrpSpPr/>
        <p:nvPr/>
      </p:nvGrpSpPr>
      <p:grpSpPr>
        <a:xfrm>
          <a:off x="0" y="0"/>
          <a:ext cx="0" cy="0"/>
          <a:chOff x="0" y="0"/>
          <a:chExt cx="0" cy="0"/>
        </a:xfrm>
      </p:grpSpPr>
      <p:sp>
        <p:nvSpPr>
          <p:cNvPr id="55" name="Title Text"/>
          <p:cNvSpPr txBox="1"/>
          <p:nvPr>
            <p:ph type="title"/>
          </p:nvPr>
        </p:nvSpPr>
        <p:spPr>
          <a:xfrm>
            <a:off x="311699" y="555600"/>
            <a:ext cx="2808001" cy="755700"/>
          </a:xfrm>
          <a:prstGeom prst="rect">
            <a:avLst/>
          </a:prstGeom>
        </p:spPr>
        <p:txBody>
          <a:bodyPr anchor="b"/>
          <a:lstStyle>
            <a:lvl1pPr>
              <a:defRPr sz="2400"/>
            </a:lvl1pPr>
          </a:lstStyle>
          <a:p>
            <a:pPr/>
            <a:r>
              <a:t>Title Text</a:t>
            </a:r>
          </a:p>
        </p:txBody>
      </p:sp>
      <p:sp>
        <p:nvSpPr>
          <p:cNvPr id="56" name="Body Level One…"/>
          <p:cNvSpPr txBox="1"/>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pPr/>
            <a:r>
              <a:t>Body Level One</a:t>
            </a:r>
          </a:p>
          <a:p>
            <a:pPr lvl="1"/>
            <a:r>
              <a:t>Body Level Two</a:t>
            </a:r>
          </a:p>
          <a:p>
            <a:pPr lvl="2"/>
            <a:r>
              <a:t>Body Level Three</a:t>
            </a:r>
          </a:p>
          <a:p>
            <a:pPr lvl="3"/>
            <a:r>
              <a:t>Body Level Four</a:t>
            </a:r>
          </a:p>
          <a:p>
            <a:pPr lvl="4"/>
            <a:r>
              <a:t>Body Level Five</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IN_POINT">
    <p:spTree>
      <p:nvGrpSpPr>
        <p:cNvPr id="1" name=""/>
        <p:cNvGrpSpPr/>
        <p:nvPr/>
      </p:nvGrpSpPr>
      <p:grpSpPr>
        <a:xfrm>
          <a:off x="0" y="0"/>
          <a:ext cx="0" cy="0"/>
          <a:chOff x="0" y="0"/>
          <a:chExt cx="0" cy="0"/>
        </a:xfrm>
      </p:grpSpPr>
      <p:sp>
        <p:nvSpPr>
          <p:cNvPr id="64" name="Title Text"/>
          <p:cNvSpPr txBox="1"/>
          <p:nvPr>
            <p:ph type="title"/>
          </p:nvPr>
        </p:nvSpPr>
        <p:spPr>
          <a:xfrm>
            <a:off x="490250" y="450149"/>
            <a:ext cx="6367801" cy="4090801"/>
          </a:xfrm>
          <a:prstGeom prst="rect">
            <a:avLst/>
          </a:prstGeom>
        </p:spPr>
        <p:txBody>
          <a:bodyPr anchor="ctr"/>
          <a:lstStyle>
            <a:lvl1pPr>
              <a:defRPr sz="4800"/>
            </a:lvl1pPr>
          </a:lstStyle>
          <a:p>
            <a:pPr/>
            <a:r>
              <a:t>Title Text</a:t>
            </a:r>
          </a:p>
        </p:txBody>
      </p:sp>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5"/>
            <a:ext cx="4572000" cy="5143501"/>
          </a:xfrm>
          <a:prstGeom prst="rect">
            <a:avLst/>
          </a:prstGeom>
          <a:solidFill>
            <a:srgbClr val="EEEEEE"/>
          </a:solidFill>
          <a:ln w="12700">
            <a:miter lim="400000"/>
          </a:ln>
        </p:spPr>
        <p:txBody>
          <a:bodyPr lIns="0" tIns="0" rIns="0" bIns="0" anchor="ctr"/>
          <a:lstStyle/>
          <a:p>
            <a:pPr/>
          </a:p>
        </p:txBody>
      </p:sp>
      <p:sp>
        <p:nvSpPr>
          <p:cNvPr id="73" name="Title Text"/>
          <p:cNvSpPr txBox="1"/>
          <p:nvPr>
            <p:ph type="title"/>
          </p:nvPr>
        </p:nvSpPr>
        <p:spPr>
          <a:xfrm>
            <a:off x="265500" y="1233175"/>
            <a:ext cx="4045200" cy="1482301"/>
          </a:xfrm>
          <a:prstGeom prst="rect">
            <a:avLst/>
          </a:prstGeom>
        </p:spPr>
        <p:txBody>
          <a:bodyPr anchor="b"/>
          <a:lstStyle>
            <a:lvl1pPr algn="ctr">
              <a:defRPr sz="4200"/>
            </a:lvl1pPr>
          </a:lstStyle>
          <a:p>
            <a:pPr/>
            <a:r>
              <a:t>Title Text</a:t>
            </a:r>
          </a:p>
        </p:txBody>
      </p:sp>
      <p:sp>
        <p:nvSpPr>
          <p:cNvPr id="74" name="Body Level One…"/>
          <p:cNvSpPr txBox="1"/>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pPr/>
            <a:r>
              <a:t>Body Level One</a:t>
            </a:r>
          </a:p>
          <a:p>
            <a:pPr lvl="1"/>
            <a:r>
              <a:t>Body Level Two</a:t>
            </a:r>
          </a:p>
          <a:p>
            <a:pPr lvl="2"/>
            <a:r>
              <a:t>Body Level Three</a:t>
            </a:r>
          </a:p>
          <a:p>
            <a:pPr lvl="3"/>
            <a:r>
              <a:t>Body Level Four</a:t>
            </a:r>
          </a:p>
          <a:p>
            <a:pPr lvl="4"/>
            <a:r>
              <a:t>Body Level Five</a:t>
            </a:r>
          </a:p>
        </p:txBody>
      </p:sp>
      <p:sp>
        <p:nvSpPr>
          <p:cNvPr id="75" name="Google Shape;39;p9"/>
          <p:cNvSpPr txBox="1"/>
          <p:nvPr>
            <p:ph type="body" sz="half" idx="21"/>
          </p:nvPr>
        </p:nvSpPr>
        <p:spPr>
          <a:xfrm>
            <a:off x="4939500" y="724074"/>
            <a:ext cx="3837000" cy="3695102"/>
          </a:xfrm>
          <a:prstGeom prst="rect">
            <a:avLst/>
          </a:prstGeom>
        </p:spPr>
        <p:txBody>
          <a:bodyPr anchor="ctr"/>
          <a:lstStyle/>
          <a:p>
            <a:pP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APTION_ONLY">
    <p:spTree>
      <p:nvGrpSpPr>
        <p:cNvPr id="1" name=""/>
        <p:cNvGrpSpPr/>
        <p:nvPr/>
      </p:nvGrpSpPr>
      <p:grpSpPr>
        <a:xfrm>
          <a:off x="0" y="0"/>
          <a:ext cx="0" cy="0"/>
          <a:chOff x="0" y="0"/>
          <a:chExt cx="0" cy="0"/>
        </a:xfrm>
      </p:grpSpPr>
      <p:sp>
        <p:nvSpPr>
          <p:cNvPr id="83" name="Body Level One…"/>
          <p:cNvSpPr txBox="1"/>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Title Text</a:t>
            </a:r>
          </a:p>
        </p:txBody>
      </p:sp>
      <p:sp>
        <p:nvSpPr>
          <p:cNvPr id="3" name="Body Level One…"/>
          <p:cNvSpPr txBox="1"/>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684345" y="4700819"/>
            <a:ext cx="336813" cy="318396"/>
          </a:xfrm>
          <a:prstGeom prst="rect">
            <a:avLst/>
          </a:prstGeom>
          <a:ln w="12700">
            <a:miter lim="400000"/>
          </a:ln>
        </p:spPr>
        <p:txBody>
          <a:bodyPr wrap="none" lIns="91424" tIns="91424" rIns="91424" bIns="91424" anchor="ctr">
            <a:normAutofit fontScale="100000" lnSpcReduction="0"/>
          </a:bodyPr>
          <a:lstStyle>
            <a:lvl1pPr algn="r">
              <a:defRPr sz="1000">
                <a:solidFill>
                  <a:schemeClr val="accent2">
                    <a:lumOff val="21764"/>
                  </a:scheme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j-lt"/>
          <a:ea typeface="+mj-ea"/>
          <a:cs typeface="+mj-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3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3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3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hyperlink" Target="https://doi.org/10.1186/s12885-022-09940-3"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jpeg"/><Relationship Id="rId7" Type="http://schemas.openxmlformats.org/officeDocument/2006/relationships/image" Target="../media/image2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EAD3"/>
        </a:solidFill>
      </p:bgPr>
    </p:bg>
    <p:spTree>
      <p:nvGrpSpPr>
        <p:cNvPr id="1" name=""/>
        <p:cNvGrpSpPr/>
        <p:nvPr/>
      </p:nvGrpSpPr>
      <p:grpSpPr>
        <a:xfrm>
          <a:off x="0" y="0"/>
          <a:ext cx="0" cy="0"/>
          <a:chOff x="0" y="0"/>
          <a:chExt cx="0" cy="0"/>
        </a:xfrm>
      </p:grpSpPr>
      <p:sp>
        <p:nvSpPr>
          <p:cNvPr id="190" name="Google Shape;94;p23"/>
          <p:cNvSpPr/>
          <p:nvPr/>
        </p:nvSpPr>
        <p:spPr>
          <a:xfrm>
            <a:off x="-1030965" y="-1009718"/>
            <a:ext cx="3090630" cy="3048136"/>
          </a:xfrm>
          <a:prstGeom prst="rect">
            <a:avLst/>
          </a:prstGeom>
          <a:blipFill>
            <a:blip r:embed="rId3"/>
            <a:stretch>
              <a:fillRect/>
            </a:stretch>
          </a:blipFill>
          <a:ln w="12700">
            <a:miter lim="400000"/>
          </a:ln>
        </p:spPr>
        <p:txBody>
          <a:bodyPr lIns="0" tIns="0" rIns="0" bIns="0"/>
          <a:lstStyle/>
          <a:p>
            <a:pPr>
              <a:defRPr sz="900">
                <a:solidFill>
                  <a:srgbClr val="FF9900"/>
                </a:solidFill>
                <a:latin typeface="Calibri"/>
                <a:ea typeface="Calibri"/>
                <a:cs typeface="Calibri"/>
                <a:sym typeface="Calibri"/>
              </a:defRPr>
            </a:pPr>
          </a:p>
        </p:txBody>
      </p:sp>
      <p:sp>
        <p:nvSpPr>
          <p:cNvPr id="191" name="Google Shape;95;p23"/>
          <p:cNvSpPr/>
          <p:nvPr/>
        </p:nvSpPr>
        <p:spPr>
          <a:xfrm>
            <a:off x="2800952" y="3425814"/>
            <a:ext cx="3542101" cy="1"/>
          </a:xfrm>
          <a:prstGeom prst="line">
            <a:avLst/>
          </a:prstGeom>
          <a:ln>
            <a:solidFill>
              <a:srgbClr val="505050"/>
            </a:solidFill>
          </a:ln>
        </p:spPr>
        <p:txBody>
          <a:bodyPr lIns="0" tIns="0" rIns="0" bIns="0"/>
          <a:lstStyle/>
          <a:p>
            <a:pPr/>
          </a:p>
        </p:txBody>
      </p:sp>
      <p:sp>
        <p:nvSpPr>
          <p:cNvPr id="192" name="Google Shape;96;p23"/>
          <p:cNvSpPr/>
          <p:nvPr/>
        </p:nvSpPr>
        <p:spPr>
          <a:xfrm>
            <a:off x="7105583" y="3093878"/>
            <a:ext cx="3048135" cy="3048135"/>
          </a:xfrm>
          <a:prstGeom prst="rect">
            <a:avLst/>
          </a:prstGeom>
          <a:blipFill>
            <a:blip r:embed="rId4"/>
            <a:stretch>
              <a:fillRect/>
            </a:stretch>
          </a:blipFill>
          <a:ln w="12700">
            <a:miter lim="400000"/>
          </a:ln>
        </p:spPr>
        <p:txBody>
          <a:bodyPr lIns="0" tIns="0" rIns="0" bIns="0"/>
          <a:lstStyle/>
          <a:p>
            <a:pPr>
              <a:defRPr sz="900">
                <a:latin typeface="Calibri"/>
                <a:ea typeface="Calibri"/>
                <a:cs typeface="Calibri"/>
                <a:sym typeface="Calibri"/>
              </a:defRPr>
            </a:pPr>
          </a:p>
        </p:txBody>
      </p:sp>
      <p:sp>
        <p:nvSpPr>
          <p:cNvPr id="193" name="Google Shape;97;p23"/>
          <p:cNvSpPr txBox="1"/>
          <p:nvPr/>
        </p:nvSpPr>
        <p:spPr>
          <a:xfrm>
            <a:off x="1903825" y="603700"/>
            <a:ext cx="5545802" cy="2692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4400">
                <a:latin typeface="Fredoka"/>
                <a:ea typeface="Fredoka"/>
                <a:cs typeface="Fredoka"/>
                <a:sym typeface="Fredoka"/>
              </a:defRPr>
            </a:lvl1pPr>
          </a:lstStyle>
          <a:p>
            <a:pPr/>
            <a:r>
              <a:t>Non-melanoma skin cancer burden and inequities amongst ACLA members </a:t>
            </a:r>
          </a:p>
        </p:txBody>
      </p:sp>
      <p:sp>
        <p:nvSpPr>
          <p:cNvPr id="194" name="Google Shape;99;p23"/>
          <p:cNvSpPr txBox="1"/>
          <p:nvPr/>
        </p:nvSpPr>
        <p:spPr>
          <a:xfrm>
            <a:off x="2365489" y="3635592"/>
            <a:ext cx="4413001" cy="3451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ct val="147058"/>
              </a:lnSpc>
              <a:defRPr b="1" i="1" sz="900">
                <a:solidFill>
                  <a:srgbClr val="505050"/>
                </a:solidFill>
                <a:latin typeface="Public Sans"/>
                <a:ea typeface="Public Sans"/>
                <a:cs typeface="Public Sans"/>
                <a:sym typeface="Public Sans"/>
              </a:defRPr>
            </a:pPr>
            <a:r>
              <a:t>Alissa Jeanfreau, M4</a:t>
            </a:r>
          </a:p>
          <a:p>
            <a:pPr algn="ctr">
              <a:lnSpc>
                <a:spcPct val="147058"/>
              </a:lnSpc>
              <a:defRPr b="1" i="1" sz="900">
                <a:solidFill>
                  <a:srgbClr val="505050"/>
                </a:solidFill>
                <a:latin typeface="Public Sans"/>
                <a:ea typeface="Public Sans"/>
                <a:cs typeface="Public Sans"/>
                <a:sym typeface="Public Sans"/>
              </a:defRPr>
            </a:pPr>
            <a:r>
              <a:t>Population Health Management </a:t>
            </a:r>
          </a:p>
        </p:txBody>
      </p:sp>
      <p:pic>
        <p:nvPicPr>
          <p:cNvPr id="195" name="9000402b422530aa_800x800ar.pngGoogle Shape;100;p23" descr="9000402b422530aa_800x800ar.pngGoogle Shape;100;p23"/>
          <p:cNvPicPr>
            <a:picLocks noChangeAspect="1"/>
          </p:cNvPicPr>
          <p:nvPr/>
        </p:nvPicPr>
        <p:blipFill>
          <a:blip r:embed="rId5">
            <a:extLst/>
          </a:blip>
          <a:stretch>
            <a:fillRect/>
          </a:stretch>
        </p:blipFill>
        <p:spPr>
          <a:xfrm>
            <a:off x="149800" y="3855075"/>
            <a:ext cx="2528276" cy="1030276"/>
          </a:xfrm>
          <a:prstGeom prst="rect">
            <a:avLst/>
          </a:prstGeom>
          <a:ln w="12700">
            <a:miter lim="400000"/>
          </a:ln>
        </p:spPr>
      </p:pic>
      <p:pic>
        <p:nvPicPr>
          <p:cNvPr id="196" name="LSU_Health_Logo.pngGoogle Shape;101;p23" descr="LSU_Health_Logo.pngGoogle Shape;101;p23"/>
          <p:cNvPicPr>
            <a:picLocks noChangeAspect="1"/>
          </p:cNvPicPr>
          <p:nvPr/>
        </p:nvPicPr>
        <p:blipFill>
          <a:blip r:embed="rId6">
            <a:extLst/>
          </a:blip>
          <a:stretch>
            <a:fillRect/>
          </a:stretch>
        </p:blipFill>
        <p:spPr>
          <a:xfrm>
            <a:off x="7509274" y="151824"/>
            <a:ext cx="1366926" cy="136692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EAD3"/>
        </a:solidFill>
      </p:bgPr>
    </p:bg>
    <p:spTree>
      <p:nvGrpSpPr>
        <p:cNvPr id="1" name=""/>
        <p:cNvGrpSpPr/>
        <p:nvPr/>
      </p:nvGrpSpPr>
      <p:grpSpPr>
        <a:xfrm>
          <a:off x="0" y="0"/>
          <a:ext cx="0" cy="0"/>
          <a:chOff x="0" y="0"/>
          <a:chExt cx="0" cy="0"/>
        </a:xfrm>
      </p:grpSpPr>
      <p:sp>
        <p:nvSpPr>
          <p:cNvPr id="292" name="Google Shape;204;p32"/>
          <p:cNvSpPr/>
          <p:nvPr/>
        </p:nvSpPr>
        <p:spPr>
          <a:xfrm>
            <a:off x="3349209" y="49255"/>
            <a:ext cx="2445583" cy="1073002"/>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p>
        </p:txBody>
      </p:sp>
      <p:sp>
        <p:nvSpPr>
          <p:cNvPr id="293" name="Google Shape;205;p32"/>
          <p:cNvSpPr txBox="1"/>
          <p:nvPr/>
        </p:nvSpPr>
        <p:spPr>
          <a:xfrm>
            <a:off x="357800" y="260524"/>
            <a:ext cx="8273399" cy="546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i="1" sz="3600" u="sng">
                <a:latin typeface="Fredoka"/>
                <a:ea typeface="Fredoka"/>
                <a:cs typeface="Fredoka"/>
                <a:sym typeface="Fredoka"/>
              </a:defRPr>
            </a:lvl1pPr>
          </a:lstStyle>
          <a:p>
            <a:pPr/>
            <a:r>
              <a:t>3 major takehomes to address: </a:t>
            </a:r>
          </a:p>
        </p:txBody>
      </p:sp>
      <p:sp>
        <p:nvSpPr>
          <p:cNvPr id="294" name="Google Shape;206;p32"/>
          <p:cNvSpPr/>
          <p:nvPr/>
        </p:nvSpPr>
        <p:spPr>
          <a:xfrm rot="10800000">
            <a:off x="3349209" y="4024583"/>
            <a:ext cx="2445583" cy="1073001"/>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p>
        </p:txBody>
      </p:sp>
      <p:pic>
        <p:nvPicPr>
          <p:cNvPr id="295" name="Screen Shot 2025-03-28 at 8.43.49 AM.pngGoogle Shape;207;p32" descr="Screen Shot 2025-03-28 at 8.43.49 AM.pngGoogle Shape;207;p32"/>
          <p:cNvPicPr>
            <a:picLocks noChangeAspect="1"/>
          </p:cNvPicPr>
          <p:nvPr/>
        </p:nvPicPr>
        <p:blipFill>
          <a:blip r:embed="rId4">
            <a:extLst/>
          </a:blip>
          <a:stretch>
            <a:fillRect/>
          </a:stretch>
        </p:blipFill>
        <p:spPr>
          <a:xfrm>
            <a:off x="970224" y="1368731"/>
            <a:ext cx="7025842" cy="259752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EAD3"/>
        </a:solidFill>
      </p:bgPr>
    </p:bg>
    <p:spTree>
      <p:nvGrpSpPr>
        <p:cNvPr id="1" name=""/>
        <p:cNvGrpSpPr/>
        <p:nvPr/>
      </p:nvGrpSpPr>
      <p:grpSpPr>
        <a:xfrm>
          <a:off x="0" y="0"/>
          <a:ext cx="0" cy="0"/>
          <a:chOff x="0" y="0"/>
          <a:chExt cx="0" cy="0"/>
        </a:xfrm>
      </p:grpSpPr>
      <p:sp>
        <p:nvSpPr>
          <p:cNvPr id="299" name="Google Shape;212;p33"/>
          <p:cNvSpPr/>
          <p:nvPr/>
        </p:nvSpPr>
        <p:spPr>
          <a:xfrm>
            <a:off x="3349209" y="49255"/>
            <a:ext cx="2445601" cy="1073101"/>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p>
        </p:txBody>
      </p:sp>
      <p:sp>
        <p:nvSpPr>
          <p:cNvPr id="300" name="Google Shape;213;p33"/>
          <p:cNvSpPr txBox="1"/>
          <p:nvPr/>
        </p:nvSpPr>
        <p:spPr>
          <a:xfrm>
            <a:off x="1796698" y="247374"/>
            <a:ext cx="5550601" cy="546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i="1" sz="3600">
                <a:latin typeface="Fredoka"/>
                <a:ea typeface="Fredoka"/>
                <a:cs typeface="Fredoka"/>
                <a:sym typeface="Fredoka"/>
              </a:defRPr>
            </a:pPr>
            <a:r>
              <a:t>Action Recommendations:</a:t>
            </a:r>
            <a:r>
              <a:rPr>
                <a:solidFill>
                  <a:srgbClr val="505050"/>
                </a:solidFill>
              </a:rPr>
              <a:t> </a:t>
            </a:r>
          </a:p>
        </p:txBody>
      </p:sp>
      <p:sp>
        <p:nvSpPr>
          <p:cNvPr id="301" name="Google Shape;214;p33"/>
          <p:cNvSpPr/>
          <p:nvPr/>
        </p:nvSpPr>
        <p:spPr>
          <a:xfrm rot="10800000">
            <a:off x="3349190" y="4024483"/>
            <a:ext cx="2445601" cy="1073101"/>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p>
        </p:txBody>
      </p:sp>
      <p:pic>
        <p:nvPicPr>
          <p:cNvPr id="302" name="Screen Shot 2025-03-31 at 9.18.16 AM.pngGoogle Shape;215;p33" descr="Screen Shot 2025-03-31 at 9.18.16 AM.pngGoogle Shape;215;p33"/>
          <p:cNvPicPr>
            <a:picLocks noChangeAspect="1"/>
          </p:cNvPicPr>
          <p:nvPr/>
        </p:nvPicPr>
        <p:blipFill>
          <a:blip r:embed="rId4">
            <a:extLst/>
          </a:blip>
          <a:stretch>
            <a:fillRect/>
          </a:stretch>
        </p:blipFill>
        <p:spPr>
          <a:xfrm>
            <a:off x="89824" y="1096750"/>
            <a:ext cx="3007692" cy="3894350"/>
          </a:xfrm>
          <a:prstGeom prst="rect">
            <a:avLst/>
          </a:prstGeom>
          <a:ln w="12700">
            <a:miter lim="400000"/>
          </a:ln>
        </p:spPr>
      </p:pic>
      <p:pic>
        <p:nvPicPr>
          <p:cNvPr id="303" name="Screen Shot 2025-03-31 at 9.18.36 AM.pngGoogle Shape;216;p33" descr="Screen Shot 2025-03-31 at 9.18.36 AM.pngGoogle Shape;216;p33"/>
          <p:cNvPicPr>
            <a:picLocks noChangeAspect="1"/>
          </p:cNvPicPr>
          <p:nvPr/>
        </p:nvPicPr>
        <p:blipFill>
          <a:blip r:embed="rId5">
            <a:extLst/>
          </a:blip>
          <a:stretch>
            <a:fillRect/>
          </a:stretch>
        </p:blipFill>
        <p:spPr>
          <a:xfrm>
            <a:off x="3202933" y="1096750"/>
            <a:ext cx="3010231" cy="3894352"/>
          </a:xfrm>
          <a:prstGeom prst="rect">
            <a:avLst/>
          </a:prstGeom>
          <a:ln w="12700">
            <a:miter lim="400000"/>
          </a:ln>
        </p:spPr>
      </p:pic>
      <p:pic>
        <p:nvPicPr>
          <p:cNvPr id="304" name="Screen Shot 2025-03-31 at 9.19.06 AM.pngGoogle Shape;217;p33" descr="Screen Shot 2025-03-31 at 9.19.06 AM.pngGoogle Shape;217;p33"/>
          <p:cNvPicPr>
            <a:picLocks noChangeAspect="1"/>
          </p:cNvPicPr>
          <p:nvPr/>
        </p:nvPicPr>
        <p:blipFill>
          <a:blip r:embed="rId6">
            <a:extLst/>
          </a:blip>
          <a:stretch>
            <a:fillRect/>
          </a:stretch>
        </p:blipFill>
        <p:spPr>
          <a:xfrm>
            <a:off x="6318575" y="1096750"/>
            <a:ext cx="2744750" cy="389435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EAD3"/>
        </a:solidFill>
      </p:bgPr>
    </p:bg>
    <p:spTree>
      <p:nvGrpSpPr>
        <p:cNvPr id="1" name=""/>
        <p:cNvGrpSpPr/>
        <p:nvPr/>
      </p:nvGrpSpPr>
      <p:grpSpPr>
        <a:xfrm>
          <a:off x="0" y="0"/>
          <a:ext cx="0" cy="0"/>
          <a:chOff x="0" y="0"/>
          <a:chExt cx="0" cy="0"/>
        </a:xfrm>
      </p:grpSpPr>
      <p:sp>
        <p:nvSpPr>
          <p:cNvPr id="308" name="Google Shape;222;p34"/>
          <p:cNvSpPr/>
          <p:nvPr/>
        </p:nvSpPr>
        <p:spPr>
          <a:xfrm>
            <a:off x="3349209" y="49255"/>
            <a:ext cx="2445601" cy="1073101"/>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p>
        </p:txBody>
      </p:sp>
      <p:sp>
        <p:nvSpPr>
          <p:cNvPr id="309" name="Google Shape;223;p34"/>
          <p:cNvSpPr txBox="1"/>
          <p:nvPr/>
        </p:nvSpPr>
        <p:spPr>
          <a:xfrm>
            <a:off x="357798" y="390249"/>
            <a:ext cx="5550600" cy="635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endParaRPr sz="700"/>
          </a:p>
          <a:p>
            <a:pPr>
              <a:defRPr i="1" sz="3600">
                <a:latin typeface="Fredoka"/>
                <a:ea typeface="Fredoka"/>
                <a:cs typeface="Fredoka"/>
                <a:sym typeface="Fredoka"/>
              </a:defRPr>
            </a:pPr>
            <a:r>
              <a:t>Moving forward…</a:t>
            </a:r>
          </a:p>
        </p:txBody>
      </p:sp>
      <p:sp>
        <p:nvSpPr>
          <p:cNvPr id="310" name="Google Shape;224;p34"/>
          <p:cNvSpPr/>
          <p:nvPr/>
        </p:nvSpPr>
        <p:spPr>
          <a:xfrm rot="10800000">
            <a:off x="3349190" y="4024483"/>
            <a:ext cx="2445601" cy="1073101"/>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p>
        </p:txBody>
      </p:sp>
      <p:pic>
        <p:nvPicPr>
          <p:cNvPr id="311" name="Screen Shot 2025-03-31 at 3.34.50 PM.pngGoogle Shape;225;p34" descr="Screen Shot 2025-03-31 at 3.34.50 PM.pngGoogle Shape;225;p34"/>
          <p:cNvPicPr>
            <a:picLocks noChangeAspect="1"/>
          </p:cNvPicPr>
          <p:nvPr/>
        </p:nvPicPr>
        <p:blipFill>
          <a:blip r:embed="rId4">
            <a:extLst/>
          </a:blip>
          <a:stretch>
            <a:fillRect/>
          </a:stretch>
        </p:blipFill>
        <p:spPr>
          <a:xfrm>
            <a:off x="152400" y="1596232"/>
            <a:ext cx="8839200" cy="2164002"/>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EAD3"/>
        </a:solidFill>
      </p:bgPr>
    </p:bg>
    <p:spTree>
      <p:nvGrpSpPr>
        <p:cNvPr id="1" name=""/>
        <p:cNvGrpSpPr/>
        <p:nvPr/>
      </p:nvGrpSpPr>
      <p:grpSpPr>
        <a:xfrm>
          <a:off x="0" y="0"/>
          <a:ext cx="0" cy="0"/>
          <a:chOff x="0" y="0"/>
          <a:chExt cx="0" cy="0"/>
        </a:xfrm>
      </p:grpSpPr>
      <p:sp>
        <p:nvSpPr>
          <p:cNvPr id="315" name="Google Shape;230;p35"/>
          <p:cNvSpPr/>
          <p:nvPr/>
        </p:nvSpPr>
        <p:spPr>
          <a:xfrm>
            <a:off x="3349209" y="49255"/>
            <a:ext cx="2445601" cy="1073101"/>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p>
        </p:txBody>
      </p:sp>
      <p:sp>
        <p:nvSpPr>
          <p:cNvPr id="316" name="Google Shape;231;p35"/>
          <p:cNvSpPr txBox="1"/>
          <p:nvPr/>
        </p:nvSpPr>
        <p:spPr>
          <a:xfrm>
            <a:off x="357798" y="390249"/>
            <a:ext cx="5550600" cy="635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endParaRPr sz="700"/>
          </a:p>
          <a:p>
            <a:pPr>
              <a:defRPr i="1" sz="3600">
                <a:latin typeface="Fredoka"/>
                <a:ea typeface="Fredoka"/>
                <a:cs typeface="Fredoka"/>
                <a:sym typeface="Fredoka"/>
              </a:defRPr>
            </a:pPr>
            <a:r>
              <a:t>Starting where we left off…</a:t>
            </a:r>
          </a:p>
        </p:txBody>
      </p:sp>
      <p:sp>
        <p:nvSpPr>
          <p:cNvPr id="317" name="Google Shape;232;p35"/>
          <p:cNvSpPr/>
          <p:nvPr/>
        </p:nvSpPr>
        <p:spPr>
          <a:xfrm rot="10800000">
            <a:off x="3349190" y="4024483"/>
            <a:ext cx="2445601" cy="1073101"/>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p>
        </p:txBody>
      </p:sp>
      <p:pic>
        <p:nvPicPr>
          <p:cNvPr id="318" name="Screen Shot 2025-03-31 at 3.34.50 PM.pngGoogle Shape;233;p35" descr="Screen Shot 2025-03-31 at 3.34.50 PM.pngGoogle Shape;233;p35"/>
          <p:cNvPicPr>
            <a:picLocks noChangeAspect="1"/>
          </p:cNvPicPr>
          <p:nvPr/>
        </p:nvPicPr>
        <p:blipFill>
          <a:blip r:embed="rId4">
            <a:extLst/>
          </a:blip>
          <a:stretch>
            <a:fillRect/>
          </a:stretch>
        </p:blipFill>
        <p:spPr>
          <a:xfrm>
            <a:off x="152400" y="1596232"/>
            <a:ext cx="8839200" cy="2164002"/>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EAD3"/>
        </a:solidFill>
      </p:bgPr>
    </p:bg>
    <p:spTree>
      <p:nvGrpSpPr>
        <p:cNvPr id="1" name=""/>
        <p:cNvGrpSpPr/>
        <p:nvPr/>
      </p:nvGrpSpPr>
      <p:grpSpPr>
        <a:xfrm>
          <a:off x="0" y="0"/>
          <a:ext cx="0" cy="0"/>
          <a:chOff x="0" y="0"/>
          <a:chExt cx="0" cy="0"/>
        </a:xfrm>
      </p:grpSpPr>
      <p:pic>
        <p:nvPicPr>
          <p:cNvPr id="322" name="Screen Shot 2025-04-30 at 9.05.46 AM.pngGoogle Shape;239;p36" descr="Screen Shot 2025-04-30 at 9.05.46 AM.pngGoogle Shape;239;p36"/>
          <p:cNvPicPr>
            <a:picLocks noChangeAspect="1"/>
          </p:cNvPicPr>
          <p:nvPr/>
        </p:nvPicPr>
        <p:blipFill>
          <a:blip r:embed="rId3">
            <a:extLst/>
          </a:blip>
          <a:stretch>
            <a:fillRect/>
          </a:stretch>
        </p:blipFill>
        <p:spPr>
          <a:xfrm>
            <a:off x="805073" y="973649"/>
            <a:ext cx="7700500" cy="4169852"/>
          </a:xfrm>
          <a:prstGeom prst="rect">
            <a:avLst/>
          </a:prstGeom>
          <a:ln w="12700">
            <a:miter lim="400000"/>
          </a:ln>
        </p:spPr>
      </p:pic>
      <p:sp>
        <p:nvSpPr>
          <p:cNvPr id="323" name="Google Shape;240;p36"/>
          <p:cNvSpPr txBox="1"/>
          <p:nvPr/>
        </p:nvSpPr>
        <p:spPr>
          <a:xfrm>
            <a:off x="203349" y="51999"/>
            <a:ext cx="8797202" cy="82958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2300" u="sng">
                <a:latin typeface="Calibri"/>
                <a:ea typeface="Calibri"/>
                <a:cs typeface="Calibri"/>
                <a:sym typeface="Calibri"/>
              </a:defRPr>
            </a:lvl1pPr>
          </a:lstStyle>
          <a:p>
            <a:pPr/>
            <a:r>
              <a:t>Provider types associated with non-melanoma skin cancer diagnosis codes for all patients, treated and untreated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2"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EAD3"/>
        </a:solidFill>
      </p:bgPr>
    </p:bg>
    <p:spTree>
      <p:nvGrpSpPr>
        <p:cNvPr id="1" name=""/>
        <p:cNvGrpSpPr/>
        <p:nvPr/>
      </p:nvGrpSpPr>
      <p:grpSpPr>
        <a:xfrm>
          <a:off x="0" y="0"/>
          <a:ext cx="0" cy="0"/>
          <a:chOff x="0" y="0"/>
          <a:chExt cx="0" cy="0"/>
        </a:xfrm>
      </p:grpSpPr>
      <p:pic>
        <p:nvPicPr>
          <p:cNvPr id="327" name="Screen Shot 2025-04-29 at 3.38.32 PM.pngGoogle Shape;246;p37" descr="Screen Shot 2025-04-29 at 3.38.32 PM.pngGoogle Shape;246;p37"/>
          <p:cNvPicPr>
            <a:picLocks noChangeAspect="1"/>
          </p:cNvPicPr>
          <p:nvPr/>
        </p:nvPicPr>
        <p:blipFill>
          <a:blip r:embed="rId3">
            <a:extLst/>
          </a:blip>
          <a:stretch>
            <a:fillRect/>
          </a:stretch>
        </p:blipFill>
        <p:spPr>
          <a:xfrm>
            <a:off x="1187237" y="1114350"/>
            <a:ext cx="7222026" cy="3612451"/>
          </a:xfrm>
          <a:prstGeom prst="rect">
            <a:avLst/>
          </a:prstGeom>
          <a:ln w="12700">
            <a:miter lim="400000"/>
          </a:ln>
        </p:spPr>
      </p:pic>
      <p:sp>
        <p:nvSpPr>
          <p:cNvPr id="328" name="Google Shape;247;p37"/>
          <p:cNvSpPr txBox="1"/>
          <p:nvPr/>
        </p:nvSpPr>
        <p:spPr>
          <a:xfrm>
            <a:off x="1211287" y="281600"/>
            <a:ext cx="7173901" cy="94817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2600" u="sng">
                <a:latin typeface="Calibri"/>
                <a:ea typeface="Calibri"/>
                <a:cs typeface="Calibri"/>
                <a:sym typeface="Calibri"/>
              </a:defRPr>
            </a:lvl1pPr>
          </a:lstStyle>
          <a:p>
            <a:pPr/>
            <a:r>
              <a:t>Treatment provider type for patients who received treatment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7"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EAD3"/>
        </a:solidFill>
      </p:bgPr>
    </p:bg>
    <p:spTree>
      <p:nvGrpSpPr>
        <p:cNvPr id="1" name=""/>
        <p:cNvGrpSpPr/>
        <p:nvPr/>
      </p:nvGrpSpPr>
      <p:grpSpPr>
        <a:xfrm>
          <a:off x="0" y="0"/>
          <a:ext cx="0" cy="0"/>
          <a:chOff x="0" y="0"/>
          <a:chExt cx="0" cy="0"/>
        </a:xfrm>
      </p:grpSpPr>
      <p:pic>
        <p:nvPicPr>
          <p:cNvPr id="332" name="Screen Shot 2025-04-29 at 4.49.18 PM.pngGoogle Shape;253;p38" descr="Screen Shot 2025-04-29 at 4.49.18 PM.pngGoogle Shape;253;p38"/>
          <p:cNvPicPr>
            <a:picLocks noChangeAspect="1"/>
          </p:cNvPicPr>
          <p:nvPr/>
        </p:nvPicPr>
        <p:blipFill>
          <a:blip r:embed="rId3">
            <a:extLst/>
          </a:blip>
          <a:stretch>
            <a:fillRect/>
          </a:stretch>
        </p:blipFill>
        <p:spPr>
          <a:xfrm>
            <a:off x="214749" y="1490600"/>
            <a:ext cx="3924102" cy="2286351"/>
          </a:xfrm>
          <a:prstGeom prst="rect">
            <a:avLst/>
          </a:prstGeom>
          <a:ln w="12700">
            <a:miter lim="400000"/>
          </a:ln>
        </p:spPr>
      </p:pic>
      <p:sp>
        <p:nvSpPr>
          <p:cNvPr id="333" name="Google Shape;254;p38"/>
          <p:cNvSpPr txBox="1"/>
          <p:nvPr/>
        </p:nvSpPr>
        <p:spPr>
          <a:xfrm>
            <a:off x="1211287" y="126824"/>
            <a:ext cx="7173901" cy="52907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2600" u="sng">
                <a:latin typeface="Calibri"/>
                <a:ea typeface="Calibri"/>
                <a:cs typeface="Calibri"/>
                <a:sym typeface="Calibri"/>
              </a:defRPr>
            </a:lvl1pPr>
          </a:lstStyle>
          <a:p>
            <a:pPr/>
            <a:r>
              <a:t>Transportation distance to treatment</a:t>
            </a:r>
          </a:p>
        </p:txBody>
      </p:sp>
      <p:pic>
        <p:nvPicPr>
          <p:cNvPr id="334" name="Screen Shot 2025-05-01 at 9.12.24 AM.pngGoogle Shape;255;p38" descr="Screen Shot 2025-05-01 at 9.12.24 AM.pngGoogle Shape;255;p38"/>
          <p:cNvPicPr>
            <a:picLocks noChangeAspect="1"/>
          </p:cNvPicPr>
          <p:nvPr/>
        </p:nvPicPr>
        <p:blipFill>
          <a:blip r:embed="rId4">
            <a:extLst/>
          </a:blip>
          <a:stretch>
            <a:fillRect/>
          </a:stretch>
        </p:blipFill>
        <p:spPr>
          <a:xfrm>
            <a:off x="4350749" y="599647"/>
            <a:ext cx="2246354" cy="2286352"/>
          </a:xfrm>
          <a:prstGeom prst="rect">
            <a:avLst/>
          </a:prstGeom>
          <a:ln w="12700">
            <a:miter lim="400000"/>
          </a:ln>
        </p:spPr>
      </p:pic>
      <p:pic>
        <p:nvPicPr>
          <p:cNvPr id="335" name="Screen Shot 2025-05-01 at 9.13.40 AM.pngGoogle Shape;256;p38" descr="Screen Shot 2025-05-01 at 9.13.40 AM.pngGoogle Shape;256;p38"/>
          <p:cNvPicPr>
            <a:picLocks noChangeAspect="1"/>
          </p:cNvPicPr>
          <p:nvPr/>
        </p:nvPicPr>
        <p:blipFill>
          <a:blip r:embed="rId5">
            <a:extLst/>
          </a:blip>
          <a:stretch>
            <a:fillRect/>
          </a:stretch>
        </p:blipFill>
        <p:spPr>
          <a:xfrm>
            <a:off x="6597102" y="1573933"/>
            <a:ext cx="2245401" cy="2414993"/>
          </a:xfrm>
          <a:prstGeom prst="rect">
            <a:avLst/>
          </a:prstGeom>
          <a:ln w="12700">
            <a:miter lim="400000"/>
          </a:ln>
        </p:spPr>
      </p:pic>
      <p:pic>
        <p:nvPicPr>
          <p:cNvPr id="336" name="Screen Shot 2025-05-01 at 9.16.01 AM.pngGoogle Shape;257;p38" descr="Screen Shot 2025-05-01 at 9.16.01 AM.pngGoogle Shape;257;p38"/>
          <p:cNvPicPr>
            <a:picLocks noChangeAspect="1"/>
          </p:cNvPicPr>
          <p:nvPr/>
        </p:nvPicPr>
        <p:blipFill>
          <a:blip r:embed="rId6">
            <a:extLst/>
          </a:blip>
          <a:stretch>
            <a:fillRect/>
          </a:stretch>
        </p:blipFill>
        <p:spPr>
          <a:xfrm>
            <a:off x="4434849" y="2886000"/>
            <a:ext cx="2162252" cy="216225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5" grpId="3"/>
      <p:bldP build="whole" bldLvl="1" animBg="1" rev="0" advAuto="0" spid="336" grpId="4"/>
      <p:bldP build="whole" bldLvl="1" animBg="1" rev="0" advAuto="0" spid="334" grpId="2"/>
      <p:bldP build="whole" bldLvl="1" animBg="1" rev="0" advAuto="0" spid="332"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EAD3"/>
        </a:solidFill>
      </p:bgPr>
    </p:bg>
    <p:spTree>
      <p:nvGrpSpPr>
        <p:cNvPr id="1" name=""/>
        <p:cNvGrpSpPr/>
        <p:nvPr/>
      </p:nvGrpSpPr>
      <p:grpSpPr>
        <a:xfrm>
          <a:off x="0" y="0"/>
          <a:ext cx="0" cy="0"/>
          <a:chOff x="0" y="0"/>
          <a:chExt cx="0" cy="0"/>
        </a:xfrm>
      </p:grpSpPr>
      <p:sp>
        <p:nvSpPr>
          <p:cNvPr id="340" name="Google Shape;263;p39"/>
          <p:cNvSpPr txBox="1"/>
          <p:nvPr/>
        </p:nvSpPr>
        <p:spPr>
          <a:xfrm>
            <a:off x="1211287" y="126824"/>
            <a:ext cx="7173901" cy="52907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2600" u="sng">
                <a:latin typeface="Calibri"/>
                <a:ea typeface="Calibri"/>
                <a:cs typeface="Calibri"/>
                <a:sym typeface="Calibri"/>
              </a:defRPr>
            </a:lvl1pPr>
          </a:lstStyle>
          <a:p>
            <a:pPr/>
            <a:r>
              <a:t>Length of time between diagnosis and treatment</a:t>
            </a:r>
          </a:p>
        </p:txBody>
      </p:sp>
      <p:pic>
        <p:nvPicPr>
          <p:cNvPr id="341" name="Screen Shot 2025-05-01 at 9.54.30 AM.pngGoogle Shape;264;p39" descr="Screen Shot 2025-05-01 at 9.54.30 AM.pngGoogle Shape;264;p39"/>
          <p:cNvPicPr>
            <a:picLocks noChangeAspect="1"/>
          </p:cNvPicPr>
          <p:nvPr/>
        </p:nvPicPr>
        <p:blipFill>
          <a:blip r:embed="rId3">
            <a:extLst/>
          </a:blip>
          <a:stretch>
            <a:fillRect/>
          </a:stretch>
        </p:blipFill>
        <p:spPr>
          <a:xfrm>
            <a:off x="95274" y="1247747"/>
            <a:ext cx="4087128" cy="2648001"/>
          </a:xfrm>
          <a:prstGeom prst="rect">
            <a:avLst/>
          </a:prstGeom>
          <a:ln w="12700">
            <a:miter lim="400000"/>
          </a:ln>
        </p:spPr>
      </p:pic>
      <p:pic>
        <p:nvPicPr>
          <p:cNvPr id="342" name="Screen Shot 2025-05-01 at 9.58.28 AM.pngGoogle Shape;265;p39" descr="Screen Shot 2025-05-01 at 9.58.28 AM.pngGoogle Shape;265;p39"/>
          <p:cNvPicPr>
            <a:picLocks noChangeAspect="1"/>
          </p:cNvPicPr>
          <p:nvPr/>
        </p:nvPicPr>
        <p:blipFill>
          <a:blip r:embed="rId4">
            <a:extLst/>
          </a:blip>
          <a:stretch>
            <a:fillRect/>
          </a:stretch>
        </p:blipFill>
        <p:spPr>
          <a:xfrm>
            <a:off x="4500574" y="762024"/>
            <a:ext cx="2280375" cy="2273252"/>
          </a:xfrm>
          <a:prstGeom prst="rect">
            <a:avLst/>
          </a:prstGeom>
          <a:ln w="12700">
            <a:miter lim="400000"/>
          </a:ln>
        </p:spPr>
      </p:pic>
      <p:pic>
        <p:nvPicPr>
          <p:cNvPr id="343" name="Screen Shot 2025-05-01 at 10.01.10 AM.pngGoogle Shape;266;p39" descr="Screen Shot 2025-05-01 at 10.01.10 AM.pngGoogle Shape;266;p39"/>
          <p:cNvPicPr>
            <a:picLocks noChangeAspect="1"/>
          </p:cNvPicPr>
          <p:nvPr/>
        </p:nvPicPr>
        <p:blipFill>
          <a:blip r:embed="rId5">
            <a:extLst/>
          </a:blip>
          <a:stretch>
            <a:fillRect/>
          </a:stretch>
        </p:blipFill>
        <p:spPr>
          <a:xfrm>
            <a:off x="6504699" y="2507050"/>
            <a:ext cx="2280376" cy="239885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2" grpId="2"/>
      <p:bldP build="whole" bldLvl="1" animBg="1" rev="0" advAuto="0" spid="341" grpId="1"/>
      <p:bldP build="whole" bldLvl="1" animBg="1" rev="0" advAuto="0" spid="343" grpId="3"/>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EAD3"/>
        </a:solidFill>
      </p:bgPr>
    </p:bg>
    <p:spTree>
      <p:nvGrpSpPr>
        <p:cNvPr id="1" name=""/>
        <p:cNvGrpSpPr/>
        <p:nvPr/>
      </p:nvGrpSpPr>
      <p:grpSpPr>
        <a:xfrm>
          <a:off x="0" y="0"/>
          <a:ext cx="0" cy="0"/>
          <a:chOff x="0" y="0"/>
          <a:chExt cx="0" cy="0"/>
        </a:xfrm>
      </p:grpSpPr>
      <p:sp>
        <p:nvSpPr>
          <p:cNvPr id="347" name="Google Shape;272;p40"/>
          <p:cNvSpPr txBox="1"/>
          <p:nvPr/>
        </p:nvSpPr>
        <p:spPr>
          <a:xfrm>
            <a:off x="1102762" y="276649"/>
            <a:ext cx="7173902" cy="52907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2600" u="sng">
                <a:latin typeface="Calibri"/>
                <a:ea typeface="Calibri"/>
                <a:cs typeface="Calibri"/>
                <a:sym typeface="Calibri"/>
              </a:defRPr>
            </a:lvl1pPr>
          </a:lstStyle>
          <a:p>
            <a:pPr/>
            <a:r>
              <a:t>Takehomes</a:t>
            </a:r>
          </a:p>
        </p:txBody>
      </p:sp>
      <p:pic>
        <p:nvPicPr>
          <p:cNvPr id="348" name="Screen Shot 2025-05-02 at 7.23.41 AM.pngGoogle Shape;273;p40" descr="Screen Shot 2025-05-02 at 7.23.41 AM.pngGoogle Shape;273;p40"/>
          <p:cNvPicPr>
            <a:picLocks noChangeAspect="1"/>
          </p:cNvPicPr>
          <p:nvPr/>
        </p:nvPicPr>
        <p:blipFill>
          <a:blip r:embed="rId3">
            <a:extLst/>
          </a:blip>
          <a:stretch>
            <a:fillRect/>
          </a:stretch>
        </p:blipFill>
        <p:spPr>
          <a:xfrm>
            <a:off x="2598713" y="942099"/>
            <a:ext cx="3946574" cy="400620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EAD3"/>
        </a:solidFill>
      </p:bgPr>
    </p:bg>
    <p:spTree>
      <p:nvGrpSpPr>
        <p:cNvPr id="1" name=""/>
        <p:cNvGrpSpPr/>
        <p:nvPr/>
      </p:nvGrpSpPr>
      <p:grpSpPr>
        <a:xfrm>
          <a:off x="0" y="0"/>
          <a:ext cx="0" cy="0"/>
          <a:chOff x="0" y="0"/>
          <a:chExt cx="0" cy="0"/>
        </a:xfrm>
      </p:grpSpPr>
      <p:sp>
        <p:nvSpPr>
          <p:cNvPr id="352" name="Google Shape;278;p41"/>
          <p:cNvSpPr/>
          <p:nvPr/>
        </p:nvSpPr>
        <p:spPr>
          <a:xfrm>
            <a:off x="4751173" y="3068694"/>
            <a:ext cx="336601" cy="336601"/>
          </a:xfrm>
          <a:prstGeom prst="ellipse">
            <a:avLst/>
          </a:prstGeom>
          <a:solidFill>
            <a:srgbClr val="FFFFFF"/>
          </a:solidFill>
          <a:ln w="12700">
            <a:miter lim="400000"/>
          </a:ln>
        </p:spPr>
        <p:txBody>
          <a:bodyPr lIns="0" tIns="0" rIns="0" bIns="0"/>
          <a:lstStyle/>
          <a:p>
            <a:pPr>
              <a:defRPr sz="900">
                <a:latin typeface="Calibri"/>
                <a:ea typeface="Calibri"/>
                <a:cs typeface="Calibri"/>
                <a:sym typeface="Calibri"/>
              </a:defRPr>
            </a:pPr>
          </a:p>
        </p:txBody>
      </p:sp>
      <p:grpSp>
        <p:nvGrpSpPr>
          <p:cNvPr id="355" name="Google Shape;279;p41"/>
          <p:cNvGrpSpPr/>
          <p:nvPr/>
        </p:nvGrpSpPr>
        <p:grpSpPr>
          <a:xfrm>
            <a:off x="432074" y="726274"/>
            <a:ext cx="8033172" cy="4155303"/>
            <a:chOff x="0" y="0"/>
            <a:chExt cx="8033170" cy="4155301"/>
          </a:xfrm>
        </p:grpSpPr>
        <p:sp>
          <p:nvSpPr>
            <p:cNvPr id="353" name="Google Shape;280;p41"/>
            <p:cNvSpPr/>
            <p:nvPr/>
          </p:nvSpPr>
          <p:spPr>
            <a:xfrm rot="10800000">
              <a:off x="32241" y="16677"/>
              <a:ext cx="7968819" cy="41220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725"/>
                  </a:moveTo>
                  <a:lnTo>
                    <a:pt x="21600" y="21600"/>
                  </a:lnTo>
                  <a:lnTo>
                    <a:pt x="0" y="21600"/>
                  </a:lnTo>
                  <a:lnTo>
                    <a:pt x="0" y="0"/>
                  </a:lnTo>
                  <a:lnTo>
                    <a:pt x="17875" y="0"/>
                  </a:lnTo>
                  <a:close/>
                </a:path>
              </a:pathLst>
            </a:custGeom>
            <a:solidFill>
              <a:srgbClr val="CDB199"/>
            </a:solidFill>
            <a:ln w="12700" cap="flat">
              <a:noFill/>
              <a:miter lim="400000"/>
            </a:ln>
            <a:effectLst/>
          </p:spPr>
          <p:txBody>
            <a:bodyPr wrap="square" lIns="0" tIns="0" rIns="0" bIns="0" numCol="1" anchor="t">
              <a:noAutofit/>
            </a:bodyPr>
            <a:lstStyle/>
            <a:p>
              <a:pPr>
                <a:defRPr sz="900">
                  <a:latin typeface="Calibri"/>
                  <a:ea typeface="Calibri"/>
                  <a:cs typeface="Calibri"/>
                  <a:sym typeface="Calibri"/>
                </a:defRPr>
              </a:pPr>
            </a:p>
          </p:txBody>
        </p:sp>
        <p:sp>
          <p:nvSpPr>
            <p:cNvPr id="354" name="Google Shape;281;p41"/>
            <p:cNvSpPr/>
            <p:nvPr/>
          </p:nvSpPr>
          <p:spPr>
            <a:xfrm rot="10800000">
              <a:off x="-1" y="0"/>
              <a:ext cx="8033172" cy="41553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17853" y="0"/>
                  </a:lnTo>
                  <a:lnTo>
                    <a:pt x="21600" y="3747"/>
                  </a:lnTo>
                  <a:cubicBezTo>
                    <a:pt x="21600" y="3747"/>
                    <a:pt x="21600" y="21600"/>
                    <a:pt x="21600" y="21600"/>
                  </a:cubicBezTo>
                  <a:close/>
                  <a:moveTo>
                    <a:pt x="173" y="21427"/>
                  </a:moveTo>
                  <a:lnTo>
                    <a:pt x="21427" y="21427"/>
                  </a:lnTo>
                  <a:lnTo>
                    <a:pt x="21427" y="3816"/>
                  </a:lnTo>
                  <a:lnTo>
                    <a:pt x="17784" y="173"/>
                  </a:lnTo>
                  <a:lnTo>
                    <a:pt x="173" y="173"/>
                  </a:lnTo>
                  <a:lnTo>
                    <a:pt x="173" y="21427"/>
                  </a:lnTo>
                  <a:close/>
                </a:path>
              </a:pathLst>
            </a:custGeom>
            <a:solidFill>
              <a:srgbClr val="CDB199"/>
            </a:solidFill>
            <a:ln w="12700" cap="flat">
              <a:noFill/>
              <a:miter lim="400000"/>
            </a:ln>
            <a:effectLst/>
          </p:spPr>
          <p:txBody>
            <a:bodyPr wrap="square" lIns="0" tIns="0" rIns="0" bIns="0" numCol="1" anchor="t">
              <a:noAutofit/>
            </a:bodyPr>
            <a:lstStyle/>
            <a:p>
              <a:pPr>
                <a:defRPr sz="900">
                  <a:latin typeface="Calibri"/>
                  <a:ea typeface="Calibri"/>
                  <a:cs typeface="Calibri"/>
                  <a:sym typeface="Calibri"/>
                </a:defRPr>
              </a:pPr>
            </a:p>
          </p:txBody>
        </p:sp>
      </p:grpSp>
      <p:sp>
        <p:nvSpPr>
          <p:cNvPr id="356" name="Google Shape;282;p41"/>
          <p:cNvSpPr/>
          <p:nvPr/>
        </p:nvSpPr>
        <p:spPr>
          <a:xfrm>
            <a:off x="3472158" y="397055"/>
            <a:ext cx="1953001" cy="501601"/>
          </a:xfrm>
          <a:prstGeom prst="rect">
            <a:avLst/>
          </a:prstGeom>
          <a:solidFill>
            <a:srgbClr val="505050"/>
          </a:solidFill>
          <a:ln w="12700">
            <a:miter lim="400000"/>
          </a:ln>
        </p:spPr>
        <p:txBody>
          <a:bodyPr lIns="0" tIns="0" rIns="0" bIns="0"/>
          <a:lstStyle/>
          <a:p>
            <a:pPr>
              <a:defRPr sz="900">
                <a:latin typeface="Calibri"/>
                <a:ea typeface="Calibri"/>
                <a:cs typeface="Calibri"/>
                <a:sym typeface="Calibri"/>
              </a:defRPr>
            </a:pPr>
          </a:p>
        </p:txBody>
      </p:sp>
      <p:sp>
        <p:nvSpPr>
          <p:cNvPr id="357" name="Google Shape;283;p41"/>
          <p:cNvSpPr txBox="1"/>
          <p:nvPr/>
        </p:nvSpPr>
        <p:spPr>
          <a:xfrm>
            <a:off x="634470" y="1142975"/>
            <a:ext cx="7723800" cy="289943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57200" indent="-304800">
              <a:lnSpc>
                <a:spcPct val="137500"/>
              </a:lnSpc>
              <a:buClr>
                <a:srgbClr val="000000"/>
              </a:buClr>
              <a:buSzPts val="1200"/>
              <a:buFont typeface="Calibri"/>
              <a:buChar char="●"/>
              <a:defRPr sz="1200">
                <a:latin typeface="Calibri"/>
                <a:ea typeface="Calibri"/>
                <a:cs typeface="Calibri"/>
                <a:sym typeface="Calibri"/>
              </a:defRPr>
            </a:pPr>
            <a:r>
              <a:t>Blumenthal LY, Arzeno J, Syder N, et al. Disparities in nonmelanoma skin cancer in Hispanic/Latino patients based on Mohs micrographic surgery defect size: A multicenter retrospective study. </a:t>
            </a:r>
            <a:r>
              <a:rPr i="1"/>
              <a:t>J Am Acad Dermatol</a:t>
            </a:r>
            <a:r>
              <a:t>. 2022;86(2):353-358. doi:10.1016/j.jaad.2021.08.052</a:t>
            </a:r>
          </a:p>
          <a:p>
            <a:pPr marL="457200" indent="-304800">
              <a:lnSpc>
                <a:spcPct val="137500"/>
              </a:lnSpc>
              <a:buClr>
                <a:srgbClr val="000000"/>
              </a:buClr>
              <a:buSzPts val="1200"/>
              <a:buFont typeface="Calibri"/>
              <a:buChar char="●"/>
              <a:defRPr sz="1200">
                <a:latin typeface="Calibri"/>
                <a:ea typeface="Calibri"/>
                <a:cs typeface="Calibri"/>
                <a:sym typeface="Calibri"/>
              </a:defRPr>
            </a:pPr>
            <a:r>
              <a:t>Clarke EL, Willenbrink TJ, Shelton M, et al. Association of Tumor Characteristics With Insurance Type Among Patients Undergoing Mohs Micrographic Surgery for Nonmelanoma Skin Cancer. </a:t>
            </a:r>
            <a:r>
              <a:rPr i="1"/>
              <a:t>JAMA Dermatol</a:t>
            </a:r>
            <a:r>
              <a:t>. 2022;158(8):919-922. doi:10.1001/jamadermatol.2022.1802</a:t>
            </a:r>
          </a:p>
          <a:p>
            <a:pPr marL="457200" indent="-304800">
              <a:lnSpc>
                <a:spcPct val="137500"/>
              </a:lnSpc>
              <a:buClr>
                <a:srgbClr val="000000"/>
              </a:buClr>
              <a:buSzPts val="1200"/>
              <a:buFont typeface="Calibri"/>
              <a:buChar char="●"/>
              <a:defRPr sz="1200">
                <a:latin typeface="Calibri"/>
                <a:ea typeface="Calibri"/>
                <a:cs typeface="Calibri"/>
                <a:sym typeface="Calibri"/>
              </a:defRPr>
            </a:pPr>
            <a:r>
              <a:t>Hu, W., Fang, L., Ni, R. </a:t>
            </a:r>
            <a:r>
              <a:rPr i="1"/>
              <a:t>et al.</a:t>
            </a:r>
            <a:r>
              <a:t> Changing trends in the disease burden of non-melanoma skin cancer globally from 1990 to 2019 and its predicted level in 25 years. </a:t>
            </a:r>
            <a:r>
              <a:rPr i="1"/>
              <a:t>BMC Cancer</a:t>
            </a:r>
            <a:r>
              <a:t> 22, 836 (2022). </a:t>
            </a:r>
            <a:r>
              <a:rPr u="sng">
                <a:solidFill>
                  <a:schemeClr val="accent5"/>
                </a:solidFill>
                <a:uFill>
                  <a:solidFill>
                    <a:schemeClr val="accent5"/>
                  </a:solidFill>
                </a:uFill>
                <a:hlinkClick r:id="rId3" invalidUrl="" action="" tgtFrame="" tooltip="" history="1" highlightClick="0" endSnd="0"/>
              </a:rPr>
              <a:t>https://doi.org/10.1186/s12885-022-09940-3</a:t>
            </a:r>
          </a:p>
          <a:p>
            <a:pPr marL="457200" indent="-304800">
              <a:lnSpc>
                <a:spcPct val="137500"/>
              </a:lnSpc>
              <a:buClr>
                <a:srgbClr val="000000"/>
              </a:buClr>
              <a:buSzPts val="1200"/>
              <a:buFont typeface="Calibri"/>
              <a:buChar char="●"/>
              <a:defRPr sz="1200">
                <a:latin typeface="Calibri"/>
                <a:ea typeface="Calibri"/>
                <a:cs typeface="Calibri"/>
                <a:sym typeface="Calibri"/>
              </a:defRPr>
            </a:pPr>
            <a:r>
              <a:t>Johnson MC, Patel P, Ayers A, Spears KM. Resource Management Challenges in Rural Dermatological Care: A Mapping Review. </a:t>
            </a:r>
            <a:r>
              <a:rPr i="1"/>
              <a:t>Cureus</a:t>
            </a:r>
            <a:r>
              <a:t>. 2025;17(1):e77544. Published 2025 Jan 16. doi:10.7759/cureus.77544</a:t>
            </a:r>
          </a:p>
          <a:p>
            <a:pPr marL="457200" indent="-304800">
              <a:lnSpc>
                <a:spcPct val="137500"/>
              </a:lnSpc>
              <a:buClr>
                <a:srgbClr val="000000"/>
              </a:buClr>
              <a:buSzPts val="1200"/>
              <a:buFont typeface="Calibri"/>
              <a:buChar char="●"/>
              <a:defRPr sz="1200">
                <a:latin typeface="Calibri"/>
                <a:ea typeface="Calibri"/>
                <a:cs typeface="Calibri"/>
                <a:sym typeface="Calibri"/>
              </a:defRPr>
            </a:pPr>
            <a:r>
              <a:t>Lin RR, Lee J, Maderal AD, Elman SA. Rural Health Disparities in Skin Cancer Amplified Among Skin of Color. </a:t>
            </a:r>
            <a:r>
              <a:rPr i="1"/>
              <a:t>J Drugs Dermatol</a:t>
            </a:r>
            <a:r>
              <a:t>. 2024;23(6):480-484. doi:10.36849/JDD.8094</a:t>
            </a:r>
          </a:p>
        </p:txBody>
      </p:sp>
      <p:sp>
        <p:nvSpPr>
          <p:cNvPr id="358" name="Google Shape;284;p41"/>
          <p:cNvSpPr txBox="1"/>
          <p:nvPr/>
        </p:nvSpPr>
        <p:spPr>
          <a:xfrm>
            <a:off x="357802" y="104500"/>
            <a:ext cx="3661502" cy="546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i="1" sz="3600">
                <a:latin typeface="Fredoka"/>
                <a:ea typeface="Fredoka"/>
                <a:cs typeface="Fredoka"/>
                <a:sym typeface="Fredoka"/>
              </a:defRPr>
            </a:lvl1pPr>
          </a:lstStyle>
          <a:p>
            <a:pPr/>
            <a:r>
              <a:t>References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EAD3"/>
        </a:solidFill>
      </p:bgPr>
    </p:bg>
    <p:spTree>
      <p:nvGrpSpPr>
        <p:cNvPr id="1" name=""/>
        <p:cNvGrpSpPr/>
        <p:nvPr/>
      </p:nvGrpSpPr>
      <p:grpSpPr>
        <a:xfrm>
          <a:off x="0" y="0"/>
          <a:ext cx="0" cy="0"/>
          <a:chOff x="0" y="0"/>
          <a:chExt cx="0" cy="0"/>
        </a:xfrm>
      </p:grpSpPr>
      <p:sp>
        <p:nvSpPr>
          <p:cNvPr id="200" name="Google Shape;106;p24"/>
          <p:cNvSpPr/>
          <p:nvPr/>
        </p:nvSpPr>
        <p:spPr>
          <a:xfrm>
            <a:off x="1766050" y="-248300"/>
            <a:ext cx="5611900" cy="5640100"/>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p>
        </p:txBody>
      </p:sp>
      <p:sp>
        <p:nvSpPr>
          <p:cNvPr id="201" name="Google Shape;107;p24"/>
          <p:cNvSpPr/>
          <p:nvPr/>
        </p:nvSpPr>
        <p:spPr>
          <a:xfrm rot="16200000">
            <a:off x="2684159" y="1249125"/>
            <a:ext cx="525098" cy="28858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04" y="21488"/>
                </a:moveTo>
                <a:cubicBezTo>
                  <a:pt x="8311" y="21555"/>
                  <a:pt x="9570" y="21600"/>
                  <a:pt x="10806" y="21600"/>
                </a:cubicBezTo>
                <a:cubicBezTo>
                  <a:pt x="12041" y="21600"/>
                  <a:pt x="13230" y="21562"/>
                  <a:pt x="14326" y="21494"/>
                </a:cubicBezTo>
                <a:cubicBezTo>
                  <a:pt x="14349" y="21492"/>
                  <a:pt x="14373" y="21492"/>
                  <a:pt x="14396" y="21490"/>
                </a:cubicBezTo>
                <a:cubicBezTo>
                  <a:pt x="18511" y="21218"/>
                  <a:pt x="21542" y="20501"/>
                  <a:pt x="21600" y="19612"/>
                </a:cubicBezTo>
                <a:lnTo>
                  <a:pt x="21600" y="0"/>
                </a:lnTo>
                <a:lnTo>
                  <a:pt x="0" y="0"/>
                </a:lnTo>
                <a:lnTo>
                  <a:pt x="0" y="19597"/>
                </a:lnTo>
                <a:cubicBezTo>
                  <a:pt x="58" y="20506"/>
                  <a:pt x="3042" y="21222"/>
                  <a:pt x="7204" y="21488"/>
                </a:cubicBezTo>
                <a:close/>
              </a:path>
            </a:pathLst>
          </a:custGeom>
          <a:solidFill>
            <a:srgbClr val="FFFFFF"/>
          </a:solidFill>
          <a:ln w="12700">
            <a:miter lim="400000"/>
          </a:ln>
        </p:spPr>
        <p:txBody>
          <a:bodyPr lIns="0" tIns="0" rIns="0" bIns="0"/>
          <a:lstStyle/>
          <a:p>
            <a:pPr>
              <a:defRPr sz="900">
                <a:latin typeface="Calibri"/>
                <a:ea typeface="Calibri"/>
                <a:cs typeface="Calibri"/>
                <a:sym typeface="Calibri"/>
              </a:defRPr>
            </a:pPr>
          </a:p>
        </p:txBody>
      </p:sp>
      <p:sp>
        <p:nvSpPr>
          <p:cNvPr id="202" name="Google Shape;108;p24"/>
          <p:cNvSpPr/>
          <p:nvPr/>
        </p:nvSpPr>
        <p:spPr>
          <a:xfrm>
            <a:off x="1266313" y="2429423"/>
            <a:ext cx="525301" cy="525301"/>
          </a:xfrm>
          <a:prstGeom prst="ellipse">
            <a:avLst/>
          </a:prstGeom>
          <a:solidFill>
            <a:srgbClr val="CDB199"/>
          </a:solidFill>
          <a:ln w="12700">
            <a:miter lim="400000"/>
          </a:ln>
        </p:spPr>
        <p:txBody>
          <a:bodyPr lIns="0" tIns="0" rIns="0" bIns="0"/>
          <a:lstStyle/>
          <a:p>
            <a:pPr>
              <a:defRPr sz="900">
                <a:latin typeface="Calibri"/>
                <a:ea typeface="Calibri"/>
                <a:cs typeface="Calibri"/>
                <a:sym typeface="Calibri"/>
              </a:defRPr>
            </a:pPr>
          </a:p>
        </p:txBody>
      </p:sp>
      <p:sp>
        <p:nvSpPr>
          <p:cNvPr id="203" name="Google Shape;109;p24"/>
          <p:cNvSpPr txBox="1"/>
          <p:nvPr/>
        </p:nvSpPr>
        <p:spPr>
          <a:xfrm>
            <a:off x="1835617" y="2481313"/>
            <a:ext cx="2366401" cy="3930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38095"/>
              </a:lnSpc>
              <a:defRPr sz="1100">
                <a:latin typeface="Fredoka"/>
                <a:ea typeface="Fredoka"/>
                <a:cs typeface="Fredoka"/>
                <a:sym typeface="Fredoka"/>
              </a:defRPr>
            </a:lvl1pPr>
          </a:lstStyle>
          <a:p>
            <a:pPr/>
            <a:r>
              <a:t>Most common form of cancer in the US</a:t>
            </a:r>
          </a:p>
        </p:txBody>
      </p:sp>
      <p:sp>
        <p:nvSpPr>
          <p:cNvPr id="204" name="Google Shape;110;p24"/>
          <p:cNvSpPr/>
          <p:nvPr/>
        </p:nvSpPr>
        <p:spPr>
          <a:xfrm rot="16200000">
            <a:off x="2684162" y="2605620"/>
            <a:ext cx="525097" cy="28858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04" y="21488"/>
                </a:moveTo>
                <a:cubicBezTo>
                  <a:pt x="8311" y="21555"/>
                  <a:pt x="9570" y="21600"/>
                  <a:pt x="10806" y="21600"/>
                </a:cubicBezTo>
                <a:cubicBezTo>
                  <a:pt x="12041" y="21600"/>
                  <a:pt x="13230" y="21562"/>
                  <a:pt x="14326" y="21494"/>
                </a:cubicBezTo>
                <a:cubicBezTo>
                  <a:pt x="14349" y="21492"/>
                  <a:pt x="14373" y="21492"/>
                  <a:pt x="14396" y="21490"/>
                </a:cubicBezTo>
                <a:cubicBezTo>
                  <a:pt x="18511" y="21218"/>
                  <a:pt x="21542" y="20501"/>
                  <a:pt x="21600" y="19612"/>
                </a:cubicBezTo>
                <a:lnTo>
                  <a:pt x="21600" y="0"/>
                </a:lnTo>
                <a:lnTo>
                  <a:pt x="0" y="0"/>
                </a:lnTo>
                <a:lnTo>
                  <a:pt x="0" y="19597"/>
                </a:lnTo>
                <a:cubicBezTo>
                  <a:pt x="58" y="20506"/>
                  <a:pt x="3042" y="21222"/>
                  <a:pt x="7204" y="21488"/>
                </a:cubicBezTo>
                <a:close/>
              </a:path>
            </a:pathLst>
          </a:custGeom>
          <a:solidFill>
            <a:srgbClr val="FFFFFF"/>
          </a:solidFill>
          <a:ln w="12700">
            <a:miter lim="400000"/>
          </a:ln>
        </p:spPr>
        <p:txBody>
          <a:bodyPr lIns="0" tIns="0" rIns="0" bIns="0"/>
          <a:lstStyle/>
          <a:p>
            <a:pPr>
              <a:defRPr sz="900">
                <a:latin typeface="Calibri"/>
                <a:ea typeface="Calibri"/>
                <a:cs typeface="Calibri"/>
                <a:sym typeface="Calibri"/>
              </a:defRPr>
            </a:pPr>
          </a:p>
        </p:txBody>
      </p:sp>
      <p:sp>
        <p:nvSpPr>
          <p:cNvPr id="205" name="Google Shape;111;p24"/>
          <p:cNvSpPr/>
          <p:nvPr/>
        </p:nvSpPr>
        <p:spPr>
          <a:xfrm>
            <a:off x="1266317" y="3785892"/>
            <a:ext cx="525301" cy="525301"/>
          </a:xfrm>
          <a:prstGeom prst="ellipse">
            <a:avLst/>
          </a:prstGeom>
          <a:solidFill>
            <a:srgbClr val="E49771"/>
          </a:solidFill>
          <a:ln w="12700">
            <a:miter lim="400000"/>
          </a:ln>
        </p:spPr>
        <p:txBody>
          <a:bodyPr lIns="0" tIns="0" rIns="0" bIns="0"/>
          <a:lstStyle/>
          <a:p>
            <a:pPr>
              <a:defRPr sz="900">
                <a:latin typeface="Calibri"/>
                <a:ea typeface="Calibri"/>
                <a:cs typeface="Calibri"/>
                <a:sym typeface="Calibri"/>
              </a:defRPr>
            </a:pPr>
          </a:p>
        </p:txBody>
      </p:sp>
      <p:sp>
        <p:nvSpPr>
          <p:cNvPr id="206" name="Google Shape;112;p24"/>
          <p:cNvSpPr txBox="1"/>
          <p:nvPr/>
        </p:nvSpPr>
        <p:spPr>
          <a:xfrm>
            <a:off x="1916654" y="3837794"/>
            <a:ext cx="2060101" cy="3930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38095"/>
              </a:lnSpc>
              <a:defRPr sz="1100">
                <a:latin typeface="Roboto"/>
                <a:ea typeface="Roboto"/>
                <a:cs typeface="Roboto"/>
                <a:sym typeface="Roboto"/>
              </a:defRPr>
            </a:lvl1pPr>
          </a:lstStyle>
          <a:p>
            <a:pPr/>
            <a:r>
              <a:t>6 million people are treated annually </a:t>
            </a:r>
          </a:p>
        </p:txBody>
      </p:sp>
      <p:sp>
        <p:nvSpPr>
          <p:cNvPr id="207" name="Google Shape;113;p24"/>
          <p:cNvSpPr/>
          <p:nvPr/>
        </p:nvSpPr>
        <p:spPr>
          <a:xfrm rot="16200000">
            <a:off x="6171817" y="1871976"/>
            <a:ext cx="525097" cy="28858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04" y="21488"/>
                </a:moveTo>
                <a:cubicBezTo>
                  <a:pt x="8311" y="21555"/>
                  <a:pt x="9570" y="21600"/>
                  <a:pt x="10806" y="21600"/>
                </a:cubicBezTo>
                <a:cubicBezTo>
                  <a:pt x="12041" y="21600"/>
                  <a:pt x="13230" y="21562"/>
                  <a:pt x="14326" y="21494"/>
                </a:cubicBezTo>
                <a:cubicBezTo>
                  <a:pt x="14349" y="21492"/>
                  <a:pt x="14373" y="21492"/>
                  <a:pt x="14396" y="21490"/>
                </a:cubicBezTo>
                <a:cubicBezTo>
                  <a:pt x="18511" y="21218"/>
                  <a:pt x="21542" y="20501"/>
                  <a:pt x="21600" y="19612"/>
                </a:cubicBezTo>
                <a:lnTo>
                  <a:pt x="21600" y="0"/>
                </a:lnTo>
                <a:lnTo>
                  <a:pt x="0" y="0"/>
                </a:lnTo>
                <a:lnTo>
                  <a:pt x="0" y="19597"/>
                </a:lnTo>
                <a:cubicBezTo>
                  <a:pt x="58" y="20506"/>
                  <a:pt x="3042" y="21222"/>
                  <a:pt x="7204" y="21488"/>
                </a:cubicBezTo>
                <a:close/>
              </a:path>
            </a:pathLst>
          </a:custGeom>
          <a:solidFill>
            <a:srgbClr val="FFFFFF"/>
          </a:solidFill>
          <a:ln w="12700">
            <a:miter lim="400000"/>
          </a:ln>
        </p:spPr>
        <p:txBody>
          <a:bodyPr lIns="0" tIns="0" rIns="0" bIns="0"/>
          <a:lstStyle/>
          <a:p>
            <a:pPr>
              <a:defRPr sz="900">
                <a:latin typeface="Calibri"/>
                <a:ea typeface="Calibri"/>
                <a:cs typeface="Calibri"/>
                <a:sym typeface="Calibri"/>
              </a:defRPr>
            </a:pPr>
          </a:p>
        </p:txBody>
      </p:sp>
      <p:sp>
        <p:nvSpPr>
          <p:cNvPr id="208" name="Google Shape;114;p24"/>
          <p:cNvSpPr/>
          <p:nvPr/>
        </p:nvSpPr>
        <p:spPr>
          <a:xfrm>
            <a:off x="4753983" y="3026373"/>
            <a:ext cx="525301" cy="525301"/>
          </a:xfrm>
          <a:prstGeom prst="ellipse">
            <a:avLst/>
          </a:prstGeom>
          <a:solidFill>
            <a:srgbClr val="A3AB97"/>
          </a:solidFill>
          <a:ln w="12700">
            <a:miter lim="400000"/>
          </a:ln>
        </p:spPr>
        <p:txBody>
          <a:bodyPr lIns="0" tIns="0" rIns="0" bIns="0"/>
          <a:lstStyle/>
          <a:p>
            <a:pPr>
              <a:defRPr sz="900">
                <a:latin typeface="Calibri"/>
                <a:ea typeface="Calibri"/>
                <a:cs typeface="Calibri"/>
                <a:sym typeface="Calibri"/>
              </a:defRPr>
            </a:pPr>
          </a:p>
        </p:txBody>
      </p:sp>
      <p:sp>
        <p:nvSpPr>
          <p:cNvPr id="209" name="Google Shape;115;p24"/>
          <p:cNvSpPr/>
          <p:nvPr/>
        </p:nvSpPr>
        <p:spPr>
          <a:xfrm rot="16200000">
            <a:off x="6171820" y="3253871"/>
            <a:ext cx="525097" cy="28858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04" y="21488"/>
                </a:moveTo>
                <a:cubicBezTo>
                  <a:pt x="8311" y="21555"/>
                  <a:pt x="9570" y="21600"/>
                  <a:pt x="10806" y="21600"/>
                </a:cubicBezTo>
                <a:cubicBezTo>
                  <a:pt x="12041" y="21600"/>
                  <a:pt x="13230" y="21562"/>
                  <a:pt x="14326" y="21494"/>
                </a:cubicBezTo>
                <a:cubicBezTo>
                  <a:pt x="14349" y="21492"/>
                  <a:pt x="14373" y="21492"/>
                  <a:pt x="14396" y="21490"/>
                </a:cubicBezTo>
                <a:cubicBezTo>
                  <a:pt x="18511" y="21218"/>
                  <a:pt x="21542" y="20501"/>
                  <a:pt x="21600" y="19612"/>
                </a:cubicBezTo>
                <a:lnTo>
                  <a:pt x="21600" y="0"/>
                </a:lnTo>
                <a:lnTo>
                  <a:pt x="0" y="0"/>
                </a:lnTo>
                <a:lnTo>
                  <a:pt x="0" y="19597"/>
                </a:lnTo>
                <a:cubicBezTo>
                  <a:pt x="58" y="20506"/>
                  <a:pt x="3042" y="21222"/>
                  <a:pt x="7204" y="21488"/>
                </a:cubicBezTo>
                <a:close/>
              </a:path>
            </a:pathLst>
          </a:custGeom>
          <a:solidFill>
            <a:srgbClr val="FFFFFF"/>
          </a:solidFill>
          <a:ln w="12700">
            <a:miter lim="400000"/>
          </a:ln>
        </p:spPr>
        <p:txBody>
          <a:bodyPr lIns="0" tIns="0" rIns="0" bIns="0"/>
          <a:lstStyle/>
          <a:p>
            <a:pPr>
              <a:defRPr sz="900">
                <a:latin typeface="Calibri"/>
                <a:ea typeface="Calibri"/>
                <a:cs typeface="Calibri"/>
                <a:sym typeface="Calibri"/>
              </a:defRPr>
            </a:pPr>
          </a:p>
        </p:txBody>
      </p:sp>
      <p:sp>
        <p:nvSpPr>
          <p:cNvPr id="210" name="Google Shape;116;p24"/>
          <p:cNvSpPr/>
          <p:nvPr/>
        </p:nvSpPr>
        <p:spPr>
          <a:xfrm>
            <a:off x="4753974" y="4434116"/>
            <a:ext cx="525301" cy="525301"/>
          </a:xfrm>
          <a:prstGeom prst="ellipse">
            <a:avLst/>
          </a:prstGeom>
          <a:solidFill>
            <a:srgbClr val="B69791"/>
          </a:solidFill>
          <a:ln w="12700">
            <a:miter lim="400000"/>
          </a:ln>
        </p:spPr>
        <p:txBody>
          <a:bodyPr lIns="0" tIns="0" rIns="0" bIns="0"/>
          <a:lstStyle/>
          <a:p>
            <a:pPr>
              <a:defRPr sz="900">
                <a:latin typeface="Calibri"/>
                <a:ea typeface="Calibri"/>
                <a:cs typeface="Calibri"/>
                <a:sym typeface="Calibri"/>
              </a:defRPr>
            </a:pPr>
          </a:p>
        </p:txBody>
      </p:sp>
      <p:sp>
        <p:nvSpPr>
          <p:cNvPr id="211" name="Google Shape;117;p24"/>
          <p:cNvSpPr txBox="1"/>
          <p:nvPr/>
        </p:nvSpPr>
        <p:spPr>
          <a:xfrm>
            <a:off x="5279735" y="3104163"/>
            <a:ext cx="2454901" cy="3930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38095"/>
              </a:lnSpc>
              <a:defRPr sz="1100">
                <a:latin typeface="Roboto"/>
                <a:ea typeface="Roboto"/>
                <a:cs typeface="Roboto"/>
                <a:sym typeface="Roboto"/>
              </a:defRPr>
            </a:lvl1pPr>
          </a:lstStyle>
          <a:p>
            <a:pPr/>
            <a:r>
              <a:t> $9 billion is spent on treatment each year</a:t>
            </a:r>
          </a:p>
        </p:txBody>
      </p:sp>
      <p:sp>
        <p:nvSpPr>
          <p:cNvPr id="212" name="Google Shape;118;p24"/>
          <p:cNvSpPr txBox="1"/>
          <p:nvPr/>
        </p:nvSpPr>
        <p:spPr>
          <a:xfrm>
            <a:off x="5310635" y="4486019"/>
            <a:ext cx="2393101" cy="3930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38095"/>
              </a:lnSpc>
              <a:defRPr sz="1100">
                <a:latin typeface="Roboto"/>
                <a:ea typeface="Roboto"/>
                <a:cs typeface="Roboto"/>
                <a:sym typeface="Roboto"/>
              </a:defRPr>
            </a:lvl1pPr>
          </a:lstStyle>
          <a:p>
            <a:pPr/>
            <a:r>
              <a:t>~ 8,000 people die of melanoma annually </a:t>
            </a:r>
          </a:p>
        </p:txBody>
      </p:sp>
      <p:sp>
        <p:nvSpPr>
          <p:cNvPr id="213" name="Google Shape;119;p24"/>
          <p:cNvSpPr txBox="1"/>
          <p:nvPr/>
        </p:nvSpPr>
        <p:spPr>
          <a:xfrm>
            <a:off x="1546212" y="111898"/>
            <a:ext cx="6051601" cy="2019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i="1" sz="4400">
                <a:latin typeface="Fredoka"/>
                <a:ea typeface="Fredoka"/>
                <a:cs typeface="Fredoka"/>
                <a:sym typeface="Fredoka"/>
              </a:defRPr>
            </a:pPr>
            <a:r>
              <a:t>Skin cancer </a:t>
            </a:r>
            <a:r>
              <a:rPr b="1"/>
              <a:t>is</a:t>
            </a:r>
            <a:r>
              <a:t> a population health problem</a:t>
            </a:r>
          </a:p>
        </p:txBody>
      </p:sp>
      <p:pic>
        <p:nvPicPr>
          <p:cNvPr id="214" name="Screen Shot 2025-03-26 at 9.50.17 AM.pngGoogle Shape;120;p24" descr="Screen Shot 2025-03-26 at 9.50.17 AM.pngGoogle Shape;120;p24"/>
          <p:cNvPicPr>
            <a:picLocks noChangeAspect="1"/>
          </p:cNvPicPr>
          <p:nvPr/>
        </p:nvPicPr>
        <p:blipFill>
          <a:blip r:embed="rId4">
            <a:extLst/>
          </a:blip>
          <a:stretch>
            <a:fillRect/>
          </a:stretch>
        </p:blipFill>
        <p:spPr>
          <a:xfrm>
            <a:off x="7877299" y="2955625"/>
            <a:ext cx="1104477" cy="718551"/>
          </a:xfrm>
          <a:prstGeom prst="rect">
            <a:avLst/>
          </a:prstGeom>
          <a:ln w="12700">
            <a:miter lim="400000"/>
          </a:ln>
        </p:spPr>
      </p:pic>
      <p:pic>
        <p:nvPicPr>
          <p:cNvPr id="215" name="Screen Shot 2025-03-26 at 9.51.17 AM.pngGoogle Shape;121;p24" descr="Screen Shot 2025-03-26 at 9.51.17 AM.pngGoogle Shape;121;p24"/>
          <p:cNvPicPr>
            <a:picLocks noChangeAspect="1"/>
          </p:cNvPicPr>
          <p:nvPr/>
        </p:nvPicPr>
        <p:blipFill>
          <a:blip r:embed="rId5">
            <a:extLst/>
          </a:blip>
          <a:srcRect l="0" t="0" r="9934" b="0"/>
          <a:stretch>
            <a:fillRect/>
          </a:stretch>
        </p:blipFill>
        <p:spPr>
          <a:xfrm>
            <a:off x="68974" y="3704075"/>
            <a:ext cx="1137203" cy="781951"/>
          </a:xfrm>
          <a:prstGeom prst="rect">
            <a:avLst/>
          </a:prstGeom>
          <a:ln w="12700">
            <a:miter lim="400000"/>
          </a:ln>
        </p:spPr>
      </p:pic>
      <p:pic>
        <p:nvPicPr>
          <p:cNvPr id="216" name="Screen Shot 2025-03-26 at 9.54.23 AM.pngGoogle Shape;122;p24" descr="Screen Shot 2025-03-26 at 9.54.23 AM.pngGoogle Shape;122;p24"/>
          <p:cNvPicPr>
            <a:picLocks noChangeAspect="1"/>
          </p:cNvPicPr>
          <p:nvPr/>
        </p:nvPicPr>
        <p:blipFill>
          <a:blip r:embed="rId6">
            <a:extLst/>
          </a:blip>
          <a:stretch>
            <a:fillRect/>
          </a:stretch>
        </p:blipFill>
        <p:spPr>
          <a:xfrm>
            <a:off x="254350" y="361075"/>
            <a:ext cx="1902775" cy="1325626"/>
          </a:xfrm>
          <a:prstGeom prst="rect">
            <a:avLst/>
          </a:prstGeom>
          <a:ln w="12700">
            <a:miter lim="400000"/>
          </a:ln>
        </p:spPr>
      </p:pic>
      <p:pic>
        <p:nvPicPr>
          <p:cNvPr id="217" name="Screen Shot 2025-03-26 at 9.56.19 AM.pngGoogle Shape;123;p24" descr="Screen Shot 2025-03-26 at 9.56.19 AM.pngGoogle Shape;123;p24"/>
          <p:cNvPicPr>
            <a:picLocks noChangeAspect="1"/>
          </p:cNvPicPr>
          <p:nvPr/>
        </p:nvPicPr>
        <p:blipFill>
          <a:blip r:embed="rId7">
            <a:extLst/>
          </a:blip>
          <a:srcRect l="11894" t="0" r="0" b="9534"/>
          <a:stretch>
            <a:fillRect/>
          </a:stretch>
        </p:blipFill>
        <p:spPr>
          <a:xfrm>
            <a:off x="7377954" y="200524"/>
            <a:ext cx="1603746" cy="164672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03"/>
                                        </p:tgtEl>
                                        <p:attrNameLst>
                                          <p:attrName>style.visibility</p:attrName>
                                        </p:attrNameLst>
                                      </p:cBhvr>
                                      <p:to>
                                        <p:strVal val="visible"/>
                                      </p:to>
                                    </p:set>
                                    <p:anim calcmode="lin" valueType="num">
                                      <p:cBhvr>
                                        <p:cTn id="7" dur="1000" fill="hold"/>
                                        <p:tgtEl>
                                          <p:spTgt spid="203"/>
                                        </p:tgtEl>
                                        <p:attrNameLst>
                                          <p:attrName>ppt_x</p:attrName>
                                        </p:attrNameLst>
                                      </p:cBhvr>
                                      <p:tavLst>
                                        <p:tav tm="0">
                                          <p:val>
                                            <p:strVal val="0-#ppt_w/2"/>
                                          </p:val>
                                        </p:tav>
                                        <p:tav tm="100000">
                                          <p:val>
                                            <p:strVal val="#ppt_x"/>
                                          </p:val>
                                        </p:tav>
                                      </p:tavLst>
                                    </p:anim>
                                    <p:anim calcmode="lin" valueType="num">
                                      <p:cBhvr>
                                        <p:cTn id="8" dur="1000" fill="hold"/>
                                        <p:tgtEl>
                                          <p:spTgt spid="20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Class="entr" nodeType="afterEffect" presetSubtype="8" presetID="2" grpId="2" fill="hold">
                                  <p:stCondLst>
                                    <p:cond delay="0"/>
                                  </p:stCondLst>
                                  <p:iterate type="el" backwards="0">
                                    <p:tmAbs val="0"/>
                                  </p:iterate>
                                  <p:childTnLst>
                                    <p:set>
                                      <p:cBhvr>
                                        <p:cTn id="11" fill="hold"/>
                                        <p:tgtEl>
                                          <p:spTgt spid="201"/>
                                        </p:tgtEl>
                                        <p:attrNameLst>
                                          <p:attrName>style.visibility</p:attrName>
                                        </p:attrNameLst>
                                      </p:cBhvr>
                                      <p:to>
                                        <p:strVal val="visible"/>
                                      </p:to>
                                    </p:set>
                                    <p:anim calcmode="lin" valueType="num">
                                      <p:cBhvr>
                                        <p:cTn id="12" dur="1000" fill="hold"/>
                                        <p:tgtEl>
                                          <p:spTgt spid="201"/>
                                        </p:tgtEl>
                                        <p:attrNameLst>
                                          <p:attrName>ppt_x</p:attrName>
                                        </p:attrNameLst>
                                      </p:cBhvr>
                                      <p:tavLst>
                                        <p:tav tm="0">
                                          <p:val>
                                            <p:strVal val="0-#ppt_w/2"/>
                                          </p:val>
                                        </p:tav>
                                        <p:tav tm="100000">
                                          <p:val>
                                            <p:strVal val="#ppt_x"/>
                                          </p:val>
                                        </p:tav>
                                      </p:tavLst>
                                    </p:anim>
                                    <p:anim calcmode="lin" valueType="num">
                                      <p:cBhvr>
                                        <p:cTn id="13" dur="1000" fill="hold"/>
                                        <p:tgtEl>
                                          <p:spTgt spid="20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Class="entr" nodeType="afterEffect" presetSubtype="8" presetID="2" grpId="3" fill="hold">
                                  <p:stCondLst>
                                    <p:cond delay="0"/>
                                  </p:stCondLst>
                                  <p:iterate type="el" backwards="0">
                                    <p:tmAbs val="0"/>
                                  </p:iterate>
                                  <p:childTnLst>
                                    <p:set>
                                      <p:cBhvr>
                                        <p:cTn id="16" fill="hold"/>
                                        <p:tgtEl>
                                          <p:spTgt spid="202"/>
                                        </p:tgtEl>
                                        <p:attrNameLst>
                                          <p:attrName>style.visibility</p:attrName>
                                        </p:attrNameLst>
                                      </p:cBhvr>
                                      <p:to>
                                        <p:strVal val="visible"/>
                                      </p:to>
                                    </p:set>
                                    <p:anim calcmode="lin" valueType="num">
                                      <p:cBhvr>
                                        <p:cTn id="17" dur="1000" fill="hold"/>
                                        <p:tgtEl>
                                          <p:spTgt spid="202"/>
                                        </p:tgtEl>
                                        <p:attrNameLst>
                                          <p:attrName>ppt_x</p:attrName>
                                        </p:attrNameLst>
                                      </p:cBhvr>
                                      <p:tavLst>
                                        <p:tav tm="0">
                                          <p:val>
                                            <p:strVal val="0-#ppt_w/2"/>
                                          </p:val>
                                        </p:tav>
                                        <p:tav tm="100000">
                                          <p:val>
                                            <p:strVal val="#ppt_x"/>
                                          </p:val>
                                        </p:tav>
                                      </p:tavLst>
                                    </p:anim>
                                    <p:anim calcmode="lin" valueType="num">
                                      <p:cBhvr>
                                        <p:cTn id="18" dur="1000" fill="hold"/>
                                        <p:tgtEl>
                                          <p:spTgt spid="20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2" presetID="2" grpId="4" fill="hold">
                                  <p:stCondLst>
                                    <p:cond delay="0"/>
                                  </p:stCondLst>
                                  <p:iterate type="el" backwards="0">
                                    <p:tmAbs val="0"/>
                                  </p:iterate>
                                  <p:childTnLst>
                                    <p:set>
                                      <p:cBhvr>
                                        <p:cTn id="22" fill="hold"/>
                                        <p:tgtEl>
                                          <p:spTgt spid="211"/>
                                        </p:tgtEl>
                                        <p:attrNameLst>
                                          <p:attrName>style.visibility</p:attrName>
                                        </p:attrNameLst>
                                      </p:cBhvr>
                                      <p:to>
                                        <p:strVal val="visible"/>
                                      </p:to>
                                    </p:set>
                                    <p:anim calcmode="lin" valueType="num">
                                      <p:cBhvr>
                                        <p:cTn id="23" dur="1000" fill="hold"/>
                                        <p:tgtEl>
                                          <p:spTgt spid="211"/>
                                        </p:tgtEl>
                                        <p:attrNameLst>
                                          <p:attrName>ppt_x</p:attrName>
                                        </p:attrNameLst>
                                      </p:cBhvr>
                                      <p:tavLst>
                                        <p:tav tm="0">
                                          <p:val>
                                            <p:strVal val="1+#ppt_w/2"/>
                                          </p:val>
                                        </p:tav>
                                        <p:tav tm="100000">
                                          <p:val>
                                            <p:strVal val="#ppt_x"/>
                                          </p:val>
                                        </p:tav>
                                      </p:tavLst>
                                    </p:anim>
                                    <p:anim calcmode="lin" valueType="num">
                                      <p:cBhvr>
                                        <p:cTn id="24" dur="1000" fill="hold"/>
                                        <p:tgtEl>
                                          <p:spTgt spid="211"/>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Class="entr" nodeType="afterEffect" presetSubtype="2" presetID="2" grpId="5" fill="hold">
                                  <p:stCondLst>
                                    <p:cond delay="0"/>
                                  </p:stCondLst>
                                  <p:iterate type="el" backwards="0">
                                    <p:tmAbs val="0"/>
                                  </p:iterate>
                                  <p:childTnLst>
                                    <p:set>
                                      <p:cBhvr>
                                        <p:cTn id="27" fill="hold"/>
                                        <p:tgtEl>
                                          <p:spTgt spid="208"/>
                                        </p:tgtEl>
                                        <p:attrNameLst>
                                          <p:attrName>style.visibility</p:attrName>
                                        </p:attrNameLst>
                                      </p:cBhvr>
                                      <p:to>
                                        <p:strVal val="visible"/>
                                      </p:to>
                                    </p:set>
                                    <p:anim calcmode="lin" valueType="num">
                                      <p:cBhvr>
                                        <p:cTn id="28" dur="1000" fill="hold"/>
                                        <p:tgtEl>
                                          <p:spTgt spid="208"/>
                                        </p:tgtEl>
                                        <p:attrNameLst>
                                          <p:attrName>ppt_x</p:attrName>
                                        </p:attrNameLst>
                                      </p:cBhvr>
                                      <p:tavLst>
                                        <p:tav tm="0">
                                          <p:val>
                                            <p:strVal val="1+#ppt_w/2"/>
                                          </p:val>
                                        </p:tav>
                                        <p:tav tm="100000">
                                          <p:val>
                                            <p:strVal val="#ppt_x"/>
                                          </p:val>
                                        </p:tav>
                                      </p:tavLst>
                                    </p:anim>
                                    <p:anim calcmode="lin" valueType="num">
                                      <p:cBhvr>
                                        <p:cTn id="29" dur="1000" fill="hold"/>
                                        <p:tgtEl>
                                          <p:spTgt spid="208"/>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Class="entr" nodeType="afterEffect" presetSubtype="2" presetID="2" grpId="6" fill="hold">
                                  <p:stCondLst>
                                    <p:cond delay="0"/>
                                  </p:stCondLst>
                                  <p:iterate type="el" backwards="0">
                                    <p:tmAbs val="0"/>
                                  </p:iterate>
                                  <p:childTnLst>
                                    <p:set>
                                      <p:cBhvr>
                                        <p:cTn id="32" fill="hold"/>
                                        <p:tgtEl>
                                          <p:spTgt spid="207"/>
                                        </p:tgtEl>
                                        <p:attrNameLst>
                                          <p:attrName>style.visibility</p:attrName>
                                        </p:attrNameLst>
                                      </p:cBhvr>
                                      <p:to>
                                        <p:strVal val="visible"/>
                                      </p:to>
                                    </p:set>
                                    <p:anim calcmode="lin" valueType="num">
                                      <p:cBhvr>
                                        <p:cTn id="33" dur="1000" fill="hold"/>
                                        <p:tgtEl>
                                          <p:spTgt spid="207"/>
                                        </p:tgtEl>
                                        <p:attrNameLst>
                                          <p:attrName>ppt_x</p:attrName>
                                        </p:attrNameLst>
                                      </p:cBhvr>
                                      <p:tavLst>
                                        <p:tav tm="0">
                                          <p:val>
                                            <p:strVal val="1+#ppt_w/2"/>
                                          </p:val>
                                        </p:tav>
                                        <p:tav tm="100000">
                                          <p:val>
                                            <p:strVal val="#ppt_x"/>
                                          </p:val>
                                        </p:tav>
                                      </p:tavLst>
                                    </p:anim>
                                    <p:anim calcmode="lin" valueType="num">
                                      <p:cBhvr>
                                        <p:cTn id="34" dur="1000" fill="hold"/>
                                        <p:tgtEl>
                                          <p:spTgt spid="20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8" presetID="2" grpId="7" fill="hold">
                                  <p:stCondLst>
                                    <p:cond delay="0"/>
                                  </p:stCondLst>
                                  <p:iterate type="el" backwards="0">
                                    <p:tmAbs val="0"/>
                                  </p:iterate>
                                  <p:childTnLst>
                                    <p:set>
                                      <p:cBhvr>
                                        <p:cTn id="38" fill="hold"/>
                                        <p:tgtEl>
                                          <p:spTgt spid="206"/>
                                        </p:tgtEl>
                                        <p:attrNameLst>
                                          <p:attrName>style.visibility</p:attrName>
                                        </p:attrNameLst>
                                      </p:cBhvr>
                                      <p:to>
                                        <p:strVal val="visible"/>
                                      </p:to>
                                    </p:set>
                                    <p:anim calcmode="lin" valueType="num">
                                      <p:cBhvr>
                                        <p:cTn id="39" dur="1000" fill="hold"/>
                                        <p:tgtEl>
                                          <p:spTgt spid="206"/>
                                        </p:tgtEl>
                                        <p:attrNameLst>
                                          <p:attrName>ppt_x</p:attrName>
                                        </p:attrNameLst>
                                      </p:cBhvr>
                                      <p:tavLst>
                                        <p:tav tm="0">
                                          <p:val>
                                            <p:strVal val="0-#ppt_w/2"/>
                                          </p:val>
                                        </p:tav>
                                        <p:tav tm="100000">
                                          <p:val>
                                            <p:strVal val="#ppt_x"/>
                                          </p:val>
                                        </p:tav>
                                      </p:tavLst>
                                    </p:anim>
                                    <p:anim calcmode="lin" valueType="num">
                                      <p:cBhvr>
                                        <p:cTn id="40" dur="1000" fill="hold"/>
                                        <p:tgtEl>
                                          <p:spTgt spid="206"/>
                                        </p:tgtEl>
                                        <p:attrNameLst>
                                          <p:attrName>ppt_y</p:attrName>
                                        </p:attrNameLst>
                                      </p:cBhvr>
                                      <p:tavLst>
                                        <p:tav tm="0">
                                          <p:val>
                                            <p:strVal val="#ppt_y"/>
                                          </p:val>
                                        </p:tav>
                                        <p:tav tm="100000">
                                          <p:val>
                                            <p:strVal val="#ppt_y"/>
                                          </p:val>
                                        </p:tav>
                                      </p:tavLst>
                                    </p:anim>
                                  </p:childTnLst>
                                </p:cTn>
                              </p:par>
                            </p:childTnLst>
                          </p:cTn>
                        </p:par>
                        <p:par>
                          <p:cTn id="41" fill="hold">
                            <p:stCondLst>
                              <p:cond delay="1000"/>
                            </p:stCondLst>
                            <p:childTnLst>
                              <p:par>
                                <p:cTn id="42" presetClass="entr" nodeType="afterEffect" presetSubtype="8" presetID="2" grpId="8" fill="hold">
                                  <p:stCondLst>
                                    <p:cond delay="0"/>
                                  </p:stCondLst>
                                  <p:iterate type="el" backwards="0">
                                    <p:tmAbs val="0"/>
                                  </p:iterate>
                                  <p:childTnLst>
                                    <p:set>
                                      <p:cBhvr>
                                        <p:cTn id="43" fill="hold"/>
                                        <p:tgtEl>
                                          <p:spTgt spid="204"/>
                                        </p:tgtEl>
                                        <p:attrNameLst>
                                          <p:attrName>style.visibility</p:attrName>
                                        </p:attrNameLst>
                                      </p:cBhvr>
                                      <p:to>
                                        <p:strVal val="visible"/>
                                      </p:to>
                                    </p:set>
                                    <p:anim calcmode="lin" valueType="num">
                                      <p:cBhvr>
                                        <p:cTn id="44" dur="1000" fill="hold"/>
                                        <p:tgtEl>
                                          <p:spTgt spid="204"/>
                                        </p:tgtEl>
                                        <p:attrNameLst>
                                          <p:attrName>ppt_x</p:attrName>
                                        </p:attrNameLst>
                                      </p:cBhvr>
                                      <p:tavLst>
                                        <p:tav tm="0">
                                          <p:val>
                                            <p:strVal val="0-#ppt_w/2"/>
                                          </p:val>
                                        </p:tav>
                                        <p:tav tm="100000">
                                          <p:val>
                                            <p:strVal val="#ppt_x"/>
                                          </p:val>
                                        </p:tav>
                                      </p:tavLst>
                                    </p:anim>
                                    <p:anim calcmode="lin" valueType="num">
                                      <p:cBhvr>
                                        <p:cTn id="45" dur="1000" fill="hold"/>
                                        <p:tgtEl>
                                          <p:spTgt spid="204"/>
                                        </p:tgtEl>
                                        <p:attrNameLst>
                                          <p:attrName>ppt_y</p:attrName>
                                        </p:attrNameLst>
                                      </p:cBhvr>
                                      <p:tavLst>
                                        <p:tav tm="0">
                                          <p:val>
                                            <p:strVal val="#ppt_y"/>
                                          </p:val>
                                        </p:tav>
                                        <p:tav tm="100000">
                                          <p:val>
                                            <p:strVal val="#ppt_y"/>
                                          </p:val>
                                        </p:tav>
                                      </p:tavLst>
                                    </p:anim>
                                  </p:childTnLst>
                                </p:cTn>
                              </p:par>
                            </p:childTnLst>
                          </p:cTn>
                        </p:par>
                        <p:par>
                          <p:cTn id="46" fill="hold">
                            <p:stCondLst>
                              <p:cond delay="2000"/>
                            </p:stCondLst>
                            <p:childTnLst>
                              <p:par>
                                <p:cTn id="47" presetClass="entr" nodeType="afterEffect" presetSubtype="8" presetID="2" grpId="9" fill="hold">
                                  <p:stCondLst>
                                    <p:cond delay="0"/>
                                  </p:stCondLst>
                                  <p:iterate type="el" backwards="0">
                                    <p:tmAbs val="0"/>
                                  </p:iterate>
                                  <p:childTnLst>
                                    <p:set>
                                      <p:cBhvr>
                                        <p:cTn id="48" fill="hold"/>
                                        <p:tgtEl>
                                          <p:spTgt spid="205"/>
                                        </p:tgtEl>
                                        <p:attrNameLst>
                                          <p:attrName>style.visibility</p:attrName>
                                        </p:attrNameLst>
                                      </p:cBhvr>
                                      <p:to>
                                        <p:strVal val="visible"/>
                                      </p:to>
                                    </p:set>
                                    <p:anim calcmode="lin" valueType="num">
                                      <p:cBhvr>
                                        <p:cTn id="49" dur="1000" fill="hold"/>
                                        <p:tgtEl>
                                          <p:spTgt spid="205"/>
                                        </p:tgtEl>
                                        <p:attrNameLst>
                                          <p:attrName>ppt_x</p:attrName>
                                        </p:attrNameLst>
                                      </p:cBhvr>
                                      <p:tavLst>
                                        <p:tav tm="0">
                                          <p:val>
                                            <p:strVal val="0-#ppt_w/2"/>
                                          </p:val>
                                        </p:tav>
                                        <p:tav tm="100000">
                                          <p:val>
                                            <p:strVal val="#ppt_x"/>
                                          </p:val>
                                        </p:tav>
                                      </p:tavLst>
                                    </p:anim>
                                    <p:anim calcmode="lin" valueType="num">
                                      <p:cBhvr>
                                        <p:cTn id="50" dur="1000" fill="hold"/>
                                        <p:tgtEl>
                                          <p:spTgt spid="20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2" presetID="2" grpId="10" fill="hold">
                                  <p:stCondLst>
                                    <p:cond delay="0"/>
                                  </p:stCondLst>
                                  <p:iterate type="el" backwards="0">
                                    <p:tmAbs val="0"/>
                                  </p:iterate>
                                  <p:childTnLst>
                                    <p:set>
                                      <p:cBhvr>
                                        <p:cTn id="54" fill="hold"/>
                                        <p:tgtEl>
                                          <p:spTgt spid="212"/>
                                        </p:tgtEl>
                                        <p:attrNameLst>
                                          <p:attrName>style.visibility</p:attrName>
                                        </p:attrNameLst>
                                      </p:cBhvr>
                                      <p:to>
                                        <p:strVal val="visible"/>
                                      </p:to>
                                    </p:set>
                                    <p:anim calcmode="lin" valueType="num">
                                      <p:cBhvr>
                                        <p:cTn id="55" dur="1000" fill="hold"/>
                                        <p:tgtEl>
                                          <p:spTgt spid="212"/>
                                        </p:tgtEl>
                                        <p:attrNameLst>
                                          <p:attrName>ppt_x</p:attrName>
                                        </p:attrNameLst>
                                      </p:cBhvr>
                                      <p:tavLst>
                                        <p:tav tm="0">
                                          <p:val>
                                            <p:strVal val="1+#ppt_w/2"/>
                                          </p:val>
                                        </p:tav>
                                        <p:tav tm="100000">
                                          <p:val>
                                            <p:strVal val="#ppt_x"/>
                                          </p:val>
                                        </p:tav>
                                      </p:tavLst>
                                    </p:anim>
                                    <p:anim calcmode="lin" valueType="num">
                                      <p:cBhvr>
                                        <p:cTn id="56" dur="1000" fill="hold"/>
                                        <p:tgtEl>
                                          <p:spTgt spid="212"/>
                                        </p:tgtEl>
                                        <p:attrNameLst>
                                          <p:attrName>ppt_y</p:attrName>
                                        </p:attrNameLst>
                                      </p:cBhvr>
                                      <p:tavLst>
                                        <p:tav tm="0">
                                          <p:val>
                                            <p:strVal val="#ppt_y"/>
                                          </p:val>
                                        </p:tav>
                                        <p:tav tm="100000">
                                          <p:val>
                                            <p:strVal val="#ppt_y"/>
                                          </p:val>
                                        </p:tav>
                                      </p:tavLst>
                                    </p:anim>
                                  </p:childTnLst>
                                </p:cTn>
                              </p:par>
                            </p:childTnLst>
                          </p:cTn>
                        </p:par>
                        <p:par>
                          <p:cTn id="57" fill="hold">
                            <p:stCondLst>
                              <p:cond delay="1000"/>
                            </p:stCondLst>
                            <p:childTnLst>
                              <p:par>
                                <p:cTn id="58" presetClass="entr" nodeType="afterEffect" presetSubtype="2" presetID="2" grpId="11" fill="hold">
                                  <p:stCondLst>
                                    <p:cond delay="0"/>
                                  </p:stCondLst>
                                  <p:iterate type="el" backwards="0">
                                    <p:tmAbs val="0"/>
                                  </p:iterate>
                                  <p:childTnLst>
                                    <p:set>
                                      <p:cBhvr>
                                        <p:cTn id="59" fill="hold"/>
                                        <p:tgtEl>
                                          <p:spTgt spid="209"/>
                                        </p:tgtEl>
                                        <p:attrNameLst>
                                          <p:attrName>style.visibility</p:attrName>
                                        </p:attrNameLst>
                                      </p:cBhvr>
                                      <p:to>
                                        <p:strVal val="visible"/>
                                      </p:to>
                                    </p:set>
                                    <p:anim calcmode="lin" valueType="num">
                                      <p:cBhvr>
                                        <p:cTn id="60" dur="1000" fill="hold"/>
                                        <p:tgtEl>
                                          <p:spTgt spid="209"/>
                                        </p:tgtEl>
                                        <p:attrNameLst>
                                          <p:attrName>ppt_x</p:attrName>
                                        </p:attrNameLst>
                                      </p:cBhvr>
                                      <p:tavLst>
                                        <p:tav tm="0">
                                          <p:val>
                                            <p:strVal val="1+#ppt_w/2"/>
                                          </p:val>
                                        </p:tav>
                                        <p:tav tm="100000">
                                          <p:val>
                                            <p:strVal val="#ppt_x"/>
                                          </p:val>
                                        </p:tav>
                                      </p:tavLst>
                                    </p:anim>
                                    <p:anim calcmode="lin" valueType="num">
                                      <p:cBhvr>
                                        <p:cTn id="61" dur="1000" fill="hold"/>
                                        <p:tgtEl>
                                          <p:spTgt spid="209"/>
                                        </p:tgtEl>
                                        <p:attrNameLst>
                                          <p:attrName>ppt_y</p:attrName>
                                        </p:attrNameLst>
                                      </p:cBhvr>
                                      <p:tavLst>
                                        <p:tav tm="0">
                                          <p:val>
                                            <p:strVal val="#ppt_y"/>
                                          </p:val>
                                        </p:tav>
                                        <p:tav tm="100000">
                                          <p:val>
                                            <p:strVal val="#ppt_y"/>
                                          </p:val>
                                        </p:tav>
                                      </p:tavLst>
                                    </p:anim>
                                  </p:childTnLst>
                                </p:cTn>
                              </p:par>
                            </p:childTnLst>
                          </p:cTn>
                        </p:par>
                        <p:par>
                          <p:cTn id="62" fill="hold">
                            <p:stCondLst>
                              <p:cond delay="2000"/>
                            </p:stCondLst>
                            <p:childTnLst>
                              <p:par>
                                <p:cTn id="63" presetClass="entr" nodeType="afterEffect" presetSubtype="2" presetID="2" grpId="12" fill="hold">
                                  <p:stCondLst>
                                    <p:cond delay="0"/>
                                  </p:stCondLst>
                                  <p:iterate type="el" backwards="0">
                                    <p:tmAbs val="0"/>
                                  </p:iterate>
                                  <p:childTnLst>
                                    <p:set>
                                      <p:cBhvr>
                                        <p:cTn id="64" fill="hold"/>
                                        <p:tgtEl>
                                          <p:spTgt spid="210"/>
                                        </p:tgtEl>
                                        <p:attrNameLst>
                                          <p:attrName>style.visibility</p:attrName>
                                        </p:attrNameLst>
                                      </p:cBhvr>
                                      <p:to>
                                        <p:strVal val="visible"/>
                                      </p:to>
                                    </p:set>
                                    <p:anim calcmode="lin" valueType="num">
                                      <p:cBhvr>
                                        <p:cTn id="65" dur="1000" fill="hold"/>
                                        <p:tgtEl>
                                          <p:spTgt spid="210"/>
                                        </p:tgtEl>
                                        <p:attrNameLst>
                                          <p:attrName>ppt_x</p:attrName>
                                        </p:attrNameLst>
                                      </p:cBhvr>
                                      <p:tavLst>
                                        <p:tav tm="0">
                                          <p:val>
                                            <p:strVal val="1+#ppt_w/2"/>
                                          </p:val>
                                        </p:tav>
                                        <p:tav tm="100000">
                                          <p:val>
                                            <p:strVal val="#ppt_x"/>
                                          </p:val>
                                        </p:tav>
                                      </p:tavLst>
                                    </p:anim>
                                    <p:anim calcmode="lin" valueType="num">
                                      <p:cBhvr>
                                        <p:cTn id="66" dur="1000" fill="hold"/>
                                        <p:tgtEl>
                                          <p:spTgt spid="2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9" grpId="11"/>
      <p:bldP build="whole" bldLvl="1" animBg="1" rev="0" advAuto="0" spid="202" grpId="3"/>
      <p:bldP build="whole" bldLvl="1" animBg="1" rev="0" advAuto="0" spid="207" grpId="6"/>
      <p:bldP build="whole" bldLvl="1" animBg="1" rev="0" advAuto="0" spid="208" grpId="5"/>
      <p:bldP build="whole" bldLvl="1" animBg="1" rev="0" advAuto="0" spid="211" grpId="4"/>
      <p:bldP build="whole" bldLvl="1" animBg="1" rev="0" advAuto="0" spid="201" grpId="2"/>
      <p:bldP build="whole" bldLvl="1" animBg="1" rev="0" advAuto="0" spid="212" grpId="10"/>
      <p:bldP build="whole" bldLvl="1" animBg="1" rev="0" advAuto="0" spid="205" grpId="9"/>
      <p:bldP build="whole" bldLvl="1" animBg="1" rev="0" advAuto="0" spid="206" grpId="7"/>
      <p:bldP build="whole" bldLvl="1" animBg="1" rev="0" advAuto="0" spid="210" grpId="12"/>
      <p:bldP build="whole" bldLvl="1" animBg="1" rev="0" advAuto="0" spid="203" grpId="1"/>
      <p:bldP build="whole" bldLvl="1" animBg="1" rev="0" advAuto="0" spid="204" grpId="8"/>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EAD3"/>
        </a:solidFill>
      </p:bgPr>
    </p:bg>
    <p:spTree>
      <p:nvGrpSpPr>
        <p:cNvPr id="1" name=""/>
        <p:cNvGrpSpPr/>
        <p:nvPr/>
      </p:nvGrpSpPr>
      <p:grpSpPr>
        <a:xfrm>
          <a:off x="0" y="0"/>
          <a:ext cx="0" cy="0"/>
          <a:chOff x="0" y="0"/>
          <a:chExt cx="0" cy="0"/>
        </a:xfrm>
      </p:grpSpPr>
      <p:sp>
        <p:nvSpPr>
          <p:cNvPr id="362" name="Google Shape;291;p42"/>
          <p:cNvSpPr/>
          <p:nvPr/>
        </p:nvSpPr>
        <p:spPr>
          <a:xfrm>
            <a:off x="4751173" y="3068694"/>
            <a:ext cx="336601" cy="336601"/>
          </a:xfrm>
          <a:prstGeom prst="ellipse">
            <a:avLst/>
          </a:prstGeom>
          <a:solidFill>
            <a:srgbClr val="FFFFFF"/>
          </a:solidFill>
          <a:ln w="12700">
            <a:miter lim="400000"/>
          </a:ln>
        </p:spPr>
        <p:txBody>
          <a:bodyPr lIns="0" tIns="0" rIns="0" bIns="0"/>
          <a:lstStyle/>
          <a:p>
            <a:pPr>
              <a:defRPr sz="900">
                <a:latin typeface="Calibri"/>
                <a:ea typeface="Calibri"/>
                <a:cs typeface="Calibri"/>
                <a:sym typeface="Calibri"/>
              </a:defRPr>
            </a:pPr>
          </a:p>
        </p:txBody>
      </p:sp>
      <p:grpSp>
        <p:nvGrpSpPr>
          <p:cNvPr id="365" name="Google Shape;292;p42"/>
          <p:cNvGrpSpPr/>
          <p:nvPr/>
        </p:nvGrpSpPr>
        <p:grpSpPr>
          <a:xfrm>
            <a:off x="432075" y="726274"/>
            <a:ext cx="4319366" cy="4155303"/>
            <a:chOff x="0" y="0"/>
            <a:chExt cx="4319365" cy="4155301"/>
          </a:xfrm>
        </p:grpSpPr>
        <p:sp>
          <p:nvSpPr>
            <p:cNvPr id="363" name="Google Shape;293;p42"/>
            <p:cNvSpPr/>
            <p:nvPr/>
          </p:nvSpPr>
          <p:spPr>
            <a:xfrm rot="10800000">
              <a:off x="17335" y="16677"/>
              <a:ext cx="4284765" cy="41220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725"/>
                  </a:moveTo>
                  <a:lnTo>
                    <a:pt x="21600" y="21600"/>
                  </a:lnTo>
                  <a:lnTo>
                    <a:pt x="0" y="21600"/>
                  </a:lnTo>
                  <a:lnTo>
                    <a:pt x="0" y="0"/>
                  </a:lnTo>
                  <a:lnTo>
                    <a:pt x="17875" y="0"/>
                  </a:lnTo>
                  <a:close/>
                </a:path>
              </a:pathLst>
            </a:custGeom>
            <a:solidFill>
              <a:srgbClr val="E49771"/>
            </a:solidFill>
            <a:ln w="12700" cap="flat">
              <a:noFill/>
              <a:miter lim="400000"/>
            </a:ln>
            <a:effectLst/>
          </p:spPr>
          <p:txBody>
            <a:bodyPr wrap="square" lIns="0" tIns="0" rIns="0" bIns="0" numCol="1" anchor="t">
              <a:noAutofit/>
            </a:bodyPr>
            <a:lstStyle/>
            <a:p>
              <a:pPr>
                <a:defRPr sz="900">
                  <a:latin typeface="Calibri"/>
                  <a:ea typeface="Calibri"/>
                  <a:cs typeface="Calibri"/>
                  <a:sym typeface="Calibri"/>
                </a:defRPr>
              </a:pPr>
            </a:p>
          </p:txBody>
        </p:sp>
        <p:sp>
          <p:nvSpPr>
            <p:cNvPr id="364" name="Google Shape;294;p42"/>
            <p:cNvSpPr/>
            <p:nvPr/>
          </p:nvSpPr>
          <p:spPr>
            <a:xfrm rot="10800000">
              <a:off x="0" y="0"/>
              <a:ext cx="4319366" cy="41553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17853" y="0"/>
                  </a:lnTo>
                  <a:lnTo>
                    <a:pt x="21600" y="3747"/>
                  </a:lnTo>
                  <a:cubicBezTo>
                    <a:pt x="21600" y="3747"/>
                    <a:pt x="21600" y="21600"/>
                    <a:pt x="21600" y="21600"/>
                  </a:cubicBezTo>
                  <a:close/>
                  <a:moveTo>
                    <a:pt x="173" y="21427"/>
                  </a:moveTo>
                  <a:lnTo>
                    <a:pt x="21427" y="21427"/>
                  </a:lnTo>
                  <a:lnTo>
                    <a:pt x="21427" y="3816"/>
                  </a:lnTo>
                  <a:lnTo>
                    <a:pt x="17784" y="173"/>
                  </a:lnTo>
                  <a:lnTo>
                    <a:pt x="173" y="173"/>
                  </a:lnTo>
                  <a:lnTo>
                    <a:pt x="173" y="21427"/>
                  </a:lnTo>
                  <a:close/>
                </a:path>
              </a:pathLst>
            </a:custGeom>
            <a:solidFill>
              <a:srgbClr val="E49771"/>
            </a:solidFill>
            <a:ln w="12700" cap="flat">
              <a:noFill/>
              <a:miter lim="400000"/>
            </a:ln>
            <a:effectLst/>
          </p:spPr>
          <p:txBody>
            <a:bodyPr wrap="square" lIns="0" tIns="0" rIns="0" bIns="0" numCol="1" anchor="t">
              <a:noAutofit/>
            </a:bodyPr>
            <a:lstStyle/>
            <a:p>
              <a:pPr>
                <a:defRPr sz="900">
                  <a:latin typeface="Calibri"/>
                  <a:ea typeface="Calibri"/>
                  <a:cs typeface="Calibri"/>
                  <a:sym typeface="Calibri"/>
                </a:defRPr>
              </a:pPr>
            </a:p>
          </p:txBody>
        </p:sp>
      </p:grpSp>
      <p:sp>
        <p:nvSpPr>
          <p:cNvPr id="366" name="Google Shape;295;p42"/>
          <p:cNvSpPr txBox="1"/>
          <p:nvPr/>
        </p:nvSpPr>
        <p:spPr>
          <a:xfrm>
            <a:off x="432072" y="983999"/>
            <a:ext cx="4116901" cy="43465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57200" indent="-425450" algn="ctr">
              <a:lnSpc>
                <a:spcPct val="137500"/>
              </a:lnSpc>
              <a:buClr>
                <a:srgbClr val="000000"/>
              </a:buClr>
              <a:buSzPts val="3100"/>
              <a:buFont typeface="Helvetica"/>
              <a:buChar char="●"/>
              <a:defRPr sz="3100">
                <a:latin typeface="Fredoka"/>
                <a:ea typeface="Fredoka"/>
                <a:cs typeface="Fredoka"/>
                <a:sym typeface="Fredoka"/>
              </a:defRPr>
            </a:lvl1pPr>
          </a:lstStyle>
          <a:p>
            <a:pPr/>
            <a:r>
              <a:t>Thank you to everyone for your guidance, assistance, and support throughout this project!</a:t>
            </a:r>
          </a:p>
        </p:txBody>
      </p:sp>
      <p:grpSp>
        <p:nvGrpSpPr>
          <p:cNvPr id="369" name="Google Shape;298;p42"/>
          <p:cNvGrpSpPr/>
          <p:nvPr/>
        </p:nvGrpSpPr>
        <p:grpSpPr>
          <a:xfrm>
            <a:off x="4824624" y="726274"/>
            <a:ext cx="4319367" cy="4155303"/>
            <a:chOff x="0" y="0"/>
            <a:chExt cx="4319365" cy="4155301"/>
          </a:xfrm>
        </p:grpSpPr>
        <p:sp>
          <p:nvSpPr>
            <p:cNvPr id="367" name="Google Shape;299;p42"/>
            <p:cNvSpPr/>
            <p:nvPr/>
          </p:nvSpPr>
          <p:spPr>
            <a:xfrm flipH="1" rot="10800000">
              <a:off x="17265" y="16677"/>
              <a:ext cx="4284766" cy="41220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725"/>
                  </a:moveTo>
                  <a:lnTo>
                    <a:pt x="21600" y="21600"/>
                  </a:lnTo>
                  <a:lnTo>
                    <a:pt x="0" y="21600"/>
                  </a:lnTo>
                  <a:lnTo>
                    <a:pt x="0" y="0"/>
                  </a:lnTo>
                  <a:lnTo>
                    <a:pt x="17875" y="0"/>
                  </a:lnTo>
                  <a:close/>
                </a:path>
              </a:pathLst>
            </a:custGeom>
            <a:solidFill>
              <a:srgbClr val="E49771"/>
            </a:solidFill>
            <a:ln w="12700" cap="flat">
              <a:noFill/>
              <a:miter lim="400000"/>
            </a:ln>
            <a:effectLst/>
          </p:spPr>
          <p:txBody>
            <a:bodyPr wrap="square" lIns="0" tIns="0" rIns="0" bIns="0" numCol="1" anchor="t">
              <a:noAutofit/>
            </a:bodyPr>
            <a:lstStyle/>
            <a:p>
              <a:pPr>
                <a:defRPr sz="900">
                  <a:latin typeface="Calibri"/>
                  <a:ea typeface="Calibri"/>
                  <a:cs typeface="Calibri"/>
                  <a:sym typeface="Calibri"/>
                </a:defRPr>
              </a:pPr>
            </a:p>
          </p:txBody>
        </p:sp>
        <p:sp>
          <p:nvSpPr>
            <p:cNvPr id="368" name="Google Shape;300;p42"/>
            <p:cNvSpPr/>
            <p:nvPr/>
          </p:nvSpPr>
          <p:spPr>
            <a:xfrm flipH="1" rot="10800000">
              <a:off x="0" y="0"/>
              <a:ext cx="4319366" cy="41553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17853" y="0"/>
                  </a:lnTo>
                  <a:lnTo>
                    <a:pt x="21600" y="3747"/>
                  </a:lnTo>
                  <a:cubicBezTo>
                    <a:pt x="21600" y="3747"/>
                    <a:pt x="21600" y="21600"/>
                    <a:pt x="21600" y="21600"/>
                  </a:cubicBezTo>
                  <a:close/>
                  <a:moveTo>
                    <a:pt x="173" y="21427"/>
                  </a:moveTo>
                  <a:lnTo>
                    <a:pt x="21427" y="21427"/>
                  </a:lnTo>
                  <a:lnTo>
                    <a:pt x="21427" y="3816"/>
                  </a:lnTo>
                  <a:lnTo>
                    <a:pt x="17784" y="173"/>
                  </a:lnTo>
                  <a:lnTo>
                    <a:pt x="173" y="173"/>
                  </a:lnTo>
                  <a:lnTo>
                    <a:pt x="173" y="21427"/>
                  </a:lnTo>
                  <a:close/>
                </a:path>
              </a:pathLst>
            </a:custGeom>
            <a:solidFill>
              <a:srgbClr val="E49771"/>
            </a:solidFill>
            <a:ln w="12700" cap="flat">
              <a:noFill/>
              <a:miter lim="400000"/>
            </a:ln>
            <a:effectLst/>
          </p:spPr>
          <p:txBody>
            <a:bodyPr wrap="square" lIns="0" tIns="0" rIns="0" bIns="0" numCol="1" anchor="t">
              <a:noAutofit/>
            </a:bodyPr>
            <a:lstStyle/>
            <a:p>
              <a:pPr>
                <a:defRPr sz="900">
                  <a:latin typeface="Calibri"/>
                  <a:ea typeface="Calibri"/>
                  <a:cs typeface="Calibri"/>
                  <a:sym typeface="Calibri"/>
                </a:defRPr>
              </a:pPr>
            </a:p>
          </p:txBody>
        </p:sp>
      </p:grpSp>
      <p:sp>
        <p:nvSpPr>
          <p:cNvPr id="370" name="Google Shape;301;p42"/>
          <p:cNvSpPr/>
          <p:nvPr/>
        </p:nvSpPr>
        <p:spPr>
          <a:xfrm>
            <a:off x="3780159" y="489455"/>
            <a:ext cx="1953001" cy="501601"/>
          </a:xfrm>
          <a:prstGeom prst="rect">
            <a:avLst/>
          </a:prstGeom>
          <a:solidFill>
            <a:srgbClr val="505050"/>
          </a:solidFill>
          <a:ln w="12700">
            <a:miter lim="400000"/>
          </a:ln>
        </p:spPr>
        <p:txBody>
          <a:bodyPr lIns="0" tIns="0" rIns="0" bIns="0"/>
          <a:lstStyle/>
          <a:p>
            <a:pPr>
              <a:defRPr sz="900">
                <a:latin typeface="Calibri"/>
                <a:ea typeface="Calibri"/>
                <a:cs typeface="Calibri"/>
                <a:sym typeface="Calibri"/>
              </a:defRPr>
            </a:pPr>
          </a:p>
        </p:txBody>
      </p:sp>
      <p:sp>
        <p:nvSpPr>
          <p:cNvPr id="371" name="Google Shape;302;p42"/>
          <p:cNvSpPr txBox="1"/>
          <p:nvPr/>
        </p:nvSpPr>
        <p:spPr>
          <a:xfrm>
            <a:off x="5429349" y="2240850"/>
            <a:ext cx="3000002" cy="1298863"/>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marL="457200" indent="-425450" algn="ctr">
              <a:lnSpc>
                <a:spcPct val="137500"/>
              </a:lnSpc>
              <a:buClr>
                <a:srgbClr val="FFFF00"/>
              </a:buClr>
              <a:buSzPts val="3100"/>
              <a:buFont typeface="Helvetica"/>
              <a:buChar char="●"/>
              <a:defRPr sz="3100">
                <a:solidFill>
                  <a:srgbClr val="FFFF00"/>
                </a:solidFill>
                <a:latin typeface="Fredoka"/>
                <a:ea typeface="Fredoka"/>
                <a:cs typeface="Fredoka"/>
                <a:sym typeface="Fredoka"/>
              </a:defRPr>
            </a:lvl1pPr>
          </a:lstStyle>
          <a:p>
            <a:pPr/>
            <a:r>
              <a:t>QUESTIONS?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EAD3"/>
        </a:solidFill>
      </p:bgPr>
    </p:bg>
    <p:spTree>
      <p:nvGrpSpPr>
        <p:cNvPr id="1" name=""/>
        <p:cNvGrpSpPr/>
        <p:nvPr/>
      </p:nvGrpSpPr>
      <p:grpSpPr>
        <a:xfrm>
          <a:off x="0" y="0"/>
          <a:ext cx="0" cy="0"/>
          <a:chOff x="0" y="0"/>
          <a:chExt cx="0" cy="0"/>
        </a:xfrm>
      </p:grpSpPr>
      <p:sp>
        <p:nvSpPr>
          <p:cNvPr id="221" name="Google Shape;128;p25"/>
          <p:cNvSpPr/>
          <p:nvPr/>
        </p:nvSpPr>
        <p:spPr>
          <a:xfrm>
            <a:off x="3349209" y="49255"/>
            <a:ext cx="2445601" cy="1073101"/>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p>
        </p:txBody>
      </p:sp>
      <p:sp>
        <p:nvSpPr>
          <p:cNvPr id="222" name="Google Shape;129;p25"/>
          <p:cNvSpPr/>
          <p:nvPr/>
        </p:nvSpPr>
        <p:spPr>
          <a:xfrm rot="10800000">
            <a:off x="3349190" y="4024483"/>
            <a:ext cx="2445601" cy="1073101"/>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p>
        </p:txBody>
      </p:sp>
      <p:sp>
        <p:nvSpPr>
          <p:cNvPr id="223" name="Google Shape;130;p25"/>
          <p:cNvSpPr/>
          <p:nvPr/>
        </p:nvSpPr>
        <p:spPr>
          <a:xfrm>
            <a:off x="1026623" y="441149"/>
            <a:ext cx="3804734" cy="998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64" y="21600"/>
                </a:moveTo>
                <a:lnTo>
                  <a:pt x="1136" y="21600"/>
                </a:lnTo>
                <a:cubicBezTo>
                  <a:pt x="510" y="21600"/>
                  <a:pt x="0" y="20960"/>
                  <a:pt x="0" y="20175"/>
                </a:cubicBezTo>
                <a:lnTo>
                  <a:pt x="0" y="1425"/>
                </a:lnTo>
                <a:cubicBezTo>
                  <a:pt x="0" y="640"/>
                  <a:pt x="510" y="0"/>
                  <a:pt x="1136" y="0"/>
                </a:cubicBezTo>
                <a:lnTo>
                  <a:pt x="20464" y="0"/>
                </a:lnTo>
                <a:cubicBezTo>
                  <a:pt x="21090" y="0"/>
                  <a:pt x="21600" y="640"/>
                  <a:pt x="21600" y="1425"/>
                </a:cubicBezTo>
                <a:lnTo>
                  <a:pt x="21600" y="20175"/>
                </a:lnTo>
                <a:cubicBezTo>
                  <a:pt x="21600" y="20960"/>
                  <a:pt x="21090" y="21600"/>
                  <a:pt x="20464" y="21600"/>
                </a:cubicBezTo>
                <a:close/>
              </a:path>
            </a:pathLst>
          </a:custGeom>
          <a:solidFill>
            <a:srgbClr val="FFFFFF"/>
          </a:solidFill>
          <a:ln w="12700">
            <a:miter lim="400000"/>
          </a:ln>
        </p:spPr>
        <p:txBody>
          <a:bodyPr lIns="0" tIns="0" rIns="0" bIns="0"/>
          <a:lstStyle/>
          <a:p>
            <a:pPr>
              <a:defRPr sz="900">
                <a:latin typeface="Calibri"/>
                <a:ea typeface="Calibri"/>
                <a:cs typeface="Calibri"/>
                <a:sym typeface="Calibri"/>
              </a:defRPr>
            </a:pPr>
          </a:p>
        </p:txBody>
      </p:sp>
      <p:grpSp>
        <p:nvGrpSpPr>
          <p:cNvPr id="226" name="Screen Shot 2025-03-28 at 12.44.55 PM.pngGoogle Shape;131;p25"/>
          <p:cNvGrpSpPr/>
          <p:nvPr/>
        </p:nvGrpSpPr>
        <p:grpSpPr>
          <a:xfrm>
            <a:off x="1361675" y="1439987"/>
            <a:ext cx="3044408" cy="2747199"/>
            <a:chOff x="0" y="0"/>
            <a:chExt cx="3044407" cy="2747197"/>
          </a:xfrm>
        </p:grpSpPr>
        <p:sp>
          <p:nvSpPr>
            <p:cNvPr id="224" name="Rectangle"/>
            <p:cNvSpPr/>
            <p:nvPr/>
          </p:nvSpPr>
          <p:spPr>
            <a:xfrm>
              <a:off x="0" y="0"/>
              <a:ext cx="3044408" cy="2747198"/>
            </a:xfrm>
            <a:prstGeom prst="rect">
              <a:avLst/>
            </a:prstGeom>
            <a:solidFill>
              <a:srgbClr val="FFFFFF"/>
            </a:solidFill>
            <a:ln w="12700" cap="flat">
              <a:noFill/>
              <a:miter lim="400000"/>
            </a:ln>
            <a:effectLst/>
          </p:spPr>
          <p:txBody>
            <a:bodyPr wrap="square" lIns="0" tIns="0" rIns="0" bIns="0" numCol="1" anchor="t">
              <a:noAutofit/>
            </a:bodyPr>
            <a:lstStyle/>
            <a:p>
              <a:pPr/>
            </a:p>
          </p:txBody>
        </p:sp>
        <p:pic>
          <p:nvPicPr>
            <p:cNvPr id="225" name="image10.png" descr="image10.png"/>
            <p:cNvPicPr>
              <a:picLocks noChangeAspect="1"/>
            </p:cNvPicPr>
            <p:nvPr/>
          </p:nvPicPr>
          <p:blipFill>
            <a:blip r:embed="rId4">
              <a:extLst/>
            </a:blip>
            <a:stretch>
              <a:fillRect/>
            </a:stretch>
          </p:blipFill>
          <p:spPr>
            <a:xfrm>
              <a:off x="0" y="0"/>
              <a:ext cx="3044408" cy="2747198"/>
            </a:xfrm>
            <a:prstGeom prst="rect">
              <a:avLst/>
            </a:prstGeom>
            <a:ln w="12700" cap="flat">
              <a:noFill/>
              <a:miter lim="400000"/>
            </a:ln>
            <a:effectLst/>
          </p:spPr>
        </p:pic>
      </p:grpSp>
      <p:sp>
        <p:nvSpPr>
          <p:cNvPr id="227" name="Google Shape;132;p25"/>
          <p:cNvSpPr txBox="1"/>
          <p:nvPr/>
        </p:nvSpPr>
        <p:spPr>
          <a:xfrm>
            <a:off x="972375" y="355724"/>
            <a:ext cx="3913201" cy="1148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i="1" sz="3200">
                <a:latin typeface="Fredoka"/>
                <a:ea typeface="Fredoka"/>
                <a:cs typeface="Fredoka"/>
                <a:sym typeface="Fredoka"/>
              </a:defRPr>
            </a:lvl1pPr>
          </a:lstStyle>
          <a:p>
            <a:pPr/>
            <a:r>
              <a:t>Types of Skin Cancer</a:t>
            </a:r>
          </a:p>
        </p:txBody>
      </p:sp>
      <p:pic>
        <p:nvPicPr>
          <p:cNvPr id="228" name="Screen Shot 2025-03-28 at 12.55.17 PM.pngGoogle Shape;133;p25" descr="Screen Shot 2025-03-28 at 12.55.17 PM.pngGoogle Shape;133;p25"/>
          <p:cNvPicPr>
            <a:picLocks noChangeAspect="1"/>
          </p:cNvPicPr>
          <p:nvPr/>
        </p:nvPicPr>
        <p:blipFill>
          <a:blip r:embed="rId5">
            <a:extLst/>
          </a:blip>
          <a:stretch>
            <a:fillRect/>
          </a:stretch>
        </p:blipFill>
        <p:spPr>
          <a:xfrm>
            <a:off x="5516700" y="1274743"/>
            <a:ext cx="3004432" cy="2597328"/>
          </a:xfrm>
          <a:prstGeom prst="rect">
            <a:avLst/>
          </a:prstGeom>
          <a:ln w="12700">
            <a:miter lim="400000"/>
          </a:ln>
        </p:spPr>
      </p:pic>
      <p:sp>
        <p:nvSpPr>
          <p:cNvPr id="229" name="Google Shape;134;p25"/>
          <p:cNvSpPr/>
          <p:nvPr/>
        </p:nvSpPr>
        <p:spPr>
          <a:xfrm>
            <a:off x="4498549" y="2260125"/>
            <a:ext cx="839101" cy="450301"/>
          </a:xfrm>
          <a:prstGeom prst="rightArrow">
            <a:avLst>
              <a:gd name="adj1" fmla="val 50000"/>
              <a:gd name="adj2" fmla="val 50000"/>
            </a:avLst>
          </a:prstGeom>
          <a:solidFill>
            <a:srgbClr val="FF0000"/>
          </a:solidFill>
          <a:ln>
            <a:solidFill>
              <a:srgbClr val="FF0000"/>
            </a:solidFill>
          </a:ln>
        </p:spPr>
        <p:txBody>
          <a:bodyPr lIns="0" tIns="0" rIns="0" bIns="0" anchor="ctr"/>
          <a:lstStyle/>
          <a:p>
            <a:pPr algn="ctr">
              <a:defRPr>
                <a:latin typeface="Calibri"/>
                <a:ea typeface="Calibri"/>
                <a:cs typeface="Calibri"/>
                <a:sym typeface="Calibri"/>
              </a:defRPr>
            </a:pPr>
          </a:p>
        </p:txBody>
      </p:sp>
      <p:pic>
        <p:nvPicPr>
          <p:cNvPr id="230" name="skin-cancer.jpgGoogle Shape;135;p25" descr="skin-cancer.jpgGoogle Shape;135;p25"/>
          <p:cNvPicPr>
            <a:picLocks noChangeAspect="1"/>
          </p:cNvPicPr>
          <p:nvPr/>
        </p:nvPicPr>
        <p:blipFill>
          <a:blip r:embed="rId6">
            <a:extLst/>
          </a:blip>
          <a:stretch>
            <a:fillRect/>
          </a:stretch>
        </p:blipFill>
        <p:spPr>
          <a:xfrm>
            <a:off x="1454150" y="4110459"/>
            <a:ext cx="3044401" cy="90114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9" grpId="1"/>
      <p:bldP build="whole" bldLvl="1" animBg="1" rev="0" advAuto="0" spid="228"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EAD3"/>
        </a:solidFill>
      </p:bgPr>
    </p:bg>
    <p:spTree>
      <p:nvGrpSpPr>
        <p:cNvPr id="1" name=""/>
        <p:cNvGrpSpPr/>
        <p:nvPr/>
      </p:nvGrpSpPr>
      <p:grpSpPr>
        <a:xfrm>
          <a:off x="0" y="0"/>
          <a:ext cx="0" cy="0"/>
          <a:chOff x="0" y="0"/>
          <a:chExt cx="0" cy="0"/>
        </a:xfrm>
      </p:grpSpPr>
      <p:sp>
        <p:nvSpPr>
          <p:cNvPr id="234" name="Google Shape;140;p26"/>
          <p:cNvSpPr/>
          <p:nvPr/>
        </p:nvSpPr>
        <p:spPr>
          <a:xfrm flipH="1">
            <a:off x="-273845" y="-1647611"/>
            <a:ext cx="3327902" cy="3299401"/>
          </a:xfrm>
          <a:prstGeom prst="line">
            <a:avLst/>
          </a:prstGeom>
          <a:ln w="952500" cap="rnd">
            <a:solidFill>
              <a:srgbClr val="9BBB59">
                <a:alpha val="69800"/>
              </a:srgbClr>
            </a:solidFill>
          </a:ln>
        </p:spPr>
        <p:txBody>
          <a:bodyPr lIns="0" tIns="0" rIns="0" bIns="0"/>
          <a:lstStyle/>
          <a:p>
            <a:pPr/>
          </a:p>
        </p:txBody>
      </p:sp>
      <p:sp>
        <p:nvSpPr>
          <p:cNvPr id="235" name="Google Shape;141;p26"/>
          <p:cNvSpPr/>
          <p:nvPr/>
        </p:nvSpPr>
        <p:spPr>
          <a:xfrm>
            <a:off x="2068899" y="292174"/>
            <a:ext cx="4290626" cy="998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64" y="21600"/>
                </a:moveTo>
                <a:lnTo>
                  <a:pt x="1136" y="21600"/>
                </a:lnTo>
                <a:cubicBezTo>
                  <a:pt x="510" y="21600"/>
                  <a:pt x="0" y="20960"/>
                  <a:pt x="0" y="20175"/>
                </a:cubicBezTo>
                <a:lnTo>
                  <a:pt x="0" y="1425"/>
                </a:lnTo>
                <a:cubicBezTo>
                  <a:pt x="0" y="640"/>
                  <a:pt x="510" y="0"/>
                  <a:pt x="1136" y="0"/>
                </a:cubicBezTo>
                <a:lnTo>
                  <a:pt x="20464" y="0"/>
                </a:lnTo>
                <a:cubicBezTo>
                  <a:pt x="21090" y="0"/>
                  <a:pt x="21600" y="640"/>
                  <a:pt x="21600" y="1425"/>
                </a:cubicBezTo>
                <a:lnTo>
                  <a:pt x="21600" y="20175"/>
                </a:lnTo>
                <a:cubicBezTo>
                  <a:pt x="21600" y="20960"/>
                  <a:pt x="21090" y="21600"/>
                  <a:pt x="20464" y="21600"/>
                </a:cubicBezTo>
                <a:close/>
              </a:path>
            </a:pathLst>
          </a:custGeom>
          <a:solidFill>
            <a:srgbClr val="FFFFFF"/>
          </a:solidFill>
          <a:ln w="12700">
            <a:miter lim="400000"/>
          </a:ln>
        </p:spPr>
        <p:txBody>
          <a:bodyPr lIns="0" tIns="0" rIns="0" bIns="0"/>
          <a:lstStyle/>
          <a:p>
            <a:pPr>
              <a:defRPr sz="900">
                <a:latin typeface="Calibri"/>
                <a:ea typeface="Calibri"/>
                <a:cs typeface="Calibri"/>
                <a:sym typeface="Calibri"/>
              </a:defRPr>
            </a:pPr>
          </a:p>
        </p:txBody>
      </p:sp>
      <p:sp>
        <p:nvSpPr>
          <p:cNvPr id="236" name="Google Shape;142;p26"/>
          <p:cNvSpPr/>
          <p:nvPr/>
        </p:nvSpPr>
        <p:spPr>
          <a:xfrm flipH="1">
            <a:off x="-273858" y="-1309368"/>
            <a:ext cx="2305202" cy="2285400"/>
          </a:xfrm>
          <a:prstGeom prst="line">
            <a:avLst/>
          </a:prstGeom>
          <a:ln w="571500" cap="rnd">
            <a:solidFill>
              <a:srgbClr val="E49771">
                <a:alpha val="69800"/>
              </a:srgbClr>
            </a:solidFill>
          </a:ln>
        </p:spPr>
        <p:txBody>
          <a:bodyPr lIns="0" tIns="0" rIns="0" bIns="0"/>
          <a:lstStyle/>
          <a:p>
            <a:pPr/>
          </a:p>
        </p:txBody>
      </p:sp>
      <p:sp>
        <p:nvSpPr>
          <p:cNvPr id="237" name="Google Shape;143;p26"/>
          <p:cNvSpPr txBox="1"/>
          <p:nvPr/>
        </p:nvSpPr>
        <p:spPr>
          <a:xfrm>
            <a:off x="2235574" y="337550"/>
            <a:ext cx="3957301" cy="889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i="1" sz="3200">
                <a:latin typeface="Fredoka"/>
                <a:ea typeface="Fredoka"/>
                <a:cs typeface="Fredoka"/>
                <a:sym typeface="Fredoka"/>
              </a:defRPr>
            </a:pPr>
            <a:r>
              <a:t>I</a:t>
            </a:r>
            <a:r>
              <a:rPr sz="2700"/>
              <a:t>ncidence of NMSC is </a:t>
            </a:r>
            <a:r>
              <a:rPr b="1" sz="2700"/>
              <a:t>increasing </a:t>
            </a:r>
            <a:r>
              <a:rPr sz="2700"/>
              <a:t>globally</a:t>
            </a:r>
          </a:p>
        </p:txBody>
      </p:sp>
      <p:pic>
        <p:nvPicPr>
          <p:cNvPr id="238" name="Screen Shot 2025-03-26 at 10.21.06 AM.pngGoogle Shape;144;p26" descr="Screen Shot 2025-03-26 at 10.21.06 AM.pngGoogle Shape;144;p26"/>
          <p:cNvPicPr>
            <a:picLocks noChangeAspect="1"/>
          </p:cNvPicPr>
          <p:nvPr/>
        </p:nvPicPr>
        <p:blipFill>
          <a:blip r:embed="rId3">
            <a:extLst/>
          </a:blip>
          <a:stretch>
            <a:fillRect/>
          </a:stretch>
        </p:blipFill>
        <p:spPr>
          <a:xfrm>
            <a:off x="2350274" y="1438874"/>
            <a:ext cx="3957351" cy="35371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EAD3"/>
        </a:solidFill>
      </p:bgPr>
    </p:bg>
    <p:spTree>
      <p:nvGrpSpPr>
        <p:cNvPr id="1" name=""/>
        <p:cNvGrpSpPr/>
        <p:nvPr/>
      </p:nvGrpSpPr>
      <p:grpSpPr>
        <a:xfrm>
          <a:off x="0" y="0"/>
          <a:ext cx="0" cy="0"/>
          <a:chOff x="0" y="0"/>
          <a:chExt cx="0" cy="0"/>
        </a:xfrm>
      </p:grpSpPr>
      <p:sp>
        <p:nvSpPr>
          <p:cNvPr id="242" name="Google Shape;149;p27"/>
          <p:cNvSpPr/>
          <p:nvPr/>
        </p:nvSpPr>
        <p:spPr>
          <a:xfrm>
            <a:off x="482200" y="352725"/>
            <a:ext cx="7149709" cy="7826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64" y="21600"/>
                </a:moveTo>
                <a:lnTo>
                  <a:pt x="1136" y="21600"/>
                </a:lnTo>
                <a:cubicBezTo>
                  <a:pt x="510" y="21600"/>
                  <a:pt x="0" y="20960"/>
                  <a:pt x="0" y="20175"/>
                </a:cubicBezTo>
                <a:lnTo>
                  <a:pt x="0" y="1425"/>
                </a:lnTo>
                <a:cubicBezTo>
                  <a:pt x="0" y="640"/>
                  <a:pt x="510" y="0"/>
                  <a:pt x="1136" y="0"/>
                </a:cubicBezTo>
                <a:lnTo>
                  <a:pt x="20464" y="0"/>
                </a:lnTo>
                <a:cubicBezTo>
                  <a:pt x="21090" y="0"/>
                  <a:pt x="21600" y="640"/>
                  <a:pt x="21600" y="1425"/>
                </a:cubicBezTo>
                <a:lnTo>
                  <a:pt x="21600" y="20175"/>
                </a:lnTo>
                <a:cubicBezTo>
                  <a:pt x="21600" y="20960"/>
                  <a:pt x="21090" y="21600"/>
                  <a:pt x="20464" y="21600"/>
                </a:cubicBezTo>
                <a:close/>
              </a:path>
            </a:pathLst>
          </a:custGeom>
          <a:solidFill>
            <a:srgbClr val="FFFFFF"/>
          </a:solidFill>
          <a:ln w="12700">
            <a:miter lim="400000"/>
          </a:ln>
        </p:spPr>
        <p:txBody>
          <a:bodyPr lIns="0" tIns="0" rIns="0" bIns="0"/>
          <a:lstStyle/>
          <a:p>
            <a:pPr>
              <a:defRPr sz="900">
                <a:latin typeface="Calibri"/>
                <a:ea typeface="Calibri"/>
                <a:cs typeface="Calibri"/>
                <a:sym typeface="Calibri"/>
              </a:defRPr>
            </a:pPr>
          </a:p>
        </p:txBody>
      </p:sp>
      <p:sp>
        <p:nvSpPr>
          <p:cNvPr id="243" name="Google Shape;150;p27"/>
          <p:cNvSpPr/>
          <p:nvPr/>
        </p:nvSpPr>
        <p:spPr>
          <a:xfrm flipH="1">
            <a:off x="8418541" y="-1010119"/>
            <a:ext cx="2305177" cy="2285492"/>
          </a:xfrm>
          <a:prstGeom prst="line">
            <a:avLst/>
          </a:prstGeom>
          <a:ln w="571500" cap="rnd">
            <a:solidFill>
              <a:srgbClr val="F79646">
                <a:alpha val="69803"/>
              </a:srgbClr>
            </a:solidFill>
          </a:ln>
        </p:spPr>
        <p:txBody>
          <a:bodyPr lIns="0" tIns="0" rIns="0" bIns="0"/>
          <a:lstStyle/>
          <a:p>
            <a:pPr/>
          </a:p>
        </p:txBody>
      </p:sp>
      <p:sp>
        <p:nvSpPr>
          <p:cNvPr id="244" name="Google Shape;151;p27"/>
          <p:cNvSpPr txBox="1"/>
          <p:nvPr/>
        </p:nvSpPr>
        <p:spPr>
          <a:xfrm>
            <a:off x="743324" y="483424"/>
            <a:ext cx="6781501" cy="457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i="1" sz="3000">
                <a:latin typeface="Fredoka"/>
                <a:ea typeface="Fredoka"/>
                <a:cs typeface="Fredoka"/>
                <a:sym typeface="Fredoka"/>
              </a:defRPr>
            </a:lvl1pPr>
          </a:lstStyle>
          <a:p>
            <a:pPr/>
            <a:r>
              <a:t>2019 NMSC Global Burden Assessment</a:t>
            </a:r>
          </a:p>
        </p:txBody>
      </p:sp>
      <p:pic>
        <p:nvPicPr>
          <p:cNvPr id="245" name="Screen Shot 2025-03-26 at 10.16.14 AM.pngGoogle Shape;152;p27" descr="Screen Shot 2025-03-26 at 10.16.14 AM.pngGoogle Shape;152;p27"/>
          <p:cNvPicPr>
            <a:picLocks noChangeAspect="1"/>
          </p:cNvPicPr>
          <p:nvPr/>
        </p:nvPicPr>
        <p:blipFill>
          <a:blip r:embed="rId3">
            <a:extLst/>
          </a:blip>
          <a:stretch>
            <a:fillRect/>
          </a:stretch>
        </p:blipFill>
        <p:spPr>
          <a:xfrm>
            <a:off x="1186149" y="1275376"/>
            <a:ext cx="6534775" cy="355665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EAD3"/>
        </a:solidFill>
      </p:bgPr>
    </p:bg>
    <p:spTree>
      <p:nvGrpSpPr>
        <p:cNvPr id="1" name=""/>
        <p:cNvGrpSpPr/>
        <p:nvPr/>
      </p:nvGrpSpPr>
      <p:grpSpPr>
        <a:xfrm>
          <a:off x="0" y="0"/>
          <a:ext cx="0" cy="0"/>
          <a:chOff x="0" y="0"/>
          <a:chExt cx="0" cy="0"/>
        </a:xfrm>
      </p:grpSpPr>
      <p:grpSp>
        <p:nvGrpSpPr>
          <p:cNvPr id="251" name="Google Shape;157;p28"/>
          <p:cNvGrpSpPr/>
          <p:nvPr/>
        </p:nvGrpSpPr>
        <p:grpSpPr>
          <a:xfrm>
            <a:off x="146404" y="1352642"/>
            <a:ext cx="6598275" cy="3637324"/>
            <a:chOff x="0" y="0"/>
            <a:chExt cx="6598273" cy="3637322"/>
          </a:xfrm>
        </p:grpSpPr>
        <p:sp>
          <p:nvSpPr>
            <p:cNvPr id="249" name="Google Shape;158;p28"/>
            <p:cNvSpPr/>
            <p:nvPr/>
          </p:nvSpPr>
          <p:spPr>
            <a:xfrm rot="10800000">
              <a:off x="26482" y="14598"/>
              <a:ext cx="6545418" cy="3608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725"/>
                  </a:moveTo>
                  <a:lnTo>
                    <a:pt x="21600" y="21600"/>
                  </a:lnTo>
                  <a:lnTo>
                    <a:pt x="0" y="21600"/>
                  </a:lnTo>
                  <a:lnTo>
                    <a:pt x="0" y="0"/>
                  </a:lnTo>
                  <a:lnTo>
                    <a:pt x="17875" y="0"/>
                  </a:lnTo>
                  <a:close/>
                </a:path>
              </a:pathLst>
            </a:custGeom>
            <a:solidFill>
              <a:srgbClr val="E49771"/>
            </a:solidFill>
            <a:ln w="12700" cap="flat">
              <a:noFill/>
              <a:miter lim="400000"/>
            </a:ln>
            <a:effectLst/>
          </p:spPr>
          <p:txBody>
            <a:bodyPr wrap="square" lIns="0" tIns="0" rIns="0" bIns="0" numCol="1" anchor="t">
              <a:noAutofit/>
            </a:bodyPr>
            <a:lstStyle/>
            <a:p>
              <a:pPr>
                <a:defRPr sz="8000">
                  <a:latin typeface="Calibri"/>
                  <a:ea typeface="Calibri"/>
                  <a:cs typeface="Calibri"/>
                  <a:sym typeface="Calibri"/>
                </a:defRPr>
              </a:pPr>
            </a:p>
          </p:txBody>
        </p:sp>
        <p:sp>
          <p:nvSpPr>
            <p:cNvPr id="250" name="Google Shape;159;p28"/>
            <p:cNvSpPr/>
            <p:nvPr/>
          </p:nvSpPr>
          <p:spPr>
            <a:xfrm rot="10800000">
              <a:off x="0" y="-1"/>
              <a:ext cx="6598275" cy="36373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17853" y="0"/>
                  </a:lnTo>
                  <a:lnTo>
                    <a:pt x="21600" y="3747"/>
                  </a:lnTo>
                  <a:cubicBezTo>
                    <a:pt x="21600" y="3747"/>
                    <a:pt x="21600" y="21600"/>
                    <a:pt x="21600" y="21600"/>
                  </a:cubicBezTo>
                  <a:close/>
                  <a:moveTo>
                    <a:pt x="173" y="21427"/>
                  </a:moveTo>
                  <a:lnTo>
                    <a:pt x="21427" y="21427"/>
                  </a:lnTo>
                  <a:lnTo>
                    <a:pt x="21427" y="3816"/>
                  </a:lnTo>
                  <a:lnTo>
                    <a:pt x="17784" y="173"/>
                  </a:lnTo>
                  <a:lnTo>
                    <a:pt x="173" y="173"/>
                  </a:lnTo>
                  <a:lnTo>
                    <a:pt x="173" y="21427"/>
                  </a:lnTo>
                  <a:close/>
                </a:path>
              </a:pathLst>
            </a:custGeom>
            <a:solidFill>
              <a:srgbClr val="E49771"/>
            </a:solidFill>
            <a:ln w="12700" cap="flat">
              <a:noFill/>
              <a:miter lim="400000"/>
            </a:ln>
            <a:effectLst/>
          </p:spPr>
          <p:txBody>
            <a:bodyPr wrap="square" lIns="0" tIns="0" rIns="0" bIns="0" numCol="1" anchor="t">
              <a:noAutofit/>
            </a:bodyPr>
            <a:lstStyle/>
            <a:p>
              <a:pPr>
                <a:defRPr sz="8000">
                  <a:latin typeface="Calibri"/>
                  <a:ea typeface="Calibri"/>
                  <a:cs typeface="Calibri"/>
                  <a:sym typeface="Calibri"/>
                </a:defRPr>
              </a:pPr>
            </a:p>
          </p:txBody>
        </p:sp>
      </p:grpSp>
      <p:sp>
        <p:nvSpPr>
          <p:cNvPr id="252" name="Google Shape;160;p28"/>
          <p:cNvSpPr/>
          <p:nvPr/>
        </p:nvSpPr>
        <p:spPr>
          <a:xfrm>
            <a:off x="-2350294" y="-1745568"/>
            <a:ext cx="4700588" cy="4700589"/>
          </a:xfrm>
          <a:prstGeom prst="rect">
            <a:avLst/>
          </a:prstGeom>
          <a:blipFill>
            <a:blip r:embed="rId3"/>
            <a:stretch>
              <a:fillRect/>
            </a:stretch>
          </a:blipFill>
          <a:ln w="12700">
            <a:miter lim="400000"/>
          </a:ln>
        </p:spPr>
        <p:txBody>
          <a:bodyPr lIns="0" tIns="0" rIns="0" bIns="0"/>
          <a:lstStyle/>
          <a:p>
            <a:pPr>
              <a:defRPr sz="900">
                <a:latin typeface="Calibri"/>
                <a:ea typeface="Calibri"/>
                <a:cs typeface="Calibri"/>
                <a:sym typeface="Calibri"/>
              </a:defRPr>
            </a:pPr>
          </a:p>
        </p:txBody>
      </p:sp>
      <p:sp>
        <p:nvSpPr>
          <p:cNvPr id="253" name="Google Shape;161;p28"/>
          <p:cNvSpPr txBox="1"/>
          <p:nvPr/>
        </p:nvSpPr>
        <p:spPr>
          <a:xfrm>
            <a:off x="209285" y="1555050"/>
            <a:ext cx="6351902" cy="3048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457200" indent="-339725" algn="ctr">
              <a:lnSpc>
                <a:spcPct val="137500"/>
              </a:lnSpc>
              <a:buClr>
                <a:srgbClr val="1B1B1B"/>
              </a:buClr>
              <a:buSzPts val="1700"/>
              <a:buFont typeface="Helvetica"/>
              <a:buChar char="●"/>
              <a:defRPr sz="1700">
                <a:solidFill>
                  <a:srgbClr val="1B1B1B"/>
                </a:solidFill>
                <a:latin typeface="Fredoka"/>
                <a:ea typeface="Fredoka"/>
                <a:cs typeface="Fredoka"/>
                <a:sym typeface="Fredoka"/>
              </a:defRPr>
            </a:pPr>
            <a:r>
              <a:t>Compared with patients with private insurance, uninsured patients (including patients with </a:t>
            </a:r>
            <a:r>
              <a:rPr b="1"/>
              <a:t>Medicaid</a:t>
            </a:r>
            <a:r>
              <a:t>, Medical Access Program, or sliding scale or self-pay) and patients treated in safety net clinics had significantly larger </a:t>
            </a:r>
            <a:r>
              <a:rPr b="1"/>
              <a:t>preoperative tumor bed diameters</a:t>
            </a:r>
            <a:r>
              <a:t> and </a:t>
            </a:r>
            <a:r>
              <a:rPr b="1"/>
              <a:t>postoperative defect sizes</a:t>
            </a:r>
            <a:r>
              <a:t>. </a:t>
            </a:r>
          </a:p>
          <a:p>
            <a:pPr marL="457200" indent="-339725" algn="ctr">
              <a:lnSpc>
                <a:spcPct val="137500"/>
              </a:lnSpc>
              <a:buClr>
                <a:srgbClr val="1B1B1B"/>
              </a:buClr>
              <a:buSzPts val="1700"/>
              <a:buFont typeface="Helvetica"/>
              <a:buChar char="●"/>
              <a:defRPr sz="1700">
                <a:solidFill>
                  <a:srgbClr val="1F1F1F"/>
                </a:solidFill>
                <a:latin typeface="Fredoka"/>
                <a:ea typeface="Fredoka"/>
                <a:cs typeface="Fredoka"/>
                <a:sym typeface="Fredoka"/>
              </a:defRPr>
            </a:pPr>
            <a:r>
              <a:t>Compared to patients with Medicare, patients with HMO and Medicaid/HMO  had </a:t>
            </a:r>
            <a:r>
              <a:rPr b="1">
                <a:solidFill>
                  <a:srgbClr val="FF0000"/>
                </a:solidFill>
              </a:rPr>
              <a:t>22%</a:t>
            </a:r>
            <a:r>
              <a:t> and </a:t>
            </a:r>
            <a:r>
              <a:rPr b="1">
                <a:solidFill>
                  <a:srgbClr val="FF0000"/>
                </a:solidFill>
              </a:rPr>
              <a:t>52%</a:t>
            </a:r>
            <a:r>
              <a:t> </a:t>
            </a:r>
            <a:r>
              <a:rPr b="1"/>
              <a:t>larger defect sizes</a:t>
            </a:r>
            <a:r>
              <a:t>. Patients with preferred provider organization had 10% </a:t>
            </a:r>
            <a:r>
              <a:rPr b="1"/>
              <a:t>smaller defect sizes</a:t>
            </a:r>
            <a:r>
              <a:t>.</a:t>
            </a:r>
          </a:p>
        </p:txBody>
      </p:sp>
      <p:sp>
        <p:nvSpPr>
          <p:cNvPr id="254" name="Google Shape;162;p28"/>
          <p:cNvSpPr txBox="1"/>
          <p:nvPr/>
        </p:nvSpPr>
        <p:spPr>
          <a:xfrm>
            <a:off x="360725" y="94000"/>
            <a:ext cx="8590500" cy="1092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i="1" sz="3600">
                <a:latin typeface="Fredoka"/>
                <a:ea typeface="Fredoka"/>
                <a:cs typeface="Fredoka"/>
                <a:sym typeface="Fredoka"/>
              </a:defRPr>
            </a:lvl1pPr>
          </a:lstStyle>
          <a:p>
            <a:pPr/>
            <a:r>
              <a:t>Inequities amongst HMO/Medicaid insured NMSC patients</a:t>
            </a:r>
          </a:p>
        </p:txBody>
      </p:sp>
      <p:pic>
        <p:nvPicPr>
          <p:cNvPr id="255" name="Screen Shot 2025-03-28 at 12.49.53 PM.pngGoogle Shape;163;p28" descr="Screen Shot 2025-03-28 at 12.49.53 PM.pngGoogle Shape;163;p28"/>
          <p:cNvPicPr>
            <a:picLocks noChangeAspect="1"/>
          </p:cNvPicPr>
          <p:nvPr/>
        </p:nvPicPr>
        <p:blipFill>
          <a:blip r:embed="rId4">
            <a:extLst/>
          </a:blip>
          <a:srcRect l="0" t="0" r="49428" b="0"/>
          <a:stretch>
            <a:fillRect/>
          </a:stretch>
        </p:blipFill>
        <p:spPr>
          <a:xfrm>
            <a:off x="6962724" y="1352674"/>
            <a:ext cx="1988500" cy="1696578"/>
          </a:xfrm>
          <a:prstGeom prst="rect">
            <a:avLst/>
          </a:prstGeom>
          <a:ln w="12700">
            <a:miter lim="400000"/>
          </a:ln>
        </p:spPr>
      </p:pic>
      <p:pic>
        <p:nvPicPr>
          <p:cNvPr id="256" name="Screen Shot 2025-03-28 at 12.57.02 PM.pngGoogle Shape;164;p28" descr="Screen Shot 2025-03-28 at 12.57.02 PM.pngGoogle Shape;164;p28"/>
          <p:cNvPicPr>
            <a:picLocks noChangeAspect="1"/>
          </p:cNvPicPr>
          <p:nvPr/>
        </p:nvPicPr>
        <p:blipFill>
          <a:blip r:embed="rId5">
            <a:extLst/>
          </a:blip>
          <a:stretch>
            <a:fillRect/>
          </a:stretch>
        </p:blipFill>
        <p:spPr>
          <a:xfrm>
            <a:off x="7015750" y="3109824"/>
            <a:ext cx="1935476" cy="1766276"/>
          </a:xfrm>
          <a:prstGeom prst="rect">
            <a:avLst/>
          </a:prstGeom>
          <a:ln w="12700">
            <a:miter lim="400000"/>
          </a:ln>
        </p:spPr>
      </p:pic>
      <p:sp>
        <p:nvSpPr>
          <p:cNvPr id="257" name="Google Shape;165;p28"/>
          <p:cNvSpPr txBox="1"/>
          <p:nvPr/>
        </p:nvSpPr>
        <p:spPr>
          <a:xfrm>
            <a:off x="6938399" y="4829950"/>
            <a:ext cx="2233501" cy="360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600">
                <a:latin typeface="Fredoka"/>
                <a:ea typeface="Fredoka"/>
                <a:cs typeface="Fredoka"/>
                <a:sym typeface="Fredoka"/>
              </a:defRPr>
            </a:lvl1pPr>
          </a:lstStyle>
          <a:p>
            <a:pPr/>
            <a:r>
              <a:t>https://www.advancedskinmd.com/before-after-photos/mohs-surgery---eyelid/17153/</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EAD3"/>
        </a:solidFill>
      </p:bgPr>
    </p:bg>
    <p:spTree>
      <p:nvGrpSpPr>
        <p:cNvPr id="1" name=""/>
        <p:cNvGrpSpPr/>
        <p:nvPr/>
      </p:nvGrpSpPr>
      <p:grpSpPr>
        <a:xfrm>
          <a:off x="0" y="0"/>
          <a:ext cx="0" cy="0"/>
          <a:chOff x="0" y="0"/>
          <a:chExt cx="0" cy="0"/>
        </a:xfrm>
      </p:grpSpPr>
      <p:pic>
        <p:nvPicPr>
          <p:cNvPr id="261" name="Screen Shot 2025-03-28 at 1.12.30 PM.pngGoogle Shape;171;p29" descr="Screen Shot 2025-03-28 at 1.12.30 PM.pngGoogle Shape;171;p29"/>
          <p:cNvPicPr>
            <a:picLocks noChangeAspect="1"/>
          </p:cNvPicPr>
          <p:nvPr/>
        </p:nvPicPr>
        <p:blipFill>
          <a:blip r:embed="rId3">
            <a:extLst/>
          </a:blip>
          <a:stretch>
            <a:fillRect/>
          </a:stretch>
        </p:blipFill>
        <p:spPr>
          <a:xfrm>
            <a:off x="4510275" y="0"/>
            <a:ext cx="4304442" cy="2267225"/>
          </a:xfrm>
          <a:prstGeom prst="rect">
            <a:avLst/>
          </a:prstGeom>
          <a:ln w="12700">
            <a:miter lim="400000"/>
          </a:ln>
        </p:spPr>
      </p:pic>
      <p:pic>
        <p:nvPicPr>
          <p:cNvPr id="262" name="Screen Shot 2025-03-28 at 3.40.39 PM.pngGoogle Shape;172;p29" descr="Screen Shot 2025-03-28 at 3.40.39 PM.pngGoogle Shape;172;p29"/>
          <p:cNvPicPr>
            <a:picLocks noChangeAspect="1"/>
          </p:cNvPicPr>
          <p:nvPr/>
        </p:nvPicPr>
        <p:blipFill>
          <a:blip r:embed="rId4">
            <a:extLst/>
          </a:blip>
          <a:srcRect l="0" t="4807" r="0" b="0"/>
          <a:stretch>
            <a:fillRect/>
          </a:stretch>
        </p:blipFill>
        <p:spPr>
          <a:xfrm>
            <a:off x="201362" y="1817075"/>
            <a:ext cx="3263676" cy="1379975"/>
          </a:xfrm>
          <a:prstGeom prst="rect">
            <a:avLst/>
          </a:prstGeom>
          <a:ln w="12700">
            <a:miter lim="400000"/>
          </a:ln>
        </p:spPr>
      </p:pic>
      <p:pic>
        <p:nvPicPr>
          <p:cNvPr id="263" name="Screen Shot 2025-03-28 at 4.05.15 PM.pngGoogle Shape;173;p29" descr="Screen Shot 2025-03-28 at 4.05.15 PM.pngGoogle Shape;173;p29"/>
          <p:cNvPicPr>
            <a:picLocks noChangeAspect="1"/>
          </p:cNvPicPr>
          <p:nvPr/>
        </p:nvPicPr>
        <p:blipFill>
          <a:blip r:embed="rId5">
            <a:extLst/>
          </a:blip>
          <a:srcRect l="0" t="0" r="11869" b="0"/>
          <a:stretch>
            <a:fillRect/>
          </a:stretch>
        </p:blipFill>
        <p:spPr>
          <a:xfrm>
            <a:off x="694435" y="3141700"/>
            <a:ext cx="2425353" cy="1847326"/>
          </a:xfrm>
          <a:prstGeom prst="rect">
            <a:avLst/>
          </a:prstGeom>
          <a:ln w="12700">
            <a:miter lim="400000"/>
          </a:ln>
        </p:spPr>
      </p:pic>
      <p:pic>
        <p:nvPicPr>
          <p:cNvPr id="264" name="Screen Shot 2025-03-28 at 1.07.35 PM.pngGoogle Shape;174;p29" descr="Screen Shot 2025-03-28 at 1.07.35 PM.pngGoogle Shape;174;p29"/>
          <p:cNvPicPr>
            <a:picLocks noChangeAspect="1"/>
          </p:cNvPicPr>
          <p:nvPr/>
        </p:nvPicPr>
        <p:blipFill>
          <a:blip r:embed="rId6">
            <a:extLst/>
          </a:blip>
          <a:srcRect l="3353" t="4287" r="0" b="0"/>
          <a:stretch>
            <a:fillRect/>
          </a:stretch>
        </p:blipFill>
        <p:spPr>
          <a:xfrm>
            <a:off x="3648474" y="2416374"/>
            <a:ext cx="3479227" cy="2435626"/>
          </a:xfrm>
          <a:prstGeom prst="rect">
            <a:avLst/>
          </a:prstGeom>
          <a:ln w="12700">
            <a:miter lim="400000"/>
          </a:ln>
        </p:spPr>
      </p:pic>
      <p:sp>
        <p:nvSpPr>
          <p:cNvPr id="265" name="Google Shape;175;p29"/>
          <p:cNvSpPr txBox="1"/>
          <p:nvPr/>
        </p:nvSpPr>
        <p:spPr>
          <a:xfrm>
            <a:off x="-282675" y="45225"/>
            <a:ext cx="5013300" cy="546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i="1" sz="3600" u="sng">
                <a:latin typeface="Fredoka"/>
                <a:ea typeface="Fredoka"/>
                <a:cs typeface="Fredoka"/>
                <a:sym typeface="Fredoka"/>
              </a:defRPr>
            </a:lvl1pPr>
          </a:lstStyle>
          <a:p>
            <a:pPr/>
            <a:r>
              <a:t>Demographics</a:t>
            </a:r>
          </a:p>
        </p:txBody>
      </p:sp>
      <p:pic>
        <p:nvPicPr>
          <p:cNvPr id="266" name="Screen Shot 2025-03-28 at 3.36.44 PM.pngGoogle Shape;176;p29" descr="Screen Shot 2025-03-28 at 3.36.44 PM.pngGoogle Shape;176;p29"/>
          <p:cNvPicPr>
            <a:picLocks noChangeAspect="1"/>
          </p:cNvPicPr>
          <p:nvPr/>
        </p:nvPicPr>
        <p:blipFill>
          <a:blip r:embed="rId7">
            <a:extLst/>
          </a:blip>
          <a:srcRect l="0" t="9526" r="0" b="0"/>
          <a:stretch>
            <a:fillRect/>
          </a:stretch>
        </p:blipFill>
        <p:spPr>
          <a:xfrm>
            <a:off x="6866474" y="2316338"/>
            <a:ext cx="2112095" cy="1847325"/>
          </a:xfrm>
          <a:prstGeom prst="rect">
            <a:avLst/>
          </a:prstGeom>
          <a:ln w="12700">
            <a:miter lim="400000"/>
          </a:ln>
        </p:spPr>
      </p:pic>
      <p:pic>
        <p:nvPicPr>
          <p:cNvPr id="267" name="Screen Shot 2025-03-28 at 4.21.51 PM.pngGoogle Shape;177;p29" descr="Screen Shot 2025-03-28 at 4.21.51 PM.pngGoogle Shape;177;p29"/>
          <p:cNvPicPr>
            <a:picLocks noChangeAspect="1"/>
          </p:cNvPicPr>
          <p:nvPr/>
        </p:nvPicPr>
        <p:blipFill>
          <a:blip r:embed="rId8">
            <a:extLst/>
          </a:blip>
          <a:stretch>
            <a:fillRect/>
          </a:stretch>
        </p:blipFill>
        <p:spPr>
          <a:xfrm>
            <a:off x="7404024" y="4212775"/>
            <a:ext cx="1253498" cy="817701"/>
          </a:xfrm>
          <a:prstGeom prst="rect">
            <a:avLst/>
          </a:prstGeom>
          <a:ln w="12700">
            <a:miter lim="400000"/>
          </a:ln>
        </p:spPr>
      </p:pic>
      <p:pic>
        <p:nvPicPr>
          <p:cNvPr id="268" name="Screen Shot 2025-04-01 at 4.14.00 PM.pngGoogle Shape;178;p29" descr="Screen Shot 2025-04-01 at 4.14.00 PM.pngGoogle Shape;178;p29"/>
          <p:cNvPicPr>
            <a:picLocks noChangeAspect="1"/>
          </p:cNvPicPr>
          <p:nvPr/>
        </p:nvPicPr>
        <p:blipFill>
          <a:blip r:embed="rId9">
            <a:extLst/>
          </a:blip>
          <a:stretch>
            <a:fillRect/>
          </a:stretch>
        </p:blipFill>
        <p:spPr>
          <a:xfrm>
            <a:off x="1123575" y="640400"/>
            <a:ext cx="1567056" cy="107115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8"/>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62"/>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2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26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2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6" fill="hold">
                                  <p:stCondLst>
                                    <p:cond delay="0"/>
                                  </p:stCondLst>
                                  <p:iterate type="el" backwards="0">
                                    <p:tmAbs val="0"/>
                                  </p:iterate>
                                  <p:childTnLst>
                                    <p:set>
                                      <p:cBhvr>
                                        <p:cTn id="24" fill="hold"/>
                                        <p:tgtEl>
                                          <p:spTgt spid="266"/>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7" fill="hold">
                                  <p:stCondLst>
                                    <p:cond delay="0"/>
                                  </p:stCondLst>
                                  <p:iterate type="el" backwards="0">
                                    <p:tmAbs val="0"/>
                                  </p:iterate>
                                  <p:childTnLst>
                                    <p:set>
                                      <p:cBhvr>
                                        <p:cTn id="27" fill="hold"/>
                                        <p:tgtEl>
                                          <p:spTgt spid="2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3" grpId="3"/>
      <p:bldP build="whole" bldLvl="1" animBg="1" rev="0" advAuto="0" spid="268" grpId="1"/>
      <p:bldP build="whole" bldLvl="1" animBg="1" rev="0" advAuto="0" spid="261" grpId="5"/>
      <p:bldP build="whole" bldLvl="1" animBg="1" rev="0" advAuto="0" spid="262" grpId="2"/>
      <p:bldP build="whole" bldLvl="1" animBg="1" rev="0" advAuto="0" spid="266" grpId="6"/>
      <p:bldP build="whole" bldLvl="1" animBg="1" rev="0" advAuto="0" spid="264" grpId="4"/>
      <p:bldP build="whole" bldLvl="1" animBg="1" rev="0" advAuto="0" spid="267" grpId="7"/>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72" name="Google Shape;184;p30"/>
          <p:cNvSpPr txBox="1"/>
          <p:nvPr/>
        </p:nvSpPr>
        <p:spPr>
          <a:xfrm>
            <a:off x="3217971" y="217323"/>
            <a:ext cx="3263701" cy="546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i="1" sz="3600" u="sng">
                <a:latin typeface="Fredoka"/>
                <a:ea typeface="Fredoka"/>
                <a:cs typeface="Fredoka"/>
                <a:sym typeface="Fredoka"/>
              </a:defRPr>
            </a:lvl1pPr>
          </a:lstStyle>
          <a:p>
            <a:pPr/>
            <a:r>
              <a:t>Treatment</a:t>
            </a:r>
          </a:p>
        </p:txBody>
      </p:sp>
      <p:pic>
        <p:nvPicPr>
          <p:cNvPr id="273" name="Screen Shot 2025-03-26 at 6.17.59 PM.pngGoogle Shape;185;p30" descr="Screen Shot 2025-03-26 at 6.17.59 PM.pngGoogle Shape;185;p30"/>
          <p:cNvPicPr>
            <a:picLocks noChangeAspect="1"/>
          </p:cNvPicPr>
          <p:nvPr/>
        </p:nvPicPr>
        <p:blipFill>
          <a:blip r:embed="rId4">
            <a:extLst/>
          </a:blip>
          <a:srcRect l="3006" t="0" r="0" b="0"/>
          <a:stretch>
            <a:fillRect/>
          </a:stretch>
        </p:blipFill>
        <p:spPr>
          <a:xfrm>
            <a:off x="3544075" y="1164174"/>
            <a:ext cx="3876401" cy="3471752"/>
          </a:xfrm>
          <a:prstGeom prst="rect">
            <a:avLst/>
          </a:prstGeom>
          <a:ln w="12700">
            <a:miter lim="400000"/>
          </a:ln>
        </p:spPr>
      </p:pic>
      <p:pic>
        <p:nvPicPr>
          <p:cNvPr id="274" name="Screen Shot 2025-03-28 at 4.31.31 PM.pngGoogle Shape;186;p30" descr="Screen Shot 2025-03-28 at 4.31.31 PM.pngGoogle Shape;186;p30"/>
          <p:cNvPicPr>
            <a:picLocks noChangeAspect="1"/>
          </p:cNvPicPr>
          <p:nvPr/>
        </p:nvPicPr>
        <p:blipFill>
          <a:blip r:embed="rId5">
            <a:extLst/>
          </a:blip>
          <a:srcRect l="3241" t="0" r="0" b="0"/>
          <a:stretch>
            <a:fillRect/>
          </a:stretch>
        </p:blipFill>
        <p:spPr>
          <a:xfrm>
            <a:off x="-10801" y="942700"/>
            <a:ext cx="3512403" cy="2450925"/>
          </a:xfrm>
          <a:prstGeom prst="rect">
            <a:avLst/>
          </a:prstGeom>
          <a:ln w="12700">
            <a:miter lim="400000"/>
          </a:ln>
        </p:spPr>
      </p:pic>
      <p:pic>
        <p:nvPicPr>
          <p:cNvPr id="275" name="IMG_8725.jpgGoogle Shape;187;p30" descr="IMG_8725.jpgGoogle Shape;187;p30"/>
          <p:cNvPicPr>
            <a:picLocks noChangeAspect="1"/>
          </p:cNvPicPr>
          <p:nvPr/>
        </p:nvPicPr>
        <p:blipFill>
          <a:blip r:embed="rId6">
            <a:extLst/>
          </a:blip>
          <a:srcRect l="25685" t="4966" r="11818" b="30283"/>
          <a:stretch>
            <a:fillRect/>
          </a:stretch>
        </p:blipFill>
        <p:spPr>
          <a:xfrm>
            <a:off x="7349524" y="1669824"/>
            <a:ext cx="1669552" cy="2504700"/>
          </a:xfrm>
          <a:prstGeom prst="rect">
            <a:avLst/>
          </a:prstGeom>
          <a:ln w="12700">
            <a:miter lim="400000"/>
          </a:ln>
        </p:spPr>
      </p:pic>
      <p:pic>
        <p:nvPicPr>
          <p:cNvPr id="276" name="Screen Shot 2025-03-27 at 8.27.36 AM.pngGoogle Shape;188;p30" descr="Screen Shot 2025-03-27 at 8.27.36 AM.pngGoogle Shape;188;p30"/>
          <p:cNvPicPr>
            <a:picLocks noChangeAspect="1"/>
          </p:cNvPicPr>
          <p:nvPr/>
        </p:nvPicPr>
        <p:blipFill>
          <a:blip r:embed="rId7">
            <a:extLst/>
          </a:blip>
          <a:stretch>
            <a:fillRect/>
          </a:stretch>
        </p:blipFill>
        <p:spPr>
          <a:xfrm>
            <a:off x="48000" y="3257250"/>
            <a:ext cx="3394801" cy="1368176"/>
          </a:xfrm>
          <a:prstGeom prst="rect">
            <a:avLst/>
          </a:prstGeom>
          <a:ln w="12700">
            <a:miter lim="400000"/>
          </a:ln>
        </p:spPr>
      </p:pic>
      <p:sp>
        <p:nvSpPr>
          <p:cNvPr id="277" name="Google Shape;189;p30"/>
          <p:cNvSpPr/>
          <p:nvPr/>
        </p:nvSpPr>
        <p:spPr>
          <a:xfrm>
            <a:off x="47999" y="3257250"/>
            <a:ext cx="3394802" cy="1446600"/>
          </a:xfrm>
          <a:prstGeom prst="rect">
            <a:avLst/>
          </a:prstGeom>
          <a:ln>
            <a:solidFill>
              <a:srgbClr val="1B1B1B"/>
            </a:solidFill>
          </a:ln>
        </p:spPr>
        <p:txBody>
          <a:bodyPr lIns="0" tIns="0" rIns="0" bIns="0" anchor="ctr"/>
          <a:lstStyle/>
          <a:p>
            <a:pPr algn="ctr">
              <a:defRPr>
                <a:latin typeface="Calibri"/>
                <a:ea typeface="Calibri"/>
                <a:cs typeface="Calibri"/>
                <a:sym typeface="Calibri"/>
              </a:defRPr>
            </a:pPr>
          </a:p>
        </p:txBody>
      </p:sp>
      <p:sp>
        <p:nvSpPr>
          <p:cNvPr id="278" name="Google Shape;190;p30"/>
          <p:cNvSpPr/>
          <p:nvPr/>
        </p:nvSpPr>
        <p:spPr>
          <a:xfrm>
            <a:off x="47999" y="1023049"/>
            <a:ext cx="3394802" cy="2181901"/>
          </a:xfrm>
          <a:prstGeom prst="rect">
            <a:avLst/>
          </a:prstGeom>
          <a:ln>
            <a:solidFill>
              <a:srgbClr val="1B1B1B"/>
            </a:solidFill>
          </a:ln>
        </p:spPr>
        <p:txBody>
          <a:bodyPr lIns="0" tIns="0" rIns="0" bIns="0" anchor="ctr"/>
          <a:lstStyle/>
          <a:p>
            <a:pPr algn="ctr">
              <a:defRPr>
                <a:latin typeface="Calibri"/>
                <a:ea typeface="Calibri"/>
                <a:cs typeface="Calibri"/>
                <a:sym typeface="Calibri"/>
              </a:defRPr>
            </a:pPr>
          </a:p>
        </p:txBody>
      </p:sp>
      <p:sp>
        <p:nvSpPr>
          <p:cNvPr id="279" name="Google Shape;191;p30"/>
          <p:cNvSpPr/>
          <p:nvPr/>
        </p:nvSpPr>
        <p:spPr>
          <a:xfrm>
            <a:off x="3501599" y="1023049"/>
            <a:ext cx="5588401" cy="3680702"/>
          </a:xfrm>
          <a:prstGeom prst="rect">
            <a:avLst/>
          </a:prstGeom>
          <a:ln>
            <a:solidFill>
              <a:srgbClr val="1B1B1B"/>
            </a:solidFill>
          </a:ln>
        </p:spPr>
        <p:txBody>
          <a:bodyPr lIns="0" tIns="0" rIns="0" bIns="0" anchor="ctr"/>
          <a:lstStyle/>
          <a:p>
            <a:pPr algn="ctr">
              <a:defRPr>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EAD3"/>
        </a:solidFill>
      </p:bgPr>
    </p:bg>
    <p:spTree>
      <p:nvGrpSpPr>
        <p:cNvPr id="1" name=""/>
        <p:cNvGrpSpPr/>
        <p:nvPr/>
      </p:nvGrpSpPr>
      <p:grpSpPr>
        <a:xfrm>
          <a:off x="0" y="0"/>
          <a:ext cx="0" cy="0"/>
          <a:chOff x="0" y="0"/>
          <a:chExt cx="0" cy="0"/>
        </a:xfrm>
      </p:grpSpPr>
      <p:sp>
        <p:nvSpPr>
          <p:cNvPr id="283" name="Google Shape;196;p31"/>
          <p:cNvSpPr/>
          <p:nvPr/>
        </p:nvSpPr>
        <p:spPr>
          <a:xfrm>
            <a:off x="370074" y="317499"/>
            <a:ext cx="8403860" cy="44528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11" y="21600"/>
                </a:moveTo>
                <a:lnTo>
                  <a:pt x="289" y="21600"/>
                </a:lnTo>
                <a:cubicBezTo>
                  <a:pt x="130" y="21600"/>
                  <a:pt x="0" y="21307"/>
                  <a:pt x="0" y="20947"/>
                </a:cubicBezTo>
                <a:lnTo>
                  <a:pt x="0" y="653"/>
                </a:lnTo>
                <a:cubicBezTo>
                  <a:pt x="0" y="293"/>
                  <a:pt x="130" y="0"/>
                  <a:pt x="289" y="0"/>
                </a:cubicBezTo>
                <a:lnTo>
                  <a:pt x="21311" y="0"/>
                </a:lnTo>
                <a:cubicBezTo>
                  <a:pt x="21470" y="0"/>
                  <a:pt x="21600" y="293"/>
                  <a:pt x="21600" y="653"/>
                </a:cubicBezTo>
                <a:lnTo>
                  <a:pt x="21600" y="20947"/>
                </a:lnTo>
                <a:cubicBezTo>
                  <a:pt x="21600" y="21307"/>
                  <a:pt x="21470" y="21600"/>
                  <a:pt x="21311" y="21600"/>
                </a:cubicBezTo>
                <a:close/>
              </a:path>
            </a:pathLst>
          </a:custGeom>
          <a:solidFill>
            <a:srgbClr val="FFFFFF"/>
          </a:solidFill>
          <a:ln w="12700">
            <a:miter lim="400000"/>
          </a:ln>
        </p:spPr>
        <p:txBody>
          <a:bodyPr lIns="0" tIns="0" rIns="0" bIns="0"/>
          <a:lstStyle/>
          <a:p>
            <a:pPr>
              <a:defRPr sz="900">
                <a:latin typeface="Calibri"/>
                <a:ea typeface="Calibri"/>
                <a:cs typeface="Calibri"/>
                <a:sym typeface="Calibri"/>
              </a:defRPr>
            </a:pPr>
          </a:p>
        </p:txBody>
      </p:sp>
      <p:sp>
        <p:nvSpPr>
          <p:cNvPr id="284" name="Google Shape;197;p31"/>
          <p:cNvSpPr txBox="1"/>
          <p:nvPr/>
        </p:nvSpPr>
        <p:spPr>
          <a:xfrm>
            <a:off x="459299" y="432824"/>
            <a:ext cx="8225402" cy="520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i="1" sz="3400" u="sng">
                <a:latin typeface="Fredoka"/>
                <a:ea typeface="Fredoka"/>
                <a:cs typeface="Fredoka"/>
                <a:sym typeface="Fredoka"/>
              </a:defRPr>
            </a:pPr>
            <a:r>
              <a:t>Lack of Dermatologists in Rural Louisiana</a:t>
            </a:r>
            <a:r>
              <a:rPr u="none">
                <a:solidFill>
                  <a:srgbClr val="505050"/>
                </a:solidFill>
              </a:rPr>
              <a:t> </a:t>
            </a:r>
          </a:p>
        </p:txBody>
      </p:sp>
      <p:pic>
        <p:nvPicPr>
          <p:cNvPr id="285" name="images.pngGoogle Shape;198;p31" descr="images.pngGoogle Shape;198;p31"/>
          <p:cNvPicPr>
            <a:picLocks noChangeAspect="1"/>
          </p:cNvPicPr>
          <p:nvPr/>
        </p:nvPicPr>
        <p:blipFill>
          <a:blip r:embed="rId3">
            <a:extLst/>
          </a:blip>
          <a:stretch>
            <a:fillRect/>
          </a:stretch>
        </p:blipFill>
        <p:spPr>
          <a:xfrm>
            <a:off x="5055923" y="1384514"/>
            <a:ext cx="3436151" cy="2889162"/>
          </a:xfrm>
          <a:prstGeom prst="rect">
            <a:avLst/>
          </a:prstGeom>
          <a:ln w="12700">
            <a:miter lim="400000"/>
          </a:ln>
        </p:spPr>
      </p:pic>
      <p:grpSp>
        <p:nvGrpSpPr>
          <p:cNvPr id="288" name="Screen Shot 2025-03-26 at 2.37.00 PM.pngGoogle Shape;199;p31"/>
          <p:cNvGrpSpPr/>
          <p:nvPr/>
        </p:nvGrpSpPr>
        <p:grpSpPr>
          <a:xfrm>
            <a:off x="544799" y="1216749"/>
            <a:ext cx="4511127" cy="3108251"/>
            <a:chOff x="0" y="0"/>
            <a:chExt cx="4511125" cy="3108250"/>
          </a:xfrm>
        </p:grpSpPr>
        <p:sp>
          <p:nvSpPr>
            <p:cNvPr id="286" name="Rectangle"/>
            <p:cNvSpPr/>
            <p:nvPr/>
          </p:nvSpPr>
          <p:spPr>
            <a:xfrm>
              <a:off x="0" y="0"/>
              <a:ext cx="4511126" cy="3108251"/>
            </a:xfrm>
            <a:prstGeom prst="rect">
              <a:avLst/>
            </a:prstGeom>
            <a:solidFill>
              <a:srgbClr val="FFFFFF"/>
            </a:solidFill>
            <a:ln w="12700" cap="flat">
              <a:noFill/>
              <a:miter lim="400000"/>
            </a:ln>
            <a:effectLst/>
          </p:spPr>
          <p:txBody>
            <a:bodyPr wrap="square" lIns="0" tIns="0" rIns="0" bIns="0" numCol="1" anchor="t">
              <a:noAutofit/>
            </a:bodyPr>
            <a:lstStyle/>
            <a:p>
              <a:pPr/>
            </a:p>
          </p:txBody>
        </p:sp>
        <p:pic>
          <p:nvPicPr>
            <p:cNvPr id="287" name="image27.png" descr="image27.png"/>
            <p:cNvPicPr>
              <a:picLocks noChangeAspect="1"/>
            </p:cNvPicPr>
            <p:nvPr/>
          </p:nvPicPr>
          <p:blipFill>
            <a:blip r:embed="rId4">
              <a:extLst/>
            </a:blip>
            <a:srcRect l="0" t="0" r="0" b="6514"/>
            <a:stretch>
              <a:fillRect/>
            </a:stretch>
          </p:blipFill>
          <p:spPr>
            <a:xfrm>
              <a:off x="0" y="0"/>
              <a:ext cx="4511126" cy="310825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