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2" r:id="rId1"/>
  </p:sldMasterIdLst>
  <p:notesMasterIdLst>
    <p:notesMasterId r:id="rId17"/>
  </p:notesMasterIdLst>
  <p:sldIdLst>
    <p:sldId id="256" r:id="rId2"/>
    <p:sldId id="257" r:id="rId3"/>
    <p:sldId id="262" r:id="rId4"/>
    <p:sldId id="263" r:id="rId5"/>
    <p:sldId id="276" r:id="rId6"/>
    <p:sldId id="260" r:id="rId7"/>
    <p:sldId id="279" r:id="rId8"/>
    <p:sldId id="267" r:id="rId9"/>
    <p:sldId id="266" r:id="rId10"/>
    <p:sldId id="272" r:id="rId11"/>
    <p:sldId id="271" r:id="rId12"/>
    <p:sldId id="275" r:id="rId13"/>
    <p:sldId id="273" r:id="rId14"/>
    <p:sldId id="261" r:id="rId15"/>
    <p:sldId id="28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AA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122"/>
    <p:restoredTop sz="74723" autoAdjust="0"/>
  </p:normalViewPr>
  <p:slideViewPr>
    <p:cSldViewPr snapToGrid="0">
      <p:cViewPr varScale="1">
        <p:scale>
          <a:sx n="79" d="100"/>
          <a:sy n="79" d="100"/>
        </p:scale>
        <p:origin x="1536"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Percent </a:t>
            </a:r>
            <a:r>
              <a:rPr lang="en-US" baseline="0"/>
              <a:t>Nonadherent to Statins per Race in 2024 vs 2025</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Sheet6!$D$15</c:f>
              <c:strCache>
                <c:ptCount val="1"/>
                <c:pt idx="0">
                  <c:v>2024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Sheet6!$C$16:$C$17</c:f>
              <c:strCache>
                <c:ptCount val="2"/>
                <c:pt idx="0">
                  <c:v>White</c:v>
                </c:pt>
                <c:pt idx="1">
                  <c:v>Black or African American</c:v>
                </c:pt>
              </c:strCache>
            </c:strRef>
          </c:cat>
          <c:val>
            <c:numRef>
              <c:f>Sheet6!$D$16:$D$17</c:f>
              <c:numCache>
                <c:formatCode>0.0</c:formatCode>
                <c:ptCount val="2"/>
                <c:pt idx="0" formatCode="General">
                  <c:v>25.8</c:v>
                </c:pt>
                <c:pt idx="1">
                  <c:v>40.668523676880227</c:v>
                </c:pt>
              </c:numCache>
            </c:numRef>
          </c:val>
          <c:extLst>
            <c:ext xmlns:c16="http://schemas.microsoft.com/office/drawing/2014/chart" uri="{C3380CC4-5D6E-409C-BE32-E72D297353CC}">
              <c16:uniqueId val="{00000000-707E-468F-9F2F-259A124989DB}"/>
            </c:ext>
          </c:extLst>
        </c:ser>
        <c:ser>
          <c:idx val="1"/>
          <c:order val="1"/>
          <c:tx>
            <c:strRef>
              <c:f>Sheet6!$E$15</c:f>
              <c:strCache>
                <c:ptCount val="1"/>
                <c:pt idx="0">
                  <c:v>2025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Sheet6!$C$16:$C$17</c:f>
              <c:strCache>
                <c:ptCount val="2"/>
                <c:pt idx="0">
                  <c:v>White</c:v>
                </c:pt>
                <c:pt idx="1">
                  <c:v>Black or African American</c:v>
                </c:pt>
              </c:strCache>
            </c:strRef>
          </c:cat>
          <c:val>
            <c:numRef>
              <c:f>Sheet6!$E$16:$E$17</c:f>
              <c:numCache>
                <c:formatCode>0.0</c:formatCode>
                <c:ptCount val="2"/>
                <c:pt idx="0">
                  <c:v>36.235294117647058</c:v>
                </c:pt>
                <c:pt idx="1">
                  <c:v>43.831168831168831</c:v>
                </c:pt>
              </c:numCache>
            </c:numRef>
          </c:val>
          <c:extLst>
            <c:ext xmlns:c16="http://schemas.microsoft.com/office/drawing/2014/chart" uri="{C3380CC4-5D6E-409C-BE32-E72D297353CC}">
              <c16:uniqueId val="{00000001-707E-468F-9F2F-259A124989DB}"/>
            </c:ext>
          </c:extLst>
        </c:ser>
        <c:dLbls>
          <c:showLegendKey val="0"/>
          <c:showVal val="0"/>
          <c:showCatName val="0"/>
          <c:showSerName val="0"/>
          <c:showPercent val="0"/>
          <c:showBubbleSize val="0"/>
        </c:dLbls>
        <c:gapWidth val="182"/>
        <c:axId val="575007440"/>
        <c:axId val="574981520"/>
      </c:barChart>
      <c:catAx>
        <c:axId val="575007440"/>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4981520"/>
        <c:crosses val="autoZero"/>
        <c:auto val="1"/>
        <c:lblAlgn val="ctr"/>
        <c:lblOffset val="100"/>
        <c:noMultiLvlLbl val="0"/>
      </c:catAx>
      <c:valAx>
        <c:axId val="574981520"/>
        <c:scaling>
          <c:orientation val="minMax"/>
          <c:max val="100"/>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5007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US" sz="1400" b="0" i="0" u="none" strike="noStrike" kern="1200" spc="0" baseline="0">
                <a:solidFill>
                  <a:sysClr val="windowText" lastClr="000000">
                    <a:lumMod val="65000"/>
                    <a:lumOff val="35000"/>
                  </a:sysClr>
                </a:solidFill>
              </a:rPr>
              <a:t>% Nonadherence by Rural vs Urban Areas in 2024 vs 2025</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endParaRPr lang="en-US"/>
        </a:p>
      </c:txPr>
    </c:title>
    <c:autoTitleDeleted val="0"/>
    <c:plotArea>
      <c:layout/>
      <c:barChart>
        <c:barDir val="col"/>
        <c:grouping val="clustered"/>
        <c:varyColors val="0"/>
        <c:ser>
          <c:idx val="0"/>
          <c:order val="0"/>
          <c:tx>
            <c:strRef>
              <c:f>'Ruralurban 2024'!$D$11</c:f>
              <c:strCache>
                <c:ptCount val="1"/>
                <c:pt idx="0">
                  <c:v>2024</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'Ruralurban 2024'!$C$12:$C$13</c:f>
              <c:strCache>
                <c:ptCount val="2"/>
                <c:pt idx="0">
                  <c:v>Urban</c:v>
                </c:pt>
                <c:pt idx="1">
                  <c:v>Rural</c:v>
                </c:pt>
              </c:strCache>
            </c:strRef>
          </c:cat>
          <c:val>
            <c:numRef>
              <c:f>'Ruralurban 2024'!$D$12:$D$13</c:f>
              <c:numCache>
                <c:formatCode>0.0</c:formatCode>
                <c:ptCount val="2"/>
                <c:pt idx="0">
                  <c:v>31.825525040387721</c:v>
                </c:pt>
                <c:pt idx="1">
                  <c:v>28.664495114006517</c:v>
                </c:pt>
              </c:numCache>
            </c:numRef>
          </c:val>
          <c:extLst>
            <c:ext xmlns:c16="http://schemas.microsoft.com/office/drawing/2014/chart" uri="{C3380CC4-5D6E-409C-BE32-E72D297353CC}">
              <c16:uniqueId val="{00000000-9BEA-462F-93DC-35DD0C2E4AE3}"/>
            </c:ext>
          </c:extLst>
        </c:ser>
        <c:ser>
          <c:idx val="1"/>
          <c:order val="1"/>
          <c:tx>
            <c:strRef>
              <c:f>'Ruralurban 2024'!$E$11</c:f>
              <c:strCache>
                <c:ptCount val="1"/>
                <c:pt idx="0">
                  <c:v>2025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'Ruralurban 2024'!$C$12:$C$13</c:f>
              <c:strCache>
                <c:ptCount val="2"/>
                <c:pt idx="0">
                  <c:v>Urban</c:v>
                </c:pt>
                <c:pt idx="1">
                  <c:v>Rural</c:v>
                </c:pt>
              </c:strCache>
            </c:strRef>
          </c:cat>
          <c:val>
            <c:numRef>
              <c:f>'Ruralurban 2024'!$E$12:$E$13</c:f>
              <c:numCache>
                <c:formatCode>0.0</c:formatCode>
                <c:ptCount val="2"/>
                <c:pt idx="0">
                  <c:v>39.163498098859314</c:v>
                </c:pt>
                <c:pt idx="1">
                  <c:v>38.697318007662837</c:v>
                </c:pt>
              </c:numCache>
            </c:numRef>
          </c:val>
          <c:extLst>
            <c:ext xmlns:c16="http://schemas.microsoft.com/office/drawing/2014/chart" uri="{C3380CC4-5D6E-409C-BE32-E72D297353CC}">
              <c16:uniqueId val="{00000001-9BEA-462F-93DC-35DD0C2E4AE3}"/>
            </c:ext>
          </c:extLst>
        </c:ser>
        <c:dLbls>
          <c:dLblPos val="outEnd"/>
          <c:showLegendKey val="0"/>
          <c:showVal val="1"/>
          <c:showCatName val="0"/>
          <c:showSerName val="0"/>
          <c:showPercent val="0"/>
          <c:showBubbleSize val="0"/>
        </c:dLbls>
        <c:gapWidth val="219"/>
        <c:overlap val="-27"/>
        <c:axId val="1402150592"/>
        <c:axId val="1402149152"/>
      </c:barChart>
      <c:catAx>
        <c:axId val="1402150592"/>
        <c:scaling>
          <c:orientation val="minMax"/>
        </c:scaling>
        <c:delete val="0"/>
        <c:axPos val="b"/>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2149152"/>
        <c:crosses val="autoZero"/>
        <c:auto val="1"/>
        <c:lblAlgn val="ctr"/>
        <c:lblOffset val="100"/>
        <c:noMultiLvlLbl val="0"/>
      </c:catAx>
      <c:valAx>
        <c:axId val="1402149152"/>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Percent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2150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11.svg"/></Relationships>
</file>

<file path=ppt/diagrams/_rels/data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11.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4A3F3806-F96D-4EC6-B8D1-1F2D7353E15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61682C9-8C00-4BEB-B58D-8A450BCDF66A}">
      <dgm:prSet/>
      <dgm:spPr/>
      <dgm:t>
        <a:bodyPr/>
        <a:lstStyle/>
        <a:p>
          <a:pPr>
            <a:lnSpc>
              <a:spcPct val="100000"/>
            </a:lnSpc>
          </a:pPr>
          <a:r>
            <a:rPr lang="en-US" dirty="0"/>
            <a:t>Describe the </a:t>
          </a:r>
          <a:r>
            <a:rPr lang="en-US" b="1" dirty="0"/>
            <a:t>current rates of statin adherence </a:t>
          </a:r>
          <a:r>
            <a:rPr lang="en-US" dirty="0"/>
            <a:t>among adults with clinical atherosclerotic cardiovascular disease in LA </a:t>
          </a:r>
        </a:p>
      </dgm:t>
    </dgm:pt>
    <dgm:pt modelId="{1192D155-328C-480F-9A86-6FD9EDE7F381}" type="parTrans" cxnId="{F9C2662E-B193-4DA3-8F4B-5C86FA9C19CF}">
      <dgm:prSet/>
      <dgm:spPr/>
      <dgm:t>
        <a:bodyPr/>
        <a:lstStyle/>
        <a:p>
          <a:endParaRPr lang="en-US"/>
        </a:p>
      </dgm:t>
    </dgm:pt>
    <dgm:pt modelId="{4FDF6B8B-6512-48BB-BEF0-6CDAE8526590}" type="sibTrans" cxnId="{F9C2662E-B193-4DA3-8F4B-5C86FA9C19CF}">
      <dgm:prSet phldrT="1" phldr="0"/>
      <dgm:spPr/>
      <dgm:t>
        <a:bodyPr/>
        <a:lstStyle/>
        <a:p>
          <a:endParaRPr lang="en-US"/>
        </a:p>
      </dgm:t>
    </dgm:pt>
    <dgm:pt modelId="{23F330AF-4AA1-431D-A32C-20E14BAB8BF1}">
      <dgm:prSet/>
      <dgm:spPr/>
      <dgm:t>
        <a:bodyPr/>
        <a:lstStyle/>
        <a:p>
          <a:pPr>
            <a:lnSpc>
              <a:spcPct val="100000"/>
            </a:lnSpc>
          </a:pPr>
          <a:r>
            <a:rPr lang="en-US" dirty="0"/>
            <a:t>Analyze variations in statin </a:t>
          </a:r>
          <a:r>
            <a:rPr lang="en-US" b="1" dirty="0"/>
            <a:t>nonadherence among different demographic groups </a:t>
          </a:r>
          <a:r>
            <a:rPr lang="en-US" dirty="0"/>
            <a:t>(e.g., rural vs urban, race, geographic region)</a:t>
          </a:r>
        </a:p>
      </dgm:t>
    </dgm:pt>
    <dgm:pt modelId="{C4046EAF-D3CF-454C-82E3-E73F5AE99E44}" type="parTrans" cxnId="{12F0FDE4-170C-46A4-A252-883DF1C0EE70}">
      <dgm:prSet/>
      <dgm:spPr/>
      <dgm:t>
        <a:bodyPr/>
        <a:lstStyle/>
        <a:p>
          <a:endParaRPr lang="en-US"/>
        </a:p>
      </dgm:t>
    </dgm:pt>
    <dgm:pt modelId="{2261915C-572B-4F27-B737-D8D70833A430}" type="sibTrans" cxnId="{12F0FDE4-170C-46A4-A252-883DF1C0EE70}">
      <dgm:prSet phldrT="2" phldr="0"/>
      <dgm:spPr/>
      <dgm:t>
        <a:bodyPr/>
        <a:lstStyle/>
        <a:p>
          <a:endParaRPr lang="en-US"/>
        </a:p>
      </dgm:t>
    </dgm:pt>
    <dgm:pt modelId="{8AAB8530-F0CD-4D40-A651-1C3B24E06AE9}">
      <dgm:prSet/>
      <dgm:spPr/>
      <dgm:t>
        <a:bodyPr/>
        <a:lstStyle/>
        <a:p>
          <a:pPr>
            <a:lnSpc>
              <a:spcPct val="100000"/>
            </a:lnSpc>
          </a:pPr>
          <a:r>
            <a:rPr lang="en-US" dirty="0"/>
            <a:t>Identify </a:t>
          </a:r>
          <a:r>
            <a:rPr lang="en-US" b="1" dirty="0"/>
            <a:t>potential disparities and social determinants of health </a:t>
          </a:r>
          <a:r>
            <a:rPr lang="en-US" dirty="0"/>
            <a:t>that influence differences in statin adherence</a:t>
          </a:r>
        </a:p>
      </dgm:t>
    </dgm:pt>
    <dgm:pt modelId="{425E84AE-FC87-40E6-A386-82F503A762A3}" type="parTrans" cxnId="{A175C556-DD79-49AD-B367-43B8F2740B72}">
      <dgm:prSet/>
      <dgm:spPr/>
      <dgm:t>
        <a:bodyPr/>
        <a:lstStyle/>
        <a:p>
          <a:endParaRPr lang="en-US"/>
        </a:p>
      </dgm:t>
    </dgm:pt>
    <dgm:pt modelId="{3EBC8205-2942-44E5-BBCE-528A94D8031F}" type="sibTrans" cxnId="{A175C556-DD79-49AD-B367-43B8F2740B72}">
      <dgm:prSet phldrT="3" phldr="0"/>
      <dgm:spPr/>
      <dgm:t>
        <a:bodyPr/>
        <a:lstStyle/>
        <a:p>
          <a:endParaRPr lang="en-US"/>
        </a:p>
      </dgm:t>
    </dgm:pt>
    <dgm:pt modelId="{AFBD0424-4956-462E-81A3-3426E50F3C16}">
      <dgm:prSet/>
      <dgm:spPr/>
      <dgm:t>
        <a:bodyPr/>
        <a:lstStyle/>
        <a:p>
          <a:pPr>
            <a:lnSpc>
              <a:spcPct val="100000"/>
            </a:lnSpc>
          </a:pPr>
          <a:r>
            <a:rPr lang="en-US" dirty="0"/>
            <a:t>Develop </a:t>
          </a:r>
          <a:r>
            <a:rPr lang="en-US" b="1" dirty="0"/>
            <a:t>data-driven recommendations </a:t>
          </a:r>
          <a:r>
            <a:rPr lang="en-US" dirty="0"/>
            <a:t>to improve adherence rates for patients</a:t>
          </a:r>
        </a:p>
      </dgm:t>
    </dgm:pt>
    <dgm:pt modelId="{3762B04B-96C2-41DA-9C75-353A537BA386}" type="parTrans" cxnId="{FCE2AB00-C434-403A-8DF9-F6127E4E9199}">
      <dgm:prSet/>
      <dgm:spPr/>
      <dgm:t>
        <a:bodyPr/>
        <a:lstStyle/>
        <a:p>
          <a:endParaRPr lang="en-US"/>
        </a:p>
      </dgm:t>
    </dgm:pt>
    <dgm:pt modelId="{E30F163E-AF06-48AA-A296-8DBB56D96DA9}" type="sibTrans" cxnId="{FCE2AB00-C434-403A-8DF9-F6127E4E9199}">
      <dgm:prSet phldrT="4" phldr="0"/>
      <dgm:spPr/>
      <dgm:t>
        <a:bodyPr/>
        <a:lstStyle/>
        <a:p>
          <a:endParaRPr lang="en-US"/>
        </a:p>
      </dgm:t>
    </dgm:pt>
    <dgm:pt modelId="{5AABB2C7-0574-4BD8-9BA7-2D94BF3B5C01}" type="pres">
      <dgm:prSet presAssocID="{4A3F3806-F96D-4EC6-B8D1-1F2D7353E155}" presName="root" presStyleCnt="0">
        <dgm:presLayoutVars>
          <dgm:dir/>
          <dgm:resizeHandles val="exact"/>
        </dgm:presLayoutVars>
      </dgm:prSet>
      <dgm:spPr/>
    </dgm:pt>
    <dgm:pt modelId="{24EEE848-F0AC-41F4-9F63-B8F4B51CE30B}" type="pres">
      <dgm:prSet presAssocID="{061682C9-8C00-4BEB-B58D-8A450BCDF66A}" presName="compNode" presStyleCnt="0"/>
      <dgm:spPr/>
    </dgm:pt>
    <dgm:pt modelId="{15BC0B7E-7E7C-4AEA-BFE2-A53DDD17498A}" type="pres">
      <dgm:prSet presAssocID="{061682C9-8C00-4BEB-B58D-8A450BCDF66A}" presName="bgRect" presStyleLbl="bgShp" presStyleIdx="0" presStyleCnt="4" custLinFactNeighborX="18895" custLinFactNeighborY="-10369"/>
      <dgm:spPr/>
    </dgm:pt>
    <dgm:pt modelId="{5F3487F0-95E4-4FF5-B973-E61A2B676A75}" type="pres">
      <dgm:prSet presAssocID="{061682C9-8C00-4BEB-B58D-8A450BCDF66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Kidney"/>
        </a:ext>
      </dgm:extLst>
    </dgm:pt>
    <dgm:pt modelId="{3E3E99E4-425C-4F38-8F34-C0D1E3A5BD35}" type="pres">
      <dgm:prSet presAssocID="{061682C9-8C00-4BEB-B58D-8A450BCDF66A}" presName="spaceRect" presStyleCnt="0"/>
      <dgm:spPr/>
    </dgm:pt>
    <dgm:pt modelId="{73A76FA0-BFC4-4E43-9BDA-971CC1A9E330}" type="pres">
      <dgm:prSet presAssocID="{061682C9-8C00-4BEB-B58D-8A450BCDF66A}" presName="parTx" presStyleLbl="revTx" presStyleIdx="0" presStyleCnt="4">
        <dgm:presLayoutVars>
          <dgm:chMax val="0"/>
          <dgm:chPref val="0"/>
        </dgm:presLayoutVars>
      </dgm:prSet>
      <dgm:spPr/>
    </dgm:pt>
    <dgm:pt modelId="{9B595686-8A47-482F-B415-8829B94A8FCC}" type="pres">
      <dgm:prSet presAssocID="{4FDF6B8B-6512-48BB-BEF0-6CDAE8526590}" presName="sibTrans" presStyleCnt="0"/>
      <dgm:spPr/>
    </dgm:pt>
    <dgm:pt modelId="{E9ECD5BA-0819-451F-A803-850222E9A9FA}" type="pres">
      <dgm:prSet presAssocID="{23F330AF-4AA1-431D-A32C-20E14BAB8BF1}" presName="compNode" presStyleCnt="0"/>
      <dgm:spPr/>
    </dgm:pt>
    <dgm:pt modelId="{E44519FB-499B-4EE5-9EB9-B6CD8ADB2CA7}" type="pres">
      <dgm:prSet presAssocID="{23F330AF-4AA1-431D-A32C-20E14BAB8BF1}" presName="bgRect" presStyleLbl="bgShp" presStyleIdx="1" presStyleCnt="4"/>
      <dgm:spPr/>
    </dgm:pt>
    <dgm:pt modelId="{7957DC5D-FCF4-463B-A614-6BE21FAC19C3}" type="pres">
      <dgm:prSet presAssocID="{23F330AF-4AA1-431D-A32C-20E14BAB8BF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arget Audience"/>
        </a:ext>
      </dgm:extLst>
    </dgm:pt>
    <dgm:pt modelId="{49896403-6E5B-4028-A0B5-8452FA2BEFAA}" type="pres">
      <dgm:prSet presAssocID="{23F330AF-4AA1-431D-A32C-20E14BAB8BF1}" presName="spaceRect" presStyleCnt="0"/>
      <dgm:spPr/>
    </dgm:pt>
    <dgm:pt modelId="{73D1EFD3-BF67-46A6-BC64-2B8E3F173F81}" type="pres">
      <dgm:prSet presAssocID="{23F330AF-4AA1-431D-A32C-20E14BAB8BF1}" presName="parTx" presStyleLbl="revTx" presStyleIdx="1" presStyleCnt="4">
        <dgm:presLayoutVars>
          <dgm:chMax val="0"/>
          <dgm:chPref val="0"/>
        </dgm:presLayoutVars>
      </dgm:prSet>
      <dgm:spPr/>
    </dgm:pt>
    <dgm:pt modelId="{B32621E9-DA7F-479D-BAF9-D218971ED4B1}" type="pres">
      <dgm:prSet presAssocID="{2261915C-572B-4F27-B737-D8D70833A430}" presName="sibTrans" presStyleCnt="0"/>
      <dgm:spPr/>
    </dgm:pt>
    <dgm:pt modelId="{981BB34D-9C1D-423B-B11F-AE23F05A7D0F}" type="pres">
      <dgm:prSet presAssocID="{8AAB8530-F0CD-4D40-A651-1C3B24E06AE9}" presName="compNode" presStyleCnt="0"/>
      <dgm:spPr/>
    </dgm:pt>
    <dgm:pt modelId="{41395E80-ED92-4C69-B6A4-600727EDFA3B}" type="pres">
      <dgm:prSet presAssocID="{8AAB8530-F0CD-4D40-A651-1C3B24E06AE9}" presName="bgRect" presStyleLbl="bgShp" presStyleIdx="2" presStyleCnt="4"/>
      <dgm:spPr/>
    </dgm:pt>
    <dgm:pt modelId="{CAE563E9-9A45-4131-891D-DA69E361C197}" type="pres">
      <dgm:prSet presAssocID="{8AAB8530-F0CD-4D40-A651-1C3B24E06AE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ethoscope"/>
        </a:ext>
      </dgm:extLst>
    </dgm:pt>
    <dgm:pt modelId="{0F2E5F6B-8F5A-47E5-8752-2492B9846295}" type="pres">
      <dgm:prSet presAssocID="{8AAB8530-F0CD-4D40-A651-1C3B24E06AE9}" presName="spaceRect" presStyleCnt="0"/>
      <dgm:spPr/>
    </dgm:pt>
    <dgm:pt modelId="{E95FAA4F-580F-4891-B970-37DF1AA4F7B6}" type="pres">
      <dgm:prSet presAssocID="{8AAB8530-F0CD-4D40-A651-1C3B24E06AE9}" presName="parTx" presStyleLbl="revTx" presStyleIdx="2" presStyleCnt="4">
        <dgm:presLayoutVars>
          <dgm:chMax val="0"/>
          <dgm:chPref val="0"/>
        </dgm:presLayoutVars>
      </dgm:prSet>
      <dgm:spPr/>
    </dgm:pt>
    <dgm:pt modelId="{0A6EA666-564C-4FA1-851F-EF61C54B671C}" type="pres">
      <dgm:prSet presAssocID="{3EBC8205-2942-44E5-BBCE-528A94D8031F}" presName="sibTrans" presStyleCnt="0"/>
      <dgm:spPr/>
    </dgm:pt>
    <dgm:pt modelId="{1822AAAA-4D5C-44D5-8EBF-74A82B9EAC21}" type="pres">
      <dgm:prSet presAssocID="{AFBD0424-4956-462E-81A3-3426E50F3C16}" presName="compNode" presStyleCnt="0"/>
      <dgm:spPr/>
    </dgm:pt>
    <dgm:pt modelId="{514B35AD-FA61-44BD-AC90-3B6DA616FC84}" type="pres">
      <dgm:prSet presAssocID="{AFBD0424-4956-462E-81A3-3426E50F3C16}" presName="bgRect" presStyleLbl="bgShp" presStyleIdx="3" presStyleCnt="4"/>
      <dgm:spPr/>
    </dgm:pt>
    <dgm:pt modelId="{C94E79F3-DCF0-4246-8F64-D3FD9430C9B8}" type="pres">
      <dgm:prSet presAssocID="{AFBD0424-4956-462E-81A3-3426E50F3C1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Needle"/>
        </a:ext>
      </dgm:extLst>
    </dgm:pt>
    <dgm:pt modelId="{3830558A-D735-4F8C-AA2E-D52F75457A00}" type="pres">
      <dgm:prSet presAssocID="{AFBD0424-4956-462E-81A3-3426E50F3C16}" presName="spaceRect" presStyleCnt="0"/>
      <dgm:spPr/>
    </dgm:pt>
    <dgm:pt modelId="{155A8E2C-9247-4918-A576-3C46E4AC60DE}" type="pres">
      <dgm:prSet presAssocID="{AFBD0424-4956-462E-81A3-3426E50F3C16}" presName="parTx" presStyleLbl="revTx" presStyleIdx="3" presStyleCnt="4">
        <dgm:presLayoutVars>
          <dgm:chMax val="0"/>
          <dgm:chPref val="0"/>
        </dgm:presLayoutVars>
      </dgm:prSet>
      <dgm:spPr/>
    </dgm:pt>
  </dgm:ptLst>
  <dgm:cxnLst>
    <dgm:cxn modelId="{FCE2AB00-C434-403A-8DF9-F6127E4E9199}" srcId="{4A3F3806-F96D-4EC6-B8D1-1F2D7353E155}" destId="{AFBD0424-4956-462E-81A3-3426E50F3C16}" srcOrd="3" destOrd="0" parTransId="{3762B04B-96C2-41DA-9C75-353A537BA386}" sibTransId="{E30F163E-AF06-48AA-A296-8DBB56D96DA9}"/>
    <dgm:cxn modelId="{F9C2662E-B193-4DA3-8F4B-5C86FA9C19CF}" srcId="{4A3F3806-F96D-4EC6-B8D1-1F2D7353E155}" destId="{061682C9-8C00-4BEB-B58D-8A450BCDF66A}" srcOrd="0" destOrd="0" parTransId="{1192D155-328C-480F-9A86-6FD9EDE7F381}" sibTransId="{4FDF6B8B-6512-48BB-BEF0-6CDAE8526590}"/>
    <dgm:cxn modelId="{3B39514A-1C06-5747-B6F0-B5F87B320D72}" type="presOf" srcId="{4A3F3806-F96D-4EC6-B8D1-1F2D7353E155}" destId="{5AABB2C7-0574-4BD8-9BA7-2D94BF3B5C01}" srcOrd="0" destOrd="0" presId="urn:microsoft.com/office/officeart/2018/2/layout/IconVerticalSolidList"/>
    <dgm:cxn modelId="{A175C556-DD79-49AD-B367-43B8F2740B72}" srcId="{4A3F3806-F96D-4EC6-B8D1-1F2D7353E155}" destId="{8AAB8530-F0CD-4D40-A651-1C3B24E06AE9}" srcOrd="2" destOrd="0" parTransId="{425E84AE-FC87-40E6-A386-82F503A762A3}" sibTransId="{3EBC8205-2942-44E5-BBCE-528A94D8031F}"/>
    <dgm:cxn modelId="{4A9AC960-A52C-3141-BF43-7752EBE971A0}" type="presOf" srcId="{AFBD0424-4956-462E-81A3-3426E50F3C16}" destId="{155A8E2C-9247-4918-A576-3C46E4AC60DE}" srcOrd="0" destOrd="0" presId="urn:microsoft.com/office/officeart/2018/2/layout/IconVerticalSolidList"/>
    <dgm:cxn modelId="{82575F9B-5C97-7148-869F-56E6BC0B148A}" type="presOf" srcId="{061682C9-8C00-4BEB-B58D-8A450BCDF66A}" destId="{73A76FA0-BFC4-4E43-9BDA-971CC1A9E330}" srcOrd="0" destOrd="0" presId="urn:microsoft.com/office/officeart/2018/2/layout/IconVerticalSolidList"/>
    <dgm:cxn modelId="{9DB9C99E-6965-844E-862B-312CF0287767}" type="presOf" srcId="{8AAB8530-F0CD-4D40-A651-1C3B24E06AE9}" destId="{E95FAA4F-580F-4891-B970-37DF1AA4F7B6}" srcOrd="0" destOrd="0" presId="urn:microsoft.com/office/officeart/2018/2/layout/IconVerticalSolidList"/>
    <dgm:cxn modelId="{743BD4E0-635B-AA46-9721-47105B6F4B41}" type="presOf" srcId="{23F330AF-4AA1-431D-A32C-20E14BAB8BF1}" destId="{73D1EFD3-BF67-46A6-BC64-2B8E3F173F81}" srcOrd="0" destOrd="0" presId="urn:microsoft.com/office/officeart/2018/2/layout/IconVerticalSolidList"/>
    <dgm:cxn modelId="{12F0FDE4-170C-46A4-A252-883DF1C0EE70}" srcId="{4A3F3806-F96D-4EC6-B8D1-1F2D7353E155}" destId="{23F330AF-4AA1-431D-A32C-20E14BAB8BF1}" srcOrd="1" destOrd="0" parTransId="{C4046EAF-D3CF-454C-82E3-E73F5AE99E44}" sibTransId="{2261915C-572B-4F27-B737-D8D70833A430}"/>
    <dgm:cxn modelId="{63CEDA44-410E-904E-8568-8241E71F624E}" type="presParOf" srcId="{5AABB2C7-0574-4BD8-9BA7-2D94BF3B5C01}" destId="{24EEE848-F0AC-41F4-9F63-B8F4B51CE30B}" srcOrd="0" destOrd="0" presId="urn:microsoft.com/office/officeart/2018/2/layout/IconVerticalSolidList"/>
    <dgm:cxn modelId="{C4FB617E-3D39-6046-AE5A-C2FEB4905332}" type="presParOf" srcId="{24EEE848-F0AC-41F4-9F63-B8F4B51CE30B}" destId="{15BC0B7E-7E7C-4AEA-BFE2-A53DDD17498A}" srcOrd="0" destOrd="0" presId="urn:microsoft.com/office/officeart/2018/2/layout/IconVerticalSolidList"/>
    <dgm:cxn modelId="{7CB88EE8-E76E-FF4B-B15A-6BE57A47F14F}" type="presParOf" srcId="{24EEE848-F0AC-41F4-9F63-B8F4B51CE30B}" destId="{5F3487F0-95E4-4FF5-B973-E61A2B676A75}" srcOrd="1" destOrd="0" presId="urn:microsoft.com/office/officeart/2018/2/layout/IconVerticalSolidList"/>
    <dgm:cxn modelId="{28573CB0-ADDA-D44B-8BF1-9566564F4897}" type="presParOf" srcId="{24EEE848-F0AC-41F4-9F63-B8F4B51CE30B}" destId="{3E3E99E4-425C-4F38-8F34-C0D1E3A5BD35}" srcOrd="2" destOrd="0" presId="urn:microsoft.com/office/officeart/2018/2/layout/IconVerticalSolidList"/>
    <dgm:cxn modelId="{557B74AA-1DA5-EC40-AF3D-ACC6CFB0CD42}" type="presParOf" srcId="{24EEE848-F0AC-41F4-9F63-B8F4B51CE30B}" destId="{73A76FA0-BFC4-4E43-9BDA-971CC1A9E330}" srcOrd="3" destOrd="0" presId="urn:microsoft.com/office/officeart/2018/2/layout/IconVerticalSolidList"/>
    <dgm:cxn modelId="{A465F0AB-4CA4-2049-9561-45D865D4F44A}" type="presParOf" srcId="{5AABB2C7-0574-4BD8-9BA7-2D94BF3B5C01}" destId="{9B595686-8A47-482F-B415-8829B94A8FCC}" srcOrd="1" destOrd="0" presId="urn:microsoft.com/office/officeart/2018/2/layout/IconVerticalSolidList"/>
    <dgm:cxn modelId="{150E4FC6-C7E7-2540-9079-CDCDAE0F59D0}" type="presParOf" srcId="{5AABB2C7-0574-4BD8-9BA7-2D94BF3B5C01}" destId="{E9ECD5BA-0819-451F-A803-850222E9A9FA}" srcOrd="2" destOrd="0" presId="urn:microsoft.com/office/officeart/2018/2/layout/IconVerticalSolidList"/>
    <dgm:cxn modelId="{AB2C3BC9-C33C-C74C-82EF-3E90356AA197}" type="presParOf" srcId="{E9ECD5BA-0819-451F-A803-850222E9A9FA}" destId="{E44519FB-499B-4EE5-9EB9-B6CD8ADB2CA7}" srcOrd="0" destOrd="0" presId="urn:microsoft.com/office/officeart/2018/2/layout/IconVerticalSolidList"/>
    <dgm:cxn modelId="{47B4DC1F-3BBA-E14A-B97B-63E155FC7560}" type="presParOf" srcId="{E9ECD5BA-0819-451F-A803-850222E9A9FA}" destId="{7957DC5D-FCF4-463B-A614-6BE21FAC19C3}" srcOrd="1" destOrd="0" presId="urn:microsoft.com/office/officeart/2018/2/layout/IconVerticalSolidList"/>
    <dgm:cxn modelId="{60601B63-1BF9-2945-A99A-CF5E5D58C14D}" type="presParOf" srcId="{E9ECD5BA-0819-451F-A803-850222E9A9FA}" destId="{49896403-6E5B-4028-A0B5-8452FA2BEFAA}" srcOrd="2" destOrd="0" presId="urn:microsoft.com/office/officeart/2018/2/layout/IconVerticalSolidList"/>
    <dgm:cxn modelId="{AF6ABD78-DCDB-0340-A9CB-ED428DCD791B}" type="presParOf" srcId="{E9ECD5BA-0819-451F-A803-850222E9A9FA}" destId="{73D1EFD3-BF67-46A6-BC64-2B8E3F173F81}" srcOrd="3" destOrd="0" presId="urn:microsoft.com/office/officeart/2018/2/layout/IconVerticalSolidList"/>
    <dgm:cxn modelId="{71DEF013-F121-6A43-B839-6D0914FD12FB}" type="presParOf" srcId="{5AABB2C7-0574-4BD8-9BA7-2D94BF3B5C01}" destId="{B32621E9-DA7F-479D-BAF9-D218971ED4B1}" srcOrd="3" destOrd="0" presId="urn:microsoft.com/office/officeart/2018/2/layout/IconVerticalSolidList"/>
    <dgm:cxn modelId="{25344547-1903-9849-B0AC-B18DD0273303}" type="presParOf" srcId="{5AABB2C7-0574-4BD8-9BA7-2D94BF3B5C01}" destId="{981BB34D-9C1D-423B-B11F-AE23F05A7D0F}" srcOrd="4" destOrd="0" presId="urn:microsoft.com/office/officeart/2018/2/layout/IconVerticalSolidList"/>
    <dgm:cxn modelId="{0CC18756-2BDD-B448-8420-914E891B1F06}" type="presParOf" srcId="{981BB34D-9C1D-423B-B11F-AE23F05A7D0F}" destId="{41395E80-ED92-4C69-B6A4-600727EDFA3B}" srcOrd="0" destOrd="0" presId="urn:microsoft.com/office/officeart/2018/2/layout/IconVerticalSolidList"/>
    <dgm:cxn modelId="{A2F5F40E-6265-D042-A207-826D59A43B05}" type="presParOf" srcId="{981BB34D-9C1D-423B-B11F-AE23F05A7D0F}" destId="{CAE563E9-9A45-4131-891D-DA69E361C197}" srcOrd="1" destOrd="0" presId="urn:microsoft.com/office/officeart/2018/2/layout/IconVerticalSolidList"/>
    <dgm:cxn modelId="{F6E23A58-2AD8-BB42-8FEC-EC86B8E76D6C}" type="presParOf" srcId="{981BB34D-9C1D-423B-B11F-AE23F05A7D0F}" destId="{0F2E5F6B-8F5A-47E5-8752-2492B9846295}" srcOrd="2" destOrd="0" presId="urn:microsoft.com/office/officeart/2018/2/layout/IconVerticalSolidList"/>
    <dgm:cxn modelId="{7D1B4C00-950E-7E4A-AF25-58F23DE6D951}" type="presParOf" srcId="{981BB34D-9C1D-423B-B11F-AE23F05A7D0F}" destId="{E95FAA4F-580F-4891-B970-37DF1AA4F7B6}" srcOrd="3" destOrd="0" presId="urn:microsoft.com/office/officeart/2018/2/layout/IconVerticalSolidList"/>
    <dgm:cxn modelId="{203F9ED4-10D5-4141-8065-5C01B66B4201}" type="presParOf" srcId="{5AABB2C7-0574-4BD8-9BA7-2D94BF3B5C01}" destId="{0A6EA666-564C-4FA1-851F-EF61C54B671C}" srcOrd="5" destOrd="0" presId="urn:microsoft.com/office/officeart/2018/2/layout/IconVerticalSolidList"/>
    <dgm:cxn modelId="{C0EF5584-DAD6-664F-A70E-0E204C2077F3}" type="presParOf" srcId="{5AABB2C7-0574-4BD8-9BA7-2D94BF3B5C01}" destId="{1822AAAA-4D5C-44D5-8EBF-74A82B9EAC21}" srcOrd="6" destOrd="0" presId="urn:microsoft.com/office/officeart/2018/2/layout/IconVerticalSolidList"/>
    <dgm:cxn modelId="{E42FA148-3A72-CC48-8001-7A8C465471DB}" type="presParOf" srcId="{1822AAAA-4D5C-44D5-8EBF-74A82B9EAC21}" destId="{514B35AD-FA61-44BD-AC90-3B6DA616FC84}" srcOrd="0" destOrd="0" presId="urn:microsoft.com/office/officeart/2018/2/layout/IconVerticalSolidList"/>
    <dgm:cxn modelId="{86903FC2-2931-C64B-BA86-A112F4B14E81}" type="presParOf" srcId="{1822AAAA-4D5C-44D5-8EBF-74A82B9EAC21}" destId="{C94E79F3-DCF0-4246-8F64-D3FD9430C9B8}" srcOrd="1" destOrd="0" presId="urn:microsoft.com/office/officeart/2018/2/layout/IconVerticalSolidList"/>
    <dgm:cxn modelId="{EB3ABE0C-4DF7-6D4F-A93A-8CDE4EB68E91}" type="presParOf" srcId="{1822AAAA-4D5C-44D5-8EBF-74A82B9EAC21}" destId="{3830558A-D735-4F8C-AA2E-D52F75457A00}" srcOrd="2" destOrd="0" presId="urn:microsoft.com/office/officeart/2018/2/layout/IconVerticalSolidList"/>
    <dgm:cxn modelId="{2E52C298-D97B-BB41-B6FE-CA1109A654B3}" type="presParOf" srcId="{1822AAAA-4D5C-44D5-8EBF-74A82B9EAC21}" destId="{155A8E2C-9247-4918-A576-3C46E4AC60D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6C9AFA5-940D-4512-96AD-C62727EEE3DA}"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813D307-4AB2-487B-9E7F-50466D2F955C}">
      <dgm:prSet/>
      <dgm:spPr/>
      <dgm:t>
        <a:bodyPr/>
        <a:lstStyle/>
        <a:p>
          <a:pPr>
            <a:lnSpc>
              <a:spcPct val="100000"/>
            </a:lnSpc>
            <a:defRPr b="1"/>
          </a:pPr>
          <a:r>
            <a:rPr lang="en-US" dirty="0"/>
            <a:t>Atherosclerotic cardiovascular disease (ASCVD) in the US</a:t>
          </a:r>
        </a:p>
      </dgm:t>
    </dgm:pt>
    <dgm:pt modelId="{F68028E6-1422-4C12-933A-1FDD94CD3CFD}" type="parTrans" cxnId="{258D9E5D-C833-4054-88AB-4B0149AA3579}">
      <dgm:prSet/>
      <dgm:spPr/>
      <dgm:t>
        <a:bodyPr/>
        <a:lstStyle/>
        <a:p>
          <a:endParaRPr lang="en-US"/>
        </a:p>
      </dgm:t>
    </dgm:pt>
    <dgm:pt modelId="{700D0EC6-3B68-4EC2-972C-43CDF1961F69}" type="sibTrans" cxnId="{258D9E5D-C833-4054-88AB-4B0149AA3579}">
      <dgm:prSet/>
      <dgm:spPr/>
      <dgm:t>
        <a:bodyPr/>
        <a:lstStyle/>
        <a:p>
          <a:endParaRPr lang="en-US"/>
        </a:p>
      </dgm:t>
    </dgm:pt>
    <dgm:pt modelId="{90417523-B135-4228-9C52-184825BC3E2C}">
      <dgm:prSet/>
      <dgm:spPr/>
      <dgm:t>
        <a:bodyPr/>
        <a:lstStyle/>
        <a:p>
          <a:pPr>
            <a:lnSpc>
              <a:spcPct val="100000"/>
            </a:lnSpc>
          </a:pPr>
          <a:r>
            <a:rPr lang="en-US" b="0" dirty="0"/>
            <a:t>Currently, ASCVD- related conditions remain the leading cause of morbidity and mortality globally</a:t>
          </a:r>
        </a:p>
      </dgm:t>
    </dgm:pt>
    <dgm:pt modelId="{0D827B8D-A4A5-4BD1-89C1-504D50DBB1AE}" type="parTrans" cxnId="{71EEEC9C-CC93-4227-8240-D99CBE512373}">
      <dgm:prSet/>
      <dgm:spPr/>
      <dgm:t>
        <a:bodyPr/>
        <a:lstStyle/>
        <a:p>
          <a:endParaRPr lang="en-US"/>
        </a:p>
      </dgm:t>
    </dgm:pt>
    <dgm:pt modelId="{05FD4176-77AE-44AF-9C69-AEE7F86A54DD}" type="sibTrans" cxnId="{71EEEC9C-CC93-4227-8240-D99CBE512373}">
      <dgm:prSet/>
      <dgm:spPr/>
      <dgm:t>
        <a:bodyPr/>
        <a:lstStyle/>
        <a:p>
          <a:endParaRPr lang="en-US"/>
        </a:p>
      </dgm:t>
    </dgm:pt>
    <dgm:pt modelId="{1234B3D2-8BF0-48C0-8895-FDCB8C4BD1A3}">
      <dgm:prSet/>
      <dgm:spPr/>
      <dgm:t>
        <a:bodyPr/>
        <a:lstStyle/>
        <a:p>
          <a:pPr>
            <a:lnSpc>
              <a:spcPct val="100000"/>
            </a:lnSpc>
            <a:defRPr b="1"/>
          </a:pPr>
          <a:r>
            <a:rPr lang="en-US" dirty="0"/>
            <a:t>ASCVD in Louisiana</a:t>
          </a:r>
        </a:p>
      </dgm:t>
    </dgm:pt>
    <dgm:pt modelId="{297B24D5-5EC8-4827-9D79-AF22CB2FE541}" type="parTrans" cxnId="{96544B5A-AD55-4E20-8265-F6B6DFD17643}">
      <dgm:prSet/>
      <dgm:spPr/>
      <dgm:t>
        <a:bodyPr/>
        <a:lstStyle/>
        <a:p>
          <a:endParaRPr lang="en-US"/>
        </a:p>
      </dgm:t>
    </dgm:pt>
    <dgm:pt modelId="{DFA24250-E674-4F43-9D3C-BB578B8B1853}" type="sibTrans" cxnId="{96544B5A-AD55-4E20-8265-F6B6DFD17643}">
      <dgm:prSet/>
      <dgm:spPr/>
      <dgm:t>
        <a:bodyPr/>
        <a:lstStyle/>
        <a:p>
          <a:endParaRPr lang="en-US"/>
        </a:p>
      </dgm:t>
    </dgm:pt>
    <dgm:pt modelId="{76D99388-8E04-4614-85DF-681A0300E3EC}">
      <dgm:prSet/>
      <dgm:spPr/>
      <dgm:t>
        <a:bodyPr/>
        <a:lstStyle/>
        <a:p>
          <a:pPr>
            <a:lnSpc>
              <a:spcPct val="100000"/>
            </a:lnSpc>
          </a:pPr>
          <a:r>
            <a:rPr lang="en-US" dirty="0"/>
            <a:t>According to the CDC, heart disease is the #1 killer in LA and is responsible for 25% of all deaths in the state. LA ranks 5</a:t>
          </a:r>
          <a:r>
            <a:rPr lang="en-US" baseline="30000" dirty="0"/>
            <a:t>th</a:t>
          </a:r>
          <a:r>
            <a:rPr lang="en-US" dirty="0"/>
            <a:t> in the nation for heart attack death rate. </a:t>
          </a:r>
        </a:p>
      </dgm:t>
    </dgm:pt>
    <dgm:pt modelId="{6499457A-5FD9-4CFC-AF0B-87898347DF83}" type="parTrans" cxnId="{D4C12579-9DDA-4FCB-AD19-C380C72CCA07}">
      <dgm:prSet/>
      <dgm:spPr/>
      <dgm:t>
        <a:bodyPr/>
        <a:lstStyle/>
        <a:p>
          <a:endParaRPr lang="en-US"/>
        </a:p>
      </dgm:t>
    </dgm:pt>
    <dgm:pt modelId="{ACDD067B-3BCD-40CB-833B-BEAF2F4B7D68}" type="sibTrans" cxnId="{D4C12579-9DDA-4FCB-AD19-C380C72CCA07}">
      <dgm:prSet/>
      <dgm:spPr/>
      <dgm:t>
        <a:bodyPr/>
        <a:lstStyle/>
        <a:p>
          <a:endParaRPr lang="en-US"/>
        </a:p>
      </dgm:t>
    </dgm:pt>
    <dgm:pt modelId="{0EC39743-8AE1-4D9F-AFE5-582C111D8C3E}" type="pres">
      <dgm:prSet presAssocID="{D6C9AFA5-940D-4512-96AD-C62727EEE3DA}" presName="root" presStyleCnt="0">
        <dgm:presLayoutVars>
          <dgm:dir/>
          <dgm:resizeHandles val="exact"/>
        </dgm:presLayoutVars>
      </dgm:prSet>
      <dgm:spPr/>
    </dgm:pt>
    <dgm:pt modelId="{B0208218-7D5F-463C-8018-56A1B1AEAD39}" type="pres">
      <dgm:prSet presAssocID="{1813D307-4AB2-487B-9E7F-50466D2F955C}" presName="compNode" presStyleCnt="0"/>
      <dgm:spPr/>
    </dgm:pt>
    <dgm:pt modelId="{6C40C880-C8EA-4B27-8400-D4C97E689C7C}" type="pres">
      <dgm:prSet presAssocID="{1813D307-4AB2-487B-9E7F-50466D2F955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Kidney"/>
        </a:ext>
      </dgm:extLst>
    </dgm:pt>
    <dgm:pt modelId="{33A128CF-AD01-49B9-9C78-1A10FA582F57}" type="pres">
      <dgm:prSet presAssocID="{1813D307-4AB2-487B-9E7F-50466D2F955C}" presName="iconSpace" presStyleCnt="0"/>
      <dgm:spPr/>
    </dgm:pt>
    <dgm:pt modelId="{3564FD5E-B5CA-4E73-9107-599F648460F3}" type="pres">
      <dgm:prSet presAssocID="{1813D307-4AB2-487B-9E7F-50466D2F955C}" presName="parTx" presStyleLbl="revTx" presStyleIdx="0" presStyleCnt="4">
        <dgm:presLayoutVars>
          <dgm:chMax val="0"/>
          <dgm:chPref val="0"/>
        </dgm:presLayoutVars>
      </dgm:prSet>
      <dgm:spPr/>
    </dgm:pt>
    <dgm:pt modelId="{9A8E51E4-D1F8-41E1-B2A4-186BC87BDC97}" type="pres">
      <dgm:prSet presAssocID="{1813D307-4AB2-487B-9E7F-50466D2F955C}" presName="txSpace" presStyleCnt="0"/>
      <dgm:spPr/>
    </dgm:pt>
    <dgm:pt modelId="{5141AA23-0723-4D92-B4D5-8B5359189481}" type="pres">
      <dgm:prSet presAssocID="{1813D307-4AB2-487B-9E7F-50466D2F955C}" presName="desTx" presStyleLbl="revTx" presStyleIdx="1" presStyleCnt="4">
        <dgm:presLayoutVars/>
      </dgm:prSet>
      <dgm:spPr/>
    </dgm:pt>
    <dgm:pt modelId="{0B839E12-2D38-4FCB-8955-656DA77A09DF}" type="pres">
      <dgm:prSet presAssocID="{700D0EC6-3B68-4EC2-972C-43CDF1961F69}" presName="sibTrans" presStyleCnt="0"/>
      <dgm:spPr/>
    </dgm:pt>
    <dgm:pt modelId="{E695C904-F0EF-4980-BDD8-36ED20B93EC4}" type="pres">
      <dgm:prSet presAssocID="{1234B3D2-8BF0-48C0-8895-FDCB8C4BD1A3}" presName="compNode" presStyleCnt="0"/>
      <dgm:spPr/>
    </dgm:pt>
    <dgm:pt modelId="{8F7F169F-7B2E-486B-8818-EFCA4BBA17BF}" type="pres">
      <dgm:prSet presAssocID="{1234B3D2-8BF0-48C0-8895-FDCB8C4BD1A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tor"/>
        </a:ext>
      </dgm:extLst>
    </dgm:pt>
    <dgm:pt modelId="{129B7167-35F1-41FE-8B27-EB161B2AB4DD}" type="pres">
      <dgm:prSet presAssocID="{1234B3D2-8BF0-48C0-8895-FDCB8C4BD1A3}" presName="iconSpace" presStyleCnt="0"/>
      <dgm:spPr/>
    </dgm:pt>
    <dgm:pt modelId="{0123E0DF-AC5A-47BC-AEC6-EEB598533ECC}" type="pres">
      <dgm:prSet presAssocID="{1234B3D2-8BF0-48C0-8895-FDCB8C4BD1A3}" presName="parTx" presStyleLbl="revTx" presStyleIdx="2" presStyleCnt="4">
        <dgm:presLayoutVars>
          <dgm:chMax val="0"/>
          <dgm:chPref val="0"/>
        </dgm:presLayoutVars>
      </dgm:prSet>
      <dgm:spPr/>
    </dgm:pt>
    <dgm:pt modelId="{43C7B820-B7F4-4B69-A472-4288D9BE25A2}" type="pres">
      <dgm:prSet presAssocID="{1234B3D2-8BF0-48C0-8895-FDCB8C4BD1A3}" presName="txSpace" presStyleCnt="0"/>
      <dgm:spPr/>
    </dgm:pt>
    <dgm:pt modelId="{B0E82883-FAE3-40B7-9CA5-26A492250B49}" type="pres">
      <dgm:prSet presAssocID="{1234B3D2-8BF0-48C0-8895-FDCB8C4BD1A3}" presName="desTx" presStyleLbl="revTx" presStyleIdx="3" presStyleCnt="4">
        <dgm:presLayoutVars/>
      </dgm:prSet>
      <dgm:spPr/>
    </dgm:pt>
  </dgm:ptLst>
  <dgm:cxnLst>
    <dgm:cxn modelId="{1E2E7913-0888-3747-94B6-D58D128EA3F5}" type="presOf" srcId="{D6C9AFA5-940D-4512-96AD-C62727EEE3DA}" destId="{0EC39743-8AE1-4D9F-AFE5-582C111D8C3E}" srcOrd="0" destOrd="0" presId="urn:microsoft.com/office/officeart/2018/2/layout/IconLabelDescriptionList"/>
    <dgm:cxn modelId="{BAD7A82C-1CA5-2948-BD19-4C26CFB0ADF5}" type="presOf" srcId="{1813D307-4AB2-487B-9E7F-50466D2F955C}" destId="{3564FD5E-B5CA-4E73-9107-599F648460F3}" srcOrd="0" destOrd="0" presId="urn:microsoft.com/office/officeart/2018/2/layout/IconLabelDescriptionList"/>
    <dgm:cxn modelId="{96544B5A-AD55-4E20-8265-F6B6DFD17643}" srcId="{D6C9AFA5-940D-4512-96AD-C62727EEE3DA}" destId="{1234B3D2-8BF0-48C0-8895-FDCB8C4BD1A3}" srcOrd="1" destOrd="0" parTransId="{297B24D5-5EC8-4827-9D79-AF22CB2FE541}" sibTransId="{DFA24250-E674-4F43-9D3C-BB578B8B1853}"/>
    <dgm:cxn modelId="{258D9E5D-C833-4054-88AB-4B0149AA3579}" srcId="{D6C9AFA5-940D-4512-96AD-C62727EEE3DA}" destId="{1813D307-4AB2-487B-9E7F-50466D2F955C}" srcOrd="0" destOrd="0" parTransId="{F68028E6-1422-4C12-933A-1FDD94CD3CFD}" sibTransId="{700D0EC6-3B68-4EC2-972C-43CDF1961F69}"/>
    <dgm:cxn modelId="{7F338872-C83F-EC4B-991C-941A089A7CB2}" type="presOf" srcId="{1234B3D2-8BF0-48C0-8895-FDCB8C4BD1A3}" destId="{0123E0DF-AC5A-47BC-AEC6-EEB598533ECC}" srcOrd="0" destOrd="0" presId="urn:microsoft.com/office/officeart/2018/2/layout/IconLabelDescriptionList"/>
    <dgm:cxn modelId="{98524A73-1F2D-E84C-B090-DCDB93D7370B}" type="presOf" srcId="{90417523-B135-4228-9C52-184825BC3E2C}" destId="{5141AA23-0723-4D92-B4D5-8B5359189481}" srcOrd="0" destOrd="0" presId="urn:microsoft.com/office/officeart/2018/2/layout/IconLabelDescriptionList"/>
    <dgm:cxn modelId="{D4C12579-9DDA-4FCB-AD19-C380C72CCA07}" srcId="{1234B3D2-8BF0-48C0-8895-FDCB8C4BD1A3}" destId="{76D99388-8E04-4614-85DF-681A0300E3EC}" srcOrd="0" destOrd="0" parTransId="{6499457A-5FD9-4CFC-AF0B-87898347DF83}" sibTransId="{ACDD067B-3BCD-40CB-833B-BEAF2F4B7D68}"/>
    <dgm:cxn modelId="{11B42D94-F320-7243-A397-E443118B8A81}" type="presOf" srcId="{76D99388-8E04-4614-85DF-681A0300E3EC}" destId="{B0E82883-FAE3-40B7-9CA5-26A492250B49}" srcOrd="0" destOrd="0" presId="urn:microsoft.com/office/officeart/2018/2/layout/IconLabelDescriptionList"/>
    <dgm:cxn modelId="{71EEEC9C-CC93-4227-8240-D99CBE512373}" srcId="{1813D307-4AB2-487B-9E7F-50466D2F955C}" destId="{90417523-B135-4228-9C52-184825BC3E2C}" srcOrd="0" destOrd="0" parTransId="{0D827B8D-A4A5-4BD1-89C1-504D50DBB1AE}" sibTransId="{05FD4176-77AE-44AF-9C69-AEE7F86A54DD}"/>
    <dgm:cxn modelId="{E73CFF96-F4C3-944D-84DE-657293BB75ED}" type="presParOf" srcId="{0EC39743-8AE1-4D9F-AFE5-582C111D8C3E}" destId="{B0208218-7D5F-463C-8018-56A1B1AEAD39}" srcOrd="0" destOrd="0" presId="urn:microsoft.com/office/officeart/2018/2/layout/IconLabelDescriptionList"/>
    <dgm:cxn modelId="{415CFBC4-B6AA-254E-AB96-DB1E7F781DDD}" type="presParOf" srcId="{B0208218-7D5F-463C-8018-56A1B1AEAD39}" destId="{6C40C880-C8EA-4B27-8400-D4C97E689C7C}" srcOrd="0" destOrd="0" presId="urn:microsoft.com/office/officeart/2018/2/layout/IconLabelDescriptionList"/>
    <dgm:cxn modelId="{22B49A5B-49B4-C346-87C8-F003ABA8DE00}" type="presParOf" srcId="{B0208218-7D5F-463C-8018-56A1B1AEAD39}" destId="{33A128CF-AD01-49B9-9C78-1A10FA582F57}" srcOrd="1" destOrd="0" presId="urn:microsoft.com/office/officeart/2018/2/layout/IconLabelDescriptionList"/>
    <dgm:cxn modelId="{B4890AEB-D099-7F4E-B6C0-96516D7A2A62}" type="presParOf" srcId="{B0208218-7D5F-463C-8018-56A1B1AEAD39}" destId="{3564FD5E-B5CA-4E73-9107-599F648460F3}" srcOrd="2" destOrd="0" presId="urn:microsoft.com/office/officeart/2018/2/layout/IconLabelDescriptionList"/>
    <dgm:cxn modelId="{0AB44170-9185-8E48-B634-735C4C6A238E}" type="presParOf" srcId="{B0208218-7D5F-463C-8018-56A1B1AEAD39}" destId="{9A8E51E4-D1F8-41E1-B2A4-186BC87BDC97}" srcOrd="3" destOrd="0" presId="urn:microsoft.com/office/officeart/2018/2/layout/IconLabelDescriptionList"/>
    <dgm:cxn modelId="{6F1044F7-6662-8049-8452-F8E6348BCF20}" type="presParOf" srcId="{B0208218-7D5F-463C-8018-56A1B1AEAD39}" destId="{5141AA23-0723-4D92-B4D5-8B5359189481}" srcOrd="4" destOrd="0" presId="urn:microsoft.com/office/officeart/2018/2/layout/IconLabelDescriptionList"/>
    <dgm:cxn modelId="{C9419D64-1705-134C-91A2-5BBEDA7ADA02}" type="presParOf" srcId="{0EC39743-8AE1-4D9F-AFE5-582C111D8C3E}" destId="{0B839E12-2D38-4FCB-8955-656DA77A09DF}" srcOrd="1" destOrd="0" presId="urn:microsoft.com/office/officeart/2018/2/layout/IconLabelDescriptionList"/>
    <dgm:cxn modelId="{A0001BDF-6A17-9141-A945-52F999D9A3FE}" type="presParOf" srcId="{0EC39743-8AE1-4D9F-AFE5-582C111D8C3E}" destId="{E695C904-F0EF-4980-BDD8-36ED20B93EC4}" srcOrd="2" destOrd="0" presId="urn:microsoft.com/office/officeart/2018/2/layout/IconLabelDescriptionList"/>
    <dgm:cxn modelId="{6681C7CA-16AC-E643-89F8-0AFF0A96ABD6}" type="presParOf" srcId="{E695C904-F0EF-4980-BDD8-36ED20B93EC4}" destId="{8F7F169F-7B2E-486B-8818-EFCA4BBA17BF}" srcOrd="0" destOrd="0" presId="urn:microsoft.com/office/officeart/2018/2/layout/IconLabelDescriptionList"/>
    <dgm:cxn modelId="{D9355CBC-B853-5742-89C2-2E6B29268C37}" type="presParOf" srcId="{E695C904-F0EF-4980-BDD8-36ED20B93EC4}" destId="{129B7167-35F1-41FE-8B27-EB161B2AB4DD}" srcOrd="1" destOrd="0" presId="urn:microsoft.com/office/officeart/2018/2/layout/IconLabelDescriptionList"/>
    <dgm:cxn modelId="{F767D3D6-55F0-5F46-875F-033B43683E6B}" type="presParOf" srcId="{E695C904-F0EF-4980-BDD8-36ED20B93EC4}" destId="{0123E0DF-AC5A-47BC-AEC6-EEB598533ECC}" srcOrd="2" destOrd="0" presId="urn:microsoft.com/office/officeart/2018/2/layout/IconLabelDescriptionList"/>
    <dgm:cxn modelId="{1A58EBC6-0C55-B74D-9E1C-631BCE269719}" type="presParOf" srcId="{E695C904-F0EF-4980-BDD8-36ED20B93EC4}" destId="{43C7B820-B7F4-4B69-A472-4288D9BE25A2}" srcOrd="3" destOrd="0" presId="urn:microsoft.com/office/officeart/2018/2/layout/IconLabelDescriptionList"/>
    <dgm:cxn modelId="{204BCB04-6E75-084E-B0A5-7D95F0F320F4}" type="presParOf" srcId="{E695C904-F0EF-4980-BDD8-36ED20B93EC4}" destId="{B0E82883-FAE3-40B7-9CA5-26A492250B49}"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B7CF12-3F49-413D-8CBE-E7A1369512F4}"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415E5A90-58A8-4454-A2C7-D5C510F5CCEA}">
      <dgm:prSet/>
      <dgm:spPr/>
      <dgm:t>
        <a:bodyPr/>
        <a:lstStyle/>
        <a:p>
          <a:r>
            <a:rPr lang="en-US"/>
            <a:t>Simplifying medication regimens </a:t>
          </a:r>
        </a:p>
      </dgm:t>
    </dgm:pt>
    <dgm:pt modelId="{92F9597C-5633-4691-B611-8D99DDF1718B}" type="parTrans" cxnId="{E02401E8-551D-46E3-BD5E-FB285203B943}">
      <dgm:prSet/>
      <dgm:spPr/>
      <dgm:t>
        <a:bodyPr/>
        <a:lstStyle/>
        <a:p>
          <a:endParaRPr lang="en-US"/>
        </a:p>
      </dgm:t>
    </dgm:pt>
    <dgm:pt modelId="{9AEBCC70-FEB5-43DF-9385-5472421E76D6}" type="sibTrans" cxnId="{E02401E8-551D-46E3-BD5E-FB285203B943}">
      <dgm:prSet/>
      <dgm:spPr/>
      <dgm:t>
        <a:bodyPr/>
        <a:lstStyle/>
        <a:p>
          <a:endParaRPr lang="en-US"/>
        </a:p>
      </dgm:t>
    </dgm:pt>
    <dgm:pt modelId="{2EE9C417-0644-4B1F-BB3B-30760CAFE243}">
      <dgm:prSet/>
      <dgm:spPr/>
      <dgm:t>
        <a:bodyPr/>
        <a:lstStyle/>
        <a:p>
          <a:r>
            <a:rPr lang="en-US"/>
            <a:t>Reminder systems </a:t>
          </a:r>
        </a:p>
      </dgm:t>
    </dgm:pt>
    <dgm:pt modelId="{34C7E166-100A-4DF3-B3DC-5D5DF7000762}" type="parTrans" cxnId="{DF3FC2DD-8100-4124-B811-51643C372E37}">
      <dgm:prSet/>
      <dgm:spPr/>
      <dgm:t>
        <a:bodyPr/>
        <a:lstStyle/>
        <a:p>
          <a:endParaRPr lang="en-US"/>
        </a:p>
      </dgm:t>
    </dgm:pt>
    <dgm:pt modelId="{FEAE3E73-1733-4C8F-B766-DFE665B5476D}" type="sibTrans" cxnId="{DF3FC2DD-8100-4124-B811-51643C372E37}">
      <dgm:prSet/>
      <dgm:spPr/>
      <dgm:t>
        <a:bodyPr/>
        <a:lstStyle/>
        <a:p>
          <a:endParaRPr lang="en-US"/>
        </a:p>
      </dgm:t>
    </dgm:pt>
    <dgm:pt modelId="{7084203C-0CE1-4264-AD8E-695C5250722A}">
      <dgm:prSet/>
      <dgm:spPr/>
      <dgm:t>
        <a:bodyPr/>
        <a:lstStyle/>
        <a:p>
          <a:r>
            <a:rPr lang="en-US"/>
            <a:t>Incentives to promote adherence</a:t>
          </a:r>
        </a:p>
      </dgm:t>
    </dgm:pt>
    <dgm:pt modelId="{53AE795D-00A5-4C2A-A712-029D25211A76}" type="parTrans" cxnId="{7772DE9A-153D-4246-A06E-4D2CA3D09245}">
      <dgm:prSet/>
      <dgm:spPr/>
      <dgm:t>
        <a:bodyPr/>
        <a:lstStyle/>
        <a:p>
          <a:endParaRPr lang="en-US"/>
        </a:p>
      </dgm:t>
    </dgm:pt>
    <dgm:pt modelId="{CD5B4D43-E2B3-4FF6-9867-50A5D28D55C7}" type="sibTrans" cxnId="{7772DE9A-153D-4246-A06E-4D2CA3D09245}">
      <dgm:prSet/>
      <dgm:spPr/>
      <dgm:t>
        <a:bodyPr/>
        <a:lstStyle/>
        <a:p>
          <a:endParaRPr lang="en-US"/>
        </a:p>
      </dgm:t>
    </dgm:pt>
    <dgm:pt modelId="{8DC02C83-348F-48CF-99E9-262E8C56A43F}">
      <dgm:prSet/>
      <dgm:spPr/>
      <dgm:t>
        <a:bodyPr/>
        <a:lstStyle/>
        <a:p>
          <a:r>
            <a:rPr lang="en-US"/>
            <a:t>Currently ACLA sends out a text message to patients who are nonadherent to their medications</a:t>
          </a:r>
        </a:p>
      </dgm:t>
    </dgm:pt>
    <dgm:pt modelId="{28680753-A855-4B83-9EF7-42D5F35C936B}" type="parTrans" cxnId="{4F192F6F-99D2-43A1-B046-14DEA94830CF}">
      <dgm:prSet/>
      <dgm:spPr/>
      <dgm:t>
        <a:bodyPr/>
        <a:lstStyle/>
        <a:p>
          <a:endParaRPr lang="en-US"/>
        </a:p>
      </dgm:t>
    </dgm:pt>
    <dgm:pt modelId="{6AF1CDA1-8B86-4472-9BD2-C2B64C777A39}" type="sibTrans" cxnId="{4F192F6F-99D2-43A1-B046-14DEA94830CF}">
      <dgm:prSet/>
      <dgm:spPr/>
      <dgm:t>
        <a:bodyPr/>
        <a:lstStyle/>
        <a:p>
          <a:endParaRPr lang="en-US"/>
        </a:p>
      </dgm:t>
    </dgm:pt>
    <dgm:pt modelId="{32A080A9-F1E2-456E-9E57-92ABCBE00060}">
      <dgm:prSet/>
      <dgm:spPr/>
      <dgm:t>
        <a:bodyPr/>
        <a:lstStyle/>
        <a:p>
          <a:r>
            <a:rPr lang="en-US"/>
            <a:t>Planning to continue into 2026</a:t>
          </a:r>
        </a:p>
      </dgm:t>
    </dgm:pt>
    <dgm:pt modelId="{1AB21CF9-FCB4-4E46-BA69-D37FAA87EE30}" type="parTrans" cxnId="{DF27D736-9BC0-43A5-BF56-4DA46CC85187}">
      <dgm:prSet/>
      <dgm:spPr/>
      <dgm:t>
        <a:bodyPr/>
        <a:lstStyle/>
        <a:p>
          <a:endParaRPr lang="en-US"/>
        </a:p>
      </dgm:t>
    </dgm:pt>
    <dgm:pt modelId="{46698A4C-5092-4114-B785-ABB07695807D}" type="sibTrans" cxnId="{DF27D736-9BC0-43A5-BF56-4DA46CC85187}">
      <dgm:prSet/>
      <dgm:spPr/>
      <dgm:t>
        <a:bodyPr/>
        <a:lstStyle/>
        <a:p>
          <a:endParaRPr lang="en-US"/>
        </a:p>
      </dgm:t>
    </dgm:pt>
    <dgm:pt modelId="{6526043C-9072-4DBD-A0CC-54709476A815}">
      <dgm:prSet/>
      <dgm:spPr/>
      <dgm:t>
        <a:bodyPr/>
        <a:lstStyle/>
        <a:p>
          <a:r>
            <a:rPr lang="en-US"/>
            <a:t>Communicate with providers of nonadherent members </a:t>
          </a:r>
        </a:p>
      </dgm:t>
    </dgm:pt>
    <dgm:pt modelId="{D17189CC-DB6D-4606-AD8F-19D05984D451}" type="parTrans" cxnId="{7543475E-CDF2-4388-BC5C-E9BC62A4D8BE}">
      <dgm:prSet/>
      <dgm:spPr/>
      <dgm:t>
        <a:bodyPr/>
        <a:lstStyle/>
        <a:p>
          <a:endParaRPr lang="en-US"/>
        </a:p>
      </dgm:t>
    </dgm:pt>
    <dgm:pt modelId="{031516A0-B611-4FED-8970-72D923500D41}" type="sibTrans" cxnId="{7543475E-CDF2-4388-BC5C-E9BC62A4D8BE}">
      <dgm:prSet/>
      <dgm:spPr/>
      <dgm:t>
        <a:bodyPr/>
        <a:lstStyle/>
        <a:p>
          <a:endParaRPr lang="en-US"/>
        </a:p>
      </dgm:t>
    </dgm:pt>
    <dgm:pt modelId="{616C63C8-9587-48D9-B074-55AF79BF020A}">
      <dgm:prSet/>
      <dgm:spPr/>
      <dgm:t>
        <a:bodyPr/>
        <a:lstStyle/>
        <a:p>
          <a:r>
            <a:rPr lang="en-US"/>
            <a:t>A statin therapy poster is under review to put in providers offices </a:t>
          </a:r>
        </a:p>
      </dgm:t>
    </dgm:pt>
    <dgm:pt modelId="{A5DB6A9F-58BF-441B-82D7-562B8C58EA16}" type="parTrans" cxnId="{19FCDF70-94E9-47FF-9FF7-152AF33D5699}">
      <dgm:prSet/>
      <dgm:spPr/>
      <dgm:t>
        <a:bodyPr/>
        <a:lstStyle/>
        <a:p>
          <a:endParaRPr lang="en-US"/>
        </a:p>
      </dgm:t>
    </dgm:pt>
    <dgm:pt modelId="{5C15FCAB-98DB-45BB-8A82-4A4024E43FD0}" type="sibTrans" cxnId="{19FCDF70-94E9-47FF-9FF7-152AF33D5699}">
      <dgm:prSet/>
      <dgm:spPr/>
      <dgm:t>
        <a:bodyPr/>
        <a:lstStyle/>
        <a:p>
          <a:endParaRPr lang="en-US"/>
        </a:p>
      </dgm:t>
    </dgm:pt>
    <dgm:pt modelId="{9B537566-9115-487F-9ACC-8280FFB5B076}" type="pres">
      <dgm:prSet presAssocID="{61B7CF12-3F49-413D-8CBE-E7A1369512F4}" presName="root" presStyleCnt="0">
        <dgm:presLayoutVars>
          <dgm:dir/>
          <dgm:resizeHandles val="exact"/>
        </dgm:presLayoutVars>
      </dgm:prSet>
      <dgm:spPr/>
    </dgm:pt>
    <dgm:pt modelId="{5144CEAE-B45F-479C-97FA-9D5CB78E36ED}" type="pres">
      <dgm:prSet presAssocID="{415E5A90-58A8-4454-A2C7-D5C510F5CCEA}" presName="compNode" presStyleCnt="0"/>
      <dgm:spPr/>
    </dgm:pt>
    <dgm:pt modelId="{ACA03CBF-9436-444C-AF80-86C000903922}" type="pres">
      <dgm:prSet presAssocID="{415E5A90-58A8-4454-A2C7-D5C510F5CCEA}" presName="bgRect" presStyleLbl="bgShp" presStyleIdx="0" presStyleCnt="4"/>
      <dgm:spPr/>
    </dgm:pt>
    <dgm:pt modelId="{03C41155-F9FE-479E-B39E-D1C7B56D31C5}" type="pres">
      <dgm:prSet presAssocID="{415E5A90-58A8-4454-A2C7-D5C510F5CCE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dicine"/>
        </a:ext>
      </dgm:extLst>
    </dgm:pt>
    <dgm:pt modelId="{14F0DFE0-F3CA-4D4E-95F4-3534ACE1F1D7}" type="pres">
      <dgm:prSet presAssocID="{415E5A90-58A8-4454-A2C7-D5C510F5CCEA}" presName="spaceRect" presStyleCnt="0"/>
      <dgm:spPr/>
    </dgm:pt>
    <dgm:pt modelId="{88D2700B-6E8E-4B0D-B29B-61B4D472C313}" type="pres">
      <dgm:prSet presAssocID="{415E5A90-58A8-4454-A2C7-D5C510F5CCEA}" presName="parTx" presStyleLbl="revTx" presStyleIdx="0" presStyleCnt="5">
        <dgm:presLayoutVars>
          <dgm:chMax val="0"/>
          <dgm:chPref val="0"/>
        </dgm:presLayoutVars>
      </dgm:prSet>
      <dgm:spPr/>
    </dgm:pt>
    <dgm:pt modelId="{FBC27135-A1BE-4CEE-AC17-6B797D05892A}" type="pres">
      <dgm:prSet presAssocID="{9AEBCC70-FEB5-43DF-9385-5472421E76D6}" presName="sibTrans" presStyleCnt="0"/>
      <dgm:spPr/>
    </dgm:pt>
    <dgm:pt modelId="{7535B580-B7F7-44A9-ACAC-4F993724E72E}" type="pres">
      <dgm:prSet presAssocID="{2EE9C417-0644-4B1F-BB3B-30760CAFE243}" presName="compNode" presStyleCnt="0"/>
      <dgm:spPr/>
    </dgm:pt>
    <dgm:pt modelId="{EE0665A4-CBEB-4CD2-818F-F0F5465157A8}" type="pres">
      <dgm:prSet presAssocID="{2EE9C417-0644-4B1F-BB3B-30760CAFE243}" presName="bgRect" presStyleLbl="bgShp" presStyleIdx="1" presStyleCnt="4"/>
      <dgm:spPr/>
    </dgm:pt>
    <dgm:pt modelId="{F16A046C-4F98-4860-A677-4F36E9B6F4D0}" type="pres">
      <dgm:prSet presAssocID="{2EE9C417-0644-4B1F-BB3B-30760CAFE24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ily Calendar"/>
        </a:ext>
      </dgm:extLst>
    </dgm:pt>
    <dgm:pt modelId="{1E44FFD7-2735-4D3D-B80D-7EE87F1CA76C}" type="pres">
      <dgm:prSet presAssocID="{2EE9C417-0644-4B1F-BB3B-30760CAFE243}" presName="spaceRect" presStyleCnt="0"/>
      <dgm:spPr/>
    </dgm:pt>
    <dgm:pt modelId="{CA0FFDDA-996D-4AB2-9166-393BAAD9BC7D}" type="pres">
      <dgm:prSet presAssocID="{2EE9C417-0644-4B1F-BB3B-30760CAFE243}" presName="parTx" presStyleLbl="revTx" presStyleIdx="1" presStyleCnt="5">
        <dgm:presLayoutVars>
          <dgm:chMax val="0"/>
          <dgm:chPref val="0"/>
        </dgm:presLayoutVars>
      </dgm:prSet>
      <dgm:spPr/>
    </dgm:pt>
    <dgm:pt modelId="{15B0E347-342A-4E3E-AFEA-6021B619C599}" type="pres">
      <dgm:prSet presAssocID="{FEAE3E73-1733-4C8F-B766-DFE665B5476D}" presName="sibTrans" presStyleCnt="0"/>
      <dgm:spPr/>
    </dgm:pt>
    <dgm:pt modelId="{0F872865-DAAB-4163-A7C8-D5EEBCE409A7}" type="pres">
      <dgm:prSet presAssocID="{7084203C-0CE1-4264-AD8E-695C5250722A}" presName="compNode" presStyleCnt="0"/>
      <dgm:spPr/>
    </dgm:pt>
    <dgm:pt modelId="{3E387421-23F8-45A4-8E5E-FF4DB975370D}" type="pres">
      <dgm:prSet presAssocID="{7084203C-0CE1-4264-AD8E-695C5250722A}" presName="bgRect" presStyleLbl="bgShp" presStyleIdx="2" presStyleCnt="4"/>
      <dgm:spPr/>
    </dgm:pt>
    <dgm:pt modelId="{5E531269-574C-4E51-AD25-48F2B9D2E5DE}" type="pres">
      <dgm:prSet presAssocID="{7084203C-0CE1-4264-AD8E-695C5250722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ndshake"/>
        </a:ext>
      </dgm:extLst>
    </dgm:pt>
    <dgm:pt modelId="{75F94804-7BC7-49DD-8085-D37E2650F2B0}" type="pres">
      <dgm:prSet presAssocID="{7084203C-0CE1-4264-AD8E-695C5250722A}" presName="spaceRect" presStyleCnt="0"/>
      <dgm:spPr/>
    </dgm:pt>
    <dgm:pt modelId="{843ECF7A-E599-4063-B852-1715DF3C1DC0}" type="pres">
      <dgm:prSet presAssocID="{7084203C-0CE1-4264-AD8E-695C5250722A}" presName="parTx" presStyleLbl="revTx" presStyleIdx="2" presStyleCnt="5">
        <dgm:presLayoutVars>
          <dgm:chMax val="0"/>
          <dgm:chPref val="0"/>
        </dgm:presLayoutVars>
      </dgm:prSet>
      <dgm:spPr/>
    </dgm:pt>
    <dgm:pt modelId="{9105F05A-7471-41CB-8374-1424C3F6BB94}" type="pres">
      <dgm:prSet presAssocID="{CD5B4D43-E2B3-4FF6-9867-50A5D28D55C7}" presName="sibTrans" presStyleCnt="0"/>
      <dgm:spPr/>
    </dgm:pt>
    <dgm:pt modelId="{13781177-A345-4463-843E-087A499800A0}" type="pres">
      <dgm:prSet presAssocID="{8DC02C83-348F-48CF-99E9-262E8C56A43F}" presName="compNode" presStyleCnt="0"/>
      <dgm:spPr/>
    </dgm:pt>
    <dgm:pt modelId="{B4D85ABB-7BDA-4363-81DB-1081CB60674A}" type="pres">
      <dgm:prSet presAssocID="{8DC02C83-348F-48CF-99E9-262E8C56A43F}" presName="bgRect" presStyleLbl="bgShp" presStyleIdx="3" presStyleCnt="4"/>
      <dgm:spPr/>
    </dgm:pt>
    <dgm:pt modelId="{19B452D1-A1EC-42A2-B815-97DD8B28D519}" type="pres">
      <dgm:prSet presAssocID="{8DC02C83-348F-48CF-99E9-262E8C56A43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ctor"/>
        </a:ext>
      </dgm:extLst>
    </dgm:pt>
    <dgm:pt modelId="{D43BA3BF-1BDA-4C56-839E-97368330E7C2}" type="pres">
      <dgm:prSet presAssocID="{8DC02C83-348F-48CF-99E9-262E8C56A43F}" presName="spaceRect" presStyleCnt="0"/>
      <dgm:spPr/>
    </dgm:pt>
    <dgm:pt modelId="{DB4C2C36-C63E-4880-AFC0-51E39921BF54}" type="pres">
      <dgm:prSet presAssocID="{8DC02C83-348F-48CF-99E9-262E8C56A43F}" presName="parTx" presStyleLbl="revTx" presStyleIdx="3" presStyleCnt="5">
        <dgm:presLayoutVars>
          <dgm:chMax val="0"/>
          <dgm:chPref val="0"/>
        </dgm:presLayoutVars>
      </dgm:prSet>
      <dgm:spPr/>
    </dgm:pt>
    <dgm:pt modelId="{B1242D6A-3D47-4615-AA2E-3D067CA30559}" type="pres">
      <dgm:prSet presAssocID="{8DC02C83-348F-48CF-99E9-262E8C56A43F}" presName="desTx" presStyleLbl="revTx" presStyleIdx="4" presStyleCnt="5">
        <dgm:presLayoutVars/>
      </dgm:prSet>
      <dgm:spPr/>
    </dgm:pt>
  </dgm:ptLst>
  <dgm:cxnLst>
    <dgm:cxn modelId="{22CCC615-C837-4BC4-A4DC-7804FB350ADE}" type="presOf" srcId="{2EE9C417-0644-4B1F-BB3B-30760CAFE243}" destId="{CA0FFDDA-996D-4AB2-9166-393BAAD9BC7D}" srcOrd="0" destOrd="0" presId="urn:microsoft.com/office/officeart/2018/2/layout/IconVerticalSolidList"/>
    <dgm:cxn modelId="{8BDBD717-64D0-4235-A7C0-D1540F96AB0F}" type="presOf" srcId="{616C63C8-9587-48D9-B074-55AF79BF020A}" destId="{B1242D6A-3D47-4615-AA2E-3D067CA30559}" srcOrd="0" destOrd="2" presId="urn:microsoft.com/office/officeart/2018/2/layout/IconVerticalSolidList"/>
    <dgm:cxn modelId="{B613E02C-F2CE-4194-97A1-6C174F895705}" type="presOf" srcId="{32A080A9-F1E2-456E-9E57-92ABCBE00060}" destId="{B1242D6A-3D47-4615-AA2E-3D067CA30559}" srcOrd="0" destOrd="0" presId="urn:microsoft.com/office/officeart/2018/2/layout/IconVerticalSolidList"/>
    <dgm:cxn modelId="{DF27D736-9BC0-43A5-BF56-4DA46CC85187}" srcId="{8DC02C83-348F-48CF-99E9-262E8C56A43F}" destId="{32A080A9-F1E2-456E-9E57-92ABCBE00060}" srcOrd="0" destOrd="0" parTransId="{1AB21CF9-FCB4-4E46-BA69-D37FAA87EE30}" sibTransId="{46698A4C-5092-4114-B785-ABB07695807D}"/>
    <dgm:cxn modelId="{D7F1A448-0F6D-47C0-BE6C-39E0A8E395B7}" type="presOf" srcId="{415E5A90-58A8-4454-A2C7-D5C510F5CCEA}" destId="{88D2700B-6E8E-4B0D-B29B-61B4D472C313}" srcOrd="0" destOrd="0" presId="urn:microsoft.com/office/officeart/2018/2/layout/IconVerticalSolidList"/>
    <dgm:cxn modelId="{8B5A3D5E-29C9-4C88-B149-A3E198AEEA42}" type="presOf" srcId="{8DC02C83-348F-48CF-99E9-262E8C56A43F}" destId="{DB4C2C36-C63E-4880-AFC0-51E39921BF54}" srcOrd="0" destOrd="0" presId="urn:microsoft.com/office/officeart/2018/2/layout/IconVerticalSolidList"/>
    <dgm:cxn modelId="{7543475E-CDF2-4388-BC5C-E9BC62A4D8BE}" srcId="{8DC02C83-348F-48CF-99E9-262E8C56A43F}" destId="{6526043C-9072-4DBD-A0CC-54709476A815}" srcOrd="1" destOrd="0" parTransId="{D17189CC-DB6D-4606-AD8F-19D05984D451}" sibTransId="{031516A0-B611-4FED-8970-72D923500D41}"/>
    <dgm:cxn modelId="{4F192F6F-99D2-43A1-B046-14DEA94830CF}" srcId="{61B7CF12-3F49-413D-8CBE-E7A1369512F4}" destId="{8DC02C83-348F-48CF-99E9-262E8C56A43F}" srcOrd="3" destOrd="0" parTransId="{28680753-A855-4B83-9EF7-42D5F35C936B}" sibTransId="{6AF1CDA1-8B86-4472-9BD2-C2B64C777A39}"/>
    <dgm:cxn modelId="{19FCDF70-94E9-47FF-9FF7-152AF33D5699}" srcId="{8DC02C83-348F-48CF-99E9-262E8C56A43F}" destId="{616C63C8-9587-48D9-B074-55AF79BF020A}" srcOrd="2" destOrd="0" parTransId="{A5DB6A9F-58BF-441B-82D7-562B8C58EA16}" sibTransId="{5C15FCAB-98DB-45BB-8A82-4A4024E43FD0}"/>
    <dgm:cxn modelId="{7772DE9A-153D-4246-A06E-4D2CA3D09245}" srcId="{61B7CF12-3F49-413D-8CBE-E7A1369512F4}" destId="{7084203C-0CE1-4264-AD8E-695C5250722A}" srcOrd="2" destOrd="0" parTransId="{53AE795D-00A5-4C2A-A712-029D25211A76}" sibTransId="{CD5B4D43-E2B3-4FF6-9867-50A5D28D55C7}"/>
    <dgm:cxn modelId="{DF3FC2DD-8100-4124-B811-51643C372E37}" srcId="{61B7CF12-3F49-413D-8CBE-E7A1369512F4}" destId="{2EE9C417-0644-4B1F-BB3B-30760CAFE243}" srcOrd="1" destOrd="0" parTransId="{34C7E166-100A-4DF3-B3DC-5D5DF7000762}" sibTransId="{FEAE3E73-1733-4C8F-B766-DFE665B5476D}"/>
    <dgm:cxn modelId="{3E3CBBE5-39E1-4EAC-B5B9-478214B6F321}" type="presOf" srcId="{61B7CF12-3F49-413D-8CBE-E7A1369512F4}" destId="{9B537566-9115-487F-9ACC-8280FFB5B076}" srcOrd="0" destOrd="0" presId="urn:microsoft.com/office/officeart/2018/2/layout/IconVerticalSolidList"/>
    <dgm:cxn modelId="{E02401E8-551D-46E3-BD5E-FB285203B943}" srcId="{61B7CF12-3F49-413D-8CBE-E7A1369512F4}" destId="{415E5A90-58A8-4454-A2C7-D5C510F5CCEA}" srcOrd="0" destOrd="0" parTransId="{92F9597C-5633-4691-B611-8D99DDF1718B}" sibTransId="{9AEBCC70-FEB5-43DF-9385-5472421E76D6}"/>
    <dgm:cxn modelId="{2FA673EA-E4AA-42AB-B725-0ED8A5CDF28F}" type="presOf" srcId="{6526043C-9072-4DBD-A0CC-54709476A815}" destId="{B1242D6A-3D47-4615-AA2E-3D067CA30559}" srcOrd="0" destOrd="1" presId="urn:microsoft.com/office/officeart/2018/2/layout/IconVerticalSolidList"/>
    <dgm:cxn modelId="{45DBBCF3-7F69-497B-9710-A40B6BBC9C8B}" type="presOf" srcId="{7084203C-0CE1-4264-AD8E-695C5250722A}" destId="{843ECF7A-E599-4063-B852-1715DF3C1DC0}" srcOrd="0" destOrd="0" presId="urn:microsoft.com/office/officeart/2018/2/layout/IconVerticalSolidList"/>
    <dgm:cxn modelId="{884E5705-B996-4CA2-82AF-37B00C2BA064}" type="presParOf" srcId="{9B537566-9115-487F-9ACC-8280FFB5B076}" destId="{5144CEAE-B45F-479C-97FA-9D5CB78E36ED}" srcOrd="0" destOrd="0" presId="urn:microsoft.com/office/officeart/2018/2/layout/IconVerticalSolidList"/>
    <dgm:cxn modelId="{B4E0E673-4513-4D7E-AA3A-8BF906C3BE5A}" type="presParOf" srcId="{5144CEAE-B45F-479C-97FA-9D5CB78E36ED}" destId="{ACA03CBF-9436-444C-AF80-86C000903922}" srcOrd="0" destOrd="0" presId="urn:microsoft.com/office/officeart/2018/2/layout/IconVerticalSolidList"/>
    <dgm:cxn modelId="{3D1E46F2-A5FF-48E1-BC25-648EBA28CD8E}" type="presParOf" srcId="{5144CEAE-B45F-479C-97FA-9D5CB78E36ED}" destId="{03C41155-F9FE-479E-B39E-D1C7B56D31C5}" srcOrd="1" destOrd="0" presId="urn:microsoft.com/office/officeart/2018/2/layout/IconVerticalSolidList"/>
    <dgm:cxn modelId="{7FD7C68A-256B-4BD5-990D-0041E609FCDB}" type="presParOf" srcId="{5144CEAE-B45F-479C-97FA-9D5CB78E36ED}" destId="{14F0DFE0-F3CA-4D4E-95F4-3534ACE1F1D7}" srcOrd="2" destOrd="0" presId="urn:microsoft.com/office/officeart/2018/2/layout/IconVerticalSolidList"/>
    <dgm:cxn modelId="{6B574117-B407-4F2D-8890-174E0C9D6914}" type="presParOf" srcId="{5144CEAE-B45F-479C-97FA-9D5CB78E36ED}" destId="{88D2700B-6E8E-4B0D-B29B-61B4D472C313}" srcOrd="3" destOrd="0" presId="urn:microsoft.com/office/officeart/2018/2/layout/IconVerticalSolidList"/>
    <dgm:cxn modelId="{76971806-78BD-4844-9D16-63C6404CC050}" type="presParOf" srcId="{9B537566-9115-487F-9ACC-8280FFB5B076}" destId="{FBC27135-A1BE-4CEE-AC17-6B797D05892A}" srcOrd="1" destOrd="0" presId="urn:microsoft.com/office/officeart/2018/2/layout/IconVerticalSolidList"/>
    <dgm:cxn modelId="{ECB309EC-9664-4E8B-A52E-0D94F8A76D44}" type="presParOf" srcId="{9B537566-9115-487F-9ACC-8280FFB5B076}" destId="{7535B580-B7F7-44A9-ACAC-4F993724E72E}" srcOrd="2" destOrd="0" presId="urn:microsoft.com/office/officeart/2018/2/layout/IconVerticalSolidList"/>
    <dgm:cxn modelId="{9104148C-AF10-4E82-843A-38969F4CAF58}" type="presParOf" srcId="{7535B580-B7F7-44A9-ACAC-4F993724E72E}" destId="{EE0665A4-CBEB-4CD2-818F-F0F5465157A8}" srcOrd="0" destOrd="0" presId="urn:microsoft.com/office/officeart/2018/2/layout/IconVerticalSolidList"/>
    <dgm:cxn modelId="{D4E6397A-5B0E-467E-B9E5-987B7DD79731}" type="presParOf" srcId="{7535B580-B7F7-44A9-ACAC-4F993724E72E}" destId="{F16A046C-4F98-4860-A677-4F36E9B6F4D0}" srcOrd="1" destOrd="0" presId="urn:microsoft.com/office/officeart/2018/2/layout/IconVerticalSolidList"/>
    <dgm:cxn modelId="{ED5B335B-559D-4D02-A809-67EB7D05C714}" type="presParOf" srcId="{7535B580-B7F7-44A9-ACAC-4F993724E72E}" destId="{1E44FFD7-2735-4D3D-B80D-7EE87F1CA76C}" srcOrd="2" destOrd="0" presId="urn:microsoft.com/office/officeart/2018/2/layout/IconVerticalSolidList"/>
    <dgm:cxn modelId="{0A239CA2-BE63-4E6F-9DE5-8FF94F6B932C}" type="presParOf" srcId="{7535B580-B7F7-44A9-ACAC-4F993724E72E}" destId="{CA0FFDDA-996D-4AB2-9166-393BAAD9BC7D}" srcOrd="3" destOrd="0" presId="urn:microsoft.com/office/officeart/2018/2/layout/IconVerticalSolidList"/>
    <dgm:cxn modelId="{4E2A6C6C-92B6-4F44-A3EC-753AA5F3212D}" type="presParOf" srcId="{9B537566-9115-487F-9ACC-8280FFB5B076}" destId="{15B0E347-342A-4E3E-AFEA-6021B619C599}" srcOrd="3" destOrd="0" presId="urn:microsoft.com/office/officeart/2018/2/layout/IconVerticalSolidList"/>
    <dgm:cxn modelId="{9A2D6C17-B621-4074-B575-215F4A25FBAB}" type="presParOf" srcId="{9B537566-9115-487F-9ACC-8280FFB5B076}" destId="{0F872865-DAAB-4163-A7C8-D5EEBCE409A7}" srcOrd="4" destOrd="0" presId="urn:microsoft.com/office/officeart/2018/2/layout/IconVerticalSolidList"/>
    <dgm:cxn modelId="{A4D35C60-C65D-4358-BD93-BDB678096903}" type="presParOf" srcId="{0F872865-DAAB-4163-A7C8-D5EEBCE409A7}" destId="{3E387421-23F8-45A4-8E5E-FF4DB975370D}" srcOrd="0" destOrd="0" presId="urn:microsoft.com/office/officeart/2018/2/layout/IconVerticalSolidList"/>
    <dgm:cxn modelId="{4F57CC01-7AF6-40E5-A9D3-AB5B6105CB06}" type="presParOf" srcId="{0F872865-DAAB-4163-A7C8-D5EEBCE409A7}" destId="{5E531269-574C-4E51-AD25-48F2B9D2E5DE}" srcOrd="1" destOrd="0" presId="urn:microsoft.com/office/officeart/2018/2/layout/IconVerticalSolidList"/>
    <dgm:cxn modelId="{86CB415A-2D36-4BE4-97B6-ACD2A59BE3BA}" type="presParOf" srcId="{0F872865-DAAB-4163-A7C8-D5EEBCE409A7}" destId="{75F94804-7BC7-49DD-8085-D37E2650F2B0}" srcOrd="2" destOrd="0" presId="urn:microsoft.com/office/officeart/2018/2/layout/IconVerticalSolidList"/>
    <dgm:cxn modelId="{4814D23E-45F9-4E2C-BAE6-205F92B7B9E0}" type="presParOf" srcId="{0F872865-DAAB-4163-A7C8-D5EEBCE409A7}" destId="{843ECF7A-E599-4063-B852-1715DF3C1DC0}" srcOrd="3" destOrd="0" presId="urn:microsoft.com/office/officeart/2018/2/layout/IconVerticalSolidList"/>
    <dgm:cxn modelId="{5D95FE68-27BA-4379-9A0C-346447BFA76E}" type="presParOf" srcId="{9B537566-9115-487F-9ACC-8280FFB5B076}" destId="{9105F05A-7471-41CB-8374-1424C3F6BB94}" srcOrd="5" destOrd="0" presId="urn:microsoft.com/office/officeart/2018/2/layout/IconVerticalSolidList"/>
    <dgm:cxn modelId="{6AA5FAA9-DF22-47C8-BDE8-651D91A611A6}" type="presParOf" srcId="{9B537566-9115-487F-9ACC-8280FFB5B076}" destId="{13781177-A345-4463-843E-087A499800A0}" srcOrd="6" destOrd="0" presId="urn:microsoft.com/office/officeart/2018/2/layout/IconVerticalSolidList"/>
    <dgm:cxn modelId="{8B9507E4-40C5-4DAD-A287-4E86953C9608}" type="presParOf" srcId="{13781177-A345-4463-843E-087A499800A0}" destId="{B4D85ABB-7BDA-4363-81DB-1081CB60674A}" srcOrd="0" destOrd="0" presId="urn:microsoft.com/office/officeart/2018/2/layout/IconVerticalSolidList"/>
    <dgm:cxn modelId="{C662180C-942E-413C-8AE1-E2C6FE9EBC70}" type="presParOf" srcId="{13781177-A345-4463-843E-087A499800A0}" destId="{19B452D1-A1EC-42A2-B815-97DD8B28D519}" srcOrd="1" destOrd="0" presId="urn:microsoft.com/office/officeart/2018/2/layout/IconVerticalSolidList"/>
    <dgm:cxn modelId="{1878EB4E-DA9D-43D5-8305-2A66297C0EBC}" type="presParOf" srcId="{13781177-A345-4463-843E-087A499800A0}" destId="{D43BA3BF-1BDA-4C56-839E-97368330E7C2}" srcOrd="2" destOrd="0" presId="urn:microsoft.com/office/officeart/2018/2/layout/IconVerticalSolidList"/>
    <dgm:cxn modelId="{B1377E0E-E2BB-461A-A719-2446398CE3BD}" type="presParOf" srcId="{13781177-A345-4463-843E-087A499800A0}" destId="{DB4C2C36-C63E-4880-AFC0-51E39921BF54}" srcOrd="3" destOrd="0" presId="urn:microsoft.com/office/officeart/2018/2/layout/IconVerticalSolidList"/>
    <dgm:cxn modelId="{9969CC0E-E900-45FC-B5E2-E6546367E744}" type="presParOf" srcId="{13781177-A345-4463-843E-087A499800A0}" destId="{B1242D6A-3D47-4615-AA2E-3D067CA30559}"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BC0B7E-7E7C-4AEA-BFE2-A53DDD17498A}">
      <dsp:nvSpPr>
        <dsp:cNvPr id="0" name=""/>
        <dsp:cNvSpPr/>
      </dsp:nvSpPr>
      <dsp:spPr>
        <a:xfrm>
          <a:off x="0" y="0"/>
          <a:ext cx="8987404" cy="7686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3487F0-95E4-4FF5-B973-E61A2B676A75}">
      <dsp:nvSpPr>
        <dsp:cNvPr id="0" name=""/>
        <dsp:cNvSpPr/>
      </dsp:nvSpPr>
      <dsp:spPr>
        <a:xfrm>
          <a:off x="232505" y="174454"/>
          <a:ext cx="422736" cy="4227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3A76FA0-BFC4-4E43-9BDA-971CC1A9E330}">
      <dsp:nvSpPr>
        <dsp:cNvPr id="0" name=""/>
        <dsp:cNvSpPr/>
      </dsp:nvSpPr>
      <dsp:spPr>
        <a:xfrm>
          <a:off x="887747" y="1516"/>
          <a:ext cx="8099656" cy="768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345" tIns="81345" rIns="81345" bIns="81345" numCol="1" spcCol="1270" anchor="ctr" anchorCtr="0">
          <a:noAutofit/>
        </a:bodyPr>
        <a:lstStyle/>
        <a:p>
          <a:pPr marL="0" lvl="0" indent="0" algn="l" defTabSz="800100">
            <a:lnSpc>
              <a:spcPct val="100000"/>
            </a:lnSpc>
            <a:spcBef>
              <a:spcPct val="0"/>
            </a:spcBef>
            <a:spcAft>
              <a:spcPct val="35000"/>
            </a:spcAft>
            <a:buNone/>
          </a:pPr>
          <a:r>
            <a:rPr lang="en-US" sz="1800" kern="1200" dirty="0"/>
            <a:t>Describe the </a:t>
          </a:r>
          <a:r>
            <a:rPr lang="en-US" sz="1800" b="1" kern="1200" dirty="0"/>
            <a:t>current rates of statin adherence </a:t>
          </a:r>
          <a:r>
            <a:rPr lang="en-US" sz="1800" kern="1200" dirty="0"/>
            <a:t>among adults with clinical atherosclerotic cardiovascular disease in LA </a:t>
          </a:r>
        </a:p>
      </dsp:txBody>
      <dsp:txXfrm>
        <a:off x="887747" y="1516"/>
        <a:ext cx="8099656" cy="768612"/>
      </dsp:txXfrm>
    </dsp:sp>
    <dsp:sp modelId="{E44519FB-499B-4EE5-9EB9-B6CD8ADB2CA7}">
      <dsp:nvSpPr>
        <dsp:cNvPr id="0" name=""/>
        <dsp:cNvSpPr/>
      </dsp:nvSpPr>
      <dsp:spPr>
        <a:xfrm>
          <a:off x="0" y="962281"/>
          <a:ext cx="8987404" cy="7686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57DC5D-FCF4-463B-A614-6BE21FAC19C3}">
      <dsp:nvSpPr>
        <dsp:cNvPr id="0" name=""/>
        <dsp:cNvSpPr/>
      </dsp:nvSpPr>
      <dsp:spPr>
        <a:xfrm>
          <a:off x="232505" y="1135219"/>
          <a:ext cx="422736" cy="4227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3D1EFD3-BF67-46A6-BC64-2B8E3F173F81}">
      <dsp:nvSpPr>
        <dsp:cNvPr id="0" name=""/>
        <dsp:cNvSpPr/>
      </dsp:nvSpPr>
      <dsp:spPr>
        <a:xfrm>
          <a:off x="887747" y="962281"/>
          <a:ext cx="8099656" cy="768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345" tIns="81345" rIns="81345" bIns="81345" numCol="1" spcCol="1270" anchor="ctr" anchorCtr="0">
          <a:noAutofit/>
        </a:bodyPr>
        <a:lstStyle/>
        <a:p>
          <a:pPr marL="0" lvl="0" indent="0" algn="l" defTabSz="800100">
            <a:lnSpc>
              <a:spcPct val="100000"/>
            </a:lnSpc>
            <a:spcBef>
              <a:spcPct val="0"/>
            </a:spcBef>
            <a:spcAft>
              <a:spcPct val="35000"/>
            </a:spcAft>
            <a:buNone/>
          </a:pPr>
          <a:r>
            <a:rPr lang="en-US" sz="1800" kern="1200" dirty="0"/>
            <a:t>Analyze variations in statin </a:t>
          </a:r>
          <a:r>
            <a:rPr lang="en-US" sz="1800" b="1" kern="1200" dirty="0"/>
            <a:t>nonadherence among different demographic groups </a:t>
          </a:r>
          <a:r>
            <a:rPr lang="en-US" sz="1800" kern="1200" dirty="0"/>
            <a:t>(e.g., rural vs urban, race, geographic region)</a:t>
          </a:r>
        </a:p>
      </dsp:txBody>
      <dsp:txXfrm>
        <a:off x="887747" y="962281"/>
        <a:ext cx="8099656" cy="768612"/>
      </dsp:txXfrm>
    </dsp:sp>
    <dsp:sp modelId="{41395E80-ED92-4C69-B6A4-600727EDFA3B}">
      <dsp:nvSpPr>
        <dsp:cNvPr id="0" name=""/>
        <dsp:cNvSpPr/>
      </dsp:nvSpPr>
      <dsp:spPr>
        <a:xfrm>
          <a:off x="0" y="1923047"/>
          <a:ext cx="8987404" cy="7686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E563E9-9A45-4131-891D-DA69E361C197}">
      <dsp:nvSpPr>
        <dsp:cNvPr id="0" name=""/>
        <dsp:cNvSpPr/>
      </dsp:nvSpPr>
      <dsp:spPr>
        <a:xfrm>
          <a:off x="232505" y="2095984"/>
          <a:ext cx="422736" cy="4227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95FAA4F-580F-4891-B970-37DF1AA4F7B6}">
      <dsp:nvSpPr>
        <dsp:cNvPr id="0" name=""/>
        <dsp:cNvSpPr/>
      </dsp:nvSpPr>
      <dsp:spPr>
        <a:xfrm>
          <a:off x="887747" y="1923047"/>
          <a:ext cx="8099656" cy="768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345" tIns="81345" rIns="81345" bIns="81345" numCol="1" spcCol="1270" anchor="ctr" anchorCtr="0">
          <a:noAutofit/>
        </a:bodyPr>
        <a:lstStyle/>
        <a:p>
          <a:pPr marL="0" lvl="0" indent="0" algn="l" defTabSz="800100">
            <a:lnSpc>
              <a:spcPct val="100000"/>
            </a:lnSpc>
            <a:spcBef>
              <a:spcPct val="0"/>
            </a:spcBef>
            <a:spcAft>
              <a:spcPct val="35000"/>
            </a:spcAft>
            <a:buNone/>
          </a:pPr>
          <a:r>
            <a:rPr lang="en-US" sz="1800" kern="1200" dirty="0"/>
            <a:t>Identify </a:t>
          </a:r>
          <a:r>
            <a:rPr lang="en-US" sz="1800" b="1" kern="1200" dirty="0"/>
            <a:t>potential disparities and social determinants of health </a:t>
          </a:r>
          <a:r>
            <a:rPr lang="en-US" sz="1800" kern="1200" dirty="0"/>
            <a:t>that influence differences in statin adherence</a:t>
          </a:r>
        </a:p>
      </dsp:txBody>
      <dsp:txXfrm>
        <a:off x="887747" y="1923047"/>
        <a:ext cx="8099656" cy="768612"/>
      </dsp:txXfrm>
    </dsp:sp>
    <dsp:sp modelId="{514B35AD-FA61-44BD-AC90-3B6DA616FC84}">
      <dsp:nvSpPr>
        <dsp:cNvPr id="0" name=""/>
        <dsp:cNvSpPr/>
      </dsp:nvSpPr>
      <dsp:spPr>
        <a:xfrm>
          <a:off x="0" y="2883812"/>
          <a:ext cx="8987404" cy="76861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4E79F3-DCF0-4246-8F64-D3FD9430C9B8}">
      <dsp:nvSpPr>
        <dsp:cNvPr id="0" name=""/>
        <dsp:cNvSpPr/>
      </dsp:nvSpPr>
      <dsp:spPr>
        <a:xfrm>
          <a:off x="232505" y="3056750"/>
          <a:ext cx="422736" cy="42273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55A8E2C-9247-4918-A576-3C46E4AC60DE}">
      <dsp:nvSpPr>
        <dsp:cNvPr id="0" name=""/>
        <dsp:cNvSpPr/>
      </dsp:nvSpPr>
      <dsp:spPr>
        <a:xfrm>
          <a:off x="887747" y="2883812"/>
          <a:ext cx="8099656" cy="7686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345" tIns="81345" rIns="81345" bIns="81345" numCol="1" spcCol="1270" anchor="ctr" anchorCtr="0">
          <a:noAutofit/>
        </a:bodyPr>
        <a:lstStyle/>
        <a:p>
          <a:pPr marL="0" lvl="0" indent="0" algn="l" defTabSz="800100">
            <a:lnSpc>
              <a:spcPct val="100000"/>
            </a:lnSpc>
            <a:spcBef>
              <a:spcPct val="0"/>
            </a:spcBef>
            <a:spcAft>
              <a:spcPct val="35000"/>
            </a:spcAft>
            <a:buNone/>
          </a:pPr>
          <a:r>
            <a:rPr lang="en-US" sz="1800" kern="1200" dirty="0"/>
            <a:t>Develop </a:t>
          </a:r>
          <a:r>
            <a:rPr lang="en-US" sz="1800" b="1" kern="1200" dirty="0"/>
            <a:t>data-driven recommendations </a:t>
          </a:r>
          <a:r>
            <a:rPr lang="en-US" sz="1800" kern="1200" dirty="0"/>
            <a:t>to improve adherence rates for patients</a:t>
          </a:r>
        </a:p>
      </dsp:txBody>
      <dsp:txXfrm>
        <a:off x="887747" y="2883812"/>
        <a:ext cx="8099656" cy="7686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40C880-C8EA-4B27-8400-D4C97E689C7C}">
      <dsp:nvSpPr>
        <dsp:cNvPr id="0" name=""/>
        <dsp:cNvSpPr/>
      </dsp:nvSpPr>
      <dsp:spPr>
        <a:xfrm>
          <a:off x="330221" y="569589"/>
          <a:ext cx="1512000" cy="15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564FD5E-B5CA-4E73-9107-599F648460F3}">
      <dsp:nvSpPr>
        <dsp:cNvPr id="0" name=""/>
        <dsp:cNvSpPr/>
      </dsp:nvSpPr>
      <dsp:spPr>
        <a:xfrm>
          <a:off x="330221" y="2223635"/>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kern="1200" dirty="0"/>
            <a:t>Atherosclerotic cardiovascular disease (ASCVD) in the US</a:t>
          </a:r>
        </a:p>
      </dsp:txBody>
      <dsp:txXfrm>
        <a:off x="330221" y="2223635"/>
        <a:ext cx="4320000" cy="648000"/>
      </dsp:txXfrm>
    </dsp:sp>
    <dsp:sp modelId="{5141AA23-0723-4D92-B4D5-8B5359189481}">
      <dsp:nvSpPr>
        <dsp:cNvPr id="0" name=""/>
        <dsp:cNvSpPr/>
      </dsp:nvSpPr>
      <dsp:spPr>
        <a:xfrm>
          <a:off x="330221" y="2937703"/>
          <a:ext cx="4320000" cy="935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100000"/>
            </a:lnSpc>
            <a:spcBef>
              <a:spcPct val="0"/>
            </a:spcBef>
            <a:spcAft>
              <a:spcPct val="35000"/>
            </a:spcAft>
            <a:buNone/>
          </a:pPr>
          <a:r>
            <a:rPr lang="en-US" sz="1500" b="0" kern="1200" dirty="0"/>
            <a:t>Currently, ASCVD- related conditions remain the leading cause of morbidity and mortality globally</a:t>
          </a:r>
        </a:p>
      </dsp:txBody>
      <dsp:txXfrm>
        <a:off x="330221" y="2937703"/>
        <a:ext cx="4320000" cy="935279"/>
      </dsp:txXfrm>
    </dsp:sp>
    <dsp:sp modelId="{8F7F169F-7B2E-486B-8818-EFCA4BBA17BF}">
      <dsp:nvSpPr>
        <dsp:cNvPr id="0" name=""/>
        <dsp:cNvSpPr/>
      </dsp:nvSpPr>
      <dsp:spPr>
        <a:xfrm>
          <a:off x="5406222" y="569589"/>
          <a:ext cx="1512000" cy="15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123E0DF-AC5A-47BC-AEC6-EEB598533ECC}">
      <dsp:nvSpPr>
        <dsp:cNvPr id="0" name=""/>
        <dsp:cNvSpPr/>
      </dsp:nvSpPr>
      <dsp:spPr>
        <a:xfrm>
          <a:off x="5406222" y="2223635"/>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kern="1200" dirty="0"/>
            <a:t>ASCVD in Louisiana</a:t>
          </a:r>
        </a:p>
      </dsp:txBody>
      <dsp:txXfrm>
        <a:off x="5406222" y="2223635"/>
        <a:ext cx="4320000" cy="648000"/>
      </dsp:txXfrm>
    </dsp:sp>
    <dsp:sp modelId="{B0E82883-FAE3-40B7-9CA5-26A492250B49}">
      <dsp:nvSpPr>
        <dsp:cNvPr id="0" name=""/>
        <dsp:cNvSpPr/>
      </dsp:nvSpPr>
      <dsp:spPr>
        <a:xfrm>
          <a:off x="5406222" y="2937703"/>
          <a:ext cx="4320000" cy="9352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100000"/>
            </a:lnSpc>
            <a:spcBef>
              <a:spcPct val="0"/>
            </a:spcBef>
            <a:spcAft>
              <a:spcPct val="35000"/>
            </a:spcAft>
            <a:buNone/>
          </a:pPr>
          <a:r>
            <a:rPr lang="en-US" sz="1500" kern="1200" dirty="0"/>
            <a:t>According to the CDC, heart disease is the #1 killer in LA and is responsible for 25% of all deaths in the state. LA ranks 5</a:t>
          </a:r>
          <a:r>
            <a:rPr lang="en-US" sz="1500" kern="1200" baseline="30000" dirty="0"/>
            <a:t>th</a:t>
          </a:r>
          <a:r>
            <a:rPr lang="en-US" sz="1500" kern="1200" dirty="0"/>
            <a:t> in the nation for heart attack death rate. </a:t>
          </a:r>
        </a:p>
      </dsp:txBody>
      <dsp:txXfrm>
        <a:off x="5406222" y="2937703"/>
        <a:ext cx="4320000" cy="9352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A03CBF-9436-444C-AF80-86C000903922}">
      <dsp:nvSpPr>
        <dsp:cNvPr id="0" name=""/>
        <dsp:cNvSpPr/>
      </dsp:nvSpPr>
      <dsp:spPr>
        <a:xfrm>
          <a:off x="0" y="4753"/>
          <a:ext cx="6832212" cy="110637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C41155-F9FE-479E-B39E-D1C7B56D31C5}">
      <dsp:nvSpPr>
        <dsp:cNvPr id="0" name=""/>
        <dsp:cNvSpPr/>
      </dsp:nvSpPr>
      <dsp:spPr>
        <a:xfrm>
          <a:off x="334677" y="253687"/>
          <a:ext cx="608505" cy="60850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8D2700B-6E8E-4B0D-B29B-61B4D472C313}">
      <dsp:nvSpPr>
        <dsp:cNvPr id="0" name=""/>
        <dsp:cNvSpPr/>
      </dsp:nvSpPr>
      <dsp:spPr>
        <a:xfrm>
          <a:off x="1277860" y="4753"/>
          <a:ext cx="5553102" cy="1106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091" tIns="117091" rIns="117091" bIns="117091" numCol="1" spcCol="1270" anchor="ctr" anchorCtr="0">
          <a:noAutofit/>
        </a:bodyPr>
        <a:lstStyle/>
        <a:p>
          <a:pPr marL="0" lvl="0" indent="0" algn="l" defTabSz="666750">
            <a:lnSpc>
              <a:spcPct val="90000"/>
            </a:lnSpc>
            <a:spcBef>
              <a:spcPct val="0"/>
            </a:spcBef>
            <a:spcAft>
              <a:spcPct val="35000"/>
            </a:spcAft>
            <a:buNone/>
          </a:pPr>
          <a:r>
            <a:rPr lang="en-US" sz="1500" kern="1200"/>
            <a:t>Simplifying medication regimens </a:t>
          </a:r>
        </a:p>
      </dsp:txBody>
      <dsp:txXfrm>
        <a:off x="1277860" y="4753"/>
        <a:ext cx="5553102" cy="1106372"/>
      </dsp:txXfrm>
    </dsp:sp>
    <dsp:sp modelId="{EE0665A4-CBEB-4CD2-818F-F0F5465157A8}">
      <dsp:nvSpPr>
        <dsp:cNvPr id="0" name=""/>
        <dsp:cNvSpPr/>
      </dsp:nvSpPr>
      <dsp:spPr>
        <a:xfrm>
          <a:off x="0" y="1387719"/>
          <a:ext cx="6832212" cy="110637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6A046C-4F98-4860-A677-4F36E9B6F4D0}">
      <dsp:nvSpPr>
        <dsp:cNvPr id="0" name=""/>
        <dsp:cNvSpPr/>
      </dsp:nvSpPr>
      <dsp:spPr>
        <a:xfrm>
          <a:off x="334677" y="1636653"/>
          <a:ext cx="608505" cy="60850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A0FFDDA-996D-4AB2-9166-393BAAD9BC7D}">
      <dsp:nvSpPr>
        <dsp:cNvPr id="0" name=""/>
        <dsp:cNvSpPr/>
      </dsp:nvSpPr>
      <dsp:spPr>
        <a:xfrm>
          <a:off x="1277860" y="1387719"/>
          <a:ext cx="5553102" cy="1106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091" tIns="117091" rIns="117091" bIns="117091" numCol="1" spcCol="1270" anchor="ctr" anchorCtr="0">
          <a:noAutofit/>
        </a:bodyPr>
        <a:lstStyle/>
        <a:p>
          <a:pPr marL="0" lvl="0" indent="0" algn="l" defTabSz="666750">
            <a:lnSpc>
              <a:spcPct val="90000"/>
            </a:lnSpc>
            <a:spcBef>
              <a:spcPct val="0"/>
            </a:spcBef>
            <a:spcAft>
              <a:spcPct val="35000"/>
            </a:spcAft>
            <a:buNone/>
          </a:pPr>
          <a:r>
            <a:rPr lang="en-US" sz="1500" kern="1200"/>
            <a:t>Reminder systems </a:t>
          </a:r>
        </a:p>
      </dsp:txBody>
      <dsp:txXfrm>
        <a:off x="1277860" y="1387719"/>
        <a:ext cx="5553102" cy="1106372"/>
      </dsp:txXfrm>
    </dsp:sp>
    <dsp:sp modelId="{3E387421-23F8-45A4-8E5E-FF4DB975370D}">
      <dsp:nvSpPr>
        <dsp:cNvPr id="0" name=""/>
        <dsp:cNvSpPr/>
      </dsp:nvSpPr>
      <dsp:spPr>
        <a:xfrm>
          <a:off x="0" y="2770686"/>
          <a:ext cx="6832212" cy="110637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531269-574C-4E51-AD25-48F2B9D2E5DE}">
      <dsp:nvSpPr>
        <dsp:cNvPr id="0" name=""/>
        <dsp:cNvSpPr/>
      </dsp:nvSpPr>
      <dsp:spPr>
        <a:xfrm>
          <a:off x="334677" y="3019620"/>
          <a:ext cx="608505" cy="60850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43ECF7A-E599-4063-B852-1715DF3C1DC0}">
      <dsp:nvSpPr>
        <dsp:cNvPr id="0" name=""/>
        <dsp:cNvSpPr/>
      </dsp:nvSpPr>
      <dsp:spPr>
        <a:xfrm>
          <a:off x="1277860" y="2770686"/>
          <a:ext cx="5553102" cy="1106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091" tIns="117091" rIns="117091" bIns="117091" numCol="1" spcCol="1270" anchor="ctr" anchorCtr="0">
          <a:noAutofit/>
        </a:bodyPr>
        <a:lstStyle/>
        <a:p>
          <a:pPr marL="0" lvl="0" indent="0" algn="l" defTabSz="666750">
            <a:lnSpc>
              <a:spcPct val="90000"/>
            </a:lnSpc>
            <a:spcBef>
              <a:spcPct val="0"/>
            </a:spcBef>
            <a:spcAft>
              <a:spcPct val="35000"/>
            </a:spcAft>
            <a:buNone/>
          </a:pPr>
          <a:r>
            <a:rPr lang="en-US" sz="1500" kern="1200"/>
            <a:t>Incentives to promote adherence</a:t>
          </a:r>
        </a:p>
      </dsp:txBody>
      <dsp:txXfrm>
        <a:off x="1277860" y="2770686"/>
        <a:ext cx="5553102" cy="1106372"/>
      </dsp:txXfrm>
    </dsp:sp>
    <dsp:sp modelId="{B4D85ABB-7BDA-4363-81DB-1081CB60674A}">
      <dsp:nvSpPr>
        <dsp:cNvPr id="0" name=""/>
        <dsp:cNvSpPr/>
      </dsp:nvSpPr>
      <dsp:spPr>
        <a:xfrm>
          <a:off x="0" y="4153652"/>
          <a:ext cx="6832212" cy="110637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B452D1-A1EC-42A2-B815-97DD8B28D519}">
      <dsp:nvSpPr>
        <dsp:cNvPr id="0" name=""/>
        <dsp:cNvSpPr/>
      </dsp:nvSpPr>
      <dsp:spPr>
        <a:xfrm>
          <a:off x="334677" y="4402586"/>
          <a:ext cx="608505" cy="60850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DB4C2C36-C63E-4880-AFC0-51E39921BF54}">
      <dsp:nvSpPr>
        <dsp:cNvPr id="0" name=""/>
        <dsp:cNvSpPr/>
      </dsp:nvSpPr>
      <dsp:spPr>
        <a:xfrm>
          <a:off x="1277860" y="4153652"/>
          <a:ext cx="3074495" cy="1106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091" tIns="117091" rIns="117091" bIns="117091" numCol="1" spcCol="1270" anchor="ctr" anchorCtr="0">
          <a:noAutofit/>
        </a:bodyPr>
        <a:lstStyle/>
        <a:p>
          <a:pPr marL="0" lvl="0" indent="0" algn="l" defTabSz="666750">
            <a:lnSpc>
              <a:spcPct val="90000"/>
            </a:lnSpc>
            <a:spcBef>
              <a:spcPct val="0"/>
            </a:spcBef>
            <a:spcAft>
              <a:spcPct val="35000"/>
            </a:spcAft>
            <a:buNone/>
          </a:pPr>
          <a:r>
            <a:rPr lang="en-US" sz="1500" kern="1200"/>
            <a:t>Currently ACLA sends out a text message to patients who are nonadherent to their medications</a:t>
          </a:r>
        </a:p>
      </dsp:txBody>
      <dsp:txXfrm>
        <a:off x="1277860" y="4153652"/>
        <a:ext cx="3074495" cy="1106372"/>
      </dsp:txXfrm>
    </dsp:sp>
    <dsp:sp modelId="{B1242D6A-3D47-4615-AA2E-3D067CA30559}">
      <dsp:nvSpPr>
        <dsp:cNvPr id="0" name=""/>
        <dsp:cNvSpPr/>
      </dsp:nvSpPr>
      <dsp:spPr>
        <a:xfrm>
          <a:off x="4352356" y="4153652"/>
          <a:ext cx="2478606" cy="1106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091" tIns="117091" rIns="117091" bIns="117091" numCol="1" spcCol="1270" anchor="ctr" anchorCtr="0">
          <a:noAutofit/>
        </a:bodyPr>
        <a:lstStyle/>
        <a:p>
          <a:pPr marL="0" lvl="0" indent="0" algn="l" defTabSz="488950">
            <a:lnSpc>
              <a:spcPct val="90000"/>
            </a:lnSpc>
            <a:spcBef>
              <a:spcPct val="0"/>
            </a:spcBef>
            <a:spcAft>
              <a:spcPct val="35000"/>
            </a:spcAft>
            <a:buNone/>
          </a:pPr>
          <a:r>
            <a:rPr lang="en-US" sz="1100" kern="1200"/>
            <a:t>Planning to continue into 2026</a:t>
          </a:r>
        </a:p>
        <a:p>
          <a:pPr marL="0" lvl="0" indent="0" algn="l" defTabSz="488950">
            <a:lnSpc>
              <a:spcPct val="90000"/>
            </a:lnSpc>
            <a:spcBef>
              <a:spcPct val="0"/>
            </a:spcBef>
            <a:spcAft>
              <a:spcPct val="35000"/>
            </a:spcAft>
            <a:buNone/>
          </a:pPr>
          <a:r>
            <a:rPr lang="en-US" sz="1100" kern="1200"/>
            <a:t>Communicate with providers of nonadherent members </a:t>
          </a:r>
        </a:p>
        <a:p>
          <a:pPr marL="0" lvl="0" indent="0" algn="l" defTabSz="488950">
            <a:lnSpc>
              <a:spcPct val="90000"/>
            </a:lnSpc>
            <a:spcBef>
              <a:spcPct val="0"/>
            </a:spcBef>
            <a:spcAft>
              <a:spcPct val="35000"/>
            </a:spcAft>
            <a:buNone/>
          </a:pPr>
          <a:r>
            <a:rPr lang="en-US" sz="1100" kern="1200"/>
            <a:t>A statin therapy poster is under review to put in providers offices </a:t>
          </a:r>
        </a:p>
      </dsp:txBody>
      <dsp:txXfrm>
        <a:off x="4352356" y="4153652"/>
        <a:ext cx="2478606" cy="110637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A2248F-EB36-964C-8BE9-A6BEB7814D7F}" type="datetimeFigureOut">
              <a:rPr lang="en-US" smtClean="0"/>
              <a:t>3/11/26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0F25FD-3549-6140-9E85-8ACA2F564C79}" type="slidenum">
              <a:rPr lang="en-US" smtClean="0"/>
              <a:t>‹#›</a:t>
            </a:fld>
            <a:endParaRPr lang="en-US"/>
          </a:p>
        </p:txBody>
      </p:sp>
    </p:spTree>
    <p:extLst>
      <p:ext uri="{BB962C8B-B14F-4D97-AF65-F5344CB8AC3E}">
        <p14:creationId xmlns:p14="http://schemas.microsoft.com/office/powerpoint/2010/main" val="1773939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0F25FD-3549-6140-9E85-8ACA2F564C79}" type="slidenum">
              <a:rPr lang="en-US" smtClean="0"/>
              <a:t>1</a:t>
            </a:fld>
            <a:endParaRPr lang="en-US"/>
          </a:p>
        </p:txBody>
      </p:sp>
    </p:spTree>
    <p:extLst>
      <p:ext uri="{BB962C8B-B14F-4D97-AF65-F5344CB8AC3E}">
        <p14:creationId xmlns:p14="http://schemas.microsoft.com/office/powerpoint/2010/main" val="642029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0F25FD-3549-6140-9E85-8ACA2F564C79}" type="slidenum">
              <a:rPr lang="en-US" smtClean="0"/>
              <a:t>11</a:t>
            </a:fld>
            <a:endParaRPr lang="en-US"/>
          </a:p>
        </p:txBody>
      </p:sp>
    </p:spTree>
    <p:extLst>
      <p:ext uri="{BB962C8B-B14F-4D97-AF65-F5344CB8AC3E}">
        <p14:creationId xmlns:p14="http://schemas.microsoft.com/office/powerpoint/2010/main" val="2143141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Lower adherence rates – lack of understanding of disease condition, side effects (myopathy), cost of medication</a:t>
            </a:r>
          </a:p>
          <a:p>
            <a:endParaRPr lang="en-US" dirty="0"/>
          </a:p>
        </p:txBody>
      </p:sp>
      <p:sp>
        <p:nvSpPr>
          <p:cNvPr id="4" name="Slide Number Placeholder 3"/>
          <p:cNvSpPr>
            <a:spLocks noGrp="1"/>
          </p:cNvSpPr>
          <p:nvPr>
            <p:ph type="sldNum" sz="quarter" idx="5"/>
          </p:nvPr>
        </p:nvSpPr>
        <p:spPr/>
        <p:txBody>
          <a:bodyPr/>
          <a:lstStyle/>
          <a:p>
            <a:fld id="{8C0F25FD-3549-6140-9E85-8ACA2F564C79}" type="slidenum">
              <a:rPr lang="en-US" smtClean="0"/>
              <a:t>12</a:t>
            </a:fld>
            <a:endParaRPr lang="en-US"/>
          </a:p>
        </p:txBody>
      </p:sp>
    </p:spTree>
    <p:extLst>
      <p:ext uri="{BB962C8B-B14F-4D97-AF65-F5344CB8AC3E}">
        <p14:creationId xmlns:p14="http://schemas.microsoft.com/office/powerpoint/2010/main" val="29529075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8C0F25FD-3549-6140-9E85-8ACA2F564C79}" type="slidenum">
              <a:rPr lang="en-US" smtClean="0"/>
              <a:t>13</a:t>
            </a:fld>
            <a:endParaRPr lang="en-US"/>
          </a:p>
        </p:txBody>
      </p:sp>
    </p:spTree>
    <p:extLst>
      <p:ext uri="{BB962C8B-B14F-4D97-AF65-F5344CB8AC3E}">
        <p14:creationId xmlns:p14="http://schemas.microsoft.com/office/powerpoint/2010/main" val="3123604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0F25FD-3549-6140-9E85-8ACA2F564C79}" type="slidenum">
              <a:rPr lang="en-US" smtClean="0"/>
              <a:t>3</a:t>
            </a:fld>
            <a:endParaRPr lang="en-US"/>
          </a:p>
        </p:txBody>
      </p:sp>
    </p:spTree>
    <p:extLst>
      <p:ext uri="{BB962C8B-B14F-4D97-AF65-F5344CB8AC3E}">
        <p14:creationId xmlns:p14="http://schemas.microsoft.com/office/powerpoint/2010/main" val="4058474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Statin prescription rates for primary prevention have risen significantly, reaching approximately 62.8% in 2024 for eligible U.S. adults</a:t>
            </a:r>
            <a:r>
              <a:rPr lang="en-US" sz="1200" b="0" i="0" kern="1200" dirty="0">
                <a:solidFill>
                  <a:schemeClr val="tx1"/>
                </a:solidFill>
                <a:effectLst/>
                <a:latin typeface="+mn-lt"/>
                <a:ea typeface="+mn-ea"/>
                <a:cs typeface="+mn-cs"/>
              </a:rPr>
              <a:t> according to the NIH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Despite this, about 40% of eligible patients remain untreated. Utilization is highest among older adults (48% for ages 75+) and those with, or at high risk for, cardiovascular disease.</a:t>
            </a:r>
            <a:endParaRPr lang="en-US" dirty="0"/>
          </a:p>
        </p:txBody>
      </p:sp>
      <p:sp>
        <p:nvSpPr>
          <p:cNvPr id="4" name="Slide Number Placeholder 3"/>
          <p:cNvSpPr>
            <a:spLocks noGrp="1"/>
          </p:cNvSpPr>
          <p:nvPr>
            <p:ph type="sldNum" sz="quarter" idx="5"/>
          </p:nvPr>
        </p:nvSpPr>
        <p:spPr/>
        <p:txBody>
          <a:bodyPr/>
          <a:lstStyle/>
          <a:p>
            <a:fld id="{8C0F25FD-3549-6140-9E85-8ACA2F564C79}" type="slidenum">
              <a:rPr lang="en-US" smtClean="0"/>
              <a:t>4</a:t>
            </a:fld>
            <a:endParaRPr lang="en-US"/>
          </a:p>
        </p:txBody>
      </p:sp>
    </p:spTree>
    <p:extLst>
      <p:ext uri="{BB962C8B-B14F-4D97-AF65-F5344CB8AC3E}">
        <p14:creationId xmlns:p14="http://schemas.microsoft.com/office/powerpoint/2010/main" val="2498496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USPSTF- US Preventative Services Task Force </a:t>
            </a:r>
          </a:p>
        </p:txBody>
      </p:sp>
      <p:sp>
        <p:nvSpPr>
          <p:cNvPr id="4" name="Slide Number Placeholder 3"/>
          <p:cNvSpPr>
            <a:spLocks noGrp="1"/>
          </p:cNvSpPr>
          <p:nvPr>
            <p:ph type="sldNum" sz="quarter" idx="5"/>
          </p:nvPr>
        </p:nvSpPr>
        <p:spPr/>
        <p:txBody>
          <a:bodyPr/>
          <a:lstStyle/>
          <a:p>
            <a:fld id="{8C0F25FD-3549-6140-9E85-8ACA2F564C79}" type="slidenum">
              <a:rPr lang="en-US" smtClean="0"/>
              <a:t>5</a:t>
            </a:fld>
            <a:endParaRPr lang="en-US"/>
          </a:p>
        </p:txBody>
      </p:sp>
    </p:spTree>
    <p:extLst>
      <p:ext uri="{BB962C8B-B14F-4D97-AF65-F5344CB8AC3E}">
        <p14:creationId xmlns:p14="http://schemas.microsoft.com/office/powerpoint/2010/main" val="4095810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presentation will focus on nonadherence rates among the analyzed data to better identify specific trends and make recommendations to decrease nonadherence rates </a:t>
            </a:r>
          </a:p>
        </p:txBody>
      </p:sp>
      <p:sp>
        <p:nvSpPr>
          <p:cNvPr id="4" name="Slide Number Placeholder 3"/>
          <p:cNvSpPr>
            <a:spLocks noGrp="1"/>
          </p:cNvSpPr>
          <p:nvPr>
            <p:ph type="sldNum" sz="quarter" idx="5"/>
          </p:nvPr>
        </p:nvSpPr>
        <p:spPr/>
        <p:txBody>
          <a:bodyPr/>
          <a:lstStyle/>
          <a:p>
            <a:fld id="{8C0F25FD-3549-6140-9E85-8ACA2F564C79}" type="slidenum">
              <a:rPr lang="en-US" smtClean="0"/>
              <a:t>6</a:t>
            </a:fld>
            <a:endParaRPr lang="en-US"/>
          </a:p>
        </p:txBody>
      </p:sp>
    </p:spTree>
    <p:extLst>
      <p:ext uri="{BB962C8B-B14F-4D97-AF65-F5344CB8AC3E}">
        <p14:creationId xmlns:p14="http://schemas.microsoft.com/office/powerpoint/2010/main" val="962775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Slight decline</a:t>
            </a:r>
          </a:p>
          <a:p>
            <a:r>
              <a:rPr lang="en-US" dirty="0"/>
              <a:t>- Will look into breakdown of these adherence rates by race, rural vs urban environment, and regions to investigate potential causes of this decrease in adherence and how this can be addressed </a:t>
            </a:r>
          </a:p>
        </p:txBody>
      </p:sp>
      <p:sp>
        <p:nvSpPr>
          <p:cNvPr id="4" name="Slide Number Placeholder 3"/>
          <p:cNvSpPr>
            <a:spLocks noGrp="1"/>
          </p:cNvSpPr>
          <p:nvPr>
            <p:ph type="sldNum" sz="quarter" idx="5"/>
          </p:nvPr>
        </p:nvSpPr>
        <p:spPr/>
        <p:txBody>
          <a:bodyPr/>
          <a:lstStyle/>
          <a:p>
            <a:fld id="{8C0F25FD-3549-6140-9E85-8ACA2F564C79}" type="slidenum">
              <a:rPr lang="en-US" smtClean="0"/>
              <a:t>7</a:t>
            </a:fld>
            <a:endParaRPr lang="en-US"/>
          </a:p>
        </p:txBody>
      </p:sp>
    </p:spTree>
    <p:extLst>
      <p:ext uri="{BB962C8B-B14F-4D97-AF65-F5344CB8AC3E}">
        <p14:creationId xmlns:p14="http://schemas.microsoft.com/office/powerpoint/2010/main" val="680235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a:p>
            <a:r>
              <a:rPr lang="en-US" dirty="0"/>
              <a:t>AA: nonadherence rates went from 40.7 to 43.8</a:t>
            </a:r>
          </a:p>
          <a:p>
            <a:r>
              <a:rPr lang="en-US" dirty="0"/>
              <a:t>White: 25.8 to 36.2- very significant increase</a:t>
            </a:r>
          </a:p>
          <a:p>
            <a:r>
              <a:rPr lang="en-US" dirty="0"/>
              <a:t>- Several factors such as mistrust in healthcare or healthcare literacy may be playing into this difference from 2024 to 2025 </a:t>
            </a:r>
          </a:p>
          <a:p>
            <a:endParaRPr lang="en-US" dirty="0"/>
          </a:p>
          <a:p>
            <a:pPr marL="0" indent="0">
              <a:buFont typeface="Arial" panose="020B0604020202020204" pitchFamily="34" charset="0"/>
              <a:buNone/>
            </a:pPr>
            <a:r>
              <a:rPr lang="en-US" dirty="0"/>
              <a:t>Black/ AA had second highest nonadherent rate </a:t>
            </a:r>
          </a:p>
          <a:p>
            <a:pPr marL="0" indent="0">
              <a:buFont typeface="Arial" panose="020B0604020202020204" pitchFamily="34" charset="0"/>
              <a:buNone/>
            </a:pPr>
            <a:r>
              <a:rPr lang="en-US" dirty="0"/>
              <a:t>Why? – Mistrust in healthcare system, cultural differences, or healthcare literacy</a:t>
            </a:r>
          </a:p>
          <a:p>
            <a:endParaRPr lang="en-US" dirty="0"/>
          </a:p>
          <a:p>
            <a:r>
              <a:rPr lang="en-US" dirty="0"/>
              <a:t>Other than two or more races, Black and White races remained in the top races with highest nonadherence rates</a:t>
            </a:r>
          </a:p>
          <a:p>
            <a:r>
              <a:rPr lang="en-US" dirty="0"/>
              <a:t>- They had the biggest sample sizes and sample sizes were the reason several other groups were taken out of the analysis </a:t>
            </a:r>
          </a:p>
        </p:txBody>
      </p:sp>
      <p:sp>
        <p:nvSpPr>
          <p:cNvPr id="4" name="Slide Number Placeholder 3"/>
          <p:cNvSpPr>
            <a:spLocks noGrp="1"/>
          </p:cNvSpPr>
          <p:nvPr>
            <p:ph type="sldNum" sz="quarter" idx="5"/>
          </p:nvPr>
        </p:nvSpPr>
        <p:spPr/>
        <p:txBody>
          <a:bodyPr/>
          <a:lstStyle/>
          <a:p>
            <a:fld id="{8C0F25FD-3549-6140-9E85-8ACA2F564C79}" type="slidenum">
              <a:rPr lang="en-US" smtClean="0"/>
              <a:t>8</a:t>
            </a:fld>
            <a:endParaRPr lang="en-US"/>
          </a:p>
        </p:txBody>
      </p:sp>
    </p:spTree>
    <p:extLst>
      <p:ext uri="{BB962C8B-B14F-4D97-AF65-F5344CB8AC3E}">
        <p14:creationId xmlns:p14="http://schemas.microsoft.com/office/powerpoint/2010/main" val="29089228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Urban areas had an increased in nonadherence from 31.8 to 39.2%</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Rural areas had a slight increase in nonadherence from 28.7 to 38.7%</a:t>
            </a:r>
          </a:p>
          <a:p>
            <a:endParaRPr lang="en-US" dirty="0"/>
          </a:p>
        </p:txBody>
      </p:sp>
      <p:sp>
        <p:nvSpPr>
          <p:cNvPr id="4" name="Slide Number Placeholder 3"/>
          <p:cNvSpPr>
            <a:spLocks noGrp="1"/>
          </p:cNvSpPr>
          <p:nvPr>
            <p:ph type="sldNum" sz="quarter" idx="5"/>
          </p:nvPr>
        </p:nvSpPr>
        <p:spPr/>
        <p:txBody>
          <a:bodyPr/>
          <a:lstStyle/>
          <a:p>
            <a:fld id="{8C0F25FD-3549-6140-9E85-8ACA2F564C79}" type="slidenum">
              <a:rPr lang="en-US" smtClean="0"/>
              <a:t>9</a:t>
            </a:fld>
            <a:endParaRPr lang="en-US"/>
          </a:p>
        </p:txBody>
      </p:sp>
    </p:spTree>
    <p:extLst>
      <p:ext uri="{BB962C8B-B14F-4D97-AF65-F5344CB8AC3E}">
        <p14:creationId xmlns:p14="http://schemas.microsoft.com/office/powerpoint/2010/main" val="11577231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2024: Regions 8, 7, 9 had the highest nonadherence rates </a:t>
            </a:r>
          </a:p>
          <a:p>
            <a:r>
              <a:rPr lang="en-US" dirty="0"/>
              <a:t>Same regions had highest nonadherence rates but by a much higher number </a:t>
            </a:r>
          </a:p>
          <a:p>
            <a:endParaRPr lang="en-US" dirty="0"/>
          </a:p>
          <a:p>
            <a:r>
              <a:rPr lang="en-US" sz="1200" b="1" i="0" kern="1200" dirty="0">
                <a:solidFill>
                  <a:schemeClr val="tx1"/>
                </a:solidFill>
                <a:effectLst/>
                <a:latin typeface="+mn-lt"/>
                <a:ea typeface="+mn-ea"/>
                <a:cs typeface="+mn-cs"/>
              </a:rPr>
              <a:t>Region 7 (Northwest):</a:t>
            </a:r>
            <a:r>
              <a:rPr lang="en-US" sz="1200" b="0" i="0" kern="1200" dirty="0">
                <a:solidFill>
                  <a:schemeClr val="tx1"/>
                </a:solidFill>
                <a:effectLst/>
                <a:latin typeface="+mn-lt"/>
                <a:ea typeface="+mn-ea"/>
                <a:cs typeface="+mn-cs"/>
              </a:rPr>
              <a:t> Bienville, Bossier, Caddo, Claiborne, Desoto, Natchitoches, Red River, Sabine, and Webster.</a:t>
            </a:r>
          </a:p>
          <a:p>
            <a:r>
              <a:rPr lang="en-US" sz="1200" b="0" i="0" kern="1200" dirty="0">
                <a:solidFill>
                  <a:schemeClr val="tx1"/>
                </a:solidFill>
                <a:effectLst/>
                <a:latin typeface="+mn-lt"/>
                <a:ea typeface="+mn-ea"/>
                <a:cs typeface="+mn-cs"/>
              </a:rPr>
              <a:t>- Mostly rural </a:t>
            </a:r>
          </a:p>
          <a:p>
            <a:r>
              <a:rPr lang="en-US" sz="1200" b="1" i="0" kern="1200" dirty="0">
                <a:solidFill>
                  <a:schemeClr val="tx1"/>
                </a:solidFill>
                <a:effectLst/>
                <a:latin typeface="+mn-lt"/>
                <a:ea typeface="+mn-ea"/>
                <a:cs typeface="+mn-cs"/>
              </a:rPr>
              <a:t>Region 8 (Northeast):</a:t>
            </a:r>
            <a:r>
              <a:rPr lang="en-US" sz="1200" b="0" i="0" kern="1200" dirty="0">
                <a:solidFill>
                  <a:schemeClr val="tx1"/>
                </a:solidFill>
                <a:effectLst/>
                <a:latin typeface="+mn-lt"/>
                <a:ea typeface="+mn-ea"/>
                <a:cs typeface="+mn-cs"/>
              </a:rPr>
              <a:t> Caldwell, East Carroll, Franklin, Jackson, Lincoln, Madison, Morehouse, Ouachita, Richland, Tensas, Union, and West Carroll.</a:t>
            </a:r>
          </a:p>
          <a:p>
            <a:r>
              <a:rPr lang="en-US" sz="1200" b="0" i="0" kern="1200" dirty="0">
                <a:solidFill>
                  <a:schemeClr val="tx1"/>
                </a:solidFill>
                <a:effectLst/>
                <a:latin typeface="+mn-lt"/>
                <a:ea typeface="+mn-ea"/>
                <a:cs typeface="+mn-cs"/>
              </a:rPr>
              <a:t>- Mostly rural </a:t>
            </a:r>
          </a:p>
          <a:p>
            <a:r>
              <a:rPr lang="en-US" sz="1200" b="1" i="0" kern="1200" dirty="0">
                <a:solidFill>
                  <a:schemeClr val="tx1"/>
                </a:solidFill>
                <a:effectLst/>
                <a:latin typeface="+mn-lt"/>
                <a:ea typeface="+mn-ea"/>
                <a:cs typeface="+mn-cs"/>
              </a:rPr>
              <a:t>Region 9 (Southeast/Northshore):</a:t>
            </a:r>
            <a:r>
              <a:rPr lang="en-US" sz="1200" b="0" i="0" kern="1200" dirty="0">
                <a:solidFill>
                  <a:schemeClr val="tx1"/>
                </a:solidFill>
                <a:effectLst/>
                <a:latin typeface="+mn-lt"/>
                <a:ea typeface="+mn-ea"/>
                <a:cs typeface="+mn-cs"/>
              </a:rPr>
              <a:t> Livingston, St. Helena, St. Tammany, Tangipahoa, and Washington.</a:t>
            </a:r>
          </a:p>
          <a:p>
            <a:r>
              <a:rPr lang="en-US" sz="1200" b="0" i="0" kern="1200" dirty="0">
                <a:solidFill>
                  <a:schemeClr val="tx1"/>
                </a:solidFill>
                <a:effectLst/>
                <a:latin typeface="+mn-lt"/>
                <a:ea typeface="+mn-ea"/>
                <a:cs typeface="+mn-cs"/>
              </a:rPr>
              <a:t>- Slightly more urban areas but still rural</a:t>
            </a:r>
          </a:p>
          <a:p>
            <a:endParaRPr lang="en-US" dirty="0"/>
          </a:p>
          <a:p>
            <a:endParaRPr lang="en-US" dirty="0"/>
          </a:p>
        </p:txBody>
      </p:sp>
      <p:sp>
        <p:nvSpPr>
          <p:cNvPr id="4" name="Slide Number Placeholder 3"/>
          <p:cNvSpPr>
            <a:spLocks noGrp="1"/>
          </p:cNvSpPr>
          <p:nvPr>
            <p:ph type="sldNum" sz="quarter" idx="5"/>
          </p:nvPr>
        </p:nvSpPr>
        <p:spPr/>
        <p:txBody>
          <a:bodyPr/>
          <a:lstStyle/>
          <a:p>
            <a:fld id="{8C0F25FD-3549-6140-9E85-8ACA2F564C79}" type="slidenum">
              <a:rPr lang="en-US" smtClean="0"/>
              <a:t>10</a:t>
            </a:fld>
            <a:endParaRPr lang="en-US"/>
          </a:p>
        </p:txBody>
      </p:sp>
    </p:spTree>
    <p:extLst>
      <p:ext uri="{BB962C8B-B14F-4D97-AF65-F5344CB8AC3E}">
        <p14:creationId xmlns:p14="http://schemas.microsoft.com/office/powerpoint/2010/main" val="3864366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B93B28-1729-9541-B314-76D07E4D57F5}" type="datetimeFigureOut">
              <a:rPr lang="en-US" smtClean="0"/>
              <a:t>3/11/26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a:xfrm>
            <a:off x="531812" y="4529540"/>
            <a:ext cx="779767" cy="365125"/>
          </a:xfrm>
        </p:spPr>
        <p:txBody>
          <a:bodyPr/>
          <a:lstStyle/>
          <a:p>
            <a:fld id="{FD9A3C40-8A26-9844-893A-086A7C409762}" type="slidenum">
              <a:rPr lang="en-US" smtClean="0"/>
              <a:t>‹#›</a:t>
            </a:fld>
            <a:endParaRPr lang="en-US"/>
          </a:p>
        </p:txBody>
      </p:sp>
    </p:spTree>
    <p:extLst>
      <p:ext uri="{BB962C8B-B14F-4D97-AF65-F5344CB8AC3E}">
        <p14:creationId xmlns:p14="http://schemas.microsoft.com/office/powerpoint/2010/main" val="1290755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B93B28-1729-9541-B314-76D07E4D57F5}" type="datetimeFigureOut">
              <a:rPr lang="en-US" smtClean="0"/>
              <a:t>3/11/26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9A3C40-8A26-9844-893A-086A7C409762}" type="slidenum">
              <a:rPr lang="en-US" smtClean="0"/>
              <a:t>‹#›</a:t>
            </a:fld>
            <a:endParaRPr lang="en-US"/>
          </a:p>
        </p:txBody>
      </p:sp>
    </p:spTree>
    <p:extLst>
      <p:ext uri="{BB962C8B-B14F-4D97-AF65-F5344CB8AC3E}">
        <p14:creationId xmlns:p14="http://schemas.microsoft.com/office/powerpoint/2010/main" val="4179311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B93B28-1729-9541-B314-76D07E4D57F5}" type="datetimeFigureOut">
              <a:rPr lang="en-US" smtClean="0"/>
              <a:t>3/11/26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9A3C40-8A26-9844-893A-086A7C409762}"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15906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4B93B28-1729-9541-B314-76D07E4D57F5}" type="datetimeFigureOut">
              <a:rPr lang="en-US" smtClean="0"/>
              <a:t>3/11/26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9A3C40-8A26-9844-893A-086A7C409762}" type="slidenum">
              <a:rPr lang="en-US" smtClean="0"/>
              <a:t>‹#›</a:t>
            </a:fld>
            <a:endParaRPr lang="en-US"/>
          </a:p>
        </p:txBody>
      </p:sp>
    </p:spTree>
    <p:extLst>
      <p:ext uri="{BB962C8B-B14F-4D97-AF65-F5344CB8AC3E}">
        <p14:creationId xmlns:p14="http://schemas.microsoft.com/office/powerpoint/2010/main" val="25683682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4B93B28-1729-9541-B314-76D07E4D57F5}" type="datetimeFigureOut">
              <a:rPr lang="en-US" smtClean="0"/>
              <a:t>3/11/26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9A3C40-8A26-9844-893A-086A7C409762}"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72988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4B93B28-1729-9541-B314-76D07E4D57F5}" type="datetimeFigureOut">
              <a:rPr lang="en-US" smtClean="0"/>
              <a:t>3/11/26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9A3C40-8A26-9844-893A-086A7C409762}" type="slidenum">
              <a:rPr lang="en-US" smtClean="0"/>
              <a:t>‹#›</a:t>
            </a:fld>
            <a:endParaRPr lang="en-US"/>
          </a:p>
        </p:txBody>
      </p:sp>
    </p:spTree>
    <p:extLst>
      <p:ext uri="{BB962C8B-B14F-4D97-AF65-F5344CB8AC3E}">
        <p14:creationId xmlns:p14="http://schemas.microsoft.com/office/powerpoint/2010/main" val="27880808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93B28-1729-9541-B314-76D07E4D57F5}" type="datetimeFigureOut">
              <a:rPr lang="en-US" smtClean="0"/>
              <a:t>3/11/26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9A3C40-8A26-9844-893A-086A7C409762}" type="slidenum">
              <a:rPr lang="en-US" smtClean="0"/>
              <a:t>‹#›</a:t>
            </a:fld>
            <a:endParaRPr lang="en-US"/>
          </a:p>
        </p:txBody>
      </p:sp>
    </p:spTree>
    <p:extLst>
      <p:ext uri="{BB962C8B-B14F-4D97-AF65-F5344CB8AC3E}">
        <p14:creationId xmlns:p14="http://schemas.microsoft.com/office/powerpoint/2010/main" val="152789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93B28-1729-9541-B314-76D07E4D57F5}" type="datetimeFigureOut">
              <a:rPr lang="en-US" smtClean="0"/>
              <a:t>3/11/26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D9A3C40-8A26-9844-893A-086A7C409762}" type="slidenum">
              <a:rPr lang="en-US" smtClean="0"/>
              <a:t>‹#›</a:t>
            </a:fld>
            <a:endParaRPr lang="en-US"/>
          </a:p>
        </p:txBody>
      </p:sp>
    </p:spTree>
    <p:extLst>
      <p:ext uri="{BB962C8B-B14F-4D97-AF65-F5344CB8AC3E}">
        <p14:creationId xmlns:p14="http://schemas.microsoft.com/office/powerpoint/2010/main" val="748892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B93B28-1729-9541-B314-76D07E4D57F5}" type="datetimeFigureOut">
              <a:rPr lang="en-US" smtClean="0"/>
              <a:t>3/11/26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6" name="Slide Number Placeholder 5"/>
          <p:cNvSpPr>
            <a:spLocks noGrp="1"/>
          </p:cNvSpPr>
          <p:nvPr>
            <p:ph type="sldNum" sz="quarter" idx="12"/>
          </p:nvPr>
        </p:nvSpPr>
        <p:spPr/>
        <p:txBody>
          <a:bodyPr/>
          <a:lstStyle/>
          <a:p>
            <a:fld id="{FD9A3C40-8A26-9844-893A-086A7C409762}" type="slidenum">
              <a:rPr lang="en-US" smtClean="0"/>
              <a:t>‹#›</a:t>
            </a:fld>
            <a:endParaRPr lang="en-US"/>
          </a:p>
        </p:txBody>
      </p:sp>
    </p:spTree>
    <p:extLst>
      <p:ext uri="{BB962C8B-B14F-4D97-AF65-F5344CB8AC3E}">
        <p14:creationId xmlns:p14="http://schemas.microsoft.com/office/powerpoint/2010/main" val="2234042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B93B28-1729-9541-B314-76D07E4D57F5}" type="datetimeFigureOut">
              <a:rPr lang="en-US" smtClean="0"/>
              <a:t>3/11/26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D9A3C40-8A26-9844-893A-086A7C409762}" type="slidenum">
              <a:rPr lang="en-US" smtClean="0"/>
              <a:t>‹#›</a:t>
            </a:fld>
            <a:endParaRPr lang="en-US"/>
          </a:p>
        </p:txBody>
      </p:sp>
    </p:spTree>
    <p:extLst>
      <p:ext uri="{BB962C8B-B14F-4D97-AF65-F5344CB8AC3E}">
        <p14:creationId xmlns:p14="http://schemas.microsoft.com/office/powerpoint/2010/main" val="3453284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B93B28-1729-9541-B314-76D07E4D57F5}" type="datetimeFigureOut">
              <a:rPr lang="en-US" smtClean="0"/>
              <a:t>3/11/26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11" name="Slide Number Placeholder 5"/>
          <p:cNvSpPr>
            <a:spLocks noGrp="1"/>
          </p:cNvSpPr>
          <p:nvPr>
            <p:ph type="sldNum" sz="quarter" idx="12"/>
          </p:nvPr>
        </p:nvSpPr>
        <p:spPr>
          <a:xfrm>
            <a:off x="531812" y="787782"/>
            <a:ext cx="779767" cy="365125"/>
          </a:xfrm>
        </p:spPr>
        <p:txBody>
          <a:bodyPr/>
          <a:lstStyle/>
          <a:p>
            <a:fld id="{FD9A3C40-8A26-9844-893A-086A7C409762}" type="slidenum">
              <a:rPr lang="en-US" smtClean="0"/>
              <a:t>‹#›</a:t>
            </a:fld>
            <a:endParaRPr lang="en-US"/>
          </a:p>
        </p:txBody>
      </p:sp>
    </p:spTree>
    <p:extLst>
      <p:ext uri="{BB962C8B-B14F-4D97-AF65-F5344CB8AC3E}">
        <p14:creationId xmlns:p14="http://schemas.microsoft.com/office/powerpoint/2010/main" val="3681936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B93B28-1729-9541-B314-76D07E4D57F5}" type="datetimeFigureOut">
              <a:rPr lang="en-US" smtClean="0"/>
              <a:t>3/11/26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D9A3C40-8A26-9844-893A-086A7C409762}" type="slidenum">
              <a:rPr lang="en-US" smtClean="0"/>
              <a:t>‹#›</a:t>
            </a:fld>
            <a:endParaRPr lang="en-US"/>
          </a:p>
        </p:txBody>
      </p:sp>
    </p:spTree>
    <p:extLst>
      <p:ext uri="{BB962C8B-B14F-4D97-AF65-F5344CB8AC3E}">
        <p14:creationId xmlns:p14="http://schemas.microsoft.com/office/powerpoint/2010/main" val="2021133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B93B28-1729-9541-B314-76D07E4D57F5}" type="datetimeFigureOut">
              <a:rPr lang="en-US" smtClean="0"/>
              <a:t>3/11/26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D9A3C40-8A26-9844-893A-086A7C409762}" type="slidenum">
              <a:rPr lang="en-US" smtClean="0"/>
              <a:t>‹#›</a:t>
            </a:fld>
            <a:endParaRPr lang="en-US"/>
          </a:p>
        </p:txBody>
      </p:sp>
    </p:spTree>
    <p:extLst>
      <p:ext uri="{BB962C8B-B14F-4D97-AF65-F5344CB8AC3E}">
        <p14:creationId xmlns:p14="http://schemas.microsoft.com/office/powerpoint/2010/main" val="1084160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93B28-1729-9541-B314-76D07E4D57F5}" type="datetimeFigureOut">
              <a:rPr lang="en-US" smtClean="0"/>
              <a:t>3/11/26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D9A3C40-8A26-9844-893A-086A7C409762}" type="slidenum">
              <a:rPr lang="en-US" smtClean="0"/>
              <a:t>‹#›</a:t>
            </a:fld>
            <a:endParaRPr lang="en-US"/>
          </a:p>
        </p:txBody>
      </p:sp>
    </p:spTree>
    <p:extLst>
      <p:ext uri="{BB962C8B-B14F-4D97-AF65-F5344CB8AC3E}">
        <p14:creationId xmlns:p14="http://schemas.microsoft.com/office/powerpoint/2010/main" val="41492939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B93B28-1729-9541-B314-76D07E4D57F5}" type="datetimeFigureOut">
              <a:rPr lang="en-US" smtClean="0"/>
              <a:t>3/11/26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D9A3C40-8A26-9844-893A-086A7C409762}" type="slidenum">
              <a:rPr lang="en-US" smtClean="0"/>
              <a:t>‹#›</a:t>
            </a:fld>
            <a:endParaRPr lang="en-US"/>
          </a:p>
        </p:txBody>
      </p:sp>
    </p:spTree>
    <p:extLst>
      <p:ext uri="{BB962C8B-B14F-4D97-AF65-F5344CB8AC3E}">
        <p14:creationId xmlns:p14="http://schemas.microsoft.com/office/powerpoint/2010/main" val="279004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B93B28-1729-9541-B314-76D07E4D57F5}" type="datetimeFigureOut">
              <a:rPr lang="en-US" smtClean="0"/>
              <a:t>3/11/26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D9A3C40-8A26-9844-893A-086A7C409762}" type="slidenum">
              <a:rPr lang="en-US" smtClean="0"/>
              <a:t>‹#›</a:t>
            </a:fld>
            <a:endParaRPr lang="en-US"/>
          </a:p>
        </p:txBody>
      </p:sp>
    </p:spTree>
    <p:extLst>
      <p:ext uri="{BB962C8B-B14F-4D97-AF65-F5344CB8AC3E}">
        <p14:creationId xmlns:p14="http://schemas.microsoft.com/office/powerpoint/2010/main" val="440051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4B93B28-1729-9541-B314-76D07E4D57F5}" type="datetimeFigureOut">
              <a:rPr lang="en-US" smtClean="0"/>
              <a:t>3/11/26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D9A3C40-8A26-9844-893A-086A7C409762}" type="slidenum">
              <a:rPr lang="en-US" smtClean="0"/>
              <a:t>‹#›</a:t>
            </a:fld>
            <a:endParaRPr lang="en-US"/>
          </a:p>
        </p:txBody>
      </p:sp>
    </p:spTree>
    <p:extLst>
      <p:ext uri="{BB962C8B-B14F-4D97-AF65-F5344CB8AC3E}">
        <p14:creationId xmlns:p14="http://schemas.microsoft.com/office/powerpoint/2010/main" val="2436641781"/>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ellaheadla.com/prevention/heart-disease/#:~:text=Community%2DBased%20Blood%20Pressure%20Monitoring,Quality%20Improvement" TargetMode="External"/><Relationship Id="rId2" Type="http://schemas.openxmlformats.org/officeDocument/2006/relationships/hyperlink" Target="https://www.ahajournals.org/doi/10.1161/cir.0000000000000678" TargetMode="External"/><Relationship Id="rId1" Type="http://schemas.openxmlformats.org/officeDocument/2006/relationships/slideLayout" Target="../slideLayouts/slideLayout2.xml"/><Relationship Id="rId4" Type="http://schemas.openxmlformats.org/officeDocument/2006/relationships/hyperlink" Target="https://www.uspreventiveservicestaskforce.org/uspstf/recommendation/statin-use-in-adults-preventive-medication"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62CAB-8CA0-C88F-0D69-E8CEF3A27EEB}"/>
              </a:ext>
            </a:extLst>
          </p:cNvPr>
          <p:cNvSpPr>
            <a:spLocks noGrp="1"/>
          </p:cNvSpPr>
          <p:nvPr>
            <p:ph type="ctrTitle"/>
          </p:nvPr>
        </p:nvSpPr>
        <p:spPr>
          <a:xfrm>
            <a:off x="1898690" y="844510"/>
            <a:ext cx="3710018" cy="4169749"/>
          </a:xfrm>
        </p:spPr>
        <p:txBody>
          <a:bodyPr>
            <a:normAutofit/>
          </a:bodyPr>
          <a:lstStyle/>
          <a:p>
            <a:r>
              <a:rPr lang="en-US" sz="3700" dirty="0"/>
              <a:t>Statin Therapy for Patients with Cardiovascular Disease</a:t>
            </a:r>
          </a:p>
        </p:txBody>
      </p:sp>
      <p:sp>
        <p:nvSpPr>
          <p:cNvPr id="3" name="Subtitle 2">
            <a:extLst>
              <a:ext uri="{FF2B5EF4-FFF2-40B4-BE49-F238E27FC236}">
                <a16:creationId xmlns:a16="http://schemas.microsoft.com/office/drawing/2014/main" id="{6D2B661D-1593-B2B5-B39D-9EEEA129AC82}"/>
              </a:ext>
            </a:extLst>
          </p:cNvPr>
          <p:cNvSpPr>
            <a:spLocks noGrp="1"/>
          </p:cNvSpPr>
          <p:nvPr>
            <p:ph type="subTitle" idx="1"/>
          </p:nvPr>
        </p:nvSpPr>
        <p:spPr>
          <a:xfrm>
            <a:off x="1898690" y="5097928"/>
            <a:ext cx="3710018" cy="915561"/>
          </a:xfrm>
        </p:spPr>
        <p:txBody>
          <a:bodyPr>
            <a:normAutofit/>
          </a:bodyPr>
          <a:lstStyle/>
          <a:p>
            <a:pPr>
              <a:lnSpc>
                <a:spcPct val="90000"/>
              </a:lnSpc>
            </a:pPr>
            <a:r>
              <a:rPr lang="en-US" sz="1000"/>
              <a:t>Samhita N. </a:t>
            </a:r>
            <a:r>
              <a:rPr lang="en-US" sz="1000" err="1"/>
              <a:t>Basavanhalli</a:t>
            </a:r>
            <a:endParaRPr lang="en-US" sz="1000"/>
          </a:p>
          <a:p>
            <a:pPr>
              <a:lnSpc>
                <a:spcPct val="90000"/>
              </a:lnSpc>
            </a:pPr>
            <a:r>
              <a:rPr lang="en-US" sz="1000"/>
              <a:t>LSUHSC New Orleans – Population Health Management Course</a:t>
            </a:r>
          </a:p>
          <a:p>
            <a:pPr>
              <a:lnSpc>
                <a:spcPct val="90000"/>
              </a:lnSpc>
            </a:pPr>
            <a:r>
              <a:rPr lang="en-US" sz="1000"/>
              <a:t>March 11</a:t>
            </a:r>
            <a:r>
              <a:rPr lang="en-US" sz="1000" baseline="30000"/>
              <a:t>th </a:t>
            </a:r>
            <a:r>
              <a:rPr lang="en-US" sz="1000"/>
              <a:t>2025</a:t>
            </a:r>
          </a:p>
          <a:p>
            <a:pPr>
              <a:lnSpc>
                <a:spcPct val="90000"/>
              </a:lnSpc>
            </a:pPr>
            <a:endParaRPr lang="en-US" sz="1000"/>
          </a:p>
        </p:txBody>
      </p:sp>
      <p:pic>
        <p:nvPicPr>
          <p:cNvPr id="5" name="Picture 4" descr="Cardiogram">
            <a:extLst>
              <a:ext uri="{FF2B5EF4-FFF2-40B4-BE49-F238E27FC236}">
                <a16:creationId xmlns:a16="http://schemas.microsoft.com/office/drawing/2014/main" id="{1816397B-BF60-A82A-C637-949243EA9F0B}"/>
              </a:ext>
            </a:extLst>
          </p:cNvPr>
          <p:cNvPicPr>
            <a:picLocks noChangeAspect="1"/>
          </p:cNvPicPr>
          <p:nvPr/>
        </p:nvPicPr>
        <p:blipFill>
          <a:blip r:embed="rId3"/>
          <a:srcRect l="16860" r="24209" b="1"/>
          <a:stretch>
            <a:fillRect/>
          </a:stretch>
        </p:blipFill>
        <p:spPr>
          <a:xfrm>
            <a:off x="6095998" y="-20965"/>
            <a:ext cx="6096002" cy="6878965"/>
          </a:xfrm>
          <a:prstGeom prst="rect">
            <a:avLst/>
          </a:prstGeom>
        </p:spPr>
      </p:pic>
    </p:spTree>
    <p:extLst>
      <p:ext uri="{BB962C8B-B14F-4D97-AF65-F5344CB8AC3E}">
        <p14:creationId xmlns:p14="http://schemas.microsoft.com/office/powerpoint/2010/main" val="4156891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1BA536-3914-AB54-B68C-151EF62561A8}"/>
              </a:ext>
            </a:extLst>
          </p:cNvPr>
          <p:cNvSpPr>
            <a:spLocks noGrp="1"/>
          </p:cNvSpPr>
          <p:nvPr>
            <p:ph type="title"/>
          </p:nvPr>
        </p:nvSpPr>
        <p:spPr>
          <a:xfrm>
            <a:off x="1259893" y="3101093"/>
            <a:ext cx="2454052" cy="3029344"/>
          </a:xfrm>
        </p:spPr>
        <p:txBody>
          <a:bodyPr vert="horz" lIns="91440" tIns="45720" rIns="91440" bIns="45720" rtlCol="0">
            <a:normAutofit/>
          </a:bodyPr>
          <a:lstStyle/>
          <a:p>
            <a:r>
              <a:rPr lang="en-US" sz="3200" dirty="0">
                <a:solidFill>
                  <a:schemeClr val="bg1"/>
                </a:solidFill>
              </a:rPr>
              <a:t>LDH Regions</a:t>
            </a:r>
          </a:p>
        </p:txBody>
      </p:sp>
      <p:sp>
        <p:nvSpPr>
          <p:cNvPr id="64"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66" name="Rectangle 65">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F3EE287B-F400-65CB-9F89-635D3945D2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53" y="79448"/>
            <a:ext cx="3079773" cy="2942198"/>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2DAC77FC-1FBB-E056-477F-9E9E6502A89D}"/>
              </a:ext>
            </a:extLst>
          </p:cNvPr>
          <p:cNvCxnSpPr>
            <a:cxnSpLocks/>
          </p:cNvCxnSpPr>
          <p:nvPr/>
        </p:nvCxnSpPr>
        <p:spPr>
          <a:xfrm>
            <a:off x="5363571" y="2069558"/>
            <a:ext cx="6086251"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Content Placeholder 13" descr="A graph of different colored bars&#10;&#10;AI-generated content may be incorrect.">
            <a:extLst>
              <a:ext uri="{FF2B5EF4-FFF2-40B4-BE49-F238E27FC236}">
                <a16:creationId xmlns:a16="http://schemas.microsoft.com/office/drawing/2014/main" id="{46882997-E650-8C57-86FE-59D7283545EB}"/>
              </a:ext>
            </a:extLst>
          </p:cNvPr>
          <p:cNvPicPr>
            <a:picLocks noGrp="1" noChangeAspect="1"/>
          </p:cNvPicPr>
          <p:nvPr>
            <p:ph idx="1"/>
          </p:nvPr>
        </p:nvPicPr>
        <p:blipFill>
          <a:blip r:embed="rId4"/>
          <a:stretch>
            <a:fillRect/>
          </a:stretch>
        </p:blipFill>
        <p:spPr>
          <a:xfrm>
            <a:off x="3827387" y="919616"/>
            <a:ext cx="8364613" cy="5018768"/>
          </a:xfrm>
        </p:spPr>
      </p:pic>
      <p:sp>
        <p:nvSpPr>
          <p:cNvPr id="15" name="Oval 14">
            <a:extLst>
              <a:ext uri="{FF2B5EF4-FFF2-40B4-BE49-F238E27FC236}">
                <a16:creationId xmlns:a16="http://schemas.microsoft.com/office/drawing/2014/main" id="{B9CCC0A0-E9C7-84CF-326A-D0CCEB674BF7}"/>
              </a:ext>
            </a:extLst>
          </p:cNvPr>
          <p:cNvSpPr/>
          <p:nvPr/>
        </p:nvSpPr>
        <p:spPr>
          <a:xfrm>
            <a:off x="9707048" y="1906126"/>
            <a:ext cx="574039" cy="631919"/>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BE742E04-D710-CE83-A2F5-13444B58394D}"/>
              </a:ext>
            </a:extLst>
          </p:cNvPr>
          <p:cNvSpPr/>
          <p:nvPr/>
        </p:nvSpPr>
        <p:spPr>
          <a:xfrm>
            <a:off x="10578435" y="1988703"/>
            <a:ext cx="574039" cy="631919"/>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28DF3F7E-DB28-400C-DA40-6840DF417B9D}"/>
              </a:ext>
            </a:extLst>
          </p:cNvPr>
          <p:cNvSpPr/>
          <p:nvPr/>
        </p:nvSpPr>
        <p:spPr>
          <a:xfrm>
            <a:off x="11385217" y="2470034"/>
            <a:ext cx="574039" cy="631919"/>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0410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B312E8-CE06-DCA4-4AFC-85C32807864E}"/>
              </a:ext>
            </a:extLst>
          </p:cNvPr>
          <p:cNvSpPr>
            <a:spLocks noGrp="1"/>
          </p:cNvSpPr>
          <p:nvPr>
            <p:ph type="title"/>
          </p:nvPr>
        </p:nvSpPr>
        <p:spPr>
          <a:xfrm>
            <a:off x="1259893" y="3101093"/>
            <a:ext cx="2454052" cy="3029344"/>
          </a:xfrm>
        </p:spPr>
        <p:txBody>
          <a:bodyPr>
            <a:normAutofit/>
          </a:bodyPr>
          <a:lstStyle/>
          <a:p>
            <a:r>
              <a:rPr lang="en-US" sz="3200">
                <a:solidFill>
                  <a:schemeClr val="bg1"/>
                </a:solidFill>
              </a:rPr>
              <a:t>Summary</a:t>
            </a: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59AC4E4-CD10-6EE8-423F-E1191640A833}"/>
              </a:ext>
            </a:extLst>
          </p:cNvPr>
          <p:cNvSpPr>
            <a:spLocks noGrp="1"/>
          </p:cNvSpPr>
          <p:nvPr>
            <p:ph idx="1"/>
          </p:nvPr>
        </p:nvSpPr>
        <p:spPr>
          <a:xfrm>
            <a:off x="4706578" y="1281704"/>
            <a:ext cx="6798033" cy="5321500"/>
          </a:xfrm>
        </p:spPr>
        <p:txBody>
          <a:bodyPr anchor="ctr">
            <a:normAutofit/>
          </a:bodyPr>
          <a:lstStyle/>
          <a:p>
            <a:r>
              <a:rPr lang="en-US" dirty="0"/>
              <a:t>2025 had lower overall adherence rates to statin therapy than 2024</a:t>
            </a:r>
          </a:p>
          <a:p>
            <a:r>
              <a:rPr lang="en-US" dirty="0"/>
              <a:t>Distribution by race </a:t>
            </a:r>
          </a:p>
          <a:p>
            <a:pPr lvl="1"/>
            <a:r>
              <a:rPr lang="en-US" dirty="0"/>
              <a:t>Black/African American and White patients had higher </a:t>
            </a:r>
            <a:r>
              <a:rPr lang="en-US"/>
              <a:t>nonadherence rates</a:t>
            </a:r>
            <a:endParaRPr lang="en-US" dirty="0"/>
          </a:p>
          <a:p>
            <a:pPr lvl="1"/>
            <a:r>
              <a:rPr lang="en-US" dirty="0"/>
              <a:t>Among both groups, nonadherence rates increased from 2024 to 2025</a:t>
            </a:r>
          </a:p>
          <a:p>
            <a:r>
              <a:rPr lang="en-US" dirty="0"/>
              <a:t>Urban vs Rural- both groups had increased nonadherence</a:t>
            </a:r>
          </a:p>
          <a:p>
            <a:pPr lvl="1">
              <a:defRPr/>
            </a:pPr>
            <a:r>
              <a:rPr lang="en-US" dirty="0"/>
              <a:t>Urban areas had an increase in nonadherence from 31.8 to 39.2%</a:t>
            </a:r>
          </a:p>
          <a:p>
            <a:pPr lvl="1">
              <a:defRPr/>
            </a:pPr>
            <a:r>
              <a:rPr lang="en-US" dirty="0"/>
              <a:t>Rural areas had a slight increase in nonadherence from 28.7 to 38.7%</a:t>
            </a:r>
          </a:p>
          <a:p>
            <a:r>
              <a:rPr lang="en-US" dirty="0"/>
              <a:t>Regions </a:t>
            </a:r>
          </a:p>
          <a:p>
            <a:pPr lvl="1"/>
            <a:r>
              <a:rPr lang="en-US" dirty="0"/>
              <a:t>Region 7,8,9 had lowest adherence rates in both 2024 and 2025</a:t>
            </a:r>
          </a:p>
          <a:p>
            <a:pPr lvl="1"/>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3601849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5D32F0-4880-F959-81A4-65CDEFB860E8}"/>
              </a:ext>
            </a:extLst>
          </p:cNvPr>
          <p:cNvSpPr>
            <a:spLocks noGrp="1"/>
          </p:cNvSpPr>
          <p:nvPr>
            <p:ph type="title"/>
          </p:nvPr>
        </p:nvSpPr>
        <p:spPr>
          <a:xfrm>
            <a:off x="1259893" y="3101093"/>
            <a:ext cx="2454052" cy="3029344"/>
          </a:xfrm>
        </p:spPr>
        <p:txBody>
          <a:bodyPr>
            <a:normAutofit/>
          </a:bodyPr>
          <a:lstStyle/>
          <a:p>
            <a:r>
              <a:rPr lang="en-US" sz="1800">
                <a:solidFill>
                  <a:schemeClr val="bg1"/>
                </a:solidFill>
              </a:rPr>
              <a:t>Recommendations- Population Health Level</a:t>
            </a: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4CF3EA9-B908-E15B-1D9E-8C8450A7D47C}"/>
              </a:ext>
            </a:extLst>
          </p:cNvPr>
          <p:cNvSpPr>
            <a:spLocks noGrp="1"/>
          </p:cNvSpPr>
          <p:nvPr>
            <p:ph idx="1"/>
          </p:nvPr>
        </p:nvSpPr>
        <p:spPr>
          <a:xfrm>
            <a:off x="4706578" y="589722"/>
            <a:ext cx="6798033" cy="5321500"/>
          </a:xfrm>
        </p:spPr>
        <p:txBody>
          <a:bodyPr anchor="ctr">
            <a:normAutofit/>
          </a:bodyPr>
          <a:lstStyle/>
          <a:p>
            <a:r>
              <a:rPr lang="en-US" dirty="0"/>
              <a:t>Need to consider and investigate more on why African American/Black and White populations have higher nonadherence rates?</a:t>
            </a:r>
          </a:p>
          <a:p>
            <a:pPr lvl="1"/>
            <a:r>
              <a:rPr lang="en-US" dirty="0"/>
              <a:t>Consider factors like mistrust in healthcare system, cultural differences, or healthcare literacy </a:t>
            </a:r>
          </a:p>
          <a:p>
            <a:r>
              <a:rPr lang="en-US" dirty="0"/>
              <a:t>Rural populations had a bigger increase in nonadherence rates than urban populations</a:t>
            </a:r>
          </a:p>
          <a:p>
            <a:pPr lvl="1"/>
            <a:r>
              <a:rPr lang="en-US" dirty="0"/>
              <a:t>Consider factors like transportation issues, difficulty accessing medications, not understanding importance/significant of taking a statin</a:t>
            </a:r>
          </a:p>
          <a:p>
            <a:r>
              <a:rPr lang="en-US" dirty="0"/>
              <a:t>Increase educational campaigns in Regions 7,8,9 on statin adherence and benefits on ASCVD mortality </a:t>
            </a:r>
          </a:p>
          <a:p>
            <a:pPr lvl="1"/>
            <a:r>
              <a:rPr lang="en-US" dirty="0"/>
              <a:t>Consider talking to providers in these areas to collaborate on increasing adherence rates  </a:t>
            </a:r>
          </a:p>
          <a:p>
            <a:endParaRPr lang="en-US" dirty="0"/>
          </a:p>
        </p:txBody>
      </p:sp>
    </p:spTree>
    <p:extLst>
      <p:ext uri="{BB962C8B-B14F-4D97-AF65-F5344CB8AC3E}">
        <p14:creationId xmlns:p14="http://schemas.microsoft.com/office/powerpoint/2010/main" val="157866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BBBAD4-76AA-49F4-455E-0090230F0DB2}"/>
              </a:ext>
            </a:extLst>
          </p:cNvPr>
          <p:cNvSpPr>
            <a:spLocks noGrp="1"/>
          </p:cNvSpPr>
          <p:nvPr>
            <p:ph type="title"/>
          </p:nvPr>
        </p:nvSpPr>
        <p:spPr>
          <a:xfrm>
            <a:off x="1259893" y="3101093"/>
            <a:ext cx="2454052" cy="3029344"/>
          </a:xfrm>
        </p:spPr>
        <p:txBody>
          <a:bodyPr>
            <a:normAutofit/>
          </a:bodyPr>
          <a:lstStyle/>
          <a:p>
            <a:r>
              <a:rPr lang="en-US" sz="1800">
                <a:solidFill>
                  <a:schemeClr val="bg1"/>
                </a:solidFill>
              </a:rPr>
              <a:t>Recommendations – Patient Level</a:t>
            </a:r>
          </a:p>
        </p:txBody>
      </p:sp>
      <p:sp>
        <p:nvSpPr>
          <p:cNvPr id="11"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13" name="Rectangle 12">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1EBB8D1-33F2-3EF3-699B-287E6D20F67C}"/>
              </a:ext>
            </a:extLst>
          </p:cNvPr>
          <p:cNvGraphicFramePr>
            <a:graphicFrameLocks noGrp="1"/>
          </p:cNvGraphicFramePr>
          <p:nvPr>
            <p:ph idx="1"/>
            <p:extLst>
              <p:ext uri="{D42A27DB-BD31-4B8C-83A1-F6EECF244321}">
                <p14:modId xmlns:p14="http://schemas.microsoft.com/office/powerpoint/2010/main" val="2442318302"/>
              </p:ext>
            </p:extLst>
          </p:nvPr>
        </p:nvGraphicFramePr>
        <p:xfrm>
          <a:off x="4713144" y="641551"/>
          <a:ext cx="6832212"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88728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5ABED0-BBA8-6BCB-4408-9E6511852CD2}"/>
              </a:ext>
            </a:extLst>
          </p:cNvPr>
          <p:cNvSpPr>
            <a:spLocks noGrp="1"/>
          </p:cNvSpPr>
          <p:nvPr>
            <p:ph type="title"/>
          </p:nvPr>
        </p:nvSpPr>
        <p:spPr>
          <a:xfrm>
            <a:off x="1259893" y="3101093"/>
            <a:ext cx="2454052" cy="3029344"/>
          </a:xfrm>
        </p:spPr>
        <p:txBody>
          <a:bodyPr>
            <a:normAutofit/>
          </a:bodyPr>
          <a:lstStyle/>
          <a:p>
            <a:r>
              <a:rPr lang="en-US" sz="3200">
                <a:solidFill>
                  <a:schemeClr val="bg1"/>
                </a:solidFill>
              </a:rPr>
              <a:t>Resources</a:t>
            </a: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C5635A9-3EA8-8B38-BA7A-447D49E40C1E}"/>
              </a:ext>
            </a:extLst>
          </p:cNvPr>
          <p:cNvSpPr>
            <a:spLocks noGrp="1"/>
          </p:cNvSpPr>
          <p:nvPr>
            <p:ph idx="1"/>
          </p:nvPr>
        </p:nvSpPr>
        <p:spPr>
          <a:xfrm>
            <a:off x="4706578" y="589722"/>
            <a:ext cx="6798033" cy="5321500"/>
          </a:xfrm>
        </p:spPr>
        <p:txBody>
          <a:bodyPr anchor="ctr">
            <a:normAutofit/>
          </a:bodyPr>
          <a:lstStyle/>
          <a:p>
            <a:r>
              <a:rPr lang="en-US" dirty="0">
                <a:hlinkClick r:id="rId2"/>
              </a:rPr>
              <a:t>https://www.ahajournals.org/doi/10.1161/cir.0000000000000678</a:t>
            </a:r>
            <a:endParaRPr lang="en-US" dirty="0"/>
          </a:p>
          <a:p>
            <a:r>
              <a:rPr lang="en-US" dirty="0">
                <a:hlinkClick r:id="rId3"/>
              </a:rPr>
              <a:t>https://wellaheadla.com/prevention/heart-disease/#:~:text=Community%2DBased%20Blood%20Pressure%20Monitoring,Quality%20Improvement</a:t>
            </a:r>
            <a:endParaRPr lang="en-US" dirty="0"/>
          </a:p>
          <a:p>
            <a:r>
              <a:rPr lang="en-US" dirty="0">
                <a:hlinkClick r:id="rId4"/>
              </a:rPr>
              <a:t>https://www.uspreventiveservicestaskforce.org/uspstf/recommendation/statin-use-in-adults-preventive-medication</a:t>
            </a:r>
            <a:r>
              <a:rPr lang="en-US" dirty="0"/>
              <a:t> </a:t>
            </a:r>
          </a:p>
          <a:p>
            <a:endParaRPr lang="en-US" dirty="0"/>
          </a:p>
          <a:p>
            <a:endParaRPr lang="en-US" dirty="0"/>
          </a:p>
        </p:txBody>
      </p:sp>
    </p:spTree>
    <p:extLst>
      <p:ext uri="{BB962C8B-B14F-4D97-AF65-F5344CB8AC3E}">
        <p14:creationId xmlns:p14="http://schemas.microsoft.com/office/powerpoint/2010/main" val="1527127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059079"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D361A1-EAAA-4D3A-FB22-50C780012092}"/>
              </a:ext>
            </a:extLst>
          </p:cNvPr>
          <p:cNvSpPr>
            <a:spLocks noGrp="1"/>
          </p:cNvSpPr>
          <p:nvPr>
            <p:ph type="title"/>
          </p:nvPr>
        </p:nvSpPr>
        <p:spPr>
          <a:xfrm>
            <a:off x="1259893" y="3101093"/>
            <a:ext cx="2454052" cy="3029344"/>
          </a:xfrm>
        </p:spPr>
        <p:txBody>
          <a:bodyPr>
            <a:normAutofit/>
          </a:bodyPr>
          <a:lstStyle/>
          <a:p>
            <a:r>
              <a:rPr lang="en-US" sz="3200">
                <a:solidFill>
                  <a:schemeClr val="bg1"/>
                </a:solidFill>
              </a:rPr>
              <a:t>Thank you! </a:t>
            </a: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179901"/>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5736" y="0"/>
            <a:ext cx="739626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E1AA8E6-956B-9C50-3CBA-2C210D4799D1}"/>
              </a:ext>
            </a:extLst>
          </p:cNvPr>
          <p:cNvSpPr>
            <a:spLocks noGrp="1"/>
          </p:cNvSpPr>
          <p:nvPr>
            <p:ph idx="1"/>
          </p:nvPr>
        </p:nvSpPr>
        <p:spPr>
          <a:xfrm>
            <a:off x="4706578" y="589722"/>
            <a:ext cx="6798033" cy="5321500"/>
          </a:xfrm>
        </p:spPr>
        <p:txBody>
          <a:bodyPr anchor="ctr">
            <a:normAutofit/>
          </a:bodyPr>
          <a:lstStyle/>
          <a:p>
            <a:r>
              <a:rPr lang="en-US" dirty="0"/>
              <a:t>Everyone at ACLA</a:t>
            </a:r>
          </a:p>
          <a:p>
            <a:r>
              <a:rPr lang="en-US" dirty="0"/>
              <a:t>Dr. Gregory Randolph</a:t>
            </a:r>
          </a:p>
          <a:p>
            <a:r>
              <a:rPr lang="en-US" dirty="0"/>
              <a:t>Dana Smith</a:t>
            </a:r>
          </a:p>
        </p:txBody>
      </p:sp>
    </p:spTree>
    <p:extLst>
      <p:ext uri="{BB962C8B-B14F-4D97-AF65-F5344CB8AC3E}">
        <p14:creationId xmlns:p14="http://schemas.microsoft.com/office/powerpoint/2010/main" val="2615368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66DD2F-FBF5-41CE-A3F4-565352D95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2B1582D-63A4-F6B5-2CC8-B613699B5DC0}"/>
              </a:ext>
            </a:extLst>
          </p:cNvPr>
          <p:cNvSpPr>
            <a:spLocks noGrp="1"/>
          </p:cNvSpPr>
          <p:nvPr>
            <p:ph type="title"/>
          </p:nvPr>
        </p:nvSpPr>
        <p:spPr>
          <a:xfrm>
            <a:off x="1794897" y="624110"/>
            <a:ext cx="9712998" cy="1280890"/>
          </a:xfrm>
        </p:spPr>
        <p:txBody>
          <a:bodyPr>
            <a:normAutofit/>
          </a:bodyPr>
          <a:lstStyle/>
          <a:p>
            <a:r>
              <a:rPr lang="en-US" dirty="0"/>
              <a:t>Learning Objectives </a:t>
            </a:r>
          </a:p>
        </p:txBody>
      </p:sp>
      <p:sp>
        <p:nvSpPr>
          <p:cNvPr id="12" name="Rectangle 11">
            <a:extLst>
              <a:ext uri="{FF2B5EF4-FFF2-40B4-BE49-F238E27FC236}">
                <a16:creationId xmlns:a16="http://schemas.microsoft.com/office/drawing/2014/main" id="{F46FCE2B-F2D2-466E-B0AA-8E341DB498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Freeform 11">
            <a:extLst>
              <a:ext uri="{FF2B5EF4-FFF2-40B4-BE49-F238E27FC236}">
                <a16:creationId xmlns:a16="http://schemas.microsoft.com/office/drawing/2014/main" id="{2BD31C98-199A-4722-A1A5-4393A43E7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graphicFrame>
        <p:nvGraphicFramePr>
          <p:cNvPr id="5" name="Content Placeholder 2">
            <a:extLst>
              <a:ext uri="{FF2B5EF4-FFF2-40B4-BE49-F238E27FC236}">
                <a16:creationId xmlns:a16="http://schemas.microsoft.com/office/drawing/2014/main" id="{6A562753-3FAE-C8DC-4655-2C4DC1420779}"/>
              </a:ext>
            </a:extLst>
          </p:cNvPr>
          <p:cNvGraphicFramePr>
            <a:graphicFrameLocks noGrp="1"/>
          </p:cNvGraphicFramePr>
          <p:nvPr>
            <p:ph idx="1"/>
            <p:extLst>
              <p:ext uri="{D42A27DB-BD31-4B8C-83A1-F6EECF244321}">
                <p14:modId xmlns:p14="http://schemas.microsoft.com/office/powerpoint/2010/main" val="1797548997"/>
              </p:ext>
            </p:extLst>
          </p:nvPr>
        </p:nvGraphicFramePr>
        <p:xfrm>
          <a:off x="1794897" y="2222983"/>
          <a:ext cx="8987404" cy="36539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3751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75CD74B-9CE8-4F20-A3E4-A22A7F0360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36D8F1E-8208-4BDE-060E-2BE051A41E7A}"/>
              </a:ext>
            </a:extLst>
          </p:cNvPr>
          <p:cNvSpPr>
            <a:spLocks noGrp="1"/>
          </p:cNvSpPr>
          <p:nvPr>
            <p:ph type="title"/>
          </p:nvPr>
        </p:nvSpPr>
        <p:spPr>
          <a:xfrm>
            <a:off x="1794897" y="624110"/>
            <a:ext cx="9712998" cy="1280890"/>
          </a:xfrm>
        </p:spPr>
        <p:txBody>
          <a:bodyPr>
            <a:normAutofit/>
          </a:bodyPr>
          <a:lstStyle/>
          <a:p>
            <a:r>
              <a:rPr lang="en-US" dirty="0"/>
              <a:t>Background</a:t>
            </a:r>
            <a:endParaRPr lang="en-US"/>
          </a:p>
        </p:txBody>
      </p:sp>
      <p:sp>
        <p:nvSpPr>
          <p:cNvPr id="12" name="Rectangle 11">
            <a:extLst>
              <a:ext uri="{FF2B5EF4-FFF2-40B4-BE49-F238E27FC236}">
                <a16:creationId xmlns:a16="http://schemas.microsoft.com/office/drawing/2014/main" id="{99C44665-BECF-4482-A00C-E4BE2A87DC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Freeform 11">
            <a:extLst>
              <a:ext uri="{FF2B5EF4-FFF2-40B4-BE49-F238E27FC236}">
                <a16:creationId xmlns:a16="http://schemas.microsoft.com/office/drawing/2014/main" id="{20398C1D-D011-4BA8-AC81-E829677B8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graphicFrame>
        <p:nvGraphicFramePr>
          <p:cNvPr id="5" name="Content Placeholder 2">
            <a:extLst>
              <a:ext uri="{FF2B5EF4-FFF2-40B4-BE49-F238E27FC236}">
                <a16:creationId xmlns:a16="http://schemas.microsoft.com/office/drawing/2014/main" id="{265815A4-EACD-F25D-9708-15CF0AA0BAC5}"/>
              </a:ext>
            </a:extLst>
          </p:cNvPr>
          <p:cNvGraphicFramePr>
            <a:graphicFrameLocks noGrp="1"/>
          </p:cNvGraphicFramePr>
          <p:nvPr>
            <p:ph idx="1"/>
            <p:extLst>
              <p:ext uri="{D42A27DB-BD31-4B8C-83A1-F6EECF244321}">
                <p14:modId xmlns:p14="http://schemas.microsoft.com/office/powerpoint/2010/main" val="997242347"/>
              </p:ext>
            </p:extLst>
          </p:nvPr>
        </p:nvGraphicFramePr>
        <p:xfrm>
          <a:off x="1794897" y="1434353"/>
          <a:ext cx="10056444" cy="44425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14997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FF26B7-7791-FB2F-8F9E-08D7BD8D241F}"/>
              </a:ext>
            </a:extLst>
          </p:cNvPr>
          <p:cNvSpPr>
            <a:spLocks noGrp="1"/>
          </p:cNvSpPr>
          <p:nvPr>
            <p:ph type="title"/>
          </p:nvPr>
        </p:nvSpPr>
        <p:spPr>
          <a:xfrm>
            <a:off x="3373062" y="624110"/>
            <a:ext cx="8131550" cy="1280890"/>
          </a:xfrm>
        </p:spPr>
        <p:txBody>
          <a:bodyPr>
            <a:normAutofit/>
          </a:bodyPr>
          <a:lstStyle/>
          <a:p>
            <a:r>
              <a:rPr lang="en-US" dirty="0"/>
              <a:t>What is ASCVD?</a:t>
            </a:r>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US"/>
            </a:p>
          </p:txBody>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US"/>
            </a:p>
          </p:txBody>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US"/>
            </a:p>
          </p:txBody>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US"/>
            </a:p>
          </p:txBody>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US"/>
            </a:p>
          </p:txBody>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US"/>
            </a:p>
          </p:txBody>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US"/>
            </a:p>
          </p:txBody>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US"/>
            </a:p>
          </p:txBody>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US"/>
            </a:p>
          </p:txBody>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US"/>
            </a:p>
          </p:txBody>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US"/>
            </a:p>
          </p:txBody>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US"/>
            </a:p>
          </p:txBody>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US"/>
            </a:p>
          </p:txBody>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US"/>
            </a:p>
          </p:txBody>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US"/>
            </a:p>
          </p:txBody>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US"/>
            </a:p>
          </p:txBody>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US"/>
            </a:p>
          </p:txBody>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US"/>
            </a:p>
          </p:txBody>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US"/>
            </a:p>
          </p:txBody>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US"/>
            </a:p>
          </p:txBody>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US"/>
            </a:p>
          </p:txBody>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US"/>
            </a:p>
          </p:txBody>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US"/>
            </a:p>
          </p:txBody>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US"/>
            </a:p>
          </p:txBody>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p:nvSpPr>
          <p:cNvPr id="3" name="Content Placeholder 2">
            <a:extLst>
              <a:ext uri="{FF2B5EF4-FFF2-40B4-BE49-F238E27FC236}">
                <a16:creationId xmlns:a16="http://schemas.microsoft.com/office/drawing/2014/main" id="{B966D47C-2846-F706-BCE9-426EB65110AF}"/>
              </a:ext>
            </a:extLst>
          </p:cNvPr>
          <p:cNvSpPr>
            <a:spLocks noGrp="1"/>
          </p:cNvSpPr>
          <p:nvPr>
            <p:ph idx="1"/>
          </p:nvPr>
        </p:nvSpPr>
        <p:spPr>
          <a:xfrm>
            <a:off x="3373061" y="1522640"/>
            <a:ext cx="8297387" cy="4799881"/>
          </a:xfrm>
        </p:spPr>
        <p:txBody>
          <a:bodyPr>
            <a:normAutofit lnSpcReduction="10000"/>
          </a:bodyPr>
          <a:lstStyle/>
          <a:p>
            <a:r>
              <a:rPr lang="en-US" sz="1600" dirty="0"/>
              <a:t>Atherosclerotic cardiovascular disease, otherwise known as ASCVD, is caused by plaque buildup in arterial walls and refers to conditions that include:</a:t>
            </a:r>
          </a:p>
          <a:p>
            <a:pPr lvl="1"/>
            <a:r>
              <a:rPr lang="en-US" sz="1400" dirty="0"/>
              <a:t>Coronary Heart Disease (CHD), such as myocardial infarction, angina, and coronary artery stenosis. </a:t>
            </a:r>
          </a:p>
          <a:p>
            <a:pPr lvl="1"/>
            <a:r>
              <a:rPr lang="en-US" sz="1400" dirty="0"/>
              <a:t>Cerebrovascular disease, such as a transient ischemic attack, ischemic stroke, and carotid artery stenosis.  </a:t>
            </a:r>
          </a:p>
          <a:p>
            <a:pPr lvl="1"/>
            <a:r>
              <a:rPr lang="en-US" sz="1400" dirty="0"/>
              <a:t>Peripheral artery disease, such as claudication. </a:t>
            </a:r>
          </a:p>
          <a:p>
            <a:pPr lvl="1"/>
            <a:r>
              <a:rPr lang="en-US" sz="1400" dirty="0"/>
              <a:t>Aortic atherosclerotic disease, such as abdominal aortic aneurysm and descending thoracic aneurysm.</a:t>
            </a:r>
          </a:p>
          <a:p>
            <a:r>
              <a:rPr lang="en-US" sz="1600" dirty="0"/>
              <a:t>Statins play an essential role as they lower lipid levels </a:t>
            </a:r>
            <a:r>
              <a:rPr lang="en-US" sz="1600" dirty="0">
                <a:sym typeface="Wingdings" pitchFamily="2" charset="2"/>
              </a:rPr>
              <a:t></a:t>
            </a:r>
            <a:r>
              <a:rPr lang="en-US" sz="1600" dirty="0"/>
              <a:t> reducing the risk of ASCVD</a:t>
            </a:r>
          </a:p>
          <a:p>
            <a:r>
              <a:rPr lang="en-US" sz="1600" dirty="0"/>
              <a:t>Statins are HMG-CoA Reductase inhibitors: inhibiting the synthesis of cholesterol in the body </a:t>
            </a:r>
          </a:p>
          <a:p>
            <a:pPr lvl="1"/>
            <a:r>
              <a:rPr lang="en-US" sz="1400" dirty="0"/>
              <a:t>Stabilizes atherosclerotic plaques</a:t>
            </a:r>
          </a:p>
          <a:p>
            <a:pPr lvl="1"/>
            <a:r>
              <a:rPr lang="en-US" sz="1400" dirty="0"/>
              <a:t>Improves endothelial function </a:t>
            </a:r>
          </a:p>
          <a:p>
            <a:pPr lvl="1"/>
            <a:r>
              <a:rPr lang="en-US" sz="1400" dirty="0"/>
              <a:t>Decreases cardiovascular morbidity and mortality </a:t>
            </a:r>
          </a:p>
        </p:txBody>
      </p:sp>
    </p:spTree>
    <p:extLst>
      <p:ext uri="{BB962C8B-B14F-4D97-AF65-F5344CB8AC3E}">
        <p14:creationId xmlns:p14="http://schemas.microsoft.com/office/powerpoint/2010/main" val="1038539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2D8E9-F1DE-218A-83FA-8506D15939B9}"/>
              </a:ext>
            </a:extLst>
          </p:cNvPr>
          <p:cNvSpPr>
            <a:spLocks noGrp="1"/>
          </p:cNvSpPr>
          <p:nvPr>
            <p:ph type="title"/>
          </p:nvPr>
        </p:nvSpPr>
        <p:spPr/>
        <p:txBody>
          <a:bodyPr/>
          <a:lstStyle/>
          <a:p>
            <a:r>
              <a:rPr lang="en-US" dirty="0"/>
              <a:t>Current USPSTF Guidelines on Statins:</a:t>
            </a:r>
          </a:p>
        </p:txBody>
      </p:sp>
      <p:pic>
        <p:nvPicPr>
          <p:cNvPr id="5" name="Content Placeholder 4" descr="A screenshot of a medical information&#10;&#10;AI-generated content may be incorrect.">
            <a:extLst>
              <a:ext uri="{FF2B5EF4-FFF2-40B4-BE49-F238E27FC236}">
                <a16:creationId xmlns:a16="http://schemas.microsoft.com/office/drawing/2014/main" id="{82752C04-DC38-2D14-72F2-191EC5E27548}"/>
              </a:ext>
            </a:extLst>
          </p:cNvPr>
          <p:cNvPicPr>
            <a:picLocks noGrp="1" noChangeAspect="1"/>
          </p:cNvPicPr>
          <p:nvPr>
            <p:ph idx="1"/>
          </p:nvPr>
        </p:nvPicPr>
        <p:blipFill>
          <a:blip r:embed="rId3"/>
          <a:stretch>
            <a:fillRect/>
          </a:stretch>
        </p:blipFill>
        <p:spPr>
          <a:xfrm>
            <a:off x="1185935" y="1632857"/>
            <a:ext cx="10775878" cy="3936760"/>
          </a:xfrm>
        </p:spPr>
      </p:pic>
    </p:spTree>
    <p:extLst>
      <p:ext uri="{BB962C8B-B14F-4D97-AF65-F5344CB8AC3E}">
        <p14:creationId xmlns:p14="http://schemas.microsoft.com/office/powerpoint/2010/main" val="1305060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6D45DF-909B-4200-24B8-4D9AF6B3AE60}"/>
              </a:ext>
            </a:extLst>
          </p:cNvPr>
          <p:cNvSpPr>
            <a:spLocks noGrp="1"/>
          </p:cNvSpPr>
          <p:nvPr>
            <p:ph type="title"/>
          </p:nvPr>
        </p:nvSpPr>
        <p:spPr>
          <a:xfrm>
            <a:off x="3373062" y="624110"/>
            <a:ext cx="8131550" cy="1280890"/>
          </a:xfrm>
        </p:spPr>
        <p:txBody>
          <a:bodyPr vert="horz" lIns="91440" tIns="45720" rIns="91440" bIns="45720" rtlCol="0">
            <a:normAutofit/>
          </a:bodyPr>
          <a:lstStyle/>
          <a:p>
            <a:r>
              <a:rPr lang="en-US" dirty="0"/>
              <a:t>ACLA Current Measurements  </a:t>
            </a:r>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285151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US"/>
            </a:p>
          </p:txBody>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US"/>
            </a:p>
          </p:txBody>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US"/>
            </a:p>
          </p:txBody>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US"/>
            </a:p>
          </p:txBody>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US"/>
            </a:p>
          </p:txBody>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US"/>
            </a:p>
          </p:txBody>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US"/>
            </a:p>
          </p:txBody>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US"/>
            </a:p>
          </p:txBody>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US"/>
            </a:p>
          </p:txBody>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US"/>
            </a:p>
          </p:txBody>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US"/>
            </a:p>
          </p:txBody>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US"/>
            </a:p>
          </p:txBody>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US"/>
            </a:p>
          </p:txBody>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US"/>
            </a:p>
          </p:txBody>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US"/>
            </a:p>
          </p:txBody>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US"/>
            </a:p>
          </p:txBody>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US"/>
            </a:p>
          </p:txBody>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US"/>
            </a:p>
          </p:txBody>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US"/>
            </a:p>
          </p:txBody>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US"/>
            </a:p>
          </p:txBody>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US"/>
            </a:p>
          </p:txBody>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US"/>
            </a:p>
          </p:txBody>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US"/>
            </a:p>
          </p:txBody>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US"/>
            </a:p>
          </p:txBody>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59" y="3411452"/>
            <a:ext cx="1098194"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p:nvSpPr>
          <p:cNvPr id="3" name="Content Placeholder 2">
            <a:extLst>
              <a:ext uri="{FF2B5EF4-FFF2-40B4-BE49-F238E27FC236}">
                <a16:creationId xmlns:a16="http://schemas.microsoft.com/office/drawing/2014/main" id="{6C951797-FF6A-9596-5B7B-5EF2919EF896}"/>
              </a:ext>
            </a:extLst>
          </p:cNvPr>
          <p:cNvSpPr>
            <a:spLocks noGrp="1"/>
          </p:cNvSpPr>
          <p:nvPr>
            <p:ph idx="1"/>
          </p:nvPr>
        </p:nvSpPr>
        <p:spPr>
          <a:xfrm>
            <a:off x="3373062" y="2133600"/>
            <a:ext cx="8131550" cy="3777622"/>
          </a:xfrm>
        </p:spPr>
        <p:txBody>
          <a:bodyPr vert="horz" lIns="91440" tIns="45720" rIns="91440" bIns="45720" rtlCol="0">
            <a:normAutofit/>
          </a:bodyPr>
          <a:lstStyle/>
          <a:p>
            <a:pPr marL="0" indent="0">
              <a:buNone/>
            </a:pPr>
            <a:endParaRPr lang="en-US" dirty="0"/>
          </a:p>
          <a:p>
            <a:r>
              <a:rPr lang="en-US" b="1" dirty="0"/>
              <a:t>Measure Description: </a:t>
            </a:r>
            <a:r>
              <a:rPr lang="en-US" dirty="0">
                <a:solidFill>
                  <a:srgbClr val="000000"/>
                </a:solidFill>
              </a:rPr>
              <a:t>The percentage of males 21–75 years of age and females 40–75 years of age during the measurement year who were identified as having clinical atherosclerotic cardiovascular disease (ASCVD) and met the above criteria. The following rates are reported: </a:t>
            </a:r>
          </a:p>
          <a:p>
            <a:pPr marL="285750" indent="-285750">
              <a:buFont typeface="Arial" panose="020B0604020202020204" pitchFamily="34" charset="0"/>
              <a:buChar char="•"/>
            </a:pPr>
            <a:r>
              <a:rPr lang="en-US" i="1" dirty="0">
                <a:solidFill>
                  <a:srgbClr val="000000"/>
                </a:solidFill>
              </a:rPr>
              <a:t> Statin Adherence 80%. </a:t>
            </a:r>
            <a:r>
              <a:rPr lang="en-US" dirty="0">
                <a:solidFill>
                  <a:srgbClr val="000000"/>
                </a:solidFill>
              </a:rPr>
              <a:t>Members who remained on a high-intensity or moderate-intensity statin medication for at least 80% of the treatment period. </a:t>
            </a:r>
          </a:p>
          <a:p>
            <a:pPr marL="0" indent="0">
              <a:buNone/>
            </a:pPr>
            <a:r>
              <a:rPr lang="en-US" dirty="0"/>
              <a:t>  </a:t>
            </a:r>
          </a:p>
        </p:txBody>
      </p:sp>
    </p:spTree>
    <p:extLst>
      <p:ext uri="{BB962C8B-B14F-4D97-AF65-F5344CB8AC3E}">
        <p14:creationId xmlns:p14="http://schemas.microsoft.com/office/powerpoint/2010/main" val="22665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21" descr="A graph with blue squares&#10;&#10;AI-generated content may be incorrect.">
            <a:extLst>
              <a:ext uri="{FF2B5EF4-FFF2-40B4-BE49-F238E27FC236}">
                <a16:creationId xmlns:a16="http://schemas.microsoft.com/office/drawing/2014/main" id="{67F12C51-3929-821B-EFEB-2C55EB72D12B}"/>
              </a:ext>
            </a:extLst>
          </p:cNvPr>
          <p:cNvPicPr>
            <a:picLocks noChangeAspect="1"/>
          </p:cNvPicPr>
          <p:nvPr/>
        </p:nvPicPr>
        <p:blipFill>
          <a:blip r:embed="rId3"/>
          <a:stretch>
            <a:fillRect/>
          </a:stretch>
        </p:blipFill>
        <p:spPr>
          <a:xfrm>
            <a:off x="3013756" y="881970"/>
            <a:ext cx="7469187" cy="4484605"/>
          </a:xfrm>
          <a:prstGeom prst="rect">
            <a:avLst/>
          </a:prstGeom>
        </p:spPr>
      </p:pic>
    </p:spTree>
    <p:extLst>
      <p:ext uri="{BB962C8B-B14F-4D97-AF65-F5344CB8AC3E}">
        <p14:creationId xmlns:p14="http://schemas.microsoft.com/office/powerpoint/2010/main" val="297226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7A3FD-14B8-C0CB-933A-EA71E3971357}"/>
              </a:ext>
            </a:extLst>
          </p:cNvPr>
          <p:cNvSpPr>
            <a:spLocks noGrp="1"/>
          </p:cNvSpPr>
          <p:nvPr>
            <p:ph type="title"/>
          </p:nvPr>
        </p:nvSpPr>
        <p:spPr>
          <a:xfrm>
            <a:off x="1660599" y="610255"/>
            <a:ext cx="8911687" cy="1280890"/>
          </a:xfrm>
        </p:spPr>
        <p:txBody>
          <a:bodyPr vert="horz" lIns="91440" tIns="45720" rIns="91440" bIns="45720" rtlCol="0" anchor="b">
            <a:normAutofit fontScale="90000"/>
          </a:bodyPr>
          <a:lstStyle/>
          <a:p>
            <a:pPr algn="ctr"/>
            <a:r>
              <a:rPr lang="en-US" sz="4400" kern="1200" dirty="0">
                <a:solidFill>
                  <a:schemeClr val="tx1"/>
                </a:solidFill>
                <a:latin typeface="+mj-lt"/>
                <a:ea typeface="+mj-ea"/>
                <a:cs typeface="+mj-cs"/>
              </a:rPr>
              <a:t>Statin Nonadherence Rates by Race – 2024 vs 2025</a:t>
            </a:r>
          </a:p>
        </p:txBody>
      </p:sp>
      <p:sp>
        <p:nvSpPr>
          <p:cNvPr id="18" name="Oval 17">
            <a:extLst>
              <a:ext uri="{FF2B5EF4-FFF2-40B4-BE49-F238E27FC236}">
                <a16:creationId xmlns:a16="http://schemas.microsoft.com/office/drawing/2014/main" id="{E298E1DE-BDEF-9749-6506-C93DF8D04D94}"/>
              </a:ext>
            </a:extLst>
          </p:cNvPr>
          <p:cNvSpPr/>
          <p:nvPr/>
        </p:nvSpPr>
        <p:spPr>
          <a:xfrm>
            <a:off x="3421978" y="4601154"/>
            <a:ext cx="599090" cy="390181"/>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E32C15B8-1903-50BB-22F8-837888CAFFD2}"/>
              </a:ext>
            </a:extLst>
          </p:cNvPr>
          <p:cNvSpPr/>
          <p:nvPr/>
        </p:nvSpPr>
        <p:spPr>
          <a:xfrm>
            <a:off x="8128335" y="4019880"/>
            <a:ext cx="599090" cy="39018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hart 3">
            <a:extLst>
              <a:ext uri="{FF2B5EF4-FFF2-40B4-BE49-F238E27FC236}">
                <a16:creationId xmlns:a16="http://schemas.microsoft.com/office/drawing/2014/main" id="{57D8396B-3272-DA49-F04F-60C99C34DC36}"/>
              </a:ext>
            </a:extLst>
          </p:cNvPr>
          <p:cNvGraphicFramePr>
            <a:graphicFrameLocks/>
          </p:cNvGraphicFramePr>
          <p:nvPr>
            <p:extLst>
              <p:ext uri="{D42A27DB-BD31-4B8C-83A1-F6EECF244321}">
                <p14:modId xmlns:p14="http://schemas.microsoft.com/office/powerpoint/2010/main" val="1506121936"/>
              </p:ext>
            </p:extLst>
          </p:nvPr>
        </p:nvGraphicFramePr>
        <p:xfrm>
          <a:off x="1978759" y="1902620"/>
          <a:ext cx="7929797" cy="4624700"/>
        </p:xfrm>
        <a:graphic>
          <a:graphicData uri="http://schemas.openxmlformats.org/drawingml/2006/chart">
            <c:chart xmlns:c="http://schemas.openxmlformats.org/drawingml/2006/chart" xmlns:r="http://schemas.openxmlformats.org/officeDocument/2006/relationships" r:id="rId3"/>
          </a:graphicData>
        </a:graphic>
      </p:graphicFrame>
      <p:sp>
        <p:nvSpPr>
          <p:cNvPr id="3" name="Oval 2">
            <a:extLst>
              <a:ext uri="{FF2B5EF4-FFF2-40B4-BE49-F238E27FC236}">
                <a16:creationId xmlns:a16="http://schemas.microsoft.com/office/drawing/2014/main" id="{C19B5370-6505-ADD2-4E5E-B0139F2EDA3C}"/>
              </a:ext>
            </a:extLst>
          </p:cNvPr>
          <p:cNvSpPr/>
          <p:nvPr/>
        </p:nvSpPr>
        <p:spPr>
          <a:xfrm>
            <a:off x="4377404" y="4280286"/>
            <a:ext cx="599090" cy="39018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609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5B23F-A7AE-78C0-4D90-E2D3493B312A}"/>
              </a:ext>
            </a:extLst>
          </p:cNvPr>
          <p:cNvSpPr>
            <a:spLocks noGrp="1"/>
          </p:cNvSpPr>
          <p:nvPr>
            <p:ph type="title"/>
          </p:nvPr>
        </p:nvSpPr>
        <p:spPr/>
        <p:txBody>
          <a:bodyPr vert="horz" lIns="91440" tIns="45720" rIns="91440" bIns="45720" rtlCol="0" anchor="b">
            <a:normAutofit/>
          </a:bodyPr>
          <a:lstStyle/>
          <a:p>
            <a:r>
              <a:rPr lang="en-US" dirty="0"/>
              <a:t>Statin Adherence Rates- Rural vs Urban 2024 and 2025</a:t>
            </a:r>
          </a:p>
        </p:txBody>
      </p:sp>
      <p:sp>
        <p:nvSpPr>
          <p:cNvPr id="24" name="Oval 23">
            <a:extLst>
              <a:ext uri="{FF2B5EF4-FFF2-40B4-BE49-F238E27FC236}">
                <a16:creationId xmlns:a16="http://schemas.microsoft.com/office/drawing/2014/main" id="{4A9B4C63-27DA-A8F9-9E0F-E0EA8C02C016}"/>
              </a:ext>
            </a:extLst>
          </p:cNvPr>
          <p:cNvSpPr/>
          <p:nvPr/>
        </p:nvSpPr>
        <p:spPr>
          <a:xfrm>
            <a:off x="8199708" y="2537800"/>
            <a:ext cx="384976" cy="37732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x</a:t>
            </a:r>
          </a:p>
        </p:txBody>
      </p:sp>
      <p:sp>
        <p:nvSpPr>
          <p:cNvPr id="6" name="Oval 5">
            <a:extLst>
              <a:ext uri="{FF2B5EF4-FFF2-40B4-BE49-F238E27FC236}">
                <a16:creationId xmlns:a16="http://schemas.microsoft.com/office/drawing/2014/main" id="{3FEA7C73-E0B6-1652-8065-5BA827F5C573}"/>
              </a:ext>
            </a:extLst>
          </p:cNvPr>
          <p:cNvSpPr/>
          <p:nvPr/>
        </p:nvSpPr>
        <p:spPr>
          <a:xfrm>
            <a:off x="5092792" y="2535623"/>
            <a:ext cx="384976" cy="37732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x</a:t>
            </a:r>
          </a:p>
        </p:txBody>
      </p:sp>
      <p:graphicFrame>
        <p:nvGraphicFramePr>
          <p:cNvPr id="8" name="Chart 7">
            <a:extLst>
              <a:ext uri="{FF2B5EF4-FFF2-40B4-BE49-F238E27FC236}">
                <a16:creationId xmlns:a16="http://schemas.microsoft.com/office/drawing/2014/main" id="{0E249A25-E95E-B248-711E-F04662C5620F}"/>
              </a:ext>
            </a:extLst>
          </p:cNvPr>
          <p:cNvGraphicFramePr>
            <a:graphicFrameLocks/>
          </p:cNvGraphicFramePr>
          <p:nvPr>
            <p:extLst>
              <p:ext uri="{D42A27DB-BD31-4B8C-83A1-F6EECF244321}">
                <p14:modId xmlns:p14="http://schemas.microsoft.com/office/powerpoint/2010/main" val="2073085789"/>
              </p:ext>
            </p:extLst>
          </p:nvPr>
        </p:nvGraphicFramePr>
        <p:xfrm>
          <a:off x="2658238" y="1962422"/>
          <a:ext cx="6969087" cy="4360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4067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6" grpId="0" animBg="1"/>
    </p:bldLst>
  </p:timing>
</p:sld>
</file>

<file path=ppt/theme/theme1.xml><?xml version="1.0" encoding="utf-8"?>
<a:theme xmlns:a="http://schemas.openxmlformats.org/drawingml/2006/main" name="Wisp">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Wisp</Template>
  <TotalTime>20719</TotalTime>
  <Words>1104</Words>
  <Application>Microsoft Macintosh PowerPoint</Application>
  <PresentationFormat>Widescreen</PresentationFormat>
  <Paragraphs>114</Paragraphs>
  <Slides>15</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Arial</vt:lpstr>
      <vt:lpstr>Century Gothic</vt:lpstr>
      <vt:lpstr>Wingdings</vt:lpstr>
      <vt:lpstr>Wingdings 3</vt:lpstr>
      <vt:lpstr>Wisp</vt:lpstr>
      <vt:lpstr>Statin Therapy for Patients with Cardiovascular Disease</vt:lpstr>
      <vt:lpstr>Learning Objectives </vt:lpstr>
      <vt:lpstr>Background</vt:lpstr>
      <vt:lpstr>What is ASCVD?</vt:lpstr>
      <vt:lpstr>Current USPSTF Guidelines on Statins:</vt:lpstr>
      <vt:lpstr>ACLA Current Measurements  </vt:lpstr>
      <vt:lpstr>PowerPoint Presentation</vt:lpstr>
      <vt:lpstr>Statin Nonadherence Rates by Race – 2024 vs 2025</vt:lpstr>
      <vt:lpstr>Statin Adherence Rates- Rural vs Urban 2024 and 2025</vt:lpstr>
      <vt:lpstr>LDH Regions</vt:lpstr>
      <vt:lpstr>Summary</vt:lpstr>
      <vt:lpstr>Recommendations- Population Health Level</vt:lpstr>
      <vt:lpstr>Recommendations – Patient Level</vt:lpstr>
      <vt:lpstr>Resources</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Sinnasone, Salena</dc:creator>
  <cp:lastModifiedBy>Basavanhalli, Samhita N</cp:lastModifiedBy>
  <cp:revision>228</cp:revision>
  <dcterms:created xsi:type="dcterms:W3CDTF">2025-10-07T13:42:50Z</dcterms:created>
  <dcterms:modified xsi:type="dcterms:W3CDTF">2026-03-11T18:33:04Z</dcterms:modified>
</cp:coreProperties>
</file>