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7"/>
  </p:notesMasterIdLst>
  <p:sldIdLst>
    <p:sldId id="256" r:id="rId2"/>
    <p:sldId id="258" r:id="rId3"/>
    <p:sldId id="269" r:id="rId4"/>
    <p:sldId id="257" r:id="rId5"/>
    <p:sldId id="259" r:id="rId6"/>
    <p:sldId id="260" r:id="rId7"/>
    <p:sldId id="270" r:id="rId8"/>
    <p:sldId id="272" r:id="rId9"/>
    <p:sldId id="266" r:id="rId10"/>
    <p:sldId id="261" r:id="rId11"/>
    <p:sldId id="263" r:id="rId12"/>
    <p:sldId id="262" r:id="rId13"/>
    <p:sldId id="274" r:id="rId14"/>
    <p:sldId id="273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38"/>
    <p:restoredTop sz="84467"/>
  </p:normalViewPr>
  <p:slideViewPr>
    <p:cSldViewPr snapToGrid="0">
      <p:cViewPr varScale="1">
        <p:scale>
          <a:sx n="98" d="100"/>
          <a:sy n="98" d="100"/>
        </p:scale>
        <p:origin x="7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eneebreaux/Library/Mobile%20Documents/com~apple~CloudDocs/LSUHSC/Population%20Health/Pop%20Health%20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eneebreaux/Library/Mobile%20Documents/com~apple~CloudDocs/LSUHSC/Population%20Health/Pop%20Health%20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eneebreaux/Library/Mobile%20Documents/com~apple~CloudDocs/LSUHSC/Population%20Health/Pop%20Health%20Dat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eneebreaux/Library/Mobile%20Documents/com~apple~CloudDocs/LSUHSC/Population%20Health/Pop%20Health%20Dat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/>
              <a:t>2022-2025 Total W15</a:t>
            </a:r>
            <a:r>
              <a:rPr lang="en-US" sz="2400" baseline="0" dirty="0"/>
              <a:t> Compliance</a:t>
            </a:r>
            <a:endParaRPr lang="en-US" sz="2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'Total '!$A$2</c:f>
              <c:strCache>
                <c:ptCount val="1"/>
                <c:pt idx="0">
                  <c:v>Compliant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'Total '!$B$1:$E$1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'Total '!$B$2:$E$2</c:f>
              <c:numCache>
                <c:formatCode>0%</c:formatCode>
                <c:ptCount val="4"/>
                <c:pt idx="0">
                  <c:v>0.26</c:v>
                </c:pt>
                <c:pt idx="1">
                  <c:v>0.65</c:v>
                </c:pt>
                <c:pt idx="2">
                  <c:v>0.63</c:v>
                </c:pt>
                <c:pt idx="3">
                  <c:v>0.67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89-9B44-A395-98C9EB59353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74364287"/>
        <c:axId val="1174365999"/>
      </c:barChart>
      <c:catAx>
        <c:axId val="11743642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4365999"/>
        <c:crosses val="autoZero"/>
        <c:auto val="1"/>
        <c:lblAlgn val="ctr"/>
        <c:lblOffset val="100"/>
        <c:noMultiLvlLbl val="0"/>
      </c:catAx>
      <c:valAx>
        <c:axId val="11743659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/>
                  <a:t>Percent Compliant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43642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/>
              <a:t>2024-2025</a:t>
            </a:r>
            <a:r>
              <a:rPr lang="en-US" sz="2400" baseline="0" dirty="0"/>
              <a:t> W15 Compliance by Region</a:t>
            </a:r>
            <a:endParaRPr lang="en-US" sz="2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Region!$D$1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A68B-D946-91A8-8B6205217A6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Region!$A$2:$A$10</c:f>
              <c:numCache>
                <c:formatCode>General</c:formatCode>
                <c:ptCount val="9"/>
                <c:pt idx="0">
                  <c:v>8</c:v>
                </c:pt>
                <c:pt idx="1">
                  <c:v>5</c:v>
                </c:pt>
                <c:pt idx="2">
                  <c:v>7</c:v>
                </c:pt>
                <c:pt idx="3">
                  <c:v>3</c:v>
                </c:pt>
                <c:pt idx="4">
                  <c:v>6</c:v>
                </c:pt>
                <c:pt idx="5">
                  <c:v>1</c:v>
                </c:pt>
                <c:pt idx="6">
                  <c:v>4</c:v>
                </c:pt>
                <c:pt idx="7">
                  <c:v>2</c:v>
                </c:pt>
                <c:pt idx="8">
                  <c:v>9</c:v>
                </c:pt>
              </c:numCache>
            </c:numRef>
          </c:cat>
          <c:val>
            <c:numRef>
              <c:f>Region!$D$2:$D$10</c:f>
              <c:numCache>
                <c:formatCode>0%</c:formatCode>
                <c:ptCount val="9"/>
                <c:pt idx="0">
                  <c:v>0.5</c:v>
                </c:pt>
                <c:pt idx="1">
                  <c:v>0.5</c:v>
                </c:pt>
                <c:pt idx="2">
                  <c:v>0.57999999999999996</c:v>
                </c:pt>
                <c:pt idx="3">
                  <c:v>0.63</c:v>
                </c:pt>
                <c:pt idx="4">
                  <c:v>0.64</c:v>
                </c:pt>
                <c:pt idx="5">
                  <c:v>0.68</c:v>
                </c:pt>
                <c:pt idx="6">
                  <c:v>0.73</c:v>
                </c:pt>
                <c:pt idx="7">
                  <c:v>0.66</c:v>
                </c:pt>
                <c:pt idx="8">
                  <c:v>0.64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8B-D946-91A8-8B6205217A65}"/>
            </c:ext>
          </c:extLst>
        </c:ser>
        <c:ser>
          <c:idx val="1"/>
          <c:order val="1"/>
          <c:tx>
            <c:strRef>
              <c:f>Region!$E$1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Region!$A$2:$A$10</c:f>
              <c:numCache>
                <c:formatCode>General</c:formatCode>
                <c:ptCount val="9"/>
                <c:pt idx="0">
                  <c:v>8</c:v>
                </c:pt>
                <c:pt idx="1">
                  <c:v>5</c:v>
                </c:pt>
                <c:pt idx="2">
                  <c:v>7</c:v>
                </c:pt>
                <c:pt idx="3">
                  <c:v>3</c:v>
                </c:pt>
                <c:pt idx="4">
                  <c:v>6</c:v>
                </c:pt>
                <c:pt idx="5">
                  <c:v>1</c:v>
                </c:pt>
                <c:pt idx="6">
                  <c:v>4</c:v>
                </c:pt>
                <c:pt idx="7">
                  <c:v>2</c:v>
                </c:pt>
                <c:pt idx="8">
                  <c:v>9</c:v>
                </c:pt>
              </c:numCache>
            </c:numRef>
          </c:cat>
          <c:val>
            <c:numRef>
              <c:f>Region!$E$2:$E$10</c:f>
              <c:numCache>
                <c:formatCode>0%</c:formatCode>
                <c:ptCount val="9"/>
                <c:pt idx="0">
                  <c:v>0.52100000000000002</c:v>
                </c:pt>
                <c:pt idx="1">
                  <c:v>0.54300000000000004</c:v>
                </c:pt>
                <c:pt idx="2">
                  <c:v>0.6</c:v>
                </c:pt>
                <c:pt idx="3">
                  <c:v>0.65900000000000003</c:v>
                </c:pt>
                <c:pt idx="4">
                  <c:v>0.67</c:v>
                </c:pt>
                <c:pt idx="5">
                  <c:v>0.71899999999999997</c:v>
                </c:pt>
                <c:pt idx="6">
                  <c:v>0.71899999999999997</c:v>
                </c:pt>
                <c:pt idx="7">
                  <c:v>0.73</c:v>
                </c:pt>
                <c:pt idx="8">
                  <c:v>0.745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68B-D946-91A8-8B6205217A6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34062512"/>
        <c:axId val="1433659760"/>
      </c:barChart>
      <c:catAx>
        <c:axId val="14340625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dirty="0"/>
                  <a:t>Region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3659760"/>
        <c:crosses val="autoZero"/>
        <c:auto val="1"/>
        <c:lblAlgn val="ctr"/>
        <c:lblOffset val="100"/>
        <c:noMultiLvlLbl val="0"/>
      </c:catAx>
      <c:valAx>
        <c:axId val="1433659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 dirty="0"/>
                  <a:t>Percent Compliant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4062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/>
              <a:t>2025 W15 Compliance by Parish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Parish!$C$1</c:f>
              <c:strCache>
                <c:ptCount val="1"/>
                <c:pt idx="0">
                  <c:v>Percent Compliance 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Parish!$B$2:$B$35</c:f>
              <c:strCache>
                <c:ptCount val="34"/>
                <c:pt idx="0">
                  <c:v>Franklin</c:v>
                </c:pt>
                <c:pt idx="1">
                  <c:v>Webster</c:v>
                </c:pt>
                <c:pt idx="2">
                  <c:v>Ouachita</c:v>
                </c:pt>
                <c:pt idx="3">
                  <c:v>Calcasieu </c:v>
                </c:pt>
                <c:pt idx="4">
                  <c:v>Natchitoches</c:v>
                </c:pt>
                <c:pt idx="5">
                  <c:v>Acadia </c:v>
                </c:pt>
                <c:pt idx="6">
                  <c:v>Vernon</c:v>
                </c:pt>
                <c:pt idx="7">
                  <c:v>Morehouse</c:v>
                </c:pt>
                <c:pt idx="8">
                  <c:v>Saint Mary</c:v>
                </c:pt>
                <c:pt idx="9">
                  <c:v>Caddo</c:v>
                </c:pt>
                <c:pt idx="10">
                  <c:v>Saint Charles</c:v>
                </c:pt>
                <c:pt idx="11">
                  <c:v>Lafourche</c:v>
                </c:pt>
                <c:pt idx="12">
                  <c:v>Washington</c:v>
                </c:pt>
                <c:pt idx="13">
                  <c:v>Avoyelles</c:v>
                </c:pt>
                <c:pt idx="14">
                  <c:v>De Soto</c:v>
                </c:pt>
                <c:pt idx="15">
                  <c:v>Orleans</c:v>
                </c:pt>
                <c:pt idx="16">
                  <c:v>Lincoln</c:v>
                </c:pt>
                <c:pt idx="17">
                  <c:v>Bossier</c:v>
                </c:pt>
                <c:pt idx="18">
                  <c:v>Saint Landry</c:v>
                </c:pt>
                <c:pt idx="19">
                  <c:v>Terrebonne</c:v>
                </c:pt>
                <c:pt idx="20">
                  <c:v>East Baton Rouge</c:v>
                </c:pt>
                <c:pt idx="21">
                  <c:v>Lafayette</c:v>
                </c:pt>
                <c:pt idx="22">
                  <c:v>Concordia</c:v>
                </c:pt>
                <c:pt idx="23">
                  <c:v>Iberia</c:v>
                </c:pt>
                <c:pt idx="24">
                  <c:v>Rapides</c:v>
                </c:pt>
                <c:pt idx="25">
                  <c:v>St John the Baptist</c:v>
                </c:pt>
                <c:pt idx="26">
                  <c:v>Livingston</c:v>
                </c:pt>
                <c:pt idx="27">
                  <c:v>Jefferson</c:v>
                </c:pt>
                <c:pt idx="28">
                  <c:v>Saint Tammany </c:v>
                </c:pt>
                <c:pt idx="29">
                  <c:v>Ascension</c:v>
                </c:pt>
                <c:pt idx="30">
                  <c:v>Tangipahoa</c:v>
                </c:pt>
                <c:pt idx="31">
                  <c:v>Saint Martin </c:v>
                </c:pt>
                <c:pt idx="32">
                  <c:v>Iberville</c:v>
                </c:pt>
                <c:pt idx="33">
                  <c:v>Vermilion</c:v>
                </c:pt>
              </c:strCache>
            </c:strRef>
          </c:cat>
          <c:val>
            <c:numRef>
              <c:f>Parish!$C$2:$C$35</c:f>
              <c:numCache>
                <c:formatCode>0%</c:formatCode>
                <c:ptCount val="34"/>
                <c:pt idx="0">
                  <c:v>0.20830000000000001</c:v>
                </c:pt>
                <c:pt idx="1">
                  <c:v>0.44440000000000002</c:v>
                </c:pt>
                <c:pt idx="2">
                  <c:v>0.51519999999999999</c:v>
                </c:pt>
                <c:pt idx="3">
                  <c:v>0.51670000000000005</c:v>
                </c:pt>
                <c:pt idx="4">
                  <c:v>0.53846000000000005</c:v>
                </c:pt>
                <c:pt idx="5">
                  <c:v>0.5806</c:v>
                </c:pt>
                <c:pt idx="6">
                  <c:v>0.59089999999999998</c:v>
                </c:pt>
                <c:pt idx="7">
                  <c:v>0.60709999999999997</c:v>
                </c:pt>
                <c:pt idx="8">
                  <c:v>0.6129</c:v>
                </c:pt>
                <c:pt idx="9">
                  <c:v>0.62429999999999997</c:v>
                </c:pt>
                <c:pt idx="10">
                  <c:v>0.64</c:v>
                </c:pt>
                <c:pt idx="11">
                  <c:v>0.64100000000000001</c:v>
                </c:pt>
                <c:pt idx="12">
                  <c:v>0.64859999999999995</c:v>
                </c:pt>
                <c:pt idx="13">
                  <c:v>0.65</c:v>
                </c:pt>
                <c:pt idx="14">
                  <c:v>0.65</c:v>
                </c:pt>
                <c:pt idx="15">
                  <c:v>0.66979999999999995</c:v>
                </c:pt>
                <c:pt idx="16">
                  <c:v>0.67859999999999998</c:v>
                </c:pt>
                <c:pt idx="17">
                  <c:v>0.69010000000000005</c:v>
                </c:pt>
                <c:pt idx="18">
                  <c:v>0.69740000000000002</c:v>
                </c:pt>
                <c:pt idx="19">
                  <c:v>0.70450000000000002</c:v>
                </c:pt>
                <c:pt idx="20">
                  <c:v>0.70789999999999997</c:v>
                </c:pt>
                <c:pt idx="21">
                  <c:v>0.71209999999999996</c:v>
                </c:pt>
                <c:pt idx="22">
                  <c:v>0.71430000000000005</c:v>
                </c:pt>
                <c:pt idx="23">
                  <c:v>0.72499999999999998</c:v>
                </c:pt>
                <c:pt idx="24">
                  <c:v>0.73</c:v>
                </c:pt>
                <c:pt idx="25">
                  <c:v>0.74070000000000003</c:v>
                </c:pt>
                <c:pt idx="26">
                  <c:v>0.75</c:v>
                </c:pt>
                <c:pt idx="27">
                  <c:v>0.76</c:v>
                </c:pt>
                <c:pt idx="28">
                  <c:v>0.76919999999999999</c:v>
                </c:pt>
                <c:pt idx="29">
                  <c:v>0.77</c:v>
                </c:pt>
                <c:pt idx="30">
                  <c:v>0.77139999999999997</c:v>
                </c:pt>
                <c:pt idx="31">
                  <c:v>0.79410000000000003</c:v>
                </c:pt>
                <c:pt idx="32">
                  <c:v>0.8</c:v>
                </c:pt>
                <c:pt idx="33">
                  <c:v>0.85709999999999997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57-064A-8674-1931FA3DCC7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350138336"/>
        <c:axId val="1349594864"/>
      </c:barChart>
      <c:catAx>
        <c:axId val="13501383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dirty="0"/>
                  <a:t>Parish</a:t>
                </a:r>
                <a:endParaRPr lang="en-US" sz="1600" u="sng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9594864"/>
        <c:crosses val="autoZero"/>
        <c:auto val="1"/>
        <c:lblAlgn val="ctr"/>
        <c:lblOffset val="100"/>
        <c:noMultiLvlLbl val="0"/>
      </c:catAx>
      <c:valAx>
        <c:axId val="1349594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/>
                  <a:t>Percent Compliant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501383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/>
              <a:t>2024-2025 W15</a:t>
            </a:r>
            <a:r>
              <a:rPr lang="en-US" sz="2400" baseline="0" dirty="0"/>
              <a:t> Compliance by Geographic Location</a:t>
            </a:r>
            <a:endParaRPr lang="en-US" sz="2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rurban!$A$19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rurban!$B$18:$C$18</c:f>
              <c:strCache>
                <c:ptCount val="2"/>
                <c:pt idx="0">
                  <c:v>Rural</c:v>
                </c:pt>
                <c:pt idx="1">
                  <c:v>Urban</c:v>
                </c:pt>
              </c:strCache>
            </c:strRef>
          </c:cat>
          <c:val>
            <c:numRef>
              <c:f>rurban!$B$19:$C$19</c:f>
              <c:numCache>
                <c:formatCode>0%</c:formatCode>
                <c:ptCount val="2"/>
                <c:pt idx="0">
                  <c:v>0.5605</c:v>
                </c:pt>
                <c:pt idx="1">
                  <c:v>0.65690000000000004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CD-BD41-8200-767BCECF2C15}"/>
            </c:ext>
          </c:extLst>
        </c:ser>
        <c:ser>
          <c:idx val="1"/>
          <c:order val="1"/>
          <c:tx>
            <c:strRef>
              <c:f>rurban!$A$20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rurban!$B$18:$C$18</c:f>
              <c:strCache>
                <c:ptCount val="2"/>
                <c:pt idx="0">
                  <c:v>Rural</c:v>
                </c:pt>
                <c:pt idx="1">
                  <c:v>Urban</c:v>
                </c:pt>
              </c:strCache>
            </c:strRef>
          </c:cat>
          <c:val>
            <c:numRef>
              <c:f>rurban!$B$20:$C$20</c:f>
              <c:numCache>
                <c:formatCode>0%</c:formatCode>
                <c:ptCount val="2"/>
                <c:pt idx="0">
                  <c:v>0.60660000000000003</c:v>
                </c:pt>
                <c:pt idx="1">
                  <c:v>0.68959999999999999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5CD-BD41-8200-767BCECF2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58061328"/>
        <c:axId val="1358063040"/>
      </c:barChart>
      <c:catAx>
        <c:axId val="1358061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58063040"/>
        <c:crosses val="autoZero"/>
        <c:auto val="1"/>
        <c:lblAlgn val="ctr"/>
        <c:lblOffset val="100"/>
        <c:noMultiLvlLbl val="0"/>
      </c:catAx>
      <c:valAx>
        <c:axId val="1358063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58061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5DC73-44AE-914B-A802-20322AF6A698}" type="datetimeFigureOut">
              <a:rPr lang="en-US" smtClean="0"/>
              <a:t>4/7/26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63E9E-B126-C04E-B379-10F5F8D7F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10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Mailers – 4 month mailers</a:t>
            </a:r>
          </a:p>
          <a:p>
            <a:pPr marL="171450" indent="-171450">
              <a:buFontTx/>
              <a:buChar char="-"/>
            </a:pPr>
            <a:r>
              <a:rPr lang="en-US" dirty="0"/>
              <a:t>Originally went out to African American children only turning 4 </a:t>
            </a:r>
            <a:r>
              <a:rPr lang="en-US" dirty="0" err="1"/>
              <a:t>mo</a:t>
            </a:r>
            <a:r>
              <a:rPr lang="en-US" dirty="0"/>
              <a:t> old who are non-compliant with &gt;3 well care visits </a:t>
            </a:r>
          </a:p>
          <a:p>
            <a:pPr marL="171450" indent="-171450">
              <a:buFontTx/>
              <a:buChar char="-"/>
            </a:pPr>
            <a:r>
              <a:rPr lang="en-US" dirty="0"/>
              <a:t>Expanded to all races in Feb 2026</a:t>
            </a:r>
          </a:p>
          <a:p>
            <a:pPr marL="171450" indent="-171450">
              <a:buFontTx/>
              <a:buChar char="-"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Gap in care reports </a:t>
            </a:r>
          </a:p>
          <a:p>
            <a:pPr marL="171450" indent="-171450">
              <a:buFontTx/>
              <a:buChar char="-"/>
            </a:pPr>
            <a:r>
              <a:rPr lang="en-US" dirty="0"/>
              <a:t>Sent to PCPs for providers with high non-compliance numbers </a:t>
            </a:r>
          </a:p>
          <a:p>
            <a:pPr marL="171450" indent="-171450">
              <a:buFontTx/>
              <a:buChar char="-"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RROT outreach calls – rapid response outreach team </a:t>
            </a:r>
          </a:p>
          <a:p>
            <a:pPr marL="171450" indent="-171450">
              <a:buFontTx/>
              <a:buChar char="-"/>
            </a:pPr>
            <a:r>
              <a:rPr lang="en-US" dirty="0"/>
              <a:t>black/African American members non compliant for 2 well child visits </a:t>
            </a:r>
          </a:p>
          <a:p>
            <a:pPr marL="171450" indent="-171450">
              <a:buFontTx/>
              <a:buChar char="-"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Member outreach calls </a:t>
            </a:r>
          </a:p>
          <a:p>
            <a:pPr marL="171450" indent="-171450">
              <a:buFontTx/>
              <a:buChar char="-"/>
            </a:pPr>
            <a:r>
              <a:rPr lang="en-US" dirty="0"/>
              <a:t>Call members needing 1-2 more visits with ample time to outreach before 15 months</a:t>
            </a:r>
          </a:p>
          <a:p>
            <a:pPr marL="171450" indent="-171450">
              <a:buFontTx/>
              <a:buChar char="-"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Care card incentives </a:t>
            </a:r>
          </a:p>
          <a:p>
            <a:pPr marL="171450" indent="-171450">
              <a:buFontTx/>
              <a:buChar char="-"/>
            </a:pPr>
            <a:r>
              <a:rPr lang="en-US" dirty="0"/>
              <a:t>$120 for 6 well child visits from birth to 15 months</a:t>
            </a:r>
          </a:p>
          <a:p>
            <a:pPr marL="171450" indent="-171450">
              <a:buFontTx/>
              <a:buChar char="-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D63E9E-B126-C04E-B379-10F5F8D7FB1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37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D63E9E-B126-C04E-B379-10F5F8D7FB1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926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Improved total compliance in 2025 (66.7%) compared to 2022-2024 (26%, 65%, and 63%)</a:t>
            </a:r>
          </a:p>
          <a:p>
            <a:endParaRPr lang="en-US" dirty="0"/>
          </a:p>
          <a:p>
            <a:r>
              <a:rPr lang="en-US" dirty="0"/>
              <a:t>2024: n = 3384</a:t>
            </a:r>
          </a:p>
          <a:p>
            <a:r>
              <a:rPr lang="en-US" dirty="0"/>
              <a:t>2025: n = 2599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D63E9E-B126-C04E-B379-10F5F8D7FB1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6064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/>
              <a:t>Most Compliant </a:t>
            </a:r>
          </a:p>
          <a:p>
            <a:pPr lvl="1"/>
            <a:r>
              <a:rPr lang="en-US" dirty="0"/>
              <a:t>2024 – Region 4</a:t>
            </a:r>
          </a:p>
          <a:p>
            <a:pPr lvl="1"/>
            <a:r>
              <a:rPr lang="en-US" dirty="0"/>
              <a:t>2025 – Region 9</a:t>
            </a:r>
          </a:p>
          <a:p>
            <a:r>
              <a:rPr lang="en-US" sz="1600" dirty="0"/>
              <a:t>Least Compliant</a:t>
            </a:r>
          </a:p>
          <a:p>
            <a:pPr lvl="1"/>
            <a:r>
              <a:rPr lang="en-US" dirty="0"/>
              <a:t>2024 – Regions 5 and 8</a:t>
            </a:r>
          </a:p>
          <a:p>
            <a:pPr lvl="1"/>
            <a:r>
              <a:rPr lang="en-US" dirty="0"/>
              <a:t>2025 – Region 8 </a:t>
            </a:r>
          </a:p>
          <a:p>
            <a:pPr lvl="0"/>
            <a:r>
              <a:rPr lang="en-US" dirty="0"/>
              <a:t>Great improvement in regions 2 and 9 between 2024 and 2025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2024: n = 3,368</a:t>
            </a:r>
          </a:p>
          <a:p>
            <a:pPr lvl="1"/>
            <a:r>
              <a:rPr lang="en-US" dirty="0"/>
              <a:t>2025: n = 2,587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D63E9E-B126-C04E-B379-10F5F8D7FB1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9212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Font typeface="Arial" panose="020B0604020202020204" pitchFamily="34" charset="0"/>
              <a:buNone/>
            </a:pPr>
            <a:endParaRPr lang="en-US" dirty="0"/>
          </a:p>
          <a:p>
            <a:pPr marL="0" indent="0" algn="l">
              <a:buFont typeface="Arial" panose="020B0604020202020204" pitchFamily="34" charset="0"/>
              <a:buNone/>
            </a:pPr>
            <a:r>
              <a:rPr lang="en-US" dirty="0"/>
              <a:t>Cutoff: n</a:t>
            </a:r>
            <a:r>
              <a:rPr lang="en-US" u="none" dirty="0"/>
              <a:t> </a:t>
            </a:r>
            <a:r>
              <a:rPr lang="en-US" u="sng" dirty="0"/>
              <a:t>&gt;</a:t>
            </a:r>
            <a:r>
              <a:rPr lang="en-US" u="none" dirty="0"/>
              <a:t> 20 per parish</a:t>
            </a:r>
            <a:endParaRPr lang="en-US" u="sng" dirty="0"/>
          </a:p>
          <a:p>
            <a:pPr marL="0" indent="0" algn="l">
              <a:buFont typeface="Arial" panose="020B0604020202020204" pitchFamily="34" charset="0"/>
              <a:buNone/>
            </a:pPr>
            <a:r>
              <a:rPr lang="en-US" dirty="0"/>
              <a:t>2024: n = 3,077 </a:t>
            </a:r>
          </a:p>
          <a:p>
            <a:pPr marL="0" indent="0" algn="l">
              <a:buFont typeface="Arial" panose="020B0604020202020204" pitchFamily="34" charset="0"/>
              <a:buNone/>
            </a:pPr>
            <a:r>
              <a:rPr lang="en-US" dirty="0"/>
              <a:t>2025: n = 2,285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Most compliant parish:  Vermillion (85.7%)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/>
              <a:t>Least compliant parish: Franklin (20.8%)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 Most compliant </a:t>
            </a:r>
          </a:p>
          <a:p>
            <a:pPr lvl="1"/>
            <a:r>
              <a:rPr lang="en-US" dirty="0"/>
              <a:t>2024: Saint Martin </a:t>
            </a:r>
          </a:p>
          <a:p>
            <a:pPr lvl="1"/>
            <a:r>
              <a:rPr lang="en-US" dirty="0"/>
              <a:t>2025: Vermillion (was 71% in 2024)</a:t>
            </a:r>
          </a:p>
          <a:p>
            <a:r>
              <a:rPr lang="en-US" dirty="0"/>
              <a:t>Least compliant</a:t>
            </a:r>
          </a:p>
          <a:p>
            <a:pPr lvl="1"/>
            <a:r>
              <a:rPr lang="en-US" dirty="0"/>
              <a:t>2024: Union</a:t>
            </a:r>
          </a:p>
          <a:p>
            <a:pPr lvl="1"/>
            <a:r>
              <a:rPr lang="en-US" dirty="0"/>
              <a:t>2025: Franklin (was 43% in 2024)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D63E9E-B126-C04E-B379-10F5F8D7FB1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4661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Compliance increased in both groups from 2024-2025, but urban remains more compliant </a:t>
            </a:r>
          </a:p>
          <a:p>
            <a:endParaRPr lang="en-US" dirty="0"/>
          </a:p>
          <a:p>
            <a:r>
              <a:rPr lang="en-US" dirty="0"/>
              <a:t>2024: n = 3,368</a:t>
            </a:r>
          </a:p>
          <a:p>
            <a:pPr marL="171450" indent="-171450">
              <a:buFontTx/>
              <a:buChar char="-"/>
            </a:pPr>
            <a:r>
              <a:rPr lang="en-US" dirty="0"/>
              <a:t>urban: 2533</a:t>
            </a:r>
          </a:p>
          <a:p>
            <a:pPr marL="171450" indent="-171450">
              <a:buFontTx/>
              <a:buChar char="-"/>
            </a:pPr>
            <a:r>
              <a:rPr lang="en-US" dirty="0"/>
              <a:t>Rural: 835</a:t>
            </a:r>
          </a:p>
          <a:p>
            <a:r>
              <a:rPr lang="en-US" dirty="0"/>
              <a:t>2025: n = 2,587</a:t>
            </a:r>
          </a:p>
          <a:p>
            <a:pPr marL="171450" indent="-171450">
              <a:buFontTx/>
              <a:buChar char="-"/>
            </a:pPr>
            <a:r>
              <a:rPr lang="en-US" dirty="0"/>
              <a:t>urban: 1888</a:t>
            </a:r>
          </a:p>
          <a:p>
            <a:pPr marL="171450" indent="-171450">
              <a:buFontTx/>
              <a:buChar char="-"/>
            </a:pPr>
            <a:r>
              <a:rPr lang="en-US" dirty="0"/>
              <a:t>Rural: 699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D63E9E-B126-C04E-B379-10F5F8D7FB1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0825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D63E9E-B126-C04E-B379-10F5F8D7FB1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6126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D63E9E-B126-C04E-B379-10F5F8D7FB1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4022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D63E9E-B126-C04E-B379-10F5F8D7FB1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569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4/7/26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4/7/26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4/7/26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4/7/26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4/7/26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4/7/26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4/7/26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4/7/26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4/7/26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4/7/26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4/7/26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4/7/26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ap.org/en/practice-management/care-delivery-approaches/periodicity-schedule/?srsltid=AfmBOoqOVajmOBFi1d2IW7FpTgjctvgDJiYCDuXQi1QYdbC-AWGaaD4y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pmc.ncbi.nlm.nih.gov/articles/PMC4727528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A02D3-579D-70BF-9503-AE53B7E859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Well-Child Follow up within the first 15 months of life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F23D56-8C27-F007-80AD-21C16D4395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Renee Breaux</a:t>
            </a:r>
          </a:p>
          <a:p>
            <a:r>
              <a:rPr lang="en-US" dirty="0"/>
              <a:t>Population Health Management</a:t>
            </a:r>
          </a:p>
          <a:p>
            <a:r>
              <a:rPr lang="en-US" dirty="0"/>
              <a:t>Block 10</a:t>
            </a:r>
          </a:p>
        </p:txBody>
      </p:sp>
    </p:spTree>
    <p:extLst>
      <p:ext uri="{BB962C8B-B14F-4D97-AF65-F5344CB8AC3E}">
        <p14:creationId xmlns:p14="http://schemas.microsoft.com/office/powerpoint/2010/main" val="3599691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2A219-4769-B69A-2B40-91A3B86F2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5" y="135176"/>
            <a:ext cx="7729728" cy="1188720"/>
          </a:xfrm>
        </p:spPr>
        <p:txBody>
          <a:bodyPr/>
          <a:lstStyle/>
          <a:p>
            <a:r>
              <a:rPr lang="en-US" dirty="0"/>
              <a:t>2025 W15 compliance: region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CF43972-1CC3-BEBF-F002-6921DBAFF2A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09737440"/>
              </p:ext>
            </p:extLst>
          </p:nvPr>
        </p:nvGraphicFramePr>
        <p:xfrm>
          <a:off x="224245" y="1449977"/>
          <a:ext cx="11743509" cy="5272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Oval 6">
            <a:extLst>
              <a:ext uri="{FF2B5EF4-FFF2-40B4-BE49-F238E27FC236}">
                <a16:creationId xmlns:a16="http://schemas.microsoft.com/office/drawing/2014/main" id="{F4F78D36-C8C5-3984-BE3F-5F1D56FFE58D}"/>
              </a:ext>
            </a:extLst>
          </p:cNvPr>
          <p:cNvSpPr/>
          <p:nvPr/>
        </p:nvSpPr>
        <p:spPr>
          <a:xfrm>
            <a:off x="10910807" y="5439905"/>
            <a:ext cx="650929" cy="511444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7D1470D-53EC-03DD-2868-2CCF4B94AF07}"/>
              </a:ext>
            </a:extLst>
          </p:cNvPr>
          <p:cNvSpPr/>
          <p:nvPr/>
        </p:nvSpPr>
        <p:spPr>
          <a:xfrm>
            <a:off x="9728386" y="5439905"/>
            <a:ext cx="650929" cy="511444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D7C60D8-8321-EC24-724E-2B85482D6D51}"/>
              </a:ext>
            </a:extLst>
          </p:cNvPr>
          <p:cNvSpPr/>
          <p:nvPr/>
        </p:nvSpPr>
        <p:spPr>
          <a:xfrm>
            <a:off x="1471722" y="5439905"/>
            <a:ext cx="650929" cy="511444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0CBF802-4A84-8059-4480-D79CABBD8E4B}"/>
              </a:ext>
            </a:extLst>
          </p:cNvPr>
          <p:cNvSpPr/>
          <p:nvPr/>
        </p:nvSpPr>
        <p:spPr>
          <a:xfrm>
            <a:off x="2638645" y="5439019"/>
            <a:ext cx="650929" cy="511444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5DB5F9E-7B42-51AB-A99F-B60973964EF3}"/>
              </a:ext>
            </a:extLst>
          </p:cNvPr>
          <p:cNvSpPr/>
          <p:nvPr/>
        </p:nvSpPr>
        <p:spPr>
          <a:xfrm>
            <a:off x="8559188" y="5439019"/>
            <a:ext cx="650929" cy="511444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24441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2E0CA-B9ED-9842-5510-ACBEE710F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52112"/>
            <a:ext cx="7729728" cy="1188720"/>
          </a:xfrm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dirty="0"/>
              <a:t>2025 W15 compliance: parish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C9B0AAA-55FC-1E4C-93FE-257FA979D8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0152050"/>
              </p:ext>
            </p:extLst>
          </p:nvPr>
        </p:nvGraphicFramePr>
        <p:xfrm>
          <a:off x="191899" y="1340832"/>
          <a:ext cx="11834785" cy="5365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0629D32-9948-3426-ED5E-09D99B9A2B7A}"/>
              </a:ext>
            </a:extLst>
          </p:cNvPr>
          <p:cNvCxnSpPr>
            <a:cxnSpLocks/>
          </p:cNvCxnSpPr>
          <p:nvPr/>
        </p:nvCxnSpPr>
        <p:spPr>
          <a:xfrm flipV="1">
            <a:off x="1286360" y="5393410"/>
            <a:ext cx="0" cy="821411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E38A0B8-8033-5700-C603-B34F879D207D}"/>
              </a:ext>
            </a:extLst>
          </p:cNvPr>
          <p:cNvCxnSpPr>
            <a:cxnSpLocks/>
          </p:cNvCxnSpPr>
          <p:nvPr/>
        </p:nvCxnSpPr>
        <p:spPr>
          <a:xfrm flipV="1">
            <a:off x="1562747" y="5514814"/>
            <a:ext cx="0" cy="821411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089CE7A-4D41-B416-BA23-539A14CE9AF1}"/>
              </a:ext>
            </a:extLst>
          </p:cNvPr>
          <p:cNvCxnSpPr>
            <a:cxnSpLocks/>
          </p:cNvCxnSpPr>
          <p:nvPr/>
        </p:nvCxnSpPr>
        <p:spPr>
          <a:xfrm flipV="1">
            <a:off x="11745133" y="5514814"/>
            <a:ext cx="0" cy="821411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1F836CF-9E03-27E8-AB11-730D3A5E55FF}"/>
              </a:ext>
            </a:extLst>
          </p:cNvPr>
          <p:cNvCxnSpPr>
            <a:cxnSpLocks/>
          </p:cNvCxnSpPr>
          <p:nvPr/>
        </p:nvCxnSpPr>
        <p:spPr>
          <a:xfrm flipV="1">
            <a:off x="11435167" y="5393410"/>
            <a:ext cx="0" cy="821411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1540A0F-ED01-3E27-CE66-6EAAB2C2633E}"/>
              </a:ext>
            </a:extLst>
          </p:cNvPr>
          <p:cNvCxnSpPr>
            <a:cxnSpLocks/>
          </p:cNvCxnSpPr>
          <p:nvPr/>
        </p:nvCxnSpPr>
        <p:spPr>
          <a:xfrm flipV="1">
            <a:off x="11117304" y="5804115"/>
            <a:ext cx="0" cy="821411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65B77C2-52C5-E161-134C-C36351E7EC69}"/>
              </a:ext>
            </a:extLst>
          </p:cNvPr>
          <p:cNvCxnSpPr>
            <a:cxnSpLocks/>
          </p:cNvCxnSpPr>
          <p:nvPr/>
        </p:nvCxnSpPr>
        <p:spPr>
          <a:xfrm flipV="1">
            <a:off x="10803796" y="5650313"/>
            <a:ext cx="0" cy="821411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596FB2B-C5C2-7344-7654-C39ADB1A50E9}"/>
              </a:ext>
            </a:extLst>
          </p:cNvPr>
          <p:cNvCxnSpPr>
            <a:cxnSpLocks/>
          </p:cNvCxnSpPr>
          <p:nvPr/>
        </p:nvCxnSpPr>
        <p:spPr>
          <a:xfrm flipV="1">
            <a:off x="10464162" y="5567066"/>
            <a:ext cx="0" cy="821411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8D6AB20-79C3-7BC6-285F-D9C7F64ADDB9}"/>
              </a:ext>
            </a:extLst>
          </p:cNvPr>
          <p:cNvCxnSpPr>
            <a:cxnSpLocks/>
          </p:cNvCxnSpPr>
          <p:nvPr/>
        </p:nvCxnSpPr>
        <p:spPr>
          <a:xfrm flipV="1">
            <a:off x="10146299" y="6087144"/>
            <a:ext cx="0" cy="644870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0036240-A5C3-17BC-67C2-364F31B79B13}"/>
              </a:ext>
            </a:extLst>
          </p:cNvPr>
          <p:cNvCxnSpPr>
            <a:cxnSpLocks/>
          </p:cNvCxnSpPr>
          <p:nvPr/>
        </p:nvCxnSpPr>
        <p:spPr>
          <a:xfrm flipV="1">
            <a:off x="1898027" y="5514666"/>
            <a:ext cx="0" cy="821411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8F23237-4D78-7900-350C-6AB72A755ACF}"/>
              </a:ext>
            </a:extLst>
          </p:cNvPr>
          <p:cNvCxnSpPr>
            <a:cxnSpLocks/>
          </p:cNvCxnSpPr>
          <p:nvPr/>
        </p:nvCxnSpPr>
        <p:spPr>
          <a:xfrm flipV="1">
            <a:off x="2205010" y="5650313"/>
            <a:ext cx="0" cy="821411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D69D075F-91C4-8A7A-63F6-8FA4AB3499DA}"/>
              </a:ext>
            </a:extLst>
          </p:cNvPr>
          <p:cNvSpPr/>
          <p:nvPr/>
        </p:nvSpPr>
        <p:spPr>
          <a:xfrm>
            <a:off x="1008796" y="3517900"/>
            <a:ext cx="504327" cy="317500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5AB814A-999E-272D-48CC-5BE6CAD2E10A}"/>
              </a:ext>
            </a:extLst>
          </p:cNvPr>
          <p:cNvSpPr/>
          <p:nvPr/>
        </p:nvSpPr>
        <p:spPr>
          <a:xfrm>
            <a:off x="1300883" y="2893483"/>
            <a:ext cx="504327" cy="317500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4A4F2BD-63F9-FFCB-4415-C34B4611BA68}"/>
              </a:ext>
            </a:extLst>
          </p:cNvPr>
          <p:cNvSpPr/>
          <p:nvPr/>
        </p:nvSpPr>
        <p:spPr>
          <a:xfrm>
            <a:off x="11492969" y="1803400"/>
            <a:ext cx="507119" cy="241300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A432B90-8231-E992-E322-A7BF60F5B0BD}"/>
              </a:ext>
            </a:extLst>
          </p:cNvPr>
          <p:cNvSpPr/>
          <p:nvPr/>
        </p:nvSpPr>
        <p:spPr>
          <a:xfrm>
            <a:off x="11181607" y="1975213"/>
            <a:ext cx="507119" cy="241300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060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6B981-2958-4C0A-5F07-F833C11B0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63071"/>
            <a:ext cx="7729728" cy="1188720"/>
          </a:xfrm>
        </p:spPr>
        <p:txBody>
          <a:bodyPr>
            <a:normAutofit/>
          </a:bodyPr>
          <a:lstStyle/>
          <a:p>
            <a:pPr>
              <a:defRPr sz="1400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2400" spc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2024-2025 W15 Compliance: Geographic location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A70E79C-8197-0AFB-0260-822A180541C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86178868"/>
              </p:ext>
            </p:extLst>
          </p:nvPr>
        </p:nvGraphicFramePr>
        <p:xfrm>
          <a:off x="663844" y="1813302"/>
          <a:ext cx="10864312" cy="4835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31123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61C1E-3C7B-758A-7CDE-F721324CE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78892"/>
            <a:ext cx="7729728" cy="1188720"/>
          </a:xfrm>
        </p:spPr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4BF7AD-D99A-EA9E-CC85-9DEDCE747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5393902" cy="3101982"/>
          </a:xfrm>
        </p:spPr>
        <p:txBody>
          <a:bodyPr/>
          <a:lstStyle/>
          <a:p>
            <a:r>
              <a:rPr lang="en-US" dirty="0"/>
              <a:t>Region 8 and parishes within Region 8 (Union and Franklin) consistently have low compliance with well-child visits</a:t>
            </a:r>
          </a:p>
          <a:p>
            <a:r>
              <a:rPr lang="en-US" dirty="0"/>
              <a:t> Regions 2, 4, and 9 and parishes within those regions (Vermilion and Saint Martin) consistently have high compliance with well-child visits</a:t>
            </a:r>
          </a:p>
          <a:p>
            <a:r>
              <a:rPr lang="en-US" dirty="0"/>
              <a:t>Urban populations have better well-child follow up than rural populations, although both regions have improved compliance from last year</a:t>
            </a:r>
          </a:p>
          <a:p>
            <a:endParaRPr lang="en-US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F807E68E-F2B6-9738-D8AE-82D5FED86BE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234656" y="1666875"/>
            <a:ext cx="4861344" cy="491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0677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C76C8-FCFB-3C0F-86D5-85E545818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65463-E8D1-95B0-BAB3-7194BCEC2C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509456"/>
            <a:ext cx="7729728" cy="3777044"/>
          </a:xfrm>
        </p:spPr>
        <p:txBody>
          <a:bodyPr>
            <a:normAutofit lnSpcReduction="10000"/>
          </a:bodyPr>
          <a:lstStyle/>
          <a:p>
            <a:pPr lvl="1"/>
            <a:r>
              <a:rPr lang="en-US" dirty="0"/>
              <a:t>Ensure resources are effectively provided to low-compliance regions</a:t>
            </a:r>
          </a:p>
          <a:p>
            <a:pPr lvl="1"/>
            <a:r>
              <a:rPr lang="en-US" dirty="0"/>
              <a:t>Consider additional patient-level interventions to improve follow-up in these regions</a:t>
            </a:r>
          </a:p>
          <a:p>
            <a:pPr lvl="2"/>
            <a:r>
              <a:rPr lang="en-US" dirty="0"/>
              <a:t>More frequent calls/texts</a:t>
            </a:r>
          </a:p>
          <a:p>
            <a:pPr lvl="2"/>
            <a:r>
              <a:rPr lang="en-US" dirty="0"/>
              <a:t>Identifying trustworthy community members and educating them on the importance of well-child follow ups </a:t>
            </a:r>
          </a:p>
          <a:p>
            <a:pPr lvl="1"/>
            <a:r>
              <a:rPr lang="en-US" dirty="0"/>
              <a:t>Identify which resources are most effective in high-compliance regions</a:t>
            </a:r>
          </a:p>
          <a:p>
            <a:pPr lvl="1"/>
            <a:r>
              <a:rPr lang="en-US" dirty="0"/>
              <a:t>Identify the effective strategies used in both rural and urban populations </a:t>
            </a:r>
          </a:p>
          <a:p>
            <a:pPr lvl="1"/>
            <a:r>
              <a:rPr lang="en-US" dirty="0"/>
              <a:t>Pilot new ides for provider-level interventions in low-compliance regions </a:t>
            </a:r>
          </a:p>
          <a:p>
            <a:pPr lvl="2"/>
            <a:r>
              <a:rPr lang="en-US" dirty="0"/>
              <a:t>Provider financial incentives for well-child follow up </a:t>
            </a:r>
          </a:p>
          <a:p>
            <a:pPr lvl="2"/>
            <a:r>
              <a:rPr lang="en-US" dirty="0"/>
              <a:t>Educational sessions for providers </a:t>
            </a:r>
          </a:p>
          <a:p>
            <a:pPr lvl="2"/>
            <a:r>
              <a:rPr lang="en-US" dirty="0"/>
              <a:t>EMR Reminders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75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8CC46-D74A-9C76-3E8C-6F0F75DF6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for listening!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56460-6369-9CA7-92B6-0EA4DB59FD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Thank you to Dr. Randolph, Ms. Wells, and Ms. Smith! </a:t>
            </a:r>
          </a:p>
          <a:p>
            <a:pPr marL="0" indent="0" algn="ctr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Sources: </a:t>
            </a:r>
          </a:p>
          <a:p>
            <a:pPr>
              <a:buFontTx/>
              <a:buChar char="-"/>
            </a:pPr>
            <a:r>
              <a:rPr lang="en-US" dirty="0"/>
              <a:t>2022-2023 data from Kayla Woods and Bryce Arata</a:t>
            </a:r>
          </a:p>
          <a:p>
            <a:pPr>
              <a:buFontTx/>
              <a:buChar char="-"/>
            </a:pPr>
            <a:r>
              <a:rPr lang="en-US" dirty="0">
                <a:hlinkClick r:id="rId3"/>
              </a:rPr>
              <a:t>https://www.aap.org/en/practice-management/care-delivery-approaches/periodicity-schedule/?srsltid=AfmBOoqOVajmOBFi1d2IW7FpTgjctvgDJiYCDuXQi1QYdbC-AWGaaD4y</a:t>
            </a:r>
            <a:r>
              <a:rPr lang="en-US" dirty="0"/>
              <a:t> </a:t>
            </a:r>
          </a:p>
          <a:p>
            <a:pPr>
              <a:buFontTx/>
              <a:buChar char="-"/>
            </a:pPr>
            <a:r>
              <a:rPr lang="en-US" dirty="0"/>
              <a:t>ACLA Data </a:t>
            </a:r>
          </a:p>
          <a:p>
            <a:pPr>
              <a:buFontTx/>
              <a:buChar char="-"/>
            </a:pPr>
            <a:r>
              <a:rPr lang="en-US" dirty="0">
                <a:hlinkClick r:id="rId4"/>
              </a:rPr>
              <a:t>https://pmc.ncbi.nlm.nih.gov/articles/PMC4727528/</a:t>
            </a:r>
            <a:r>
              <a:rPr lang="en-US" dirty="0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048E19-78C4-99E1-FC9A-A5BDB2CA817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722237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53BEB-9388-8BFF-98F2-A5A9BB5A3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718872"/>
            <a:ext cx="7729728" cy="1188720"/>
          </a:xfrm>
        </p:spPr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D6C47A-CF00-DCE7-091A-AFA2B09CB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24229" y="2429339"/>
            <a:ext cx="4271771" cy="310198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Well-child visits are an essential part of preventative medicine</a:t>
            </a:r>
          </a:p>
          <a:p>
            <a:r>
              <a:rPr lang="en-US" dirty="0"/>
              <a:t>Current recommendation: 8 well-child appointments within the first 15 months of life </a:t>
            </a:r>
          </a:p>
          <a:p>
            <a:pPr lvl="1"/>
            <a:r>
              <a:rPr lang="en-US" dirty="0"/>
              <a:t>3-5 days old,  by 1 </a:t>
            </a:r>
            <a:r>
              <a:rPr lang="en-US" dirty="0" err="1"/>
              <a:t>mo</a:t>
            </a:r>
            <a:r>
              <a:rPr lang="en-US" dirty="0"/>
              <a:t>, 2 </a:t>
            </a:r>
            <a:r>
              <a:rPr lang="en-US" dirty="0" err="1"/>
              <a:t>mo</a:t>
            </a:r>
            <a:r>
              <a:rPr lang="en-US" dirty="0"/>
              <a:t>, 4 </a:t>
            </a:r>
            <a:r>
              <a:rPr lang="en-US" dirty="0" err="1"/>
              <a:t>mo</a:t>
            </a:r>
            <a:r>
              <a:rPr lang="en-US" dirty="0"/>
              <a:t>, 6 </a:t>
            </a:r>
            <a:r>
              <a:rPr lang="en-US" dirty="0" err="1"/>
              <a:t>mo</a:t>
            </a:r>
            <a:r>
              <a:rPr lang="en-US" dirty="0"/>
              <a:t>, 9 </a:t>
            </a:r>
            <a:r>
              <a:rPr lang="en-US" dirty="0" err="1"/>
              <a:t>mo</a:t>
            </a:r>
            <a:r>
              <a:rPr lang="en-US" dirty="0"/>
              <a:t>, 12 </a:t>
            </a:r>
            <a:r>
              <a:rPr lang="en-US" dirty="0" err="1"/>
              <a:t>mo</a:t>
            </a:r>
            <a:r>
              <a:rPr lang="en-US" dirty="0"/>
              <a:t>, 15 </a:t>
            </a:r>
            <a:r>
              <a:rPr lang="en-US" dirty="0" err="1"/>
              <a:t>mo</a:t>
            </a:r>
            <a:endParaRPr lang="en-US" dirty="0"/>
          </a:p>
          <a:p>
            <a:r>
              <a:rPr lang="en-US" dirty="0"/>
              <a:t>Recommended schedule based on well children with no health or developmental concerns </a:t>
            </a:r>
          </a:p>
          <a:p>
            <a:endParaRPr lang="en-US" dirty="0"/>
          </a:p>
        </p:txBody>
      </p:sp>
      <p:pic>
        <p:nvPicPr>
          <p:cNvPr id="8" name="Picture 2" descr="What to Expect At A Well-Baby Visit">
            <a:extLst>
              <a:ext uri="{FF2B5EF4-FFF2-40B4-BE49-F238E27FC236}">
                <a16:creationId xmlns:a16="http://schemas.microsoft.com/office/drawing/2014/main" id="{CCAB0E94-783C-8329-876C-F102EAA7493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904" y="2609919"/>
            <a:ext cx="3842867" cy="255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879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5C00D-3405-CC71-2CBC-EC9BFD8E5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BF17D0-64D7-5DAB-F76F-236CD5BCF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480368"/>
          </a:xfrm>
        </p:spPr>
        <p:txBody>
          <a:bodyPr>
            <a:normAutofit fontScale="70000" lnSpcReduction="20000"/>
          </a:bodyPr>
          <a:lstStyle/>
          <a:p>
            <a:r>
              <a:rPr lang="en-US" sz="2600" dirty="0"/>
              <a:t>Components of a well-child exam</a:t>
            </a:r>
          </a:p>
          <a:p>
            <a:pPr lvl="1"/>
            <a:r>
              <a:rPr lang="en-US" sz="2600" dirty="0"/>
              <a:t>Complete physical exam</a:t>
            </a:r>
          </a:p>
          <a:p>
            <a:pPr lvl="1"/>
            <a:r>
              <a:rPr lang="en-US" sz="2600" dirty="0"/>
              <a:t>Lab work </a:t>
            </a:r>
          </a:p>
          <a:p>
            <a:pPr lvl="1"/>
            <a:r>
              <a:rPr lang="en-US" sz="2600" dirty="0"/>
              <a:t>Development check – height, weight, milestones</a:t>
            </a:r>
          </a:p>
          <a:p>
            <a:pPr lvl="1"/>
            <a:r>
              <a:rPr lang="en-US" sz="2600" dirty="0"/>
              <a:t>Immunizations</a:t>
            </a:r>
          </a:p>
          <a:p>
            <a:pPr lvl="1"/>
            <a:r>
              <a:rPr lang="en-US" sz="2600" dirty="0"/>
              <a:t>Sight and hearing testing</a:t>
            </a:r>
          </a:p>
          <a:p>
            <a:pPr lvl="1"/>
            <a:r>
              <a:rPr lang="en-US" sz="2600" dirty="0"/>
              <a:t>Overview of nutrition habits </a:t>
            </a:r>
          </a:p>
          <a:p>
            <a:pPr lvl="1"/>
            <a:r>
              <a:rPr lang="en-US" sz="2600" dirty="0"/>
              <a:t>Child safety education </a:t>
            </a:r>
          </a:p>
          <a:p>
            <a:pPr lvl="1"/>
            <a:r>
              <a:rPr lang="en-US" sz="2600" dirty="0"/>
              <a:t>Referrals </a:t>
            </a:r>
          </a:p>
          <a:p>
            <a:pPr lvl="1"/>
            <a:r>
              <a:rPr lang="en-US" sz="2600" dirty="0"/>
              <a:t>Address any parental concerns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37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table of health care&#10;&#10;AI-generated content may be incorrect.">
            <a:extLst>
              <a:ext uri="{FF2B5EF4-FFF2-40B4-BE49-F238E27FC236}">
                <a16:creationId xmlns:a16="http://schemas.microsoft.com/office/drawing/2014/main" id="{E1B3218A-3A8E-40B6-D203-93C5C886AB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690" y="291904"/>
            <a:ext cx="12098619" cy="6274191"/>
          </a:xfrm>
        </p:spPr>
      </p:pic>
    </p:spTree>
    <p:extLst>
      <p:ext uri="{BB962C8B-B14F-4D97-AF65-F5344CB8AC3E}">
        <p14:creationId xmlns:p14="http://schemas.microsoft.com/office/powerpoint/2010/main" val="98352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AE77F-B8F1-0ADE-DC24-A37B26454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Barriers to the Well-Child visit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BF479F-B1EF-8FD1-6594-1A6C2341DE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Lack of education on the purpose of well-child visit </a:t>
            </a:r>
          </a:p>
          <a:p>
            <a:r>
              <a:rPr lang="en-US" dirty="0"/>
              <a:t>Lack of trust in providers </a:t>
            </a:r>
          </a:p>
          <a:p>
            <a:r>
              <a:rPr lang="en-US" dirty="0"/>
              <a:t>Immunization distrust and/or refusal</a:t>
            </a:r>
          </a:p>
          <a:p>
            <a:r>
              <a:rPr lang="en-US" dirty="0"/>
              <a:t>Lack of childcare for other children</a:t>
            </a:r>
          </a:p>
          <a:p>
            <a:r>
              <a:rPr lang="en-US" dirty="0"/>
              <a:t>Difficulties with scheduling </a:t>
            </a:r>
          </a:p>
          <a:p>
            <a:pPr lvl="1"/>
            <a:r>
              <a:rPr lang="en-US" dirty="0"/>
              <a:t>Guardian unable take off work  </a:t>
            </a:r>
          </a:p>
          <a:p>
            <a:pPr lvl="1"/>
            <a:r>
              <a:rPr lang="en-US" dirty="0"/>
              <a:t>Struggle securing consecutive appointments for families with multiple children</a:t>
            </a:r>
          </a:p>
          <a:p>
            <a:r>
              <a:rPr lang="en-US" dirty="0"/>
              <a:t>Lack of transportation </a:t>
            </a:r>
          </a:p>
        </p:txBody>
      </p:sp>
    </p:spTree>
    <p:extLst>
      <p:ext uri="{BB962C8B-B14F-4D97-AF65-F5344CB8AC3E}">
        <p14:creationId xmlns:p14="http://schemas.microsoft.com/office/powerpoint/2010/main" val="3536957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C60AD-BA1D-A474-B964-CD063ED95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interventions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FFDBAB-1B96-1AD6-A657-09AE8F4B1D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2973" y="878681"/>
            <a:ext cx="4815840" cy="5100638"/>
          </a:xfrm>
        </p:spPr>
        <p:txBody>
          <a:bodyPr>
            <a:normAutofit/>
          </a:bodyPr>
          <a:lstStyle/>
          <a:p>
            <a:r>
              <a:rPr lang="en-US" sz="2800" dirty="0"/>
              <a:t>Mailers </a:t>
            </a:r>
          </a:p>
          <a:p>
            <a:r>
              <a:rPr lang="en-US" sz="2800" dirty="0"/>
              <a:t>Texting campaign </a:t>
            </a:r>
          </a:p>
          <a:p>
            <a:r>
              <a:rPr lang="en-US" sz="2800" dirty="0"/>
              <a:t>Social media posts</a:t>
            </a:r>
          </a:p>
          <a:p>
            <a:r>
              <a:rPr lang="en-US" sz="2800" dirty="0"/>
              <a:t>Gap in care reports </a:t>
            </a:r>
          </a:p>
          <a:p>
            <a:r>
              <a:rPr lang="en-US" sz="2800" dirty="0"/>
              <a:t>RROT outreach calls </a:t>
            </a:r>
          </a:p>
          <a:p>
            <a:r>
              <a:rPr lang="en-US" sz="2800" dirty="0"/>
              <a:t>Member outreach calls</a:t>
            </a:r>
          </a:p>
          <a:p>
            <a:r>
              <a:rPr lang="en-US" sz="2800" dirty="0"/>
              <a:t>Care Card incentives </a:t>
            </a:r>
          </a:p>
          <a:p>
            <a:r>
              <a:rPr lang="en-US" sz="2800" dirty="0"/>
              <a:t>Educational flyers </a:t>
            </a:r>
          </a:p>
          <a:p>
            <a:r>
              <a:rPr lang="en-US" sz="2800" dirty="0"/>
              <a:t>Newsletters </a:t>
            </a:r>
          </a:p>
        </p:txBody>
      </p:sp>
    </p:spTree>
    <p:extLst>
      <p:ext uri="{BB962C8B-B14F-4D97-AF65-F5344CB8AC3E}">
        <p14:creationId xmlns:p14="http://schemas.microsoft.com/office/powerpoint/2010/main" val="1620465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F3959-C825-827A-46EF-E545633D3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ACLA Compliance data</a:t>
            </a:r>
          </a:p>
        </p:txBody>
      </p:sp>
    </p:spTree>
    <p:extLst>
      <p:ext uri="{BB962C8B-B14F-4D97-AF65-F5344CB8AC3E}">
        <p14:creationId xmlns:p14="http://schemas.microsoft.com/office/powerpoint/2010/main" val="3614443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F3D89-4B51-C2D3-9E86-0BE0F766C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Well Child Visits (W30/W15)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5B23C6-DABC-5CC4-EB38-E73C4D0DE3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Compliance with well child visits in the first 30 months of life </a:t>
            </a:r>
          </a:p>
          <a:p>
            <a:pPr lvl="1"/>
            <a:r>
              <a:rPr lang="en-US" sz="2400" b="1" u="sng" dirty="0"/>
              <a:t>0-15 months: 6+ visits </a:t>
            </a:r>
          </a:p>
          <a:p>
            <a:pPr lvl="1"/>
            <a:r>
              <a:rPr lang="en-US" sz="2400" dirty="0"/>
              <a:t>15-30 months: 2+ additional visits </a:t>
            </a:r>
          </a:p>
        </p:txBody>
      </p:sp>
    </p:spTree>
    <p:extLst>
      <p:ext uri="{BB962C8B-B14F-4D97-AF65-F5344CB8AC3E}">
        <p14:creationId xmlns:p14="http://schemas.microsoft.com/office/powerpoint/2010/main" val="1795836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1204B-BB3E-A727-5EDD-29886B8CD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02465"/>
            <a:ext cx="7729728" cy="1188720"/>
          </a:xfrm>
        </p:spPr>
        <p:txBody>
          <a:bodyPr/>
          <a:lstStyle/>
          <a:p>
            <a:r>
              <a:rPr lang="en-US" dirty="0"/>
              <a:t>Total W15 compliance: 2022-2025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71BF6AF-C27A-9651-A09B-E6E7150B5B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9357890"/>
              </p:ext>
            </p:extLst>
          </p:nvPr>
        </p:nvGraphicFramePr>
        <p:xfrm>
          <a:off x="238125" y="1391185"/>
          <a:ext cx="11634788" cy="526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9081913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1767</TotalTime>
  <Words>768</Words>
  <Application>Microsoft Macintosh PowerPoint</Application>
  <PresentationFormat>Widescreen</PresentationFormat>
  <Paragraphs>141</Paragraphs>
  <Slides>15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Aptos</vt:lpstr>
      <vt:lpstr>Arial</vt:lpstr>
      <vt:lpstr>Gill Sans MT</vt:lpstr>
      <vt:lpstr>Parcel</vt:lpstr>
      <vt:lpstr>Well-Child Follow up within the first 15 months of life</vt:lpstr>
      <vt:lpstr>Background</vt:lpstr>
      <vt:lpstr>Background</vt:lpstr>
      <vt:lpstr>PowerPoint Presentation</vt:lpstr>
      <vt:lpstr>Barriers to the Well-Child visit</vt:lpstr>
      <vt:lpstr>Current interventions</vt:lpstr>
      <vt:lpstr>ACLA Compliance data</vt:lpstr>
      <vt:lpstr>Well Child Visits (W30/W15) </vt:lpstr>
      <vt:lpstr>Total W15 compliance: 2022-2025</vt:lpstr>
      <vt:lpstr>2025 W15 compliance: region</vt:lpstr>
      <vt:lpstr>2025 W15 compliance: parish</vt:lpstr>
      <vt:lpstr>2024-2025 W15 Compliance: Geographic location</vt:lpstr>
      <vt:lpstr>Conclusions</vt:lpstr>
      <vt:lpstr>Recommendations</vt:lpstr>
      <vt:lpstr>Thank you for listening!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Breaux, Renee E.</dc:creator>
  <cp:lastModifiedBy>Breaux, Renee E.</cp:lastModifiedBy>
  <cp:revision>12</cp:revision>
  <dcterms:created xsi:type="dcterms:W3CDTF">2026-04-03T02:23:03Z</dcterms:created>
  <dcterms:modified xsi:type="dcterms:W3CDTF">2026-04-07T23:01:26Z</dcterms:modified>
</cp:coreProperties>
</file>