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8" r:id="rId6"/>
    <p:sldId id="266" r:id="rId7"/>
    <p:sldId id="263" r:id="rId8"/>
    <p:sldId id="261" r:id="rId9"/>
    <p:sldId id="264" r:id="rId10"/>
    <p:sldId id="269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2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B2286-93BA-292F-6DFF-4ADAF2A3F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78279-672B-C932-ED02-96295B464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1A86D-E578-8658-49DF-A33B10EBB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0D4B-D67B-46F9-A0DB-5080DAB19CA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E7E28-1C63-EEA4-DA7D-28EC117DD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1C3B6-B4FE-8161-9995-719CF1C99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9F35-F0A7-4165-BA1E-2798E7CDE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6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949E0-072C-CD7D-C292-467E62FF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219F5A-6102-1B3B-9CE3-D2ACF0B11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A69E6-B0DB-B03F-A786-4471677B7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0D4B-D67B-46F9-A0DB-5080DAB19CA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D21DA-7873-64FE-E5A0-45B418A66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E98A9-651C-8040-9AC1-0FF4FDDEF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9F35-F0A7-4165-BA1E-2798E7CDE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3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390F7A-25B7-579C-A44E-2DA82104C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BB9897-21B2-A70C-2F26-8FE00D145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630F9-2D63-E988-66C6-41FD3A32D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0D4B-D67B-46F9-A0DB-5080DAB19CA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D2C31-9338-D467-7635-479CE9139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F2E74-B96E-CE10-CD4C-E3A9789DF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9F35-F0A7-4165-BA1E-2798E7CDE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9A4D7-24F5-1732-0BB7-42DC4D847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7EDF0-D38F-89D7-E90D-AD9D26C18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B0A14-AB53-1D4F-D8B3-2FEA41D70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0D4B-D67B-46F9-A0DB-5080DAB19CA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778DD-C70C-F819-922E-F6008F78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7A634-FC46-6B10-5899-DD55E880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9F35-F0A7-4165-BA1E-2798E7CDE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0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FE32C-0AF9-647C-8C72-7557966FA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42475-1F0D-5804-980E-6DE126854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DA8FF-9B57-8EC8-4A7C-ACC261919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0D4B-D67B-46F9-A0DB-5080DAB19CA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AADF0-F953-0F51-43B0-56D9F588E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B974C-C908-F369-98FC-90B310FD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9F35-F0A7-4165-BA1E-2798E7CDE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2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2818E-EF9D-47C3-8AD3-31D9A272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C4597-9274-1572-5B71-DA070FDD8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B35A3-0DAB-5577-CBF5-8BFD5C4CE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43DE9-7875-4074-E57D-39866324B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0D4B-D67B-46F9-A0DB-5080DAB19CA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E149C-1830-AB50-5B1B-05F07EA95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C6977-0873-892C-6108-66BF76BFC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9F35-F0A7-4165-BA1E-2798E7CDE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4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4C365-6798-7C09-238C-5A6A51D8A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6FB8F-BDC5-AF58-670C-DE42EA435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85BC9-4799-1740-44B6-992376A5D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6C921F-5F66-C8EF-33AD-80D507E53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443DC9-9840-DB15-F8DE-76DAC9B64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029956-ECE1-E317-B8F8-F06637FD3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0D4B-D67B-46F9-A0DB-5080DAB19CA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AE0A63-A3F1-9D85-830C-8EE134C30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39CA10-4D68-6C67-41ED-C5A49190B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9F35-F0A7-4165-BA1E-2798E7CDE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5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239A-F574-E958-BAD8-EF3B5365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A32ACA-7C61-BEA1-B01F-3DAD309BC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0D4B-D67B-46F9-A0DB-5080DAB19CA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3820E-2F39-917F-960A-2D0DE48FF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8C694-68DB-8D9B-F7CF-806E659B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9F35-F0A7-4165-BA1E-2798E7CDE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5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5E5A9C-5440-5506-70DE-9480CBEC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0D4B-D67B-46F9-A0DB-5080DAB19CA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D7CCB-F882-F181-DFE7-8B2B8BC01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9C826-CF38-BE66-0686-329521874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9F35-F0A7-4165-BA1E-2798E7CDE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72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079E1-285D-1530-E431-F9C06B80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AC37D-A2A9-1EF1-9B6A-CBCC72ACD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5F53C-D665-6B4C-E689-31F96C2ED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BD7B1-3162-A45A-04B5-9611D9F63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0D4B-D67B-46F9-A0DB-5080DAB19CA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A2844-3445-EEBC-3F42-A72291F05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BB06E-A045-71B6-0294-E447D1B00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9F35-F0A7-4165-BA1E-2798E7CDE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5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64100-EC5E-A12B-D820-758B532B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F67C6-CCF9-193A-2AD4-902E8E570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BA4E06-C45C-1E2C-8425-731BE36B8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FEEF4-1298-0CDF-518C-832826B45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0D4B-D67B-46F9-A0DB-5080DAB19CA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2C2FD-10CF-4ADF-B2CC-E031D8B4F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78D45-9AEA-4E15-A0BE-9029D4D1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9F35-F0A7-4165-BA1E-2798E7CDE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0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58E322-C619-599A-2463-87275100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C328C-D054-5641-E732-B3757B5C3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3FA7D-1FA0-59AE-4B11-72A986B3E8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AA0D4B-D67B-46F9-A0DB-5080DAB19CA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68E2F-11A9-7845-7EF6-96CC84F50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38C18-A79D-C4D0-1B95-5C1EBA1B7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4D9F35-F0A7-4165-BA1E-2798E7CDE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9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ymerr1@lsuhsc.ed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ph.lsuhsc.edu/resources/student-resources/student-awards/#honorcord" TargetMode="External"/><Relationship Id="rId2" Type="http://schemas.openxmlformats.org/officeDocument/2006/relationships/hyperlink" Target="https://sph.lsuhsc.edu/resources/student-resources/practice-experienc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publichealthpractice@lsuhsc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4B7B13-53E6-0C8E-77EF-638BB5717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029" y="2323718"/>
            <a:ext cx="5221185" cy="2102108"/>
          </a:xfrm>
        </p:spPr>
        <p:txBody>
          <a:bodyPr anchor="t">
            <a:normAutofit/>
          </a:bodyPr>
          <a:lstStyle/>
          <a:p>
            <a:endParaRPr lang="en-US" b="1" dirty="0">
              <a:solidFill>
                <a:srgbClr val="472C7B"/>
              </a:solidFill>
            </a:endParaRPr>
          </a:p>
          <a:p>
            <a:r>
              <a:rPr lang="en-US" sz="3200" b="1" dirty="0">
                <a:solidFill>
                  <a:srgbClr val="472C7B"/>
                </a:solidFill>
              </a:rPr>
              <a:t>Practice Experience</a:t>
            </a:r>
            <a:br>
              <a:rPr lang="en-US" sz="3200" b="1" dirty="0">
                <a:solidFill>
                  <a:srgbClr val="472C7B"/>
                </a:solidFill>
              </a:rPr>
            </a:br>
            <a:r>
              <a:rPr lang="en-US" sz="3200" b="1" dirty="0">
                <a:solidFill>
                  <a:srgbClr val="472C7B"/>
                </a:solidFill>
              </a:rPr>
              <a:t>Preceptor Orientation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6DB2BD11-9EB7-2098-FBC5-697EB9A1D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243" y="2323718"/>
            <a:ext cx="4939504" cy="1827616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3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592A2B-A6AA-FE58-5F9E-74A7B3F11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6DDBC1-C313-144E-0C52-92B200DEF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F4EB9-1FB9-2529-8855-D1F400C71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FAQs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B40F093D-A05F-5236-EEB6-B7D65A643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0BB3-6112-989D-5517-86C7547E1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Can students start working with our organization before the class officially starts?</a:t>
            </a:r>
          </a:p>
          <a:p>
            <a:pPr lvl="1"/>
            <a:r>
              <a:rPr lang="en-US" sz="2000" dirty="0"/>
              <a:t>Any work conducted before the start of the semester will not count toward the 200-hour course requirement. </a:t>
            </a:r>
          </a:p>
          <a:p>
            <a:r>
              <a:rPr lang="en-US" sz="2400" dirty="0"/>
              <a:t>Can students continue working with our organization after the class ends?</a:t>
            </a:r>
          </a:p>
          <a:p>
            <a:pPr lvl="1"/>
            <a:r>
              <a:rPr lang="en-US" sz="2000" dirty="0"/>
              <a:t>Absolutely! Students can continue as volunteers, employees and/or through independent study. </a:t>
            </a:r>
          </a:p>
          <a:p>
            <a:r>
              <a:rPr lang="en-US" sz="2400" dirty="0"/>
              <a:t>Which forms do I need to review and sign?</a:t>
            </a:r>
          </a:p>
          <a:p>
            <a:pPr lvl="1"/>
            <a:r>
              <a:rPr lang="en-US" sz="2000" dirty="0"/>
              <a:t>Proposal, mid semester work log, mid-semester progress report, final work log, final progress report, and evaluation of student performance </a:t>
            </a:r>
          </a:p>
          <a:p>
            <a:r>
              <a:rPr lang="en-US" sz="2400" dirty="0"/>
              <a:t>What should I do if I am not satisfied with the student’s work or substantive changes need to be discussed?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Contact Yvette Merritt (</a:t>
            </a:r>
            <a:r>
              <a:rPr lang="en-US" sz="2000" dirty="0">
                <a:hlinkClick r:id="rId2"/>
              </a:rPr>
              <a:t>ymerr1@lsuhsc.edu</a:t>
            </a:r>
            <a:r>
              <a:rPr lang="en-US" sz="2000" dirty="0"/>
              <a:t>), Coordinator of Public Health Practice &amp; Community Engagement. </a:t>
            </a:r>
          </a:p>
          <a:p>
            <a:endParaRPr lang="en-US" sz="2200" dirty="0"/>
          </a:p>
        </p:txBody>
      </p:sp>
      <p:pic>
        <p:nvPicPr>
          <p:cNvPr id="4" name="Picture 3" descr="A purple and yellow text on a black background&#10;&#10;AI-generated content may be incorrect.">
            <a:extLst>
              <a:ext uri="{FF2B5EF4-FFF2-40B4-BE49-F238E27FC236}">
                <a16:creationId xmlns:a16="http://schemas.microsoft.com/office/drawing/2014/main" id="{BF216B4A-D796-DF34-E2FF-362C4DA3F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962" y="5917860"/>
            <a:ext cx="1414395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11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75BDA4-AAAD-1115-9E2F-9F8AF31F4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A8CF0DC-D23A-4CA2-8463-27F89928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B8A381C4-0C0D-491F-90D8-63CF760B4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5698">
            <a:off x="-195643" y="67946"/>
            <a:ext cx="6408310" cy="6912725"/>
          </a:xfrm>
          <a:custGeom>
            <a:avLst/>
            <a:gdLst>
              <a:gd name="connsiteX0" fmla="*/ 0 w 6408310"/>
              <a:gd name="connsiteY0" fmla="*/ 108934 h 6912725"/>
              <a:gd name="connsiteX1" fmla="*/ 1911522 w 6408310"/>
              <a:gd name="connsiteY1" fmla="*/ 0 h 6912725"/>
              <a:gd name="connsiteX2" fmla="*/ 1916026 w 6408310"/>
              <a:gd name="connsiteY2" fmla="*/ 4704 h 6912725"/>
              <a:gd name="connsiteX3" fmla="*/ 1911112 w 6408310"/>
              <a:gd name="connsiteY3" fmla="*/ 17418 h 6912725"/>
              <a:gd name="connsiteX4" fmla="*/ 1972871 w 6408310"/>
              <a:gd name="connsiteY4" fmla="*/ 72530 h 6912725"/>
              <a:gd name="connsiteX5" fmla="*/ 2069180 w 6408310"/>
              <a:gd name="connsiteY5" fmla="*/ 173199 h 6912725"/>
              <a:gd name="connsiteX6" fmla="*/ 2131569 w 6408310"/>
              <a:gd name="connsiteY6" fmla="*/ 227805 h 6912725"/>
              <a:gd name="connsiteX7" fmla="*/ 2162747 w 6408310"/>
              <a:gd name="connsiteY7" fmla="*/ 239714 h 6912725"/>
              <a:gd name="connsiteX8" fmla="*/ 2220499 w 6408310"/>
              <a:gd name="connsiteY8" fmla="*/ 289903 h 6912725"/>
              <a:gd name="connsiteX9" fmla="*/ 2381978 w 6408310"/>
              <a:gd name="connsiteY9" fmla="*/ 391093 h 6912725"/>
              <a:gd name="connsiteX10" fmla="*/ 2445910 w 6408310"/>
              <a:gd name="connsiteY10" fmla="*/ 463815 h 6912725"/>
              <a:gd name="connsiteX11" fmla="*/ 2531236 w 6408310"/>
              <a:gd name="connsiteY11" fmla="*/ 600817 h 6912725"/>
              <a:gd name="connsiteX12" fmla="*/ 2617149 w 6408310"/>
              <a:gd name="connsiteY12" fmla="*/ 703748 h 6912725"/>
              <a:gd name="connsiteX13" fmla="*/ 2650333 w 6408310"/>
              <a:gd name="connsiteY13" fmla="*/ 720900 h 6912725"/>
              <a:gd name="connsiteX14" fmla="*/ 2705541 w 6408310"/>
              <a:gd name="connsiteY14" fmla="*/ 750090 h 6912725"/>
              <a:gd name="connsiteX15" fmla="*/ 2757210 w 6408310"/>
              <a:gd name="connsiteY15" fmla="*/ 789489 h 6912725"/>
              <a:gd name="connsiteX16" fmla="*/ 2791660 w 6408310"/>
              <a:gd name="connsiteY16" fmla="*/ 816041 h 6912725"/>
              <a:gd name="connsiteX17" fmla="*/ 2840975 w 6408310"/>
              <a:gd name="connsiteY17" fmla="*/ 842225 h 6912725"/>
              <a:gd name="connsiteX18" fmla="*/ 2917970 w 6408310"/>
              <a:gd name="connsiteY18" fmla="*/ 879392 h 6912725"/>
              <a:gd name="connsiteX19" fmla="*/ 2957236 w 6408310"/>
              <a:gd name="connsiteY19" fmla="*/ 906835 h 6912725"/>
              <a:gd name="connsiteX20" fmla="*/ 3117215 w 6408310"/>
              <a:gd name="connsiteY20" fmla="*/ 1073714 h 6912725"/>
              <a:gd name="connsiteX21" fmla="*/ 3250958 w 6408310"/>
              <a:gd name="connsiteY21" fmla="*/ 1130397 h 6912725"/>
              <a:gd name="connsiteX22" fmla="*/ 3496717 w 6408310"/>
              <a:gd name="connsiteY22" fmla="*/ 1260412 h 6912725"/>
              <a:gd name="connsiteX23" fmla="*/ 3494992 w 6408310"/>
              <a:gd name="connsiteY23" fmla="*/ 1268283 h 6912725"/>
              <a:gd name="connsiteX24" fmla="*/ 3508993 w 6408310"/>
              <a:gd name="connsiteY24" fmla="*/ 1287737 h 6912725"/>
              <a:gd name="connsiteX25" fmla="*/ 3512115 w 6408310"/>
              <a:gd name="connsiteY25" fmla="*/ 1288544 h 6912725"/>
              <a:gd name="connsiteX26" fmla="*/ 3548697 w 6408310"/>
              <a:gd name="connsiteY26" fmla="*/ 1363739 h 6912725"/>
              <a:gd name="connsiteX27" fmla="*/ 3656567 w 6408310"/>
              <a:gd name="connsiteY27" fmla="*/ 1479533 h 6912725"/>
              <a:gd name="connsiteX28" fmla="*/ 3661987 w 6408310"/>
              <a:gd name="connsiteY28" fmla="*/ 1491779 h 6912725"/>
              <a:gd name="connsiteX29" fmla="*/ 3667389 w 6408310"/>
              <a:gd name="connsiteY29" fmla="*/ 1495409 h 6912725"/>
              <a:gd name="connsiteX30" fmla="*/ 3800461 w 6408310"/>
              <a:gd name="connsiteY30" fmla="*/ 1696689 h 6912725"/>
              <a:gd name="connsiteX31" fmla="*/ 3933737 w 6408310"/>
              <a:gd name="connsiteY31" fmla="*/ 1853325 h 6912725"/>
              <a:gd name="connsiteX32" fmla="*/ 3946446 w 6408310"/>
              <a:gd name="connsiteY32" fmla="*/ 1903446 h 6912725"/>
              <a:gd name="connsiteX33" fmla="*/ 3960581 w 6408310"/>
              <a:gd name="connsiteY33" fmla="*/ 1913244 h 6912725"/>
              <a:gd name="connsiteX34" fmla="*/ 4015111 w 6408310"/>
              <a:gd name="connsiteY34" fmla="*/ 1956512 h 6912725"/>
              <a:gd name="connsiteX35" fmla="*/ 4070740 w 6408310"/>
              <a:gd name="connsiteY35" fmla="*/ 1999693 h 6912725"/>
              <a:gd name="connsiteX36" fmla="*/ 4091495 w 6408310"/>
              <a:gd name="connsiteY36" fmla="*/ 2064313 h 6912725"/>
              <a:gd name="connsiteX37" fmla="*/ 4118353 w 6408310"/>
              <a:gd name="connsiteY37" fmla="*/ 2073901 h 6912725"/>
              <a:gd name="connsiteX38" fmla="*/ 4123293 w 6408310"/>
              <a:gd name="connsiteY38" fmla="*/ 2075261 h 6912725"/>
              <a:gd name="connsiteX39" fmla="*/ 4166582 w 6408310"/>
              <a:gd name="connsiteY39" fmla="*/ 2120685 h 6912725"/>
              <a:gd name="connsiteX40" fmla="*/ 4213721 w 6408310"/>
              <a:gd name="connsiteY40" fmla="*/ 2168493 h 6912725"/>
              <a:gd name="connsiteX41" fmla="*/ 4250795 w 6408310"/>
              <a:gd name="connsiteY41" fmla="*/ 2261746 h 6912725"/>
              <a:gd name="connsiteX42" fmla="*/ 4295408 w 6408310"/>
              <a:gd name="connsiteY42" fmla="*/ 2340515 h 6912725"/>
              <a:gd name="connsiteX43" fmla="*/ 4318976 w 6408310"/>
              <a:gd name="connsiteY43" fmla="*/ 2371504 h 6912725"/>
              <a:gd name="connsiteX44" fmla="*/ 4323314 w 6408310"/>
              <a:gd name="connsiteY44" fmla="*/ 2378166 h 6912725"/>
              <a:gd name="connsiteX45" fmla="*/ 4323235 w 6408310"/>
              <a:gd name="connsiteY45" fmla="*/ 2378475 h 6912725"/>
              <a:gd name="connsiteX46" fmla="*/ 4327479 w 6408310"/>
              <a:gd name="connsiteY46" fmla="*/ 2385858 h 6912725"/>
              <a:gd name="connsiteX47" fmla="*/ 4331226 w 6408310"/>
              <a:gd name="connsiteY47" fmla="*/ 2390318 h 6912725"/>
              <a:gd name="connsiteX48" fmla="*/ 4339643 w 6408310"/>
              <a:gd name="connsiteY48" fmla="*/ 2403246 h 6912725"/>
              <a:gd name="connsiteX49" fmla="*/ 4341435 w 6408310"/>
              <a:gd name="connsiteY49" fmla="*/ 2408870 h 6912725"/>
              <a:gd name="connsiteX50" fmla="*/ 4340548 w 6408310"/>
              <a:gd name="connsiteY50" fmla="*/ 2412798 h 6912725"/>
              <a:gd name="connsiteX51" fmla="*/ 4351634 w 6408310"/>
              <a:gd name="connsiteY51" fmla="*/ 2443869 h 6912725"/>
              <a:gd name="connsiteX52" fmla="*/ 4380688 w 6408310"/>
              <a:gd name="connsiteY52" fmla="*/ 2504819 h 6912725"/>
              <a:gd name="connsiteX53" fmla="*/ 4399892 w 6408310"/>
              <a:gd name="connsiteY53" fmla="*/ 2537002 h 6912725"/>
              <a:gd name="connsiteX54" fmla="*/ 4449690 w 6408310"/>
              <a:gd name="connsiteY54" fmla="*/ 2628144 h 6912725"/>
              <a:gd name="connsiteX55" fmla="*/ 4512427 w 6408310"/>
              <a:gd name="connsiteY55" fmla="*/ 2840755 h 6912725"/>
              <a:gd name="connsiteX56" fmla="*/ 4591091 w 6408310"/>
              <a:gd name="connsiteY56" fmla="*/ 3036586 h 6912725"/>
              <a:gd name="connsiteX57" fmla="*/ 4757297 w 6408310"/>
              <a:gd name="connsiteY57" fmla="*/ 3388741 h 6912725"/>
              <a:gd name="connsiteX58" fmla="*/ 4755264 w 6408310"/>
              <a:gd name="connsiteY58" fmla="*/ 3461211 h 6912725"/>
              <a:gd name="connsiteX59" fmla="*/ 4776842 w 6408310"/>
              <a:gd name="connsiteY59" fmla="*/ 3503606 h 6912725"/>
              <a:gd name="connsiteX60" fmla="*/ 4815953 w 6408310"/>
              <a:gd name="connsiteY60" fmla="*/ 3543897 h 6912725"/>
              <a:gd name="connsiteX61" fmla="*/ 4826382 w 6408310"/>
              <a:gd name="connsiteY61" fmla="*/ 3589602 h 6912725"/>
              <a:gd name="connsiteX62" fmla="*/ 4900664 w 6408310"/>
              <a:gd name="connsiteY62" fmla="*/ 3697326 h 6912725"/>
              <a:gd name="connsiteX63" fmla="*/ 4944717 w 6408310"/>
              <a:gd name="connsiteY63" fmla="*/ 3795461 h 6912725"/>
              <a:gd name="connsiteX64" fmla="*/ 4981260 w 6408310"/>
              <a:gd name="connsiteY64" fmla="*/ 3887734 h 6912725"/>
              <a:gd name="connsiteX65" fmla="*/ 5000423 w 6408310"/>
              <a:gd name="connsiteY65" fmla="*/ 3933089 h 6912725"/>
              <a:gd name="connsiteX66" fmla="*/ 5033013 w 6408310"/>
              <a:gd name="connsiteY66" fmla="*/ 3937041 h 6912725"/>
              <a:gd name="connsiteX67" fmla="*/ 5081597 w 6408310"/>
              <a:gd name="connsiteY67" fmla="*/ 4013154 h 6912725"/>
              <a:gd name="connsiteX68" fmla="*/ 5088052 w 6408310"/>
              <a:gd name="connsiteY68" fmla="*/ 4027525 h 6912725"/>
              <a:gd name="connsiteX69" fmla="*/ 5189054 w 6408310"/>
              <a:gd name="connsiteY69" fmla="*/ 4098668 h 6912725"/>
              <a:gd name="connsiteX70" fmla="*/ 5228545 w 6408310"/>
              <a:gd name="connsiteY70" fmla="*/ 4146658 h 6912725"/>
              <a:gd name="connsiteX71" fmla="*/ 5268336 w 6408310"/>
              <a:gd name="connsiteY71" fmla="*/ 4194504 h 6912725"/>
              <a:gd name="connsiteX72" fmla="*/ 5317950 w 6408310"/>
              <a:gd name="connsiteY72" fmla="*/ 4267325 h 6912725"/>
              <a:gd name="connsiteX73" fmla="*/ 5598270 w 6408310"/>
              <a:gd name="connsiteY73" fmla="*/ 4563876 h 6912725"/>
              <a:gd name="connsiteX74" fmla="*/ 5833068 w 6408310"/>
              <a:gd name="connsiteY74" fmla="*/ 5016605 h 6912725"/>
              <a:gd name="connsiteX75" fmla="*/ 6045916 w 6408310"/>
              <a:gd name="connsiteY75" fmla="*/ 5405287 h 6912725"/>
              <a:gd name="connsiteX76" fmla="*/ 6117737 w 6408310"/>
              <a:gd name="connsiteY76" fmla="*/ 5538137 h 6912725"/>
              <a:gd name="connsiteX77" fmla="*/ 6144230 w 6408310"/>
              <a:gd name="connsiteY77" fmla="*/ 5635151 h 6912725"/>
              <a:gd name="connsiteX78" fmla="*/ 6176742 w 6408310"/>
              <a:gd name="connsiteY78" fmla="*/ 5809044 h 6912725"/>
              <a:gd name="connsiteX79" fmla="*/ 6245199 w 6408310"/>
              <a:gd name="connsiteY79" fmla="*/ 6038018 h 6912725"/>
              <a:gd name="connsiteX80" fmla="*/ 6303931 w 6408310"/>
              <a:gd name="connsiteY80" fmla="*/ 6175618 h 6912725"/>
              <a:gd name="connsiteX81" fmla="*/ 6336313 w 6408310"/>
              <a:gd name="connsiteY81" fmla="*/ 6345837 h 6912725"/>
              <a:gd name="connsiteX82" fmla="*/ 6401195 w 6408310"/>
              <a:gd name="connsiteY82" fmla="*/ 6542084 h 6912725"/>
              <a:gd name="connsiteX83" fmla="*/ 6408310 w 6408310"/>
              <a:gd name="connsiteY83" fmla="*/ 6612865 h 6912725"/>
              <a:gd name="connsiteX84" fmla="*/ 1146484 w 6408310"/>
              <a:gd name="connsiteY84" fmla="*/ 6912725 h 6912725"/>
              <a:gd name="connsiteX85" fmla="*/ 1108438 w 6408310"/>
              <a:gd name="connsiteY85" fmla="*/ 6825083 h 6912725"/>
              <a:gd name="connsiteX86" fmla="*/ 997867 w 6408310"/>
              <a:gd name="connsiteY86" fmla="*/ 6378703 h 6912725"/>
              <a:gd name="connsiteX87" fmla="*/ 858750 w 6408310"/>
              <a:gd name="connsiteY87" fmla="*/ 5923784 h 6912725"/>
              <a:gd name="connsiteX88" fmla="*/ 860408 w 6408310"/>
              <a:gd name="connsiteY88" fmla="*/ 5860728 h 6912725"/>
              <a:gd name="connsiteX89" fmla="*/ 853644 w 6408310"/>
              <a:gd name="connsiteY89" fmla="*/ 5771381 h 6912725"/>
              <a:gd name="connsiteX90" fmla="*/ 852164 w 6408310"/>
              <a:gd name="connsiteY90" fmla="*/ 5615193 h 6912725"/>
              <a:gd name="connsiteX91" fmla="*/ 831986 w 6408310"/>
              <a:gd name="connsiteY91" fmla="*/ 5402745 h 6912725"/>
              <a:gd name="connsiteX92" fmla="*/ 759590 w 6408310"/>
              <a:gd name="connsiteY92" fmla="*/ 5239800 h 6912725"/>
              <a:gd name="connsiteX93" fmla="*/ 767251 w 6408310"/>
              <a:gd name="connsiteY93" fmla="*/ 5227414 h 6912725"/>
              <a:gd name="connsiteX94" fmla="*/ 745427 w 6408310"/>
              <a:gd name="connsiteY94" fmla="*/ 5118958 h 6912725"/>
              <a:gd name="connsiteX95" fmla="*/ 635950 w 6408310"/>
              <a:gd name="connsiteY95" fmla="*/ 4788294 h 6912725"/>
              <a:gd name="connsiteX96" fmla="*/ 558787 w 6408310"/>
              <a:gd name="connsiteY96" fmla="*/ 4518070 h 6912725"/>
              <a:gd name="connsiteX97" fmla="*/ 555530 w 6408310"/>
              <a:gd name="connsiteY97" fmla="*/ 4444433 h 6912725"/>
              <a:gd name="connsiteX98" fmla="*/ 549378 w 6408310"/>
              <a:gd name="connsiteY98" fmla="*/ 4320965 h 6912725"/>
              <a:gd name="connsiteX99" fmla="*/ 572361 w 6408310"/>
              <a:gd name="connsiteY99" fmla="*/ 4232369 h 6912725"/>
              <a:gd name="connsiteX100" fmla="*/ 556288 w 6408310"/>
              <a:gd name="connsiteY100" fmla="*/ 4127673 h 6912725"/>
              <a:gd name="connsiteX101" fmla="*/ 506660 w 6408310"/>
              <a:gd name="connsiteY101" fmla="*/ 3821119 h 6912725"/>
              <a:gd name="connsiteX102" fmla="*/ 494791 w 6408310"/>
              <a:gd name="connsiteY102" fmla="*/ 3723556 h 6912725"/>
              <a:gd name="connsiteX103" fmla="*/ 490230 w 6408310"/>
              <a:gd name="connsiteY103" fmla="*/ 3508893 h 6912725"/>
              <a:gd name="connsiteX104" fmla="*/ 484223 w 6408310"/>
              <a:gd name="connsiteY104" fmla="*/ 3233179 h 6912725"/>
              <a:gd name="connsiteX105" fmla="*/ 460329 w 6408310"/>
              <a:gd name="connsiteY105" fmla="*/ 3041244 h 6912725"/>
              <a:gd name="connsiteX106" fmla="*/ 407197 w 6408310"/>
              <a:gd name="connsiteY106" fmla="*/ 2812292 h 6912725"/>
              <a:gd name="connsiteX107" fmla="*/ 386122 w 6408310"/>
              <a:gd name="connsiteY107" fmla="*/ 2757841 h 6912725"/>
              <a:gd name="connsiteX108" fmla="*/ 363684 w 6408310"/>
              <a:gd name="connsiteY108" fmla="*/ 2714608 h 6912725"/>
              <a:gd name="connsiteX109" fmla="*/ 330746 w 6408310"/>
              <a:gd name="connsiteY109" fmla="*/ 2625146 h 6912725"/>
              <a:gd name="connsiteX110" fmla="*/ 299927 w 6408310"/>
              <a:gd name="connsiteY110" fmla="*/ 2566177 h 6912725"/>
              <a:gd name="connsiteX111" fmla="*/ 288272 w 6408310"/>
              <a:gd name="connsiteY111" fmla="*/ 2439923 h 6912725"/>
              <a:gd name="connsiteX112" fmla="*/ 233611 w 6408310"/>
              <a:gd name="connsiteY112" fmla="*/ 2326248 h 6912725"/>
              <a:gd name="connsiteX113" fmla="*/ 115057 w 6408310"/>
              <a:gd name="connsiteY113" fmla="*/ 2127916 h 69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408310" h="6912725">
                <a:moveTo>
                  <a:pt x="0" y="108934"/>
                </a:moveTo>
                <a:lnTo>
                  <a:pt x="1911522" y="0"/>
                </a:lnTo>
                <a:lnTo>
                  <a:pt x="1916026" y="4704"/>
                </a:lnTo>
                <a:cubicBezTo>
                  <a:pt x="1916562" y="7914"/>
                  <a:pt x="1915147" y="12061"/>
                  <a:pt x="1911112" y="17418"/>
                </a:cubicBezTo>
                <a:cubicBezTo>
                  <a:pt x="1943271" y="27853"/>
                  <a:pt x="1947645" y="36373"/>
                  <a:pt x="1972871" y="72530"/>
                </a:cubicBezTo>
                <a:cubicBezTo>
                  <a:pt x="1980767" y="117667"/>
                  <a:pt x="2061296" y="115435"/>
                  <a:pt x="2069180" y="173199"/>
                </a:cubicBezTo>
                <a:cubicBezTo>
                  <a:pt x="2075196" y="191586"/>
                  <a:pt x="2112853" y="231006"/>
                  <a:pt x="2131569" y="227805"/>
                </a:cubicBezTo>
                <a:cubicBezTo>
                  <a:pt x="2141808" y="233828"/>
                  <a:pt x="2146631" y="247405"/>
                  <a:pt x="2162747" y="239714"/>
                </a:cubicBezTo>
                <a:cubicBezTo>
                  <a:pt x="2183739" y="232191"/>
                  <a:pt x="2206491" y="310465"/>
                  <a:pt x="2220499" y="289903"/>
                </a:cubicBezTo>
                <a:cubicBezTo>
                  <a:pt x="2257038" y="315132"/>
                  <a:pt x="2344409" y="362107"/>
                  <a:pt x="2381978" y="391093"/>
                </a:cubicBezTo>
                <a:cubicBezTo>
                  <a:pt x="2419547" y="420079"/>
                  <a:pt x="2445794" y="442621"/>
                  <a:pt x="2445910" y="463815"/>
                </a:cubicBezTo>
                <a:cubicBezTo>
                  <a:pt x="2462109" y="546053"/>
                  <a:pt x="2496860" y="553382"/>
                  <a:pt x="2531236" y="600817"/>
                </a:cubicBezTo>
                <a:cubicBezTo>
                  <a:pt x="2573647" y="650501"/>
                  <a:pt x="2589314" y="613369"/>
                  <a:pt x="2617149" y="703748"/>
                </a:cubicBezTo>
                <a:cubicBezTo>
                  <a:pt x="2635983" y="695546"/>
                  <a:pt x="2643943" y="702017"/>
                  <a:pt x="2650333" y="720900"/>
                </a:cubicBezTo>
                <a:cubicBezTo>
                  <a:pt x="2671881" y="743975"/>
                  <a:pt x="2701744" y="706344"/>
                  <a:pt x="2705541" y="750090"/>
                </a:cubicBezTo>
                <a:cubicBezTo>
                  <a:pt x="2730861" y="760850"/>
                  <a:pt x="2742856" y="778498"/>
                  <a:pt x="2757210" y="789489"/>
                </a:cubicBezTo>
                <a:cubicBezTo>
                  <a:pt x="2776836" y="801882"/>
                  <a:pt x="2774652" y="796949"/>
                  <a:pt x="2791660" y="816041"/>
                </a:cubicBezTo>
                <a:cubicBezTo>
                  <a:pt x="2815343" y="835699"/>
                  <a:pt x="2784183" y="871086"/>
                  <a:pt x="2840975" y="842225"/>
                </a:cubicBezTo>
                <a:cubicBezTo>
                  <a:pt x="2854681" y="875427"/>
                  <a:pt x="2877032" y="859395"/>
                  <a:pt x="2917970" y="879392"/>
                </a:cubicBezTo>
                <a:cubicBezTo>
                  <a:pt x="2921487" y="903353"/>
                  <a:pt x="2937122" y="907916"/>
                  <a:pt x="2957236" y="906835"/>
                </a:cubicBezTo>
                <a:lnTo>
                  <a:pt x="3117215" y="1073714"/>
                </a:lnTo>
                <a:cubicBezTo>
                  <a:pt x="3153906" y="1089285"/>
                  <a:pt x="3232612" y="1124062"/>
                  <a:pt x="3250958" y="1130397"/>
                </a:cubicBezTo>
                <a:cubicBezTo>
                  <a:pt x="3409574" y="1172733"/>
                  <a:pt x="3456045" y="1237431"/>
                  <a:pt x="3496717" y="1260412"/>
                </a:cubicBezTo>
                <a:lnTo>
                  <a:pt x="3494992" y="1268283"/>
                </a:lnTo>
                <a:cubicBezTo>
                  <a:pt x="3495362" y="1274688"/>
                  <a:pt x="3498760" y="1281160"/>
                  <a:pt x="3508993" y="1287737"/>
                </a:cubicBezTo>
                <a:lnTo>
                  <a:pt x="3512115" y="1288544"/>
                </a:lnTo>
                <a:lnTo>
                  <a:pt x="3548697" y="1363739"/>
                </a:lnTo>
                <a:cubicBezTo>
                  <a:pt x="3572773" y="1395571"/>
                  <a:pt x="3623148" y="1421050"/>
                  <a:pt x="3656567" y="1479533"/>
                </a:cubicBezTo>
                <a:lnTo>
                  <a:pt x="3661987" y="1491779"/>
                </a:lnTo>
                <a:lnTo>
                  <a:pt x="3667389" y="1495409"/>
                </a:lnTo>
                <a:lnTo>
                  <a:pt x="3800461" y="1696689"/>
                </a:lnTo>
                <a:cubicBezTo>
                  <a:pt x="3835546" y="1747791"/>
                  <a:pt x="3913146" y="1811386"/>
                  <a:pt x="3933737" y="1853325"/>
                </a:cubicBezTo>
                <a:lnTo>
                  <a:pt x="3946446" y="1903446"/>
                </a:lnTo>
                <a:lnTo>
                  <a:pt x="3960581" y="1913244"/>
                </a:lnTo>
                <a:cubicBezTo>
                  <a:pt x="3979608" y="1926434"/>
                  <a:pt x="3998210" y="1940240"/>
                  <a:pt x="4015111" y="1956512"/>
                </a:cubicBezTo>
                <a:cubicBezTo>
                  <a:pt x="4083226" y="1956238"/>
                  <a:pt x="4031943" y="1969929"/>
                  <a:pt x="4070740" y="1999693"/>
                </a:cubicBezTo>
                <a:cubicBezTo>
                  <a:pt x="4027554" y="2022282"/>
                  <a:pt x="4128681" y="2025600"/>
                  <a:pt x="4091495" y="2064313"/>
                </a:cubicBezTo>
                <a:cubicBezTo>
                  <a:pt x="4099733" y="2068504"/>
                  <a:pt x="4108887" y="2071343"/>
                  <a:pt x="4118353" y="2073901"/>
                </a:cubicBezTo>
                <a:lnTo>
                  <a:pt x="4123293" y="2075261"/>
                </a:lnTo>
                <a:lnTo>
                  <a:pt x="4166582" y="2120685"/>
                </a:lnTo>
                <a:lnTo>
                  <a:pt x="4213721" y="2168493"/>
                </a:lnTo>
                <a:lnTo>
                  <a:pt x="4250795" y="2261746"/>
                </a:lnTo>
                <a:lnTo>
                  <a:pt x="4295408" y="2340515"/>
                </a:lnTo>
                <a:cubicBezTo>
                  <a:pt x="4303294" y="2350172"/>
                  <a:pt x="4311232" y="2360551"/>
                  <a:pt x="4318976" y="2371504"/>
                </a:cubicBezTo>
                <a:lnTo>
                  <a:pt x="4323314" y="2378166"/>
                </a:lnTo>
                <a:cubicBezTo>
                  <a:pt x="4323288" y="2378269"/>
                  <a:pt x="4323261" y="2378372"/>
                  <a:pt x="4323235" y="2378475"/>
                </a:cubicBezTo>
                <a:cubicBezTo>
                  <a:pt x="4323820" y="2380303"/>
                  <a:pt x="4325112" y="2382633"/>
                  <a:pt x="4327479" y="2385858"/>
                </a:cubicBezTo>
                <a:lnTo>
                  <a:pt x="4331226" y="2390318"/>
                </a:lnTo>
                <a:lnTo>
                  <a:pt x="4339643" y="2403246"/>
                </a:lnTo>
                <a:lnTo>
                  <a:pt x="4341435" y="2408870"/>
                </a:lnTo>
                <a:lnTo>
                  <a:pt x="4340548" y="2412798"/>
                </a:lnTo>
                <a:lnTo>
                  <a:pt x="4351634" y="2443869"/>
                </a:lnTo>
                <a:cubicBezTo>
                  <a:pt x="4370557" y="2458176"/>
                  <a:pt x="4365119" y="2472379"/>
                  <a:pt x="4380688" y="2504819"/>
                </a:cubicBezTo>
                <a:cubicBezTo>
                  <a:pt x="4393528" y="2510493"/>
                  <a:pt x="4397884" y="2522485"/>
                  <a:pt x="4399892" y="2537002"/>
                </a:cubicBezTo>
                <a:cubicBezTo>
                  <a:pt x="4420218" y="2562143"/>
                  <a:pt x="4430910" y="2594831"/>
                  <a:pt x="4449690" y="2628144"/>
                </a:cubicBezTo>
                <a:cubicBezTo>
                  <a:pt x="4468446" y="2678770"/>
                  <a:pt x="4488860" y="2772681"/>
                  <a:pt x="4512427" y="2840755"/>
                </a:cubicBezTo>
                <a:lnTo>
                  <a:pt x="4591091" y="3036586"/>
                </a:lnTo>
                <a:cubicBezTo>
                  <a:pt x="4639934" y="3158078"/>
                  <a:pt x="4730818" y="3310586"/>
                  <a:pt x="4757297" y="3388741"/>
                </a:cubicBezTo>
                <a:cubicBezTo>
                  <a:pt x="4756620" y="3412898"/>
                  <a:pt x="4755942" y="3437054"/>
                  <a:pt x="4755264" y="3461211"/>
                </a:cubicBezTo>
                <a:cubicBezTo>
                  <a:pt x="4763881" y="3469559"/>
                  <a:pt x="4774382" y="3498341"/>
                  <a:pt x="4776842" y="3503606"/>
                </a:cubicBezTo>
                <a:cubicBezTo>
                  <a:pt x="4776789" y="3503947"/>
                  <a:pt x="4816006" y="3543555"/>
                  <a:pt x="4815953" y="3543897"/>
                </a:cubicBezTo>
                <a:lnTo>
                  <a:pt x="4826382" y="3589602"/>
                </a:lnTo>
                <a:cubicBezTo>
                  <a:pt x="4854724" y="3618181"/>
                  <a:pt x="4872282" y="3672884"/>
                  <a:pt x="4900664" y="3697326"/>
                </a:cubicBezTo>
                <a:cubicBezTo>
                  <a:pt x="4872593" y="3751610"/>
                  <a:pt x="4889332" y="3712092"/>
                  <a:pt x="4944717" y="3795461"/>
                </a:cubicBezTo>
                <a:cubicBezTo>
                  <a:pt x="4981269" y="3830092"/>
                  <a:pt x="4951776" y="3836266"/>
                  <a:pt x="4981260" y="3887734"/>
                </a:cubicBezTo>
                <a:cubicBezTo>
                  <a:pt x="4992187" y="3900180"/>
                  <a:pt x="5000945" y="3922491"/>
                  <a:pt x="5000423" y="3933089"/>
                </a:cubicBezTo>
                <a:lnTo>
                  <a:pt x="5033013" y="3937041"/>
                </a:lnTo>
                <a:lnTo>
                  <a:pt x="5081597" y="4013154"/>
                </a:lnTo>
                <a:lnTo>
                  <a:pt x="5088052" y="4027525"/>
                </a:lnTo>
                <a:lnTo>
                  <a:pt x="5189054" y="4098668"/>
                </a:lnTo>
                <a:lnTo>
                  <a:pt x="5228545" y="4146658"/>
                </a:lnTo>
                <a:lnTo>
                  <a:pt x="5268336" y="4194504"/>
                </a:lnTo>
                <a:cubicBezTo>
                  <a:pt x="5282676" y="4201217"/>
                  <a:pt x="5302948" y="4267012"/>
                  <a:pt x="5317950" y="4267325"/>
                </a:cubicBezTo>
                <a:cubicBezTo>
                  <a:pt x="5371561" y="4431932"/>
                  <a:pt x="5512417" y="4438996"/>
                  <a:pt x="5598270" y="4563876"/>
                </a:cubicBezTo>
                <a:cubicBezTo>
                  <a:pt x="5684123" y="4688756"/>
                  <a:pt x="5658748" y="4766617"/>
                  <a:pt x="5833068" y="5016605"/>
                </a:cubicBezTo>
                <a:cubicBezTo>
                  <a:pt x="5917959" y="5167124"/>
                  <a:pt x="6007541" y="5258633"/>
                  <a:pt x="6045916" y="5405287"/>
                </a:cubicBezTo>
                <a:cubicBezTo>
                  <a:pt x="6053001" y="5431110"/>
                  <a:pt x="6137180" y="5517469"/>
                  <a:pt x="6117737" y="5538137"/>
                </a:cubicBezTo>
                <a:cubicBezTo>
                  <a:pt x="6096856" y="5567956"/>
                  <a:pt x="6185855" y="5633330"/>
                  <a:pt x="6144230" y="5635151"/>
                </a:cubicBezTo>
                <a:cubicBezTo>
                  <a:pt x="6206267" y="5682015"/>
                  <a:pt x="6167034" y="5753331"/>
                  <a:pt x="6176742" y="5809044"/>
                </a:cubicBezTo>
                <a:cubicBezTo>
                  <a:pt x="6181644" y="5871497"/>
                  <a:pt x="6197878" y="5926431"/>
                  <a:pt x="6245199" y="6038018"/>
                </a:cubicBezTo>
                <a:cubicBezTo>
                  <a:pt x="6276717" y="6104340"/>
                  <a:pt x="6288745" y="6124315"/>
                  <a:pt x="6303931" y="6175618"/>
                </a:cubicBezTo>
                <a:cubicBezTo>
                  <a:pt x="6319117" y="6226921"/>
                  <a:pt x="6298592" y="6320971"/>
                  <a:pt x="6336313" y="6345837"/>
                </a:cubicBezTo>
                <a:cubicBezTo>
                  <a:pt x="6368454" y="6400251"/>
                  <a:pt x="6388884" y="6464262"/>
                  <a:pt x="6401195" y="6542084"/>
                </a:cubicBezTo>
                <a:lnTo>
                  <a:pt x="6408310" y="6612865"/>
                </a:lnTo>
                <a:lnTo>
                  <a:pt x="1146484" y="6912725"/>
                </a:lnTo>
                <a:lnTo>
                  <a:pt x="1108438" y="6825083"/>
                </a:lnTo>
                <a:cubicBezTo>
                  <a:pt x="1057133" y="6684904"/>
                  <a:pt x="1090669" y="6637010"/>
                  <a:pt x="997867" y="6378703"/>
                </a:cubicBezTo>
                <a:cubicBezTo>
                  <a:pt x="956253" y="6228487"/>
                  <a:pt x="874761" y="6010797"/>
                  <a:pt x="858750" y="5923784"/>
                </a:cubicBezTo>
                <a:cubicBezTo>
                  <a:pt x="856924" y="5899993"/>
                  <a:pt x="844018" y="5873122"/>
                  <a:pt x="860408" y="5860728"/>
                </a:cubicBezTo>
                <a:cubicBezTo>
                  <a:pt x="878957" y="5840950"/>
                  <a:pt x="823834" y="5761906"/>
                  <a:pt x="853644" y="5771381"/>
                </a:cubicBezTo>
                <a:cubicBezTo>
                  <a:pt x="815383" y="5715186"/>
                  <a:pt x="852133" y="5665047"/>
                  <a:pt x="852164" y="5615193"/>
                </a:cubicBezTo>
                <a:cubicBezTo>
                  <a:pt x="817076" y="5571334"/>
                  <a:pt x="851740" y="5509975"/>
                  <a:pt x="831986" y="5402745"/>
                </a:cubicBezTo>
                <a:cubicBezTo>
                  <a:pt x="792037" y="5354630"/>
                  <a:pt x="819063" y="5330513"/>
                  <a:pt x="759590" y="5239800"/>
                </a:cubicBezTo>
                <a:cubicBezTo>
                  <a:pt x="762665" y="5236543"/>
                  <a:pt x="765245" y="5232371"/>
                  <a:pt x="767251" y="5227414"/>
                </a:cubicBezTo>
                <a:cubicBezTo>
                  <a:pt x="778914" y="5198604"/>
                  <a:pt x="769142" y="5150045"/>
                  <a:pt x="745427" y="5118958"/>
                </a:cubicBezTo>
                <a:cubicBezTo>
                  <a:pt x="660991" y="4975263"/>
                  <a:pt x="672599" y="4907855"/>
                  <a:pt x="635950" y="4788294"/>
                </a:cubicBezTo>
                <a:cubicBezTo>
                  <a:pt x="600650" y="4653678"/>
                  <a:pt x="646752" y="4690694"/>
                  <a:pt x="558787" y="4518070"/>
                </a:cubicBezTo>
                <a:cubicBezTo>
                  <a:pt x="577057" y="4502442"/>
                  <a:pt x="573633" y="4481342"/>
                  <a:pt x="555530" y="4444433"/>
                </a:cubicBezTo>
                <a:cubicBezTo>
                  <a:pt x="540027" y="4379200"/>
                  <a:pt x="596616" y="4390343"/>
                  <a:pt x="549378" y="4320965"/>
                </a:cubicBezTo>
                <a:cubicBezTo>
                  <a:pt x="581692" y="4336040"/>
                  <a:pt x="535024" y="4198883"/>
                  <a:pt x="572361" y="4232369"/>
                </a:cubicBezTo>
                <a:cubicBezTo>
                  <a:pt x="590648" y="4193014"/>
                  <a:pt x="541489" y="4167113"/>
                  <a:pt x="556288" y="4127673"/>
                </a:cubicBezTo>
                <a:lnTo>
                  <a:pt x="506660" y="3821119"/>
                </a:lnTo>
                <a:cubicBezTo>
                  <a:pt x="481478" y="3781010"/>
                  <a:pt x="483894" y="3751446"/>
                  <a:pt x="494791" y="3723556"/>
                </a:cubicBezTo>
                <a:cubicBezTo>
                  <a:pt x="472516" y="3634460"/>
                  <a:pt x="499836" y="3607209"/>
                  <a:pt x="490230" y="3508893"/>
                </a:cubicBezTo>
                <a:cubicBezTo>
                  <a:pt x="525541" y="3397546"/>
                  <a:pt x="482951" y="3307116"/>
                  <a:pt x="484223" y="3233179"/>
                </a:cubicBezTo>
                <a:cubicBezTo>
                  <a:pt x="465844" y="3133672"/>
                  <a:pt x="460855" y="3219289"/>
                  <a:pt x="460329" y="3041244"/>
                </a:cubicBezTo>
                <a:lnTo>
                  <a:pt x="407197" y="2812292"/>
                </a:lnTo>
                <a:cubicBezTo>
                  <a:pt x="391019" y="2768219"/>
                  <a:pt x="344571" y="2745090"/>
                  <a:pt x="386122" y="2757841"/>
                </a:cubicBezTo>
                <a:cubicBezTo>
                  <a:pt x="381879" y="2743275"/>
                  <a:pt x="360306" y="2721346"/>
                  <a:pt x="363684" y="2714608"/>
                </a:cubicBezTo>
                <a:lnTo>
                  <a:pt x="330746" y="2625146"/>
                </a:lnTo>
                <a:lnTo>
                  <a:pt x="299927" y="2566177"/>
                </a:lnTo>
                <a:cubicBezTo>
                  <a:pt x="300505" y="2524092"/>
                  <a:pt x="287694" y="2482008"/>
                  <a:pt x="288272" y="2439923"/>
                </a:cubicBezTo>
                <a:cubicBezTo>
                  <a:pt x="243273" y="2349673"/>
                  <a:pt x="278610" y="2382839"/>
                  <a:pt x="233611" y="2326248"/>
                </a:cubicBezTo>
                <a:lnTo>
                  <a:pt x="115057" y="21279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FA746-8C7D-B40B-8C4F-669F74D1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364" y="1605817"/>
            <a:ext cx="4055418" cy="2146374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Practice Experience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378F9-7A61-0983-28FA-D2E2323B1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06686"/>
            <a:ext cx="5046196" cy="5323356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Practice Experience webpage: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https://sph.lsuhsc.edu/resources/student-resources/practice-experience/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Community Engagement webpage: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https://sph.lsuhsc.edu/resources/student-resources/student-awards/#honorcord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Public Health Practice &amp; Community Engagement Office</a:t>
            </a:r>
          </a:p>
          <a:p>
            <a:pPr marL="0" indent="0">
              <a:buNone/>
            </a:pPr>
            <a:r>
              <a:rPr lang="en-US" sz="1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Email: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publichealthpractice@lsuhsc.edu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sz="1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Phone: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(504) 568-5874</a:t>
            </a:r>
          </a:p>
          <a:p>
            <a:pPr marL="0" indent="0">
              <a:buNone/>
            </a:pPr>
            <a:r>
              <a:rPr lang="en-US" sz="1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Mailing address: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LSUHSC – School of Public Health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2020 Gravier St. 3</a:t>
            </a:r>
            <a:r>
              <a:rPr lang="en-US" sz="18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rd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Floor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New Orleans, LA 70112</a:t>
            </a:r>
          </a:p>
          <a:p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 descr="A purple and yellow text on a black background&#10;&#10;AI-generated content may be incorrect.">
            <a:extLst>
              <a:ext uri="{FF2B5EF4-FFF2-40B4-BE49-F238E27FC236}">
                <a16:creationId xmlns:a16="http://schemas.microsoft.com/office/drawing/2014/main" id="{DE60CCBB-83C2-68A2-9B2B-17287B4AF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2506" y="5666713"/>
            <a:ext cx="1414395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7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8717E5B-2C1D-4094-9D25-6FF6FBD92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1219200"/>
            <a:ext cx="4510838" cy="380455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B3AEB-56F2-34F5-4127-A44F8EED6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19" y="2090114"/>
            <a:ext cx="3382890" cy="2481886"/>
          </a:xfrm>
        </p:spPr>
        <p:txBody>
          <a:bodyPr>
            <a:normAutofit/>
          </a:bodyPr>
          <a:lstStyle/>
          <a:p>
            <a:r>
              <a:rPr lang="en-US" sz="3400" dirty="0"/>
              <a:t>Office of Public Health Practice &amp;</a:t>
            </a:r>
            <a:br>
              <a:rPr lang="en-US" sz="3400" dirty="0"/>
            </a:br>
            <a:r>
              <a:rPr lang="en-US" sz="3400" dirty="0"/>
              <a:t>Community Engagement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8239A-999C-35DF-3D57-3A3007BDE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014" y="964850"/>
            <a:ext cx="6068786" cy="49283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/>
              <a:t>Donna Williams, MS, MPH, DrPH</a:t>
            </a:r>
          </a:p>
          <a:p>
            <a:pPr marL="0" indent="0">
              <a:buNone/>
            </a:pPr>
            <a:r>
              <a:rPr lang="en-US" sz="2000"/>
              <a:t>Associate Dean for Practice and Community Engagement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Yvette Merritt, MPH</a:t>
            </a:r>
          </a:p>
          <a:p>
            <a:pPr marL="0" indent="0">
              <a:buNone/>
            </a:pPr>
            <a:r>
              <a:rPr lang="en-US" sz="2000"/>
              <a:t>Coordinator for Public Health Practice and Community Engagement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Asja Coffil, BS</a:t>
            </a:r>
          </a:p>
          <a:p>
            <a:pPr marL="0" indent="0">
              <a:buNone/>
            </a:pPr>
            <a:r>
              <a:rPr lang="en-US" sz="2000"/>
              <a:t>Practice Coordinator</a:t>
            </a:r>
            <a:endParaRPr lang="en-US" sz="2000" dirty="0"/>
          </a:p>
        </p:txBody>
      </p:sp>
      <p:pic>
        <p:nvPicPr>
          <p:cNvPr id="7" name="Picture 6" descr="A close up of a logo&#10;&#10;AI-generated content may be incorrect.">
            <a:extLst>
              <a:ext uri="{FF2B5EF4-FFF2-40B4-BE49-F238E27FC236}">
                <a16:creationId xmlns:a16="http://schemas.microsoft.com/office/drawing/2014/main" id="{91E3A551-72F4-1BEC-2436-57FF7B719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100" y="5791200"/>
            <a:ext cx="14097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6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1AEBBF-3B43-17B2-7D95-C70F35D311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17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C046EA-535C-E269-176A-AA02C4033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CF287B-2BDC-776E-85DE-BB63245C4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BA425-A8CF-E3ED-BCB3-59375EE01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Defining the Practice Experience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01025C1F-B7D0-6F16-A195-F2999F700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C7A3F-AF09-02B0-216D-A017747BF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Practice-based learning: </a:t>
            </a:r>
          </a:p>
          <a:p>
            <a:pPr lvl="1"/>
            <a:r>
              <a:rPr lang="en-US" sz="2200" dirty="0"/>
              <a:t>Immerses the student in one or more aspects of public health operations under the guidance of a preceptor. It gives the students an opportunity to: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apply what they are learning in a professional public health setting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build knowledge, skills, abilities and relationships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inform career choices/future directions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000" i="1" dirty="0"/>
              <a:t>Note: The Practice Experience is not administrative, shadowing, clinical, research, or an extension of a student worker position </a:t>
            </a:r>
          </a:p>
          <a:p>
            <a:endParaRPr lang="en-US" sz="2200" dirty="0"/>
          </a:p>
        </p:txBody>
      </p:sp>
      <p:pic>
        <p:nvPicPr>
          <p:cNvPr id="4" name="Picture 3" descr="A purple and yellow text on a black background&#10;&#10;AI-generated content may be incorrect.">
            <a:extLst>
              <a:ext uri="{FF2B5EF4-FFF2-40B4-BE49-F238E27FC236}">
                <a16:creationId xmlns:a16="http://schemas.microsoft.com/office/drawing/2014/main" id="{0BE39828-0048-6464-AF32-E7F7E6C8D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962" y="5917860"/>
            <a:ext cx="1414395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8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468E3B-80BF-704A-E362-A3166CD19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C68919B-BAD9-D6E3-F138-6DDDEE969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6D14EA8-1F83-0BF0-E2A2-84BF1126F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312597-3190-B4A7-C666-4B3A029EC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61" y="1233241"/>
            <a:ext cx="3787387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Student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Roles &amp; Responsibilities 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1780F7-B11F-A16B-3869-BE2EFF11F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EE117C3-74ED-3746-99EC-D51F49189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D3D4F1-0C11-4667-9BD1-E6BB5E59A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6CF4E-7500-0F96-9D8C-00211DA9E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21936"/>
            <a:ext cx="5543357" cy="6014130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200" dirty="0"/>
              <a:t>Practice Experience Student: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Planning: Students start planning for the practice experience the semester before they intend to take the course.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Share all program requirements with preceptor and/or organization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Adhere to all deadlines as outlined in the Practice Experience handbook and course syllabus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Attend didactic in-class meetings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Maintain professionalism in the field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Integrate into the organization and follow all rules and regulations established by the site.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Document weekly work schedule and progress toward 200-hour requirement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Complete original work, maintaining academic integrity</a:t>
            </a:r>
          </a:p>
          <a:p>
            <a:r>
              <a:rPr lang="en-US" sz="2200" dirty="0"/>
              <a:t>Practice Experience Instructors: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Facilitate didactic in-class meetings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Assess student performance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Review all student deliverables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Connect students with on-campus resources to help facilitate their practicum as needed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E04A88C-C943-5E29-0F42-330BDE2FA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5085F84-A9AB-7564-A50D-011D025FC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7784377-3164-E843-E488-926FC744A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purple and yellow text on a black background&#10;&#10;AI-generated content may be incorrect.">
            <a:extLst>
              <a:ext uri="{FF2B5EF4-FFF2-40B4-BE49-F238E27FC236}">
                <a16:creationId xmlns:a16="http://schemas.microsoft.com/office/drawing/2014/main" id="{0F674CD2-CFEF-43FD-51EE-2A9BB2037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488" y="6193432"/>
            <a:ext cx="1414395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7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408445-6E9F-BADE-753A-6E0EAEAB9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B6A241F-93B9-6E4C-6F78-914C8BA75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0FFDFA5-B123-52CF-3F98-1D716D309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55ABD-5FEC-0566-87CA-92DE3E77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61" y="1233241"/>
            <a:ext cx="3787387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Preceptor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Roles &amp; Responsibilities 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CA64257-32DF-2257-2FD8-E99284ED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C3F2364-52AC-C155-A691-6815478D3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4C3076B-4221-A86B-96A4-B856C8F30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583AE-C26D-5918-06DD-7C8B41510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000" y="421936"/>
            <a:ext cx="6058290" cy="6014130"/>
          </a:xfrm>
        </p:spPr>
        <p:txBody>
          <a:bodyPr anchor="t">
            <a:normAutofit lnSpcReduction="10000"/>
          </a:bodyPr>
          <a:lstStyle/>
          <a:p>
            <a:r>
              <a:rPr lang="en-US" sz="2200" dirty="0"/>
              <a:t>Practice Experience Preceptor: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Model professionalism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Orient the student to the organization, their specific project, and requirements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Establish student work schedule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Provide continuous supervision of the student (directly or through designee)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Assess student’s progress and performance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Integrate the student with regular staff and introduce the student to others who can assist with career opportunities.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Provide direction to supplemental resources, opportunities for networking, and career advancement.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Communicate concerns to the student and/or Practice Experience instructors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Review and sign off on all documents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Evaluate student performance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Attend virtual office hours at the beginning, mid and/or end of the semester as needed (dates </a:t>
            </a:r>
            <a:r>
              <a:rPr lang="en-US" sz="1800" dirty="0" err="1"/>
              <a:t>tbd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sz="1800" dirty="0"/>
              <a:t>*Close family members, friends, or faculty of the student may not serve as the student’s preceptor.</a:t>
            </a: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33C458F-9685-098C-DA1A-C45B9EB70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5191A30-71DC-5298-29A4-007C66A8D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CE36B92-00E5-4220-E694-F8E3819D6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purple and yellow text on a black background&#10;&#10;AI-generated content may be incorrect.">
            <a:extLst>
              <a:ext uri="{FF2B5EF4-FFF2-40B4-BE49-F238E27FC236}">
                <a16:creationId xmlns:a16="http://schemas.microsoft.com/office/drawing/2014/main" id="{AAE760E2-2C4D-815A-C9F7-7AC4ABA5C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488" y="6193432"/>
            <a:ext cx="1414395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6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613661-A92D-21E8-CD9C-2898D9B4D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88EA93-4933-D894-61E7-1180BFE80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CF411-3C19-598A-B5BF-3A3AEB90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Practice Experience: Competencies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4CFDAEC-2EFA-A99C-8DAB-4E4309DEF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84984-01CB-01D9-788A-684847456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In Public Health Practice, the competencies: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provide a structured learning experience 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are supported by critical analysis and synthesis</a:t>
            </a:r>
          </a:p>
          <a:p>
            <a:r>
              <a:rPr lang="en-US" sz="2600" dirty="0"/>
              <a:t>MPH students are required to meet at least 5 competencies during their practice experience.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3 of 5 MUST be foundational competencies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2 of 5 MUST be program-specific competencies</a:t>
            </a:r>
          </a:p>
          <a:p>
            <a:r>
              <a:rPr lang="en-US" sz="2600" dirty="0"/>
              <a:t>Students are engaged throughout the process; required to take the initiative, make decisions, and be accountable for results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Selected competencies must be submitted in the Practice Experience Proposal form </a:t>
            </a:r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 descr="A purple and yellow text on a black background&#10;&#10;AI-generated content may be incorrect.">
            <a:extLst>
              <a:ext uri="{FF2B5EF4-FFF2-40B4-BE49-F238E27FC236}">
                <a16:creationId xmlns:a16="http://schemas.microsoft.com/office/drawing/2014/main" id="{96565D8D-A4A0-D4F1-311C-EF7349B4F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962" y="5917860"/>
            <a:ext cx="1414395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00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17F391-5C85-04B9-BF05-42E14A325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CE621F-A297-73CE-78FC-9FAAEA00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Practice Experience: Deliverables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BD96B-E04F-55EB-E76A-9BA6CE204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400" dirty="0"/>
              <a:t>Deliverables are tangible and functional products or a service that the organization can adopt. </a:t>
            </a:r>
          </a:p>
          <a:p>
            <a:r>
              <a:rPr lang="en-US" sz="2400" dirty="0"/>
              <a:t>Competencies must pair with each deliverable product turned in by the end of the Practice Experience semester.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Multiple competencies can be associated with one deliverable “product.” </a:t>
            </a:r>
          </a:p>
          <a:p>
            <a:endParaRPr lang="en-US" sz="24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 descr="A purple and yellow text on a black background&#10;&#10;AI-generated content may be incorrect.">
            <a:extLst>
              <a:ext uri="{FF2B5EF4-FFF2-40B4-BE49-F238E27FC236}">
                <a16:creationId xmlns:a16="http://schemas.microsoft.com/office/drawing/2014/main" id="{B3E3541E-F48B-11F4-00AA-5A8C02E8A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962" y="5917860"/>
            <a:ext cx="1414395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9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300CBB-56F9-BA64-1DED-72F621E16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FD80F-5475-8E8D-16BB-259BE7EA5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Practice Experience Procedures and Forms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9EF57-B530-6833-9302-D75C031D6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21936"/>
            <a:ext cx="5543357" cy="6014130"/>
          </a:xfrm>
        </p:spPr>
        <p:txBody>
          <a:bodyPr anchor="t">
            <a:normAutofit fontScale="25000" lnSpcReduction="20000"/>
          </a:bodyPr>
          <a:lstStyle/>
          <a:p>
            <a:r>
              <a:rPr lang="en-US" sz="8000" dirty="0"/>
              <a:t>Practice Experience students will contact community partners to inquire about availability for a placement </a:t>
            </a:r>
          </a:p>
          <a:p>
            <a:r>
              <a:rPr lang="en-US" sz="8000" dirty="0"/>
              <a:t>Proposal*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7200" dirty="0"/>
              <a:t>Developed collaboratively with student and community partner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7200" dirty="0"/>
              <a:t>Signed by student, preceptor, and PE course director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7200" dirty="0"/>
              <a:t>Submit a draft proposal to the PE coordinator to review prior to obtaining a signature from your preceptor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7200" dirty="0"/>
              <a:t>Meet with the PE office to discuss the proposal before approval </a:t>
            </a:r>
          </a:p>
          <a:p>
            <a:r>
              <a:rPr lang="en-US" sz="8000" dirty="0"/>
              <a:t>Preceptor – Student Agreement*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7200" dirty="0"/>
              <a:t>Defines roles and responsibilities of student and preceptor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7200" dirty="0"/>
              <a:t>Must be signed by the student and preceptor</a:t>
            </a:r>
          </a:p>
          <a:p>
            <a:r>
              <a:rPr lang="en-US" sz="8000" dirty="0"/>
              <a:t>New Site Data form for new sites*</a:t>
            </a:r>
          </a:p>
          <a:p>
            <a:r>
              <a:rPr lang="en-US" sz="8000" dirty="0"/>
              <a:t>CV/resume for new preceptors</a:t>
            </a:r>
          </a:p>
          <a:p>
            <a:r>
              <a:rPr lang="en-US" sz="8000" dirty="0"/>
              <a:t>No late forms accepted, and no extensions permitted**</a:t>
            </a:r>
          </a:p>
          <a:p>
            <a:pPr marL="0" indent="0">
              <a:buNone/>
            </a:pPr>
            <a:r>
              <a:rPr lang="en-US" sz="4000" dirty="0"/>
              <a:t>*Forms are on the Practice Experience webpage</a:t>
            </a:r>
          </a:p>
          <a:p>
            <a:pPr marL="0" indent="0">
              <a:buNone/>
            </a:pPr>
            <a:r>
              <a:rPr lang="en-US" sz="4000" dirty="0"/>
              <a:t>**Accommodations are made for students awaiting acceptance to formal internship programs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purple and yellow text on a black background&#10;&#10;AI-generated content may be incorrect.">
            <a:extLst>
              <a:ext uri="{FF2B5EF4-FFF2-40B4-BE49-F238E27FC236}">
                <a16:creationId xmlns:a16="http://schemas.microsoft.com/office/drawing/2014/main" id="{BED7DAD2-5F79-8407-42D2-65E609708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488" y="6193432"/>
            <a:ext cx="1414395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22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868</Words>
  <Application>Microsoft Office PowerPoint</Application>
  <PresentationFormat>Widescreen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Courier New</vt:lpstr>
      <vt:lpstr>Office Theme</vt:lpstr>
      <vt:lpstr>PowerPoint Presentation</vt:lpstr>
      <vt:lpstr>Office of Public Health Practice &amp; Community Engagement </vt:lpstr>
      <vt:lpstr>PowerPoint Presentation</vt:lpstr>
      <vt:lpstr>Defining the Practice Experience</vt:lpstr>
      <vt:lpstr>Student  Roles &amp; Responsibilities  </vt:lpstr>
      <vt:lpstr>Preceptor Roles &amp; Responsibilities  </vt:lpstr>
      <vt:lpstr>Practice Experience: Competencies</vt:lpstr>
      <vt:lpstr>Practice Experience: Deliverables </vt:lpstr>
      <vt:lpstr>Practice Experience Procedures and Forms</vt:lpstr>
      <vt:lpstr>FAQs</vt:lpstr>
      <vt:lpstr>Practice Experience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Merritt, Yvette W.</dc:creator>
  <cp:lastModifiedBy>Merritt, Yvette W.</cp:lastModifiedBy>
  <cp:revision>5</cp:revision>
  <dcterms:created xsi:type="dcterms:W3CDTF">2025-09-18T16:54:52Z</dcterms:created>
  <dcterms:modified xsi:type="dcterms:W3CDTF">2025-09-22T15:07:58Z</dcterms:modified>
</cp:coreProperties>
</file>