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2" r:id="rId5"/>
    <p:sldId id="271" r:id="rId6"/>
    <p:sldId id="274" r:id="rId7"/>
    <p:sldId id="264" r:id="rId8"/>
    <p:sldId id="270" r:id="rId9"/>
    <p:sldId id="272" r:id="rId10"/>
    <p:sldId id="273" r:id="rId11"/>
    <p:sldId id="268" r:id="rId12"/>
    <p:sldId id="266" r:id="rId13"/>
    <p:sldId id="263" r:id="rId14"/>
    <p:sldId id="261" r:id="rId15"/>
    <p:sldId id="275" r:id="rId16"/>
    <p:sldId id="269" r:id="rId17"/>
    <p:sldId id="26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2C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49" autoAdjust="0"/>
    <p:restoredTop sz="94660"/>
  </p:normalViewPr>
  <p:slideViewPr>
    <p:cSldViewPr snapToGrid="0">
      <p:cViewPr>
        <p:scale>
          <a:sx n="50" d="100"/>
          <a:sy n="50" d="100"/>
        </p:scale>
        <p:origin x="12" y="2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B2286-93BA-292F-6DFF-4ADAF2A3F0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578279-672B-C932-ED02-96295B4643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A1A86D-E578-8658-49DF-A33B10EBB297}"/>
              </a:ext>
            </a:extLst>
          </p:cNvPr>
          <p:cNvSpPr>
            <a:spLocks noGrp="1"/>
          </p:cNvSpPr>
          <p:nvPr>
            <p:ph type="dt" sz="half" idx="10"/>
          </p:nvPr>
        </p:nvSpPr>
        <p:spPr/>
        <p:txBody>
          <a:bodyPr/>
          <a:lstStyle/>
          <a:p>
            <a:fld id="{D3AA0D4B-D67B-46F9-A0DB-5080DAB19CAF}" type="datetimeFigureOut">
              <a:rPr lang="en-US" smtClean="0"/>
              <a:t>10/30/2025</a:t>
            </a:fld>
            <a:endParaRPr lang="en-US"/>
          </a:p>
        </p:txBody>
      </p:sp>
      <p:sp>
        <p:nvSpPr>
          <p:cNvPr id="5" name="Footer Placeholder 4">
            <a:extLst>
              <a:ext uri="{FF2B5EF4-FFF2-40B4-BE49-F238E27FC236}">
                <a16:creationId xmlns:a16="http://schemas.microsoft.com/office/drawing/2014/main" id="{7C6E7E28-1C63-EEA4-DA7D-28EC117DD6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11C3B6-B4FE-8161-9995-719CF1C99375}"/>
              </a:ext>
            </a:extLst>
          </p:cNvPr>
          <p:cNvSpPr>
            <a:spLocks noGrp="1"/>
          </p:cNvSpPr>
          <p:nvPr>
            <p:ph type="sldNum" sz="quarter" idx="12"/>
          </p:nvPr>
        </p:nvSpPr>
        <p:spPr/>
        <p:txBody>
          <a:bodyPr/>
          <a:lstStyle/>
          <a:p>
            <a:fld id="{3B4D9F35-F0A7-4165-BA1E-2798E7CDE9C8}" type="slidenum">
              <a:rPr lang="en-US" smtClean="0"/>
              <a:t>‹#›</a:t>
            </a:fld>
            <a:endParaRPr lang="en-US"/>
          </a:p>
        </p:txBody>
      </p:sp>
    </p:spTree>
    <p:extLst>
      <p:ext uri="{BB962C8B-B14F-4D97-AF65-F5344CB8AC3E}">
        <p14:creationId xmlns:p14="http://schemas.microsoft.com/office/powerpoint/2010/main" val="753161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949E0-072C-CD7D-C292-467E62FF0D1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219F5A-6102-1B3B-9CE3-D2ACF0B11D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7A69E6-B0DB-B03F-A786-4471677B7612}"/>
              </a:ext>
            </a:extLst>
          </p:cNvPr>
          <p:cNvSpPr>
            <a:spLocks noGrp="1"/>
          </p:cNvSpPr>
          <p:nvPr>
            <p:ph type="dt" sz="half" idx="10"/>
          </p:nvPr>
        </p:nvSpPr>
        <p:spPr/>
        <p:txBody>
          <a:bodyPr/>
          <a:lstStyle/>
          <a:p>
            <a:fld id="{D3AA0D4B-D67B-46F9-A0DB-5080DAB19CAF}" type="datetimeFigureOut">
              <a:rPr lang="en-US" smtClean="0"/>
              <a:t>10/30/2025</a:t>
            </a:fld>
            <a:endParaRPr lang="en-US"/>
          </a:p>
        </p:txBody>
      </p:sp>
      <p:sp>
        <p:nvSpPr>
          <p:cNvPr id="5" name="Footer Placeholder 4">
            <a:extLst>
              <a:ext uri="{FF2B5EF4-FFF2-40B4-BE49-F238E27FC236}">
                <a16:creationId xmlns:a16="http://schemas.microsoft.com/office/drawing/2014/main" id="{262D21DA-7873-64FE-E5A0-45B418A66D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8E98A9-651C-8040-9AC1-0FF4FDDEF5F4}"/>
              </a:ext>
            </a:extLst>
          </p:cNvPr>
          <p:cNvSpPr>
            <a:spLocks noGrp="1"/>
          </p:cNvSpPr>
          <p:nvPr>
            <p:ph type="sldNum" sz="quarter" idx="12"/>
          </p:nvPr>
        </p:nvSpPr>
        <p:spPr/>
        <p:txBody>
          <a:bodyPr/>
          <a:lstStyle/>
          <a:p>
            <a:fld id="{3B4D9F35-F0A7-4165-BA1E-2798E7CDE9C8}" type="slidenum">
              <a:rPr lang="en-US" smtClean="0"/>
              <a:t>‹#›</a:t>
            </a:fld>
            <a:endParaRPr lang="en-US"/>
          </a:p>
        </p:txBody>
      </p:sp>
    </p:spTree>
    <p:extLst>
      <p:ext uri="{BB962C8B-B14F-4D97-AF65-F5344CB8AC3E}">
        <p14:creationId xmlns:p14="http://schemas.microsoft.com/office/powerpoint/2010/main" val="3091233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390F7A-25B7-579C-A44E-2DA82104CF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BB9897-21B2-A70C-2F26-8FE00D145EB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8630F9-2D63-E988-66C6-41FD3A32D617}"/>
              </a:ext>
            </a:extLst>
          </p:cNvPr>
          <p:cNvSpPr>
            <a:spLocks noGrp="1"/>
          </p:cNvSpPr>
          <p:nvPr>
            <p:ph type="dt" sz="half" idx="10"/>
          </p:nvPr>
        </p:nvSpPr>
        <p:spPr/>
        <p:txBody>
          <a:bodyPr/>
          <a:lstStyle/>
          <a:p>
            <a:fld id="{D3AA0D4B-D67B-46F9-A0DB-5080DAB19CAF}" type="datetimeFigureOut">
              <a:rPr lang="en-US" smtClean="0"/>
              <a:t>10/30/2025</a:t>
            </a:fld>
            <a:endParaRPr lang="en-US"/>
          </a:p>
        </p:txBody>
      </p:sp>
      <p:sp>
        <p:nvSpPr>
          <p:cNvPr id="5" name="Footer Placeholder 4">
            <a:extLst>
              <a:ext uri="{FF2B5EF4-FFF2-40B4-BE49-F238E27FC236}">
                <a16:creationId xmlns:a16="http://schemas.microsoft.com/office/drawing/2014/main" id="{D8AD2C31-9338-D467-7635-479CE9139B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6F2E74-B96E-CE10-CD4C-E3A9789DF9F0}"/>
              </a:ext>
            </a:extLst>
          </p:cNvPr>
          <p:cNvSpPr>
            <a:spLocks noGrp="1"/>
          </p:cNvSpPr>
          <p:nvPr>
            <p:ph type="sldNum" sz="quarter" idx="12"/>
          </p:nvPr>
        </p:nvSpPr>
        <p:spPr/>
        <p:txBody>
          <a:bodyPr/>
          <a:lstStyle/>
          <a:p>
            <a:fld id="{3B4D9F35-F0A7-4165-BA1E-2798E7CDE9C8}" type="slidenum">
              <a:rPr lang="en-US" smtClean="0"/>
              <a:t>‹#›</a:t>
            </a:fld>
            <a:endParaRPr lang="en-US"/>
          </a:p>
        </p:txBody>
      </p:sp>
    </p:spTree>
    <p:extLst>
      <p:ext uri="{BB962C8B-B14F-4D97-AF65-F5344CB8AC3E}">
        <p14:creationId xmlns:p14="http://schemas.microsoft.com/office/powerpoint/2010/main" val="56321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9A4D7-24F5-1732-0BB7-42DC4D847D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C7EDF0-D38F-89D7-E90D-AD9D26C182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6B0A14-AB53-1D4F-D8B3-2FEA41D7077B}"/>
              </a:ext>
            </a:extLst>
          </p:cNvPr>
          <p:cNvSpPr>
            <a:spLocks noGrp="1"/>
          </p:cNvSpPr>
          <p:nvPr>
            <p:ph type="dt" sz="half" idx="10"/>
          </p:nvPr>
        </p:nvSpPr>
        <p:spPr/>
        <p:txBody>
          <a:bodyPr/>
          <a:lstStyle/>
          <a:p>
            <a:fld id="{D3AA0D4B-D67B-46F9-A0DB-5080DAB19CAF}" type="datetimeFigureOut">
              <a:rPr lang="en-US" smtClean="0"/>
              <a:t>10/30/2025</a:t>
            </a:fld>
            <a:endParaRPr lang="en-US"/>
          </a:p>
        </p:txBody>
      </p:sp>
      <p:sp>
        <p:nvSpPr>
          <p:cNvPr id="5" name="Footer Placeholder 4">
            <a:extLst>
              <a:ext uri="{FF2B5EF4-FFF2-40B4-BE49-F238E27FC236}">
                <a16:creationId xmlns:a16="http://schemas.microsoft.com/office/drawing/2014/main" id="{014778DD-C70C-F819-922E-F6008F78EC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F7A634-FC46-6B10-5899-DD55E880A509}"/>
              </a:ext>
            </a:extLst>
          </p:cNvPr>
          <p:cNvSpPr>
            <a:spLocks noGrp="1"/>
          </p:cNvSpPr>
          <p:nvPr>
            <p:ph type="sldNum" sz="quarter" idx="12"/>
          </p:nvPr>
        </p:nvSpPr>
        <p:spPr/>
        <p:txBody>
          <a:bodyPr/>
          <a:lstStyle/>
          <a:p>
            <a:fld id="{3B4D9F35-F0A7-4165-BA1E-2798E7CDE9C8}" type="slidenum">
              <a:rPr lang="en-US" smtClean="0"/>
              <a:t>‹#›</a:t>
            </a:fld>
            <a:endParaRPr lang="en-US"/>
          </a:p>
        </p:txBody>
      </p:sp>
    </p:spTree>
    <p:extLst>
      <p:ext uri="{BB962C8B-B14F-4D97-AF65-F5344CB8AC3E}">
        <p14:creationId xmlns:p14="http://schemas.microsoft.com/office/powerpoint/2010/main" val="774207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FE32C-0AF9-647C-8C72-7557966FA8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CC42475-1F0D-5804-980E-6DE12685411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CDA8FF-9B57-8EC8-4A7C-ACC261919E85}"/>
              </a:ext>
            </a:extLst>
          </p:cNvPr>
          <p:cNvSpPr>
            <a:spLocks noGrp="1"/>
          </p:cNvSpPr>
          <p:nvPr>
            <p:ph type="dt" sz="half" idx="10"/>
          </p:nvPr>
        </p:nvSpPr>
        <p:spPr/>
        <p:txBody>
          <a:bodyPr/>
          <a:lstStyle/>
          <a:p>
            <a:fld id="{D3AA0D4B-D67B-46F9-A0DB-5080DAB19CAF}" type="datetimeFigureOut">
              <a:rPr lang="en-US" smtClean="0"/>
              <a:t>10/30/2025</a:t>
            </a:fld>
            <a:endParaRPr lang="en-US"/>
          </a:p>
        </p:txBody>
      </p:sp>
      <p:sp>
        <p:nvSpPr>
          <p:cNvPr id="5" name="Footer Placeholder 4">
            <a:extLst>
              <a:ext uri="{FF2B5EF4-FFF2-40B4-BE49-F238E27FC236}">
                <a16:creationId xmlns:a16="http://schemas.microsoft.com/office/drawing/2014/main" id="{259AADF0-F953-0F51-43B0-56D9F588E9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5B974C-C908-F369-98FC-90B310FD1FE0}"/>
              </a:ext>
            </a:extLst>
          </p:cNvPr>
          <p:cNvSpPr>
            <a:spLocks noGrp="1"/>
          </p:cNvSpPr>
          <p:nvPr>
            <p:ph type="sldNum" sz="quarter" idx="12"/>
          </p:nvPr>
        </p:nvSpPr>
        <p:spPr/>
        <p:txBody>
          <a:bodyPr/>
          <a:lstStyle/>
          <a:p>
            <a:fld id="{3B4D9F35-F0A7-4165-BA1E-2798E7CDE9C8}" type="slidenum">
              <a:rPr lang="en-US" smtClean="0"/>
              <a:t>‹#›</a:t>
            </a:fld>
            <a:endParaRPr lang="en-US"/>
          </a:p>
        </p:txBody>
      </p:sp>
    </p:spTree>
    <p:extLst>
      <p:ext uri="{BB962C8B-B14F-4D97-AF65-F5344CB8AC3E}">
        <p14:creationId xmlns:p14="http://schemas.microsoft.com/office/powerpoint/2010/main" val="3193523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2818E-EF9D-47C3-8AD3-31D9A272BE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AC4597-9274-1572-5B71-DA070FDD80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6B35A3-0DAB-5577-CBF5-8BFD5C4CE8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9943DE9-7875-4074-E57D-39866324BD02}"/>
              </a:ext>
            </a:extLst>
          </p:cNvPr>
          <p:cNvSpPr>
            <a:spLocks noGrp="1"/>
          </p:cNvSpPr>
          <p:nvPr>
            <p:ph type="dt" sz="half" idx="10"/>
          </p:nvPr>
        </p:nvSpPr>
        <p:spPr/>
        <p:txBody>
          <a:bodyPr/>
          <a:lstStyle/>
          <a:p>
            <a:fld id="{D3AA0D4B-D67B-46F9-A0DB-5080DAB19CAF}" type="datetimeFigureOut">
              <a:rPr lang="en-US" smtClean="0"/>
              <a:t>10/30/2025</a:t>
            </a:fld>
            <a:endParaRPr lang="en-US"/>
          </a:p>
        </p:txBody>
      </p:sp>
      <p:sp>
        <p:nvSpPr>
          <p:cNvPr id="6" name="Footer Placeholder 5">
            <a:extLst>
              <a:ext uri="{FF2B5EF4-FFF2-40B4-BE49-F238E27FC236}">
                <a16:creationId xmlns:a16="http://schemas.microsoft.com/office/drawing/2014/main" id="{CF8E149C-1830-AB50-5B1B-05F07EA957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0C6977-0873-892C-6108-66BF76BFCC67}"/>
              </a:ext>
            </a:extLst>
          </p:cNvPr>
          <p:cNvSpPr>
            <a:spLocks noGrp="1"/>
          </p:cNvSpPr>
          <p:nvPr>
            <p:ph type="sldNum" sz="quarter" idx="12"/>
          </p:nvPr>
        </p:nvSpPr>
        <p:spPr/>
        <p:txBody>
          <a:bodyPr/>
          <a:lstStyle/>
          <a:p>
            <a:fld id="{3B4D9F35-F0A7-4165-BA1E-2798E7CDE9C8}" type="slidenum">
              <a:rPr lang="en-US" smtClean="0"/>
              <a:t>‹#›</a:t>
            </a:fld>
            <a:endParaRPr lang="en-US"/>
          </a:p>
        </p:txBody>
      </p:sp>
    </p:spTree>
    <p:extLst>
      <p:ext uri="{BB962C8B-B14F-4D97-AF65-F5344CB8AC3E}">
        <p14:creationId xmlns:p14="http://schemas.microsoft.com/office/powerpoint/2010/main" val="2424442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4C365-6798-7C09-238C-5A6A51D8AC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5F6FB8F-BDC5-AF58-670C-DE42EA435B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285BC9-4799-1740-44B6-992376A5D84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6C921F-5F66-C8EF-33AD-80D507E535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443DC9-9840-DB15-F8DE-76DAC9B6401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029956-ECE1-E317-B8F8-F06637FD32C1}"/>
              </a:ext>
            </a:extLst>
          </p:cNvPr>
          <p:cNvSpPr>
            <a:spLocks noGrp="1"/>
          </p:cNvSpPr>
          <p:nvPr>
            <p:ph type="dt" sz="half" idx="10"/>
          </p:nvPr>
        </p:nvSpPr>
        <p:spPr/>
        <p:txBody>
          <a:bodyPr/>
          <a:lstStyle/>
          <a:p>
            <a:fld id="{D3AA0D4B-D67B-46F9-A0DB-5080DAB19CAF}" type="datetimeFigureOut">
              <a:rPr lang="en-US" smtClean="0"/>
              <a:t>10/30/2025</a:t>
            </a:fld>
            <a:endParaRPr lang="en-US"/>
          </a:p>
        </p:txBody>
      </p:sp>
      <p:sp>
        <p:nvSpPr>
          <p:cNvPr id="8" name="Footer Placeholder 7">
            <a:extLst>
              <a:ext uri="{FF2B5EF4-FFF2-40B4-BE49-F238E27FC236}">
                <a16:creationId xmlns:a16="http://schemas.microsoft.com/office/drawing/2014/main" id="{EAAE0A63-A3F1-9D85-830C-8EE134C306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A39CA10-4D68-6C67-41ED-C5A49190B71F}"/>
              </a:ext>
            </a:extLst>
          </p:cNvPr>
          <p:cNvSpPr>
            <a:spLocks noGrp="1"/>
          </p:cNvSpPr>
          <p:nvPr>
            <p:ph type="sldNum" sz="quarter" idx="12"/>
          </p:nvPr>
        </p:nvSpPr>
        <p:spPr/>
        <p:txBody>
          <a:bodyPr/>
          <a:lstStyle/>
          <a:p>
            <a:fld id="{3B4D9F35-F0A7-4165-BA1E-2798E7CDE9C8}" type="slidenum">
              <a:rPr lang="en-US" smtClean="0"/>
              <a:t>‹#›</a:t>
            </a:fld>
            <a:endParaRPr lang="en-US"/>
          </a:p>
        </p:txBody>
      </p:sp>
    </p:spTree>
    <p:extLst>
      <p:ext uri="{BB962C8B-B14F-4D97-AF65-F5344CB8AC3E}">
        <p14:creationId xmlns:p14="http://schemas.microsoft.com/office/powerpoint/2010/main" val="1492358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239A-F574-E958-BAD8-EF3B5365C3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A32ACA-7C61-BEA1-B01F-3DAD309BCE31}"/>
              </a:ext>
            </a:extLst>
          </p:cNvPr>
          <p:cNvSpPr>
            <a:spLocks noGrp="1"/>
          </p:cNvSpPr>
          <p:nvPr>
            <p:ph type="dt" sz="half" idx="10"/>
          </p:nvPr>
        </p:nvSpPr>
        <p:spPr/>
        <p:txBody>
          <a:bodyPr/>
          <a:lstStyle/>
          <a:p>
            <a:fld id="{D3AA0D4B-D67B-46F9-A0DB-5080DAB19CAF}" type="datetimeFigureOut">
              <a:rPr lang="en-US" smtClean="0"/>
              <a:t>10/30/2025</a:t>
            </a:fld>
            <a:endParaRPr lang="en-US"/>
          </a:p>
        </p:txBody>
      </p:sp>
      <p:sp>
        <p:nvSpPr>
          <p:cNvPr id="4" name="Footer Placeholder 3">
            <a:extLst>
              <a:ext uri="{FF2B5EF4-FFF2-40B4-BE49-F238E27FC236}">
                <a16:creationId xmlns:a16="http://schemas.microsoft.com/office/drawing/2014/main" id="{A283820E-2F39-917F-960A-2D0DE48FF4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798C694-68DB-8D9B-F7CF-806E659BDD7E}"/>
              </a:ext>
            </a:extLst>
          </p:cNvPr>
          <p:cNvSpPr>
            <a:spLocks noGrp="1"/>
          </p:cNvSpPr>
          <p:nvPr>
            <p:ph type="sldNum" sz="quarter" idx="12"/>
          </p:nvPr>
        </p:nvSpPr>
        <p:spPr/>
        <p:txBody>
          <a:bodyPr/>
          <a:lstStyle/>
          <a:p>
            <a:fld id="{3B4D9F35-F0A7-4165-BA1E-2798E7CDE9C8}" type="slidenum">
              <a:rPr lang="en-US" smtClean="0"/>
              <a:t>‹#›</a:t>
            </a:fld>
            <a:endParaRPr lang="en-US"/>
          </a:p>
        </p:txBody>
      </p:sp>
    </p:spTree>
    <p:extLst>
      <p:ext uri="{BB962C8B-B14F-4D97-AF65-F5344CB8AC3E}">
        <p14:creationId xmlns:p14="http://schemas.microsoft.com/office/powerpoint/2010/main" val="1058655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5E5A9C-5440-5506-70DE-9480CBEC2093}"/>
              </a:ext>
            </a:extLst>
          </p:cNvPr>
          <p:cNvSpPr>
            <a:spLocks noGrp="1"/>
          </p:cNvSpPr>
          <p:nvPr>
            <p:ph type="dt" sz="half" idx="10"/>
          </p:nvPr>
        </p:nvSpPr>
        <p:spPr/>
        <p:txBody>
          <a:bodyPr/>
          <a:lstStyle/>
          <a:p>
            <a:fld id="{D3AA0D4B-D67B-46F9-A0DB-5080DAB19CAF}" type="datetimeFigureOut">
              <a:rPr lang="en-US" smtClean="0"/>
              <a:t>10/30/2025</a:t>
            </a:fld>
            <a:endParaRPr lang="en-US"/>
          </a:p>
        </p:txBody>
      </p:sp>
      <p:sp>
        <p:nvSpPr>
          <p:cNvPr id="3" name="Footer Placeholder 2">
            <a:extLst>
              <a:ext uri="{FF2B5EF4-FFF2-40B4-BE49-F238E27FC236}">
                <a16:creationId xmlns:a16="http://schemas.microsoft.com/office/drawing/2014/main" id="{A3FD7CCB-F882-F181-DFE7-8B2B8BC01A3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009C826-CF38-BE66-0686-329521874C31}"/>
              </a:ext>
            </a:extLst>
          </p:cNvPr>
          <p:cNvSpPr>
            <a:spLocks noGrp="1"/>
          </p:cNvSpPr>
          <p:nvPr>
            <p:ph type="sldNum" sz="quarter" idx="12"/>
          </p:nvPr>
        </p:nvSpPr>
        <p:spPr/>
        <p:txBody>
          <a:bodyPr/>
          <a:lstStyle/>
          <a:p>
            <a:fld id="{3B4D9F35-F0A7-4165-BA1E-2798E7CDE9C8}" type="slidenum">
              <a:rPr lang="en-US" smtClean="0"/>
              <a:t>‹#›</a:t>
            </a:fld>
            <a:endParaRPr lang="en-US"/>
          </a:p>
        </p:txBody>
      </p:sp>
    </p:spTree>
    <p:extLst>
      <p:ext uri="{BB962C8B-B14F-4D97-AF65-F5344CB8AC3E}">
        <p14:creationId xmlns:p14="http://schemas.microsoft.com/office/powerpoint/2010/main" val="3009072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079E1-285D-1530-E431-F9C06B806B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CAC37D-A2A9-1EF1-9B6A-CBCC72ACD6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C5F53C-D665-6B4C-E689-31F96C2ED9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1BD7B1-3162-A45A-04B5-9611D9F63D0A}"/>
              </a:ext>
            </a:extLst>
          </p:cNvPr>
          <p:cNvSpPr>
            <a:spLocks noGrp="1"/>
          </p:cNvSpPr>
          <p:nvPr>
            <p:ph type="dt" sz="half" idx="10"/>
          </p:nvPr>
        </p:nvSpPr>
        <p:spPr/>
        <p:txBody>
          <a:bodyPr/>
          <a:lstStyle/>
          <a:p>
            <a:fld id="{D3AA0D4B-D67B-46F9-A0DB-5080DAB19CAF}" type="datetimeFigureOut">
              <a:rPr lang="en-US" smtClean="0"/>
              <a:t>10/30/2025</a:t>
            </a:fld>
            <a:endParaRPr lang="en-US"/>
          </a:p>
        </p:txBody>
      </p:sp>
      <p:sp>
        <p:nvSpPr>
          <p:cNvPr id="6" name="Footer Placeholder 5">
            <a:extLst>
              <a:ext uri="{FF2B5EF4-FFF2-40B4-BE49-F238E27FC236}">
                <a16:creationId xmlns:a16="http://schemas.microsoft.com/office/drawing/2014/main" id="{5A0A2844-3445-EEBC-3F42-A72291F05D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7BB06E-A045-71B6-0294-E447D1B0067F}"/>
              </a:ext>
            </a:extLst>
          </p:cNvPr>
          <p:cNvSpPr>
            <a:spLocks noGrp="1"/>
          </p:cNvSpPr>
          <p:nvPr>
            <p:ph type="sldNum" sz="quarter" idx="12"/>
          </p:nvPr>
        </p:nvSpPr>
        <p:spPr/>
        <p:txBody>
          <a:bodyPr/>
          <a:lstStyle/>
          <a:p>
            <a:fld id="{3B4D9F35-F0A7-4165-BA1E-2798E7CDE9C8}" type="slidenum">
              <a:rPr lang="en-US" smtClean="0"/>
              <a:t>‹#›</a:t>
            </a:fld>
            <a:endParaRPr lang="en-US"/>
          </a:p>
        </p:txBody>
      </p:sp>
    </p:spTree>
    <p:extLst>
      <p:ext uri="{BB962C8B-B14F-4D97-AF65-F5344CB8AC3E}">
        <p14:creationId xmlns:p14="http://schemas.microsoft.com/office/powerpoint/2010/main" val="1098651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64100-EC5E-A12B-D820-758B532B22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4CF67C6-CCF9-193A-2AD4-902E8E5700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3BA4E06-C45C-1E2C-8425-731BE36B87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0FEEF4-1298-0CDF-518C-832826B454DC}"/>
              </a:ext>
            </a:extLst>
          </p:cNvPr>
          <p:cNvSpPr>
            <a:spLocks noGrp="1"/>
          </p:cNvSpPr>
          <p:nvPr>
            <p:ph type="dt" sz="half" idx="10"/>
          </p:nvPr>
        </p:nvSpPr>
        <p:spPr/>
        <p:txBody>
          <a:bodyPr/>
          <a:lstStyle/>
          <a:p>
            <a:fld id="{D3AA0D4B-D67B-46F9-A0DB-5080DAB19CAF}" type="datetimeFigureOut">
              <a:rPr lang="en-US" smtClean="0"/>
              <a:t>10/30/2025</a:t>
            </a:fld>
            <a:endParaRPr lang="en-US"/>
          </a:p>
        </p:txBody>
      </p:sp>
      <p:sp>
        <p:nvSpPr>
          <p:cNvPr id="6" name="Footer Placeholder 5">
            <a:extLst>
              <a:ext uri="{FF2B5EF4-FFF2-40B4-BE49-F238E27FC236}">
                <a16:creationId xmlns:a16="http://schemas.microsoft.com/office/drawing/2014/main" id="{A682C2FD-10CF-4ADF-B2CC-E031D8B4FF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578D45-9AEA-4E15-A0BE-9029D4D1BC41}"/>
              </a:ext>
            </a:extLst>
          </p:cNvPr>
          <p:cNvSpPr>
            <a:spLocks noGrp="1"/>
          </p:cNvSpPr>
          <p:nvPr>
            <p:ph type="sldNum" sz="quarter" idx="12"/>
          </p:nvPr>
        </p:nvSpPr>
        <p:spPr/>
        <p:txBody>
          <a:bodyPr/>
          <a:lstStyle/>
          <a:p>
            <a:fld id="{3B4D9F35-F0A7-4165-BA1E-2798E7CDE9C8}" type="slidenum">
              <a:rPr lang="en-US" smtClean="0"/>
              <a:t>‹#›</a:t>
            </a:fld>
            <a:endParaRPr lang="en-US"/>
          </a:p>
        </p:txBody>
      </p:sp>
    </p:spTree>
    <p:extLst>
      <p:ext uri="{BB962C8B-B14F-4D97-AF65-F5344CB8AC3E}">
        <p14:creationId xmlns:p14="http://schemas.microsoft.com/office/powerpoint/2010/main" val="1172308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58E322-C619-599A-2463-872751008F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57C328C-D054-5641-E732-B3757B5C30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03FA7D-1FA0-59AE-4B11-72A986B3E8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3AA0D4B-D67B-46F9-A0DB-5080DAB19CAF}" type="datetimeFigureOut">
              <a:rPr lang="en-US" smtClean="0"/>
              <a:t>10/30/2025</a:t>
            </a:fld>
            <a:endParaRPr lang="en-US"/>
          </a:p>
        </p:txBody>
      </p:sp>
      <p:sp>
        <p:nvSpPr>
          <p:cNvPr id="5" name="Footer Placeholder 4">
            <a:extLst>
              <a:ext uri="{FF2B5EF4-FFF2-40B4-BE49-F238E27FC236}">
                <a16:creationId xmlns:a16="http://schemas.microsoft.com/office/drawing/2014/main" id="{0AE68E2F-11A9-7845-7EF6-96CC84F501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9738C18-A79D-C4D0-1B95-5C1EBA1B74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B4D9F35-F0A7-4165-BA1E-2798E7CDE9C8}" type="slidenum">
              <a:rPr lang="en-US" smtClean="0"/>
              <a:t>‹#›</a:t>
            </a:fld>
            <a:endParaRPr lang="en-US"/>
          </a:p>
        </p:txBody>
      </p:sp>
    </p:spTree>
    <p:extLst>
      <p:ext uri="{BB962C8B-B14F-4D97-AF65-F5344CB8AC3E}">
        <p14:creationId xmlns:p14="http://schemas.microsoft.com/office/powerpoint/2010/main" val="2297492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publichealthpractice@lsuhsc.edu" TargetMode="External"/><Relationship Id="rId2" Type="http://schemas.openxmlformats.org/officeDocument/2006/relationships/hyperlink" Target="https://publichealth.lsuhsc.edu/resources/student-resources/practice-experience.aspx"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B577FF9-3543-4875-815D-3D87BD8A20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Subtitle 2">
            <a:extLst>
              <a:ext uri="{FF2B5EF4-FFF2-40B4-BE49-F238E27FC236}">
                <a16:creationId xmlns:a16="http://schemas.microsoft.com/office/drawing/2014/main" id="{464B7B13-53E6-0C8E-77EF-638BB5717020}"/>
              </a:ext>
            </a:extLst>
          </p:cNvPr>
          <p:cNvSpPr>
            <a:spLocks noGrp="1"/>
          </p:cNvSpPr>
          <p:nvPr>
            <p:ph type="subTitle" idx="1"/>
          </p:nvPr>
        </p:nvSpPr>
        <p:spPr>
          <a:xfrm>
            <a:off x="715029" y="2323718"/>
            <a:ext cx="5221185" cy="2102108"/>
          </a:xfrm>
        </p:spPr>
        <p:txBody>
          <a:bodyPr anchor="t">
            <a:normAutofit/>
          </a:bodyPr>
          <a:lstStyle/>
          <a:p>
            <a:endParaRPr lang="en-US" b="1" dirty="0">
              <a:solidFill>
                <a:srgbClr val="472C7B"/>
              </a:solidFill>
            </a:endParaRPr>
          </a:p>
          <a:p>
            <a:r>
              <a:rPr lang="en-US" sz="3200" b="1" dirty="0">
                <a:solidFill>
                  <a:srgbClr val="472C7B"/>
                </a:solidFill>
              </a:rPr>
              <a:t>Practice Experience</a:t>
            </a:r>
            <a:br>
              <a:rPr lang="en-US" sz="3200" b="1" dirty="0">
                <a:solidFill>
                  <a:srgbClr val="472C7B"/>
                </a:solidFill>
              </a:rPr>
            </a:br>
            <a:r>
              <a:rPr lang="en-US" sz="3200" b="1" dirty="0">
                <a:solidFill>
                  <a:srgbClr val="472C7B"/>
                </a:solidFill>
              </a:rPr>
              <a:t>Information Session</a:t>
            </a:r>
          </a:p>
          <a:p>
            <a:r>
              <a:rPr lang="en-US" sz="3200" b="1" dirty="0">
                <a:solidFill>
                  <a:srgbClr val="472C7B"/>
                </a:solidFill>
              </a:rPr>
              <a:t>Fall 2025</a:t>
            </a:r>
          </a:p>
        </p:txBody>
      </p:sp>
      <p:sp>
        <p:nvSpPr>
          <p:cNvPr id="23" name="Freeform: Shape 22">
            <a:extLst>
              <a:ext uri="{FF2B5EF4-FFF2-40B4-BE49-F238E27FC236}">
                <a16:creationId xmlns:a16="http://schemas.microsoft.com/office/drawing/2014/main" id="{F5569EEC-E12F-4856-B407-02B2813A4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4059"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CF860788-3A6A-45A3-B3F1-06F159665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67336"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 close up of a logo&#10;&#10;AI-generated content may be incorrect.">
            <a:extLst>
              <a:ext uri="{FF2B5EF4-FFF2-40B4-BE49-F238E27FC236}">
                <a16:creationId xmlns:a16="http://schemas.microsoft.com/office/drawing/2014/main" id="{6DB2BD11-9EB7-2098-FBC5-697EB9A1D1A2}"/>
              </a:ext>
            </a:extLst>
          </p:cNvPr>
          <p:cNvPicPr>
            <a:picLocks noChangeAspect="1"/>
          </p:cNvPicPr>
          <p:nvPr/>
        </p:nvPicPr>
        <p:blipFill>
          <a:blip r:embed="rId2"/>
          <a:stretch>
            <a:fillRect/>
          </a:stretch>
        </p:blipFill>
        <p:spPr>
          <a:xfrm>
            <a:off x="6651243" y="2323718"/>
            <a:ext cx="4939504" cy="1827616"/>
          </a:xfrm>
          <a:custGeom>
            <a:avLst/>
            <a:gdLst/>
            <a:ahLst/>
            <a:cxnLst/>
            <a:rect l="l" t="t" r="r" b="b"/>
            <a:pathLst>
              <a:path w="4579832" h="5347063">
                <a:moveTo>
                  <a:pt x="106985" y="0"/>
                </a:moveTo>
                <a:lnTo>
                  <a:pt x="4472847" y="0"/>
                </a:lnTo>
                <a:cubicBezTo>
                  <a:pt x="4531933" y="0"/>
                  <a:pt x="4579832" y="47899"/>
                  <a:pt x="4579832" y="106985"/>
                </a:cubicBezTo>
                <a:lnTo>
                  <a:pt x="4579832" y="5240078"/>
                </a:lnTo>
                <a:cubicBezTo>
                  <a:pt x="4579832" y="5299164"/>
                  <a:pt x="4531933" y="5347063"/>
                  <a:pt x="4472847" y="5347063"/>
                </a:cubicBezTo>
                <a:lnTo>
                  <a:pt x="106985" y="5347063"/>
                </a:lnTo>
                <a:cubicBezTo>
                  <a:pt x="47899" y="5347063"/>
                  <a:pt x="0" y="5299164"/>
                  <a:pt x="0" y="5240078"/>
                </a:cubicBezTo>
                <a:lnTo>
                  <a:pt x="0" y="106985"/>
                </a:lnTo>
                <a:cubicBezTo>
                  <a:pt x="0" y="47899"/>
                  <a:pt x="47899" y="0"/>
                  <a:pt x="106985" y="0"/>
                </a:cubicBezTo>
                <a:close/>
              </a:path>
            </a:pathLst>
          </a:custGeom>
        </p:spPr>
      </p:pic>
      <p:sp>
        <p:nvSpPr>
          <p:cNvPr id="27" name="Freeform: Shape 26">
            <a:extLst>
              <a:ext uri="{FF2B5EF4-FFF2-40B4-BE49-F238E27FC236}">
                <a16:creationId xmlns:a16="http://schemas.microsoft.com/office/drawing/2014/main" id="{DF1E3393-B852-4883-B778-ED3525112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32259"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9853D09-4205-4CC7-83EB-288E886AC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440"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0D040B79-3E73-4A31-840D-D6B9C9FDF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7511"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156C6AE5-3F8B-42AC-9EA4-1B686A11E9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3820" y="5835650"/>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46843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B9B3C5B-5293-107A-CFBB-3B0E432FFFC5}"/>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DE7F4F5-9E27-3F1D-D3D7-32367ADE8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6CA34D-9AD9-0B2E-5BFF-C1D036F72E66}"/>
              </a:ext>
            </a:extLst>
          </p:cNvPr>
          <p:cNvSpPr>
            <a:spLocks noGrp="1"/>
          </p:cNvSpPr>
          <p:nvPr>
            <p:ph type="title"/>
          </p:nvPr>
        </p:nvSpPr>
        <p:spPr>
          <a:xfrm>
            <a:off x="838200" y="365125"/>
            <a:ext cx="10515600" cy="1325563"/>
          </a:xfrm>
        </p:spPr>
        <p:txBody>
          <a:bodyPr>
            <a:normAutofit/>
          </a:bodyPr>
          <a:lstStyle/>
          <a:p>
            <a:r>
              <a:rPr lang="en-US" sz="5400" dirty="0"/>
              <a:t>Course Evaluation &amp; Grading</a:t>
            </a:r>
          </a:p>
        </p:txBody>
      </p:sp>
      <p:sp>
        <p:nvSpPr>
          <p:cNvPr id="11" name="sketch line">
            <a:extLst>
              <a:ext uri="{FF2B5EF4-FFF2-40B4-BE49-F238E27FC236}">
                <a16:creationId xmlns:a16="http://schemas.microsoft.com/office/drawing/2014/main" id="{7AAA24A6-EBCC-80FD-3212-15AE457A47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321598C-F5ED-F4DA-5A12-AEDAE3261906}"/>
              </a:ext>
            </a:extLst>
          </p:cNvPr>
          <p:cNvSpPr>
            <a:spLocks noGrp="1"/>
          </p:cNvSpPr>
          <p:nvPr>
            <p:ph idx="1"/>
          </p:nvPr>
        </p:nvSpPr>
        <p:spPr>
          <a:xfrm>
            <a:off x="838200" y="1929384"/>
            <a:ext cx="10515600" cy="4251960"/>
          </a:xfrm>
        </p:spPr>
        <p:txBody>
          <a:bodyPr>
            <a:normAutofit lnSpcReduction="10000"/>
          </a:bodyPr>
          <a:lstStyle/>
          <a:p>
            <a:pPr marL="0" indent="0">
              <a:buNone/>
            </a:pPr>
            <a:endParaRPr lang="en-US" sz="2000" dirty="0"/>
          </a:p>
          <a:p>
            <a:pPr marL="0" indent="0">
              <a:buNone/>
            </a:pPr>
            <a:r>
              <a:rPr lang="en-US" dirty="0"/>
              <a:t>The class is </a:t>
            </a:r>
            <a:r>
              <a:rPr lang="en-US" b="1" dirty="0"/>
              <a:t>pass/fail </a:t>
            </a:r>
            <a:r>
              <a:rPr lang="en-US" dirty="0"/>
              <a:t>and all assignments must be completed to pass. Any missing or incomplete assignments will result in a grade of F for the course. Directly, this course is all or nothing in terms of grading.  </a:t>
            </a:r>
          </a:p>
          <a:p>
            <a:pPr marL="0" indent="0">
              <a:buNone/>
            </a:pPr>
            <a:endParaRPr lang="en-US" dirty="0"/>
          </a:p>
          <a:p>
            <a:pPr marL="0" indent="0">
              <a:buNone/>
            </a:pPr>
            <a:r>
              <a:rPr lang="en-US" dirty="0"/>
              <a:t>Students must complete </a:t>
            </a:r>
            <a:r>
              <a:rPr lang="en-US" b="1" dirty="0"/>
              <a:t>200 hours applied practice</a:t>
            </a:r>
            <a:r>
              <a:rPr lang="en-US" dirty="0"/>
              <a:t>, </a:t>
            </a:r>
            <a:r>
              <a:rPr lang="en-US" b="1" dirty="0"/>
              <a:t>submit all course assignments, and demonstrate the obtainment of five competencies through the production of at least two deliverables </a:t>
            </a:r>
            <a:r>
              <a:rPr lang="en-US" dirty="0"/>
              <a:t>as approved in your proposal in order to pass the class.</a:t>
            </a:r>
            <a:endParaRPr lang="en-US" sz="2000" dirty="0"/>
          </a:p>
          <a:p>
            <a:pPr lvl="1">
              <a:buFont typeface="Courier New" panose="02070309020205020404" pitchFamily="49" charset="0"/>
              <a:buChar char="o"/>
            </a:pPr>
            <a:endParaRPr lang="en-US" sz="1800" dirty="0"/>
          </a:p>
          <a:p>
            <a:pPr marL="205740" lvl="1" indent="0" algn="ctr">
              <a:buNone/>
            </a:pPr>
            <a:endParaRPr lang="en-US" sz="1650" dirty="0"/>
          </a:p>
          <a:p>
            <a:pPr marL="205740" lvl="1" indent="0" algn="ctr">
              <a:buNone/>
            </a:pPr>
            <a:endParaRPr lang="en-US" sz="1800" b="1" i="1" dirty="0"/>
          </a:p>
          <a:p>
            <a:endParaRPr lang="en-US" sz="2200" dirty="0"/>
          </a:p>
        </p:txBody>
      </p:sp>
      <p:pic>
        <p:nvPicPr>
          <p:cNvPr id="4" name="Picture 3" descr="A purple and yellow text on a black background&#10;&#10;AI-generated content may be incorrect.">
            <a:extLst>
              <a:ext uri="{FF2B5EF4-FFF2-40B4-BE49-F238E27FC236}">
                <a16:creationId xmlns:a16="http://schemas.microsoft.com/office/drawing/2014/main" id="{C90CB4C3-E313-995B-4E6C-EC3BB82BF8A5}"/>
              </a:ext>
            </a:extLst>
          </p:cNvPr>
          <p:cNvPicPr>
            <a:picLocks noChangeAspect="1"/>
          </p:cNvPicPr>
          <p:nvPr/>
        </p:nvPicPr>
        <p:blipFill>
          <a:blip r:embed="rId2"/>
          <a:stretch>
            <a:fillRect/>
          </a:stretch>
        </p:blipFill>
        <p:spPr>
          <a:xfrm>
            <a:off x="10224962" y="5917860"/>
            <a:ext cx="1414395" cy="518205"/>
          </a:xfrm>
          <a:prstGeom prst="rect">
            <a:avLst/>
          </a:prstGeom>
        </p:spPr>
      </p:pic>
    </p:spTree>
    <p:extLst>
      <p:ext uri="{BB962C8B-B14F-4D97-AF65-F5344CB8AC3E}">
        <p14:creationId xmlns:p14="http://schemas.microsoft.com/office/powerpoint/2010/main" val="2475067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F468E3B-80BF-704A-E362-A3166CD19A47}"/>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C68919B-BAD9-D6E3-F138-6DDDEE9699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6D14EA8-1F83-0BF0-E2A2-84BF1126F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312597-3190-B4A7-C666-4B3A029EC4EE}"/>
              </a:ext>
            </a:extLst>
          </p:cNvPr>
          <p:cNvSpPr>
            <a:spLocks noGrp="1"/>
          </p:cNvSpPr>
          <p:nvPr>
            <p:ph type="title"/>
          </p:nvPr>
        </p:nvSpPr>
        <p:spPr>
          <a:xfrm>
            <a:off x="1093061" y="1233241"/>
            <a:ext cx="3787387" cy="4064628"/>
          </a:xfrm>
        </p:spPr>
        <p:txBody>
          <a:bodyPr>
            <a:normAutofit/>
          </a:bodyPr>
          <a:lstStyle/>
          <a:p>
            <a:r>
              <a:rPr lang="en-US" dirty="0">
                <a:solidFill>
                  <a:srgbClr val="FFFFFF"/>
                </a:solidFill>
              </a:rPr>
              <a:t>Student </a:t>
            </a:r>
            <a:br>
              <a:rPr lang="en-US" dirty="0">
                <a:solidFill>
                  <a:srgbClr val="FFFFFF"/>
                </a:solidFill>
              </a:rPr>
            </a:br>
            <a:r>
              <a:rPr lang="en-US" dirty="0">
                <a:solidFill>
                  <a:srgbClr val="FFFFFF"/>
                </a:solidFill>
              </a:rPr>
              <a:t>Roles &amp; Responsibilities  </a:t>
            </a:r>
          </a:p>
        </p:txBody>
      </p:sp>
      <p:sp>
        <p:nvSpPr>
          <p:cNvPr id="20" name="Freeform: Shape 19">
            <a:extLst>
              <a:ext uri="{FF2B5EF4-FFF2-40B4-BE49-F238E27FC236}">
                <a16:creationId xmlns:a16="http://schemas.microsoft.com/office/drawing/2014/main" id="{D21780F7-B11F-A16B-3869-BE2EFF11F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6EE117C3-74ED-3746-99EC-D51F49189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A5D3D4F1-0C11-4667-9BD1-E6BB5E59A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0DB6CF4E-7500-0F96-9D8C-00211DA9E933}"/>
              </a:ext>
            </a:extLst>
          </p:cNvPr>
          <p:cNvSpPr>
            <a:spLocks noGrp="1"/>
          </p:cNvSpPr>
          <p:nvPr>
            <p:ph idx="1"/>
          </p:nvPr>
        </p:nvSpPr>
        <p:spPr>
          <a:xfrm>
            <a:off x="5698912" y="421936"/>
            <a:ext cx="5940445" cy="6014130"/>
          </a:xfrm>
        </p:spPr>
        <p:txBody>
          <a:bodyPr anchor="t">
            <a:normAutofit fontScale="92500" lnSpcReduction="10000"/>
          </a:bodyPr>
          <a:lstStyle/>
          <a:p>
            <a:r>
              <a:rPr lang="en-US" sz="2200" dirty="0"/>
              <a:t>Practice Experience Student:</a:t>
            </a:r>
          </a:p>
          <a:p>
            <a:pPr lvl="1">
              <a:buFont typeface="Courier New" panose="02070309020205020404" pitchFamily="49" charset="0"/>
              <a:buChar char="o"/>
            </a:pPr>
            <a:r>
              <a:rPr lang="en-US" sz="1800" dirty="0"/>
              <a:t>Planning: Students start planning for the practice experience the semester before they intend to take the course. </a:t>
            </a:r>
          </a:p>
          <a:p>
            <a:pPr lvl="1">
              <a:buFont typeface="Courier New" panose="02070309020205020404" pitchFamily="49" charset="0"/>
              <a:buChar char="o"/>
            </a:pPr>
            <a:r>
              <a:rPr lang="en-US" sz="1800" dirty="0"/>
              <a:t>Share all program requirements with preceptor and/or organization</a:t>
            </a:r>
          </a:p>
          <a:p>
            <a:pPr lvl="1">
              <a:buFont typeface="Courier New" panose="02070309020205020404" pitchFamily="49" charset="0"/>
              <a:buChar char="o"/>
            </a:pPr>
            <a:r>
              <a:rPr lang="en-US" sz="1800" dirty="0"/>
              <a:t>Adhere to all deadlines as outlined in the Practice Experience handbook and course syllabus </a:t>
            </a:r>
          </a:p>
          <a:p>
            <a:pPr lvl="1">
              <a:buFont typeface="Courier New" panose="02070309020205020404" pitchFamily="49" charset="0"/>
              <a:buChar char="o"/>
            </a:pPr>
            <a:r>
              <a:rPr lang="en-US" sz="1800" dirty="0"/>
              <a:t>Attend didactic in-class meetings</a:t>
            </a:r>
          </a:p>
          <a:p>
            <a:pPr lvl="1">
              <a:buFont typeface="Courier New" panose="02070309020205020404" pitchFamily="49" charset="0"/>
              <a:buChar char="o"/>
            </a:pPr>
            <a:r>
              <a:rPr lang="en-US" sz="1800" dirty="0"/>
              <a:t>Maintain professionalism in the field</a:t>
            </a:r>
          </a:p>
          <a:p>
            <a:pPr lvl="1">
              <a:buFont typeface="Courier New" panose="02070309020205020404" pitchFamily="49" charset="0"/>
              <a:buChar char="o"/>
            </a:pPr>
            <a:r>
              <a:rPr lang="en-US" sz="1800" dirty="0"/>
              <a:t>Integrate into the organization and follow all rules and regulations established by the site.</a:t>
            </a:r>
          </a:p>
          <a:p>
            <a:pPr lvl="1">
              <a:buFont typeface="Courier New" panose="02070309020205020404" pitchFamily="49" charset="0"/>
              <a:buChar char="o"/>
            </a:pPr>
            <a:r>
              <a:rPr lang="en-US" sz="1800" dirty="0"/>
              <a:t>Document weekly work schedule and progress toward 200-hour requirement</a:t>
            </a:r>
          </a:p>
          <a:p>
            <a:pPr lvl="1">
              <a:buFont typeface="Courier New" panose="02070309020205020404" pitchFamily="49" charset="0"/>
              <a:buChar char="o"/>
            </a:pPr>
            <a:r>
              <a:rPr lang="en-US" sz="1800" dirty="0"/>
              <a:t>Complete original work, maintaining academic integrity</a:t>
            </a:r>
          </a:p>
          <a:p>
            <a:r>
              <a:rPr lang="en-US" sz="2200" dirty="0"/>
              <a:t>Practice Experience Instructors:</a:t>
            </a:r>
          </a:p>
          <a:p>
            <a:pPr lvl="1">
              <a:buFont typeface="Courier New" panose="02070309020205020404" pitchFamily="49" charset="0"/>
              <a:buChar char="o"/>
            </a:pPr>
            <a:r>
              <a:rPr lang="en-US" sz="1800" dirty="0"/>
              <a:t>Facilitate didactic in-class meetings </a:t>
            </a:r>
          </a:p>
          <a:p>
            <a:pPr lvl="1">
              <a:buFont typeface="Courier New" panose="02070309020205020404" pitchFamily="49" charset="0"/>
              <a:buChar char="o"/>
            </a:pPr>
            <a:r>
              <a:rPr lang="en-US" sz="1800" dirty="0"/>
              <a:t>Assess student performance </a:t>
            </a:r>
          </a:p>
          <a:p>
            <a:pPr lvl="1">
              <a:buFont typeface="Courier New" panose="02070309020205020404" pitchFamily="49" charset="0"/>
              <a:buChar char="o"/>
            </a:pPr>
            <a:r>
              <a:rPr lang="en-US" sz="1800" dirty="0"/>
              <a:t>Review all student deliverables</a:t>
            </a:r>
          </a:p>
          <a:p>
            <a:pPr lvl="1">
              <a:buFont typeface="Courier New" panose="02070309020205020404" pitchFamily="49" charset="0"/>
              <a:buChar char="o"/>
            </a:pPr>
            <a:r>
              <a:rPr lang="en-US" sz="1800" dirty="0"/>
              <a:t>Connect students with on-campus resources to help facilitate their practicum as needed</a:t>
            </a:r>
          </a:p>
          <a:p>
            <a:pPr lvl="1">
              <a:buFont typeface="Courier New" panose="02070309020205020404" pitchFamily="49" charset="0"/>
              <a:buChar char="o"/>
            </a:pPr>
            <a:endParaRPr lang="en-US" sz="1800" dirty="0"/>
          </a:p>
        </p:txBody>
      </p:sp>
      <p:sp>
        <p:nvSpPr>
          <p:cNvPr id="26" name="Freeform: Shape 25">
            <a:extLst>
              <a:ext uri="{FF2B5EF4-FFF2-40B4-BE49-F238E27FC236}">
                <a16:creationId xmlns:a16="http://schemas.microsoft.com/office/drawing/2014/main" id="{DE04A88C-C943-5E29-0F42-330BDE2FA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E5085F84-A9AB-7564-A50D-011D025FC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D7784377-3164-E843-E488-926FC744A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descr="A purple and yellow text on a black background&#10;&#10;AI-generated content may be incorrect.">
            <a:extLst>
              <a:ext uri="{FF2B5EF4-FFF2-40B4-BE49-F238E27FC236}">
                <a16:creationId xmlns:a16="http://schemas.microsoft.com/office/drawing/2014/main" id="{0F674CD2-CFEF-43FD-51EE-2A9BB2037AE4}"/>
              </a:ext>
            </a:extLst>
          </p:cNvPr>
          <p:cNvPicPr>
            <a:picLocks noChangeAspect="1"/>
          </p:cNvPicPr>
          <p:nvPr/>
        </p:nvPicPr>
        <p:blipFill>
          <a:blip r:embed="rId2"/>
          <a:stretch>
            <a:fillRect/>
          </a:stretch>
        </p:blipFill>
        <p:spPr>
          <a:xfrm>
            <a:off x="10237488" y="6193432"/>
            <a:ext cx="1414395" cy="518205"/>
          </a:xfrm>
          <a:prstGeom prst="rect">
            <a:avLst/>
          </a:prstGeom>
        </p:spPr>
      </p:pic>
    </p:spTree>
    <p:extLst>
      <p:ext uri="{BB962C8B-B14F-4D97-AF65-F5344CB8AC3E}">
        <p14:creationId xmlns:p14="http://schemas.microsoft.com/office/powerpoint/2010/main" val="3858370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7408445-6E9F-BADE-753A-6E0EAEAB9E68}"/>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B6A241F-93B9-6E4C-6F78-914C8BA75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0FFDFA5-B123-52CF-3F98-1D716D3098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955ABD-5FEC-0566-87CA-92DE3E774B6B}"/>
              </a:ext>
            </a:extLst>
          </p:cNvPr>
          <p:cNvSpPr>
            <a:spLocks noGrp="1"/>
          </p:cNvSpPr>
          <p:nvPr>
            <p:ph type="title"/>
          </p:nvPr>
        </p:nvSpPr>
        <p:spPr>
          <a:xfrm>
            <a:off x="1093061" y="1233241"/>
            <a:ext cx="3787387" cy="4064628"/>
          </a:xfrm>
        </p:spPr>
        <p:txBody>
          <a:bodyPr>
            <a:normAutofit/>
          </a:bodyPr>
          <a:lstStyle/>
          <a:p>
            <a:r>
              <a:rPr lang="en-US" dirty="0">
                <a:solidFill>
                  <a:srgbClr val="FFFFFF"/>
                </a:solidFill>
              </a:rPr>
              <a:t>Preceptor</a:t>
            </a:r>
            <a:br>
              <a:rPr lang="en-US" dirty="0">
                <a:solidFill>
                  <a:srgbClr val="FFFFFF"/>
                </a:solidFill>
              </a:rPr>
            </a:br>
            <a:r>
              <a:rPr lang="en-US" dirty="0">
                <a:solidFill>
                  <a:srgbClr val="FFFFFF"/>
                </a:solidFill>
              </a:rPr>
              <a:t>Roles &amp; Responsibilities  </a:t>
            </a:r>
          </a:p>
        </p:txBody>
      </p:sp>
      <p:sp>
        <p:nvSpPr>
          <p:cNvPr id="20" name="Freeform: Shape 19">
            <a:extLst>
              <a:ext uri="{FF2B5EF4-FFF2-40B4-BE49-F238E27FC236}">
                <a16:creationId xmlns:a16="http://schemas.microsoft.com/office/drawing/2014/main" id="{7CA64257-32DF-2257-2FD8-E99284ED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DC3F2364-52AC-C155-A691-6815478D3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C4C3076B-4221-A86B-96A4-B856C8F30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850583AE-C26D-5918-06DD-7C8B41510019}"/>
              </a:ext>
            </a:extLst>
          </p:cNvPr>
          <p:cNvSpPr>
            <a:spLocks noGrp="1"/>
          </p:cNvSpPr>
          <p:nvPr>
            <p:ph idx="1"/>
          </p:nvPr>
        </p:nvSpPr>
        <p:spPr>
          <a:xfrm>
            <a:off x="5713000" y="421936"/>
            <a:ext cx="6058290" cy="6014130"/>
          </a:xfrm>
        </p:spPr>
        <p:txBody>
          <a:bodyPr anchor="t">
            <a:normAutofit lnSpcReduction="10000"/>
          </a:bodyPr>
          <a:lstStyle/>
          <a:p>
            <a:r>
              <a:rPr lang="en-US" sz="2200" dirty="0"/>
              <a:t>Practice Experience Preceptor: </a:t>
            </a:r>
          </a:p>
          <a:p>
            <a:pPr lvl="1">
              <a:buFont typeface="Courier New" panose="02070309020205020404" pitchFamily="49" charset="0"/>
              <a:buChar char="o"/>
            </a:pPr>
            <a:r>
              <a:rPr lang="en-US" sz="1800" dirty="0"/>
              <a:t>Model professionalism </a:t>
            </a:r>
          </a:p>
          <a:p>
            <a:pPr lvl="1">
              <a:buFont typeface="Courier New" panose="02070309020205020404" pitchFamily="49" charset="0"/>
              <a:buChar char="o"/>
            </a:pPr>
            <a:r>
              <a:rPr lang="en-US" sz="1800" dirty="0"/>
              <a:t>Orient the student to the organization, their specific project, and requirements</a:t>
            </a:r>
          </a:p>
          <a:p>
            <a:pPr lvl="2">
              <a:buFont typeface="Courier New" panose="02070309020205020404" pitchFamily="49" charset="0"/>
              <a:buChar char="o"/>
            </a:pPr>
            <a:r>
              <a:rPr lang="en-US" sz="1600" dirty="0"/>
              <a:t>Establish student work schedule </a:t>
            </a:r>
          </a:p>
          <a:p>
            <a:pPr lvl="2">
              <a:buFont typeface="Courier New" panose="02070309020205020404" pitchFamily="49" charset="0"/>
              <a:buChar char="o"/>
            </a:pPr>
            <a:r>
              <a:rPr lang="en-US" sz="1600" dirty="0"/>
              <a:t>Provide continuous supervision of the student (directly or through designee)</a:t>
            </a:r>
          </a:p>
          <a:p>
            <a:pPr lvl="1">
              <a:buFont typeface="Courier New" panose="02070309020205020404" pitchFamily="49" charset="0"/>
              <a:buChar char="o"/>
            </a:pPr>
            <a:r>
              <a:rPr lang="en-US" sz="1800" dirty="0"/>
              <a:t>Assess student’s progress and performance</a:t>
            </a:r>
          </a:p>
          <a:p>
            <a:pPr lvl="1">
              <a:buFont typeface="Courier New" panose="02070309020205020404" pitchFamily="49" charset="0"/>
              <a:buChar char="o"/>
            </a:pPr>
            <a:r>
              <a:rPr lang="en-US" sz="1800" dirty="0"/>
              <a:t>Integrate the student with regular staff and introduce the student to others who can assist with career opportunities.</a:t>
            </a:r>
          </a:p>
          <a:p>
            <a:pPr lvl="2">
              <a:buFont typeface="Courier New" panose="02070309020205020404" pitchFamily="49" charset="0"/>
              <a:buChar char="o"/>
            </a:pPr>
            <a:r>
              <a:rPr lang="en-US" sz="1600" dirty="0"/>
              <a:t>Provide direction to supplemental resources, opportunities for networking, and career advancement.</a:t>
            </a:r>
          </a:p>
          <a:p>
            <a:pPr lvl="1">
              <a:buFont typeface="Courier New" panose="02070309020205020404" pitchFamily="49" charset="0"/>
              <a:buChar char="o"/>
            </a:pPr>
            <a:r>
              <a:rPr lang="en-US" sz="1800" dirty="0"/>
              <a:t>Communicate concerns to the student and/or Practice Experience instructors </a:t>
            </a:r>
          </a:p>
          <a:p>
            <a:pPr lvl="1">
              <a:buFont typeface="Courier New" panose="02070309020205020404" pitchFamily="49" charset="0"/>
              <a:buChar char="o"/>
            </a:pPr>
            <a:r>
              <a:rPr lang="en-US" sz="1800" dirty="0"/>
              <a:t>Review and sign off on all documents</a:t>
            </a:r>
          </a:p>
          <a:p>
            <a:pPr lvl="1">
              <a:buFont typeface="Courier New" panose="02070309020205020404" pitchFamily="49" charset="0"/>
              <a:buChar char="o"/>
            </a:pPr>
            <a:r>
              <a:rPr lang="en-US" sz="1800" dirty="0"/>
              <a:t>Evaluate student performance </a:t>
            </a:r>
          </a:p>
          <a:p>
            <a:pPr lvl="1">
              <a:buFont typeface="Courier New" panose="02070309020205020404" pitchFamily="49" charset="0"/>
              <a:buChar char="o"/>
            </a:pPr>
            <a:r>
              <a:rPr lang="en-US" sz="1800" dirty="0"/>
              <a:t>Attend virtual office hours at the beginning, mid and/or end of the semester as needed (dates </a:t>
            </a:r>
            <a:r>
              <a:rPr lang="en-US" sz="1800" dirty="0" err="1"/>
              <a:t>tbd</a:t>
            </a:r>
            <a:r>
              <a:rPr lang="en-US" sz="1800" dirty="0"/>
              <a:t>)</a:t>
            </a:r>
          </a:p>
          <a:p>
            <a:pPr marL="0" indent="0">
              <a:buNone/>
            </a:pPr>
            <a:r>
              <a:rPr lang="en-US" sz="1800" dirty="0"/>
              <a:t>*Close family members, friends, or faculty of the student may not serve as the student’s preceptor.</a:t>
            </a:r>
          </a:p>
          <a:p>
            <a:endParaRPr lang="en-US" sz="2200" dirty="0"/>
          </a:p>
          <a:p>
            <a:endParaRPr lang="en-US" sz="2200" dirty="0"/>
          </a:p>
        </p:txBody>
      </p:sp>
      <p:sp>
        <p:nvSpPr>
          <p:cNvPr id="26" name="Freeform: Shape 25">
            <a:extLst>
              <a:ext uri="{FF2B5EF4-FFF2-40B4-BE49-F238E27FC236}">
                <a16:creationId xmlns:a16="http://schemas.microsoft.com/office/drawing/2014/main" id="{333C458F-9685-098C-DA1A-C45B9EB70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F5191A30-71DC-5298-29A4-007C66A8DE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1CE36B92-00E5-4220-E694-F8E3819D6C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descr="A purple and yellow text on a black background&#10;&#10;AI-generated content may be incorrect.">
            <a:extLst>
              <a:ext uri="{FF2B5EF4-FFF2-40B4-BE49-F238E27FC236}">
                <a16:creationId xmlns:a16="http://schemas.microsoft.com/office/drawing/2014/main" id="{AAE760E2-2C4D-815A-C9F7-7AC4ABA5C9F6}"/>
              </a:ext>
            </a:extLst>
          </p:cNvPr>
          <p:cNvPicPr>
            <a:picLocks noChangeAspect="1"/>
          </p:cNvPicPr>
          <p:nvPr/>
        </p:nvPicPr>
        <p:blipFill>
          <a:blip r:embed="rId2"/>
          <a:stretch>
            <a:fillRect/>
          </a:stretch>
        </p:blipFill>
        <p:spPr>
          <a:xfrm>
            <a:off x="10237488" y="6193432"/>
            <a:ext cx="1414395" cy="518205"/>
          </a:xfrm>
          <a:prstGeom prst="rect">
            <a:avLst/>
          </a:prstGeom>
        </p:spPr>
      </p:pic>
    </p:spTree>
    <p:extLst>
      <p:ext uri="{BB962C8B-B14F-4D97-AF65-F5344CB8AC3E}">
        <p14:creationId xmlns:p14="http://schemas.microsoft.com/office/powerpoint/2010/main" val="3876966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613661-A92D-21E8-CD9C-2898D9B4D3A6}"/>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F88EA93-4933-D894-61E7-1180BFE806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BCF411-3C19-598A-B5BF-3A3AEB90E806}"/>
              </a:ext>
            </a:extLst>
          </p:cNvPr>
          <p:cNvSpPr>
            <a:spLocks noGrp="1"/>
          </p:cNvSpPr>
          <p:nvPr>
            <p:ph type="title"/>
          </p:nvPr>
        </p:nvSpPr>
        <p:spPr>
          <a:xfrm>
            <a:off x="838200" y="365125"/>
            <a:ext cx="10515600" cy="1325563"/>
          </a:xfrm>
        </p:spPr>
        <p:txBody>
          <a:bodyPr>
            <a:normAutofit/>
          </a:bodyPr>
          <a:lstStyle/>
          <a:p>
            <a:r>
              <a:rPr lang="en-US" sz="5400" dirty="0"/>
              <a:t>Practice Experience: Competencies</a:t>
            </a:r>
          </a:p>
        </p:txBody>
      </p:sp>
      <p:sp>
        <p:nvSpPr>
          <p:cNvPr id="11" name="sketch line">
            <a:extLst>
              <a:ext uri="{FF2B5EF4-FFF2-40B4-BE49-F238E27FC236}">
                <a16:creationId xmlns:a16="http://schemas.microsoft.com/office/drawing/2014/main" id="{94CFDAEC-2EFA-A99C-8DAB-4E4309DEF7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F784984-01CB-01D9-788A-684847456EE7}"/>
              </a:ext>
            </a:extLst>
          </p:cNvPr>
          <p:cNvSpPr>
            <a:spLocks noGrp="1"/>
          </p:cNvSpPr>
          <p:nvPr>
            <p:ph idx="1"/>
          </p:nvPr>
        </p:nvSpPr>
        <p:spPr>
          <a:xfrm>
            <a:off x="838200" y="1929384"/>
            <a:ext cx="10515600" cy="4251960"/>
          </a:xfrm>
        </p:spPr>
        <p:txBody>
          <a:bodyPr>
            <a:normAutofit lnSpcReduction="10000"/>
          </a:bodyPr>
          <a:lstStyle/>
          <a:p>
            <a:r>
              <a:rPr lang="en-US" sz="2600" dirty="0"/>
              <a:t>In Public Health Practice, the competencies:</a:t>
            </a:r>
          </a:p>
          <a:p>
            <a:pPr lvl="1">
              <a:buFont typeface="Courier New" panose="02070309020205020404" pitchFamily="49" charset="0"/>
              <a:buChar char="o"/>
            </a:pPr>
            <a:r>
              <a:rPr lang="en-US" dirty="0"/>
              <a:t>provide a structured learning experience   </a:t>
            </a:r>
          </a:p>
          <a:p>
            <a:pPr lvl="1">
              <a:buFont typeface="Courier New" panose="02070309020205020404" pitchFamily="49" charset="0"/>
              <a:buChar char="o"/>
            </a:pPr>
            <a:r>
              <a:rPr lang="en-US" dirty="0"/>
              <a:t>are supported by critical analysis and synthesis</a:t>
            </a:r>
          </a:p>
          <a:p>
            <a:r>
              <a:rPr lang="en-US" sz="2600" dirty="0"/>
              <a:t>MPH students are required to meet </a:t>
            </a:r>
            <a:r>
              <a:rPr lang="en-US" sz="2600" b="1" dirty="0"/>
              <a:t>at least 5 </a:t>
            </a:r>
            <a:r>
              <a:rPr lang="en-US" sz="2600" dirty="0"/>
              <a:t>competencies during their practice experience. </a:t>
            </a:r>
          </a:p>
          <a:p>
            <a:pPr lvl="1">
              <a:buFont typeface="Courier New" panose="02070309020205020404" pitchFamily="49" charset="0"/>
              <a:buChar char="o"/>
            </a:pPr>
            <a:r>
              <a:rPr lang="en-US" sz="2200" dirty="0"/>
              <a:t>3 of 5 MUST be foundational competencies</a:t>
            </a:r>
          </a:p>
          <a:p>
            <a:pPr lvl="1">
              <a:buFont typeface="Courier New" panose="02070309020205020404" pitchFamily="49" charset="0"/>
              <a:buChar char="o"/>
            </a:pPr>
            <a:r>
              <a:rPr lang="en-US" sz="2200" dirty="0"/>
              <a:t>2 of 5 MUST be program-specific competencies</a:t>
            </a:r>
          </a:p>
          <a:p>
            <a:r>
              <a:rPr lang="en-US" sz="2600" dirty="0"/>
              <a:t>Students are engaged throughout the process; required to take the initiative, make decisions, and be accountable for results</a:t>
            </a:r>
          </a:p>
          <a:p>
            <a:pPr lvl="1">
              <a:buFont typeface="Courier New" panose="02070309020205020404" pitchFamily="49" charset="0"/>
              <a:buChar char="o"/>
            </a:pPr>
            <a:r>
              <a:rPr lang="en-US" sz="2200" dirty="0"/>
              <a:t>Selected competencies must be submitted in the Practice Experience Proposal form </a:t>
            </a:r>
          </a:p>
          <a:p>
            <a:pPr marL="0" indent="0">
              <a:buNone/>
            </a:pPr>
            <a:endParaRPr lang="en-US" sz="2200" dirty="0"/>
          </a:p>
          <a:p>
            <a:endParaRPr lang="en-US" sz="2200" dirty="0"/>
          </a:p>
        </p:txBody>
      </p:sp>
      <p:pic>
        <p:nvPicPr>
          <p:cNvPr id="4" name="Picture 3" descr="A purple and yellow text on a black background&#10;&#10;AI-generated content may be incorrect.">
            <a:extLst>
              <a:ext uri="{FF2B5EF4-FFF2-40B4-BE49-F238E27FC236}">
                <a16:creationId xmlns:a16="http://schemas.microsoft.com/office/drawing/2014/main" id="{96565D8D-A4A0-D4F1-311C-EF7349B4FEE8}"/>
              </a:ext>
            </a:extLst>
          </p:cNvPr>
          <p:cNvPicPr>
            <a:picLocks noChangeAspect="1"/>
          </p:cNvPicPr>
          <p:nvPr/>
        </p:nvPicPr>
        <p:blipFill>
          <a:blip r:embed="rId2"/>
          <a:stretch>
            <a:fillRect/>
          </a:stretch>
        </p:blipFill>
        <p:spPr>
          <a:xfrm>
            <a:off x="10224962" y="5917860"/>
            <a:ext cx="1414395" cy="518205"/>
          </a:xfrm>
          <a:prstGeom prst="rect">
            <a:avLst/>
          </a:prstGeom>
        </p:spPr>
      </p:pic>
    </p:spTree>
    <p:extLst>
      <p:ext uri="{BB962C8B-B14F-4D97-AF65-F5344CB8AC3E}">
        <p14:creationId xmlns:p14="http://schemas.microsoft.com/office/powerpoint/2010/main" val="1483300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317F391-5C85-04B9-BF05-42E14A32524F}"/>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CE621F-A297-73CE-78FC-9FAAEA00880E}"/>
              </a:ext>
            </a:extLst>
          </p:cNvPr>
          <p:cNvSpPr>
            <a:spLocks noGrp="1"/>
          </p:cNvSpPr>
          <p:nvPr>
            <p:ph type="title"/>
          </p:nvPr>
        </p:nvSpPr>
        <p:spPr>
          <a:xfrm>
            <a:off x="838200" y="365125"/>
            <a:ext cx="10515600" cy="1325563"/>
          </a:xfrm>
        </p:spPr>
        <p:txBody>
          <a:bodyPr>
            <a:normAutofit/>
          </a:bodyPr>
          <a:lstStyle/>
          <a:p>
            <a:r>
              <a:rPr lang="en-US" sz="5400" dirty="0"/>
              <a:t>Practice Experience: Deliverables </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B3BD96B-E04F-55EB-E76A-9BA6CE204044}"/>
              </a:ext>
            </a:extLst>
          </p:cNvPr>
          <p:cNvSpPr>
            <a:spLocks noGrp="1"/>
          </p:cNvSpPr>
          <p:nvPr>
            <p:ph idx="1"/>
          </p:nvPr>
        </p:nvSpPr>
        <p:spPr>
          <a:xfrm>
            <a:off x="838200" y="1929384"/>
            <a:ext cx="10515600" cy="4251960"/>
          </a:xfrm>
        </p:spPr>
        <p:txBody>
          <a:bodyPr>
            <a:normAutofit/>
          </a:bodyPr>
          <a:lstStyle/>
          <a:p>
            <a:r>
              <a:rPr lang="en-US" sz="2400" dirty="0"/>
              <a:t>Deliverables are tangible and functional products or a service that the organization can adopt. </a:t>
            </a:r>
          </a:p>
          <a:p>
            <a:r>
              <a:rPr lang="en-US" sz="2400" dirty="0"/>
              <a:t>Students must submit at least 2 deliverables to demonstrate achievement of selected competencies by the end of the practice experience. </a:t>
            </a:r>
          </a:p>
          <a:p>
            <a:r>
              <a:rPr lang="en-US" sz="2400" dirty="0"/>
              <a:t>Competencies must pair with each deliverable product turned in by the end of the Practice Experience semester.</a:t>
            </a:r>
          </a:p>
          <a:p>
            <a:pPr lvl="1">
              <a:buFont typeface="Courier New" panose="02070309020205020404" pitchFamily="49" charset="0"/>
              <a:buChar char="o"/>
            </a:pPr>
            <a:r>
              <a:rPr lang="en-US" sz="2000" dirty="0"/>
              <a:t>Multiple competencies can be associated with one deliverable “product.” </a:t>
            </a:r>
          </a:p>
          <a:p>
            <a:endParaRPr lang="en-US" sz="2400" dirty="0"/>
          </a:p>
          <a:p>
            <a:endParaRPr lang="en-US" sz="2200" dirty="0"/>
          </a:p>
          <a:p>
            <a:endParaRPr lang="en-US" sz="2200" dirty="0"/>
          </a:p>
        </p:txBody>
      </p:sp>
      <p:pic>
        <p:nvPicPr>
          <p:cNvPr id="4" name="Picture 3" descr="A purple and yellow text on a black background&#10;&#10;AI-generated content may be incorrect.">
            <a:extLst>
              <a:ext uri="{FF2B5EF4-FFF2-40B4-BE49-F238E27FC236}">
                <a16:creationId xmlns:a16="http://schemas.microsoft.com/office/drawing/2014/main" id="{B3E3541E-F48B-11F4-00AA-5A8C02E8A038}"/>
              </a:ext>
            </a:extLst>
          </p:cNvPr>
          <p:cNvPicPr>
            <a:picLocks noChangeAspect="1"/>
          </p:cNvPicPr>
          <p:nvPr/>
        </p:nvPicPr>
        <p:blipFill>
          <a:blip r:embed="rId2"/>
          <a:stretch>
            <a:fillRect/>
          </a:stretch>
        </p:blipFill>
        <p:spPr>
          <a:xfrm>
            <a:off x="10224962" y="5917860"/>
            <a:ext cx="1414395" cy="518205"/>
          </a:xfrm>
          <a:prstGeom prst="rect">
            <a:avLst/>
          </a:prstGeom>
        </p:spPr>
      </p:pic>
    </p:spTree>
    <p:extLst>
      <p:ext uri="{BB962C8B-B14F-4D97-AF65-F5344CB8AC3E}">
        <p14:creationId xmlns:p14="http://schemas.microsoft.com/office/powerpoint/2010/main" val="1827895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AA68956-9F93-6370-D5DE-023327C5DADC}"/>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8C55518-293C-AD95-0672-BF7C987DB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37A5773-3494-A4EA-6A40-6F19847E4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133C2D-9022-71B8-BF19-35712F082711}"/>
              </a:ext>
            </a:extLst>
          </p:cNvPr>
          <p:cNvSpPr>
            <a:spLocks noGrp="1"/>
          </p:cNvSpPr>
          <p:nvPr>
            <p:ph type="title"/>
          </p:nvPr>
        </p:nvSpPr>
        <p:spPr>
          <a:xfrm>
            <a:off x="1093061" y="1233241"/>
            <a:ext cx="3787387" cy="4064628"/>
          </a:xfrm>
        </p:spPr>
        <p:txBody>
          <a:bodyPr>
            <a:normAutofit/>
          </a:bodyPr>
          <a:lstStyle/>
          <a:p>
            <a:r>
              <a:rPr lang="en-US" dirty="0">
                <a:solidFill>
                  <a:srgbClr val="FFFFFF"/>
                </a:solidFill>
              </a:rPr>
              <a:t>Proposal Due Dates</a:t>
            </a:r>
          </a:p>
        </p:txBody>
      </p:sp>
      <p:sp>
        <p:nvSpPr>
          <p:cNvPr id="20" name="Freeform: Shape 19">
            <a:extLst>
              <a:ext uri="{FF2B5EF4-FFF2-40B4-BE49-F238E27FC236}">
                <a16:creationId xmlns:a16="http://schemas.microsoft.com/office/drawing/2014/main" id="{5FE24EC5-2BDE-524D-9A42-A52500B18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56B1122A-33E6-B404-8D03-5C5A9AB3E2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44B42B15-864D-8D2D-D0E5-DF589BA13D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3E0EFAD9-C899-66FA-015C-DF788C5B5572}"/>
              </a:ext>
            </a:extLst>
          </p:cNvPr>
          <p:cNvSpPr>
            <a:spLocks noGrp="1"/>
          </p:cNvSpPr>
          <p:nvPr>
            <p:ph idx="1"/>
          </p:nvPr>
        </p:nvSpPr>
        <p:spPr>
          <a:xfrm>
            <a:off x="5713000" y="421936"/>
            <a:ext cx="6058290" cy="6014130"/>
          </a:xfrm>
        </p:spPr>
        <p:txBody>
          <a:bodyPr anchor="t">
            <a:normAutofit/>
          </a:bodyPr>
          <a:lstStyle/>
          <a:p>
            <a:r>
              <a:rPr lang="en-US" sz="3200" dirty="0"/>
              <a:t>Summer 2026 forms due Wednesday, March 25, 2026</a:t>
            </a:r>
          </a:p>
          <a:p>
            <a:endParaRPr lang="en-US" sz="3200" dirty="0"/>
          </a:p>
          <a:p>
            <a:r>
              <a:rPr lang="en-US" sz="3200" dirty="0"/>
              <a:t>Fall 2026 forms due Wednesday June 17, 2026</a:t>
            </a:r>
            <a:endParaRPr lang="en-US" dirty="0"/>
          </a:p>
          <a:p>
            <a:endParaRPr lang="en-US" sz="2200" dirty="0"/>
          </a:p>
          <a:p>
            <a:endParaRPr lang="en-US" sz="2200" dirty="0"/>
          </a:p>
        </p:txBody>
      </p:sp>
      <p:sp>
        <p:nvSpPr>
          <p:cNvPr id="26" name="Freeform: Shape 25">
            <a:extLst>
              <a:ext uri="{FF2B5EF4-FFF2-40B4-BE49-F238E27FC236}">
                <a16:creationId xmlns:a16="http://schemas.microsoft.com/office/drawing/2014/main" id="{2556710D-45E0-B6D8-044F-8DF6EF31F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2A037A2B-7AF1-B03D-5E72-1B1EFB588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C1FB4BF2-39BD-570C-DA08-E3D0043AD7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descr="A purple and yellow text on a black background&#10;&#10;AI-generated content may be incorrect.">
            <a:extLst>
              <a:ext uri="{FF2B5EF4-FFF2-40B4-BE49-F238E27FC236}">
                <a16:creationId xmlns:a16="http://schemas.microsoft.com/office/drawing/2014/main" id="{4D343508-5EDB-25D0-3791-35745D934609}"/>
              </a:ext>
            </a:extLst>
          </p:cNvPr>
          <p:cNvPicPr>
            <a:picLocks noChangeAspect="1"/>
          </p:cNvPicPr>
          <p:nvPr/>
        </p:nvPicPr>
        <p:blipFill>
          <a:blip r:embed="rId2"/>
          <a:stretch>
            <a:fillRect/>
          </a:stretch>
        </p:blipFill>
        <p:spPr>
          <a:xfrm>
            <a:off x="10237488" y="6193432"/>
            <a:ext cx="1414395" cy="518205"/>
          </a:xfrm>
          <a:prstGeom prst="rect">
            <a:avLst/>
          </a:prstGeom>
        </p:spPr>
      </p:pic>
    </p:spTree>
    <p:extLst>
      <p:ext uri="{BB962C8B-B14F-4D97-AF65-F5344CB8AC3E}">
        <p14:creationId xmlns:p14="http://schemas.microsoft.com/office/powerpoint/2010/main" val="1981390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A592A2B-A6AA-FE58-5F9E-74A7B3F11707}"/>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A6DDBC1-C313-144E-0C52-92B200DEF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FF4EB9-1FB9-2529-8855-D1F400C718BF}"/>
              </a:ext>
            </a:extLst>
          </p:cNvPr>
          <p:cNvSpPr>
            <a:spLocks noGrp="1"/>
          </p:cNvSpPr>
          <p:nvPr>
            <p:ph type="title"/>
          </p:nvPr>
        </p:nvSpPr>
        <p:spPr>
          <a:xfrm>
            <a:off x="838200" y="365125"/>
            <a:ext cx="10515600" cy="1325563"/>
          </a:xfrm>
        </p:spPr>
        <p:txBody>
          <a:bodyPr>
            <a:normAutofit/>
          </a:bodyPr>
          <a:lstStyle/>
          <a:p>
            <a:r>
              <a:rPr lang="en-US" sz="5400" dirty="0"/>
              <a:t>FAQs</a:t>
            </a:r>
          </a:p>
        </p:txBody>
      </p:sp>
      <p:sp>
        <p:nvSpPr>
          <p:cNvPr id="11" name="sketch line">
            <a:extLst>
              <a:ext uri="{FF2B5EF4-FFF2-40B4-BE49-F238E27FC236}">
                <a16:creationId xmlns:a16="http://schemas.microsoft.com/office/drawing/2014/main" id="{B40F093D-A05F-5236-EEB6-B7D65A643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A1C0BB3-6112-989D-5517-86C7547E1EB3}"/>
              </a:ext>
            </a:extLst>
          </p:cNvPr>
          <p:cNvSpPr>
            <a:spLocks noGrp="1"/>
          </p:cNvSpPr>
          <p:nvPr>
            <p:ph idx="1"/>
          </p:nvPr>
        </p:nvSpPr>
        <p:spPr>
          <a:xfrm>
            <a:off x="838200" y="1929384"/>
            <a:ext cx="10515600" cy="4251960"/>
          </a:xfrm>
        </p:spPr>
        <p:txBody>
          <a:bodyPr>
            <a:normAutofit lnSpcReduction="10000"/>
          </a:bodyPr>
          <a:lstStyle/>
          <a:p>
            <a:r>
              <a:rPr lang="en-US" sz="2400" dirty="0"/>
              <a:t>Can students start working with our organization before the class officially starts?</a:t>
            </a:r>
          </a:p>
          <a:p>
            <a:pPr lvl="1"/>
            <a:r>
              <a:rPr lang="en-US" sz="2000" dirty="0"/>
              <a:t>Any work conducted before the start of the semester will not count toward the 200-hour course requirement. </a:t>
            </a:r>
          </a:p>
          <a:p>
            <a:r>
              <a:rPr lang="en-US" sz="2400" dirty="0"/>
              <a:t>Can students continue working with our organization after the class ends?</a:t>
            </a:r>
          </a:p>
          <a:p>
            <a:pPr lvl="1"/>
            <a:r>
              <a:rPr lang="en-US" sz="2000" dirty="0"/>
              <a:t>Absolutely! Students can continue as volunteers, employees and/or through independent study. </a:t>
            </a:r>
          </a:p>
          <a:p>
            <a:r>
              <a:rPr lang="en-US" sz="2200" dirty="0"/>
              <a:t>What if my competency contains the word “and?”</a:t>
            </a:r>
          </a:p>
          <a:p>
            <a:pPr lvl="1"/>
            <a:r>
              <a:rPr lang="en-US" sz="1800" dirty="0"/>
              <a:t>Students are expected to demonstrate that they met all specified components of a selected competency. </a:t>
            </a:r>
          </a:p>
          <a:p>
            <a:r>
              <a:rPr lang="en-US" sz="2200" dirty="0"/>
              <a:t>Do I need a separate deliverable for each competency?</a:t>
            </a:r>
          </a:p>
          <a:p>
            <a:pPr lvl="1"/>
            <a:r>
              <a:rPr lang="en-US" sz="1800" dirty="0"/>
              <a:t>No, single a deliverable can provide evidence that multiple competencies </a:t>
            </a:r>
          </a:p>
          <a:p>
            <a:pPr marL="457200" lvl="1" indent="0">
              <a:buNone/>
            </a:pPr>
            <a:r>
              <a:rPr lang="en-US" sz="1800"/>
              <a:t>     were </a:t>
            </a:r>
            <a:r>
              <a:rPr lang="en-US" sz="1800" dirty="0"/>
              <a:t>achieved. </a:t>
            </a:r>
          </a:p>
        </p:txBody>
      </p:sp>
      <p:pic>
        <p:nvPicPr>
          <p:cNvPr id="4" name="Picture 3" descr="A purple and yellow text on a black background&#10;&#10;AI-generated content may be incorrect.">
            <a:extLst>
              <a:ext uri="{FF2B5EF4-FFF2-40B4-BE49-F238E27FC236}">
                <a16:creationId xmlns:a16="http://schemas.microsoft.com/office/drawing/2014/main" id="{BF216B4A-D796-DF34-E2FF-362C4DA3F6B8}"/>
              </a:ext>
            </a:extLst>
          </p:cNvPr>
          <p:cNvPicPr>
            <a:picLocks noChangeAspect="1"/>
          </p:cNvPicPr>
          <p:nvPr/>
        </p:nvPicPr>
        <p:blipFill>
          <a:blip r:embed="rId2"/>
          <a:stretch>
            <a:fillRect/>
          </a:stretch>
        </p:blipFill>
        <p:spPr>
          <a:xfrm>
            <a:off x="10224962" y="5917860"/>
            <a:ext cx="1414395" cy="518205"/>
          </a:xfrm>
          <a:prstGeom prst="rect">
            <a:avLst/>
          </a:prstGeom>
        </p:spPr>
      </p:pic>
    </p:spTree>
    <p:extLst>
      <p:ext uri="{BB962C8B-B14F-4D97-AF65-F5344CB8AC3E}">
        <p14:creationId xmlns:p14="http://schemas.microsoft.com/office/powerpoint/2010/main" val="4249311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975BDA4-AAAD-1115-9E2F-9F8AF31F4C08}"/>
            </a:ext>
          </a:extLst>
        </p:cNvPr>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2515456E-B1B1-48C1-8164-7E567F5D4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EA8CF0DC-D23A-4CA2-8463-27F8992834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9" name="Freeform: Shape 38">
            <a:extLst>
              <a:ext uri="{FF2B5EF4-FFF2-40B4-BE49-F238E27FC236}">
                <a16:creationId xmlns:a16="http://schemas.microsoft.com/office/drawing/2014/main" id="{B8A381C4-0C0D-491F-90D8-63CF760B45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5698">
            <a:off x="-195643" y="67946"/>
            <a:ext cx="6408310" cy="6912725"/>
          </a:xfrm>
          <a:custGeom>
            <a:avLst/>
            <a:gdLst>
              <a:gd name="connsiteX0" fmla="*/ 0 w 6408310"/>
              <a:gd name="connsiteY0" fmla="*/ 108934 h 6912725"/>
              <a:gd name="connsiteX1" fmla="*/ 1911522 w 6408310"/>
              <a:gd name="connsiteY1" fmla="*/ 0 h 6912725"/>
              <a:gd name="connsiteX2" fmla="*/ 1916026 w 6408310"/>
              <a:gd name="connsiteY2" fmla="*/ 4704 h 6912725"/>
              <a:gd name="connsiteX3" fmla="*/ 1911112 w 6408310"/>
              <a:gd name="connsiteY3" fmla="*/ 17418 h 6912725"/>
              <a:gd name="connsiteX4" fmla="*/ 1972871 w 6408310"/>
              <a:gd name="connsiteY4" fmla="*/ 72530 h 6912725"/>
              <a:gd name="connsiteX5" fmla="*/ 2069180 w 6408310"/>
              <a:gd name="connsiteY5" fmla="*/ 173199 h 6912725"/>
              <a:gd name="connsiteX6" fmla="*/ 2131569 w 6408310"/>
              <a:gd name="connsiteY6" fmla="*/ 227805 h 6912725"/>
              <a:gd name="connsiteX7" fmla="*/ 2162747 w 6408310"/>
              <a:gd name="connsiteY7" fmla="*/ 239714 h 6912725"/>
              <a:gd name="connsiteX8" fmla="*/ 2220499 w 6408310"/>
              <a:gd name="connsiteY8" fmla="*/ 289903 h 6912725"/>
              <a:gd name="connsiteX9" fmla="*/ 2381978 w 6408310"/>
              <a:gd name="connsiteY9" fmla="*/ 391093 h 6912725"/>
              <a:gd name="connsiteX10" fmla="*/ 2445910 w 6408310"/>
              <a:gd name="connsiteY10" fmla="*/ 463815 h 6912725"/>
              <a:gd name="connsiteX11" fmla="*/ 2531236 w 6408310"/>
              <a:gd name="connsiteY11" fmla="*/ 600817 h 6912725"/>
              <a:gd name="connsiteX12" fmla="*/ 2617149 w 6408310"/>
              <a:gd name="connsiteY12" fmla="*/ 703748 h 6912725"/>
              <a:gd name="connsiteX13" fmla="*/ 2650333 w 6408310"/>
              <a:gd name="connsiteY13" fmla="*/ 720900 h 6912725"/>
              <a:gd name="connsiteX14" fmla="*/ 2705541 w 6408310"/>
              <a:gd name="connsiteY14" fmla="*/ 750090 h 6912725"/>
              <a:gd name="connsiteX15" fmla="*/ 2757210 w 6408310"/>
              <a:gd name="connsiteY15" fmla="*/ 789489 h 6912725"/>
              <a:gd name="connsiteX16" fmla="*/ 2791660 w 6408310"/>
              <a:gd name="connsiteY16" fmla="*/ 816041 h 6912725"/>
              <a:gd name="connsiteX17" fmla="*/ 2840975 w 6408310"/>
              <a:gd name="connsiteY17" fmla="*/ 842225 h 6912725"/>
              <a:gd name="connsiteX18" fmla="*/ 2917970 w 6408310"/>
              <a:gd name="connsiteY18" fmla="*/ 879392 h 6912725"/>
              <a:gd name="connsiteX19" fmla="*/ 2957236 w 6408310"/>
              <a:gd name="connsiteY19" fmla="*/ 906835 h 6912725"/>
              <a:gd name="connsiteX20" fmla="*/ 3117215 w 6408310"/>
              <a:gd name="connsiteY20" fmla="*/ 1073714 h 6912725"/>
              <a:gd name="connsiteX21" fmla="*/ 3250958 w 6408310"/>
              <a:gd name="connsiteY21" fmla="*/ 1130397 h 6912725"/>
              <a:gd name="connsiteX22" fmla="*/ 3496717 w 6408310"/>
              <a:gd name="connsiteY22" fmla="*/ 1260412 h 6912725"/>
              <a:gd name="connsiteX23" fmla="*/ 3494992 w 6408310"/>
              <a:gd name="connsiteY23" fmla="*/ 1268283 h 6912725"/>
              <a:gd name="connsiteX24" fmla="*/ 3508993 w 6408310"/>
              <a:gd name="connsiteY24" fmla="*/ 1287737 h 6912725"/>
              <a:gd name="connsiteX25" fmla="*/ 3512115 w 6408310"/>
              <a:gd name="connsiteY25" fmla="*/ 1288544 h 6912725"/>
              <a:gd name="connsiteX26" fmla="*/ 3548697 w 6408310"/>
              <a:gd name="connsiteY26" fmla="*/ 1363739 h 6912725"/>
              <a:gd name="connsiteX27" fmla="*/ 3656567 w 6408310"/>
              <a:gd name="connsiteY27" fmla="*/ 1479533 h 6912725"/>
              <a:gd name="connsiteX28" fmla="*/ 3661987 w 6408310"/>
              <a:gd name="connsiteY28" fmla="*/ 1491779 h 6912725"/>
              <a:gd name="connsiteX29" fmla="*/ 3667389 w 6408310"/>
              <a:gd name="connsiteY29" fmla="*/ 1495409 h 6912725"/>
              <a:gd name="connsiteX30" fmla="*/ 3800461 w 6408310"/>
              <a:gd name="connsiteY30" fmla="*/ 1696689 h 6912725"/>
              <a:gd name="connsiteX31" fmla="*/ 3933737 w 6408310"/>
              <a:gd name="connsiteY31" fmla="*/ 1853325 h 6912725"/>
              <a:gd name="connsiteX32" fmla="*/ 3946446 w 6408310"/>
              <a:gd name="connsiteY32" fmla="*/ 1903446 h 6912725"/>
              <a:gd name="connsiteX33" fmla="*/ 3960581 w 6408310"/>
              <a:gd name="connsiteY33" fmla="*/ 1913244 h 6912725"/>
              <a:gd name="connsiteX34" fmla="*/ 4015111 w 6408310"/>
              <a:gd name="connsiteY34" fmla="*/ 1956512 h 6912725"/>
              <a:gd name="connsiteX35" fmla="*/ 4070740 w 6408310"/>
              <a:gd name="connsiteY35" fmla="*/ 1999693 h 6912725"/>
              <a:gd name="connsiteX36" fmla="*/ 4091495 w 6408310"/>
              <a:gd name="connsiteY36" fmla="*/ 2064313 h 6912725"/>
              <a:gd name="connsiteX37" fmla="*/ 4118353 w 6408310"/>
              <a:gd name="connsiteY37" fmla="*/ 2073901 h 6912725"/>
              <a:gd name="connsiteX38" fmla="*/ 4123293 w 6408310"/>
              <a:gd name="connsiteY38" fmla="*/ 2075261 h 6912725"/>
              <a:gd name="connsiteX39" fmla="*/ 4166582 w 6408310"/>
              <a:gd name="connsiteY39" fmla="*/ 2120685 h 6912725"/>
              <a:gd name="connsiteX40" fmla="*/ 4213721 w 6408310"/>
              <a:gd name="connsiteY40" fmla="*/ 2168493 h 6912725"/>
              <a:gd name="connsiteX41" fmla="*/ 4250795 w 6408310"/>
              <a:gd name="connsiteY41" fmla="*/ 2261746 h 6912725"/>
              <a:gd name="connsiteX42" fmla="*/ 4295408 w 6408310"/>
              <a:gd name="connsiteY42" fmla="*/ 2340515 h 6912725"/>
              <a:gd name="connsiteX43" fmla="*/ 4318976 w 6408310"/>
              <a:gd name="connsiteY43" fmla="*/ 2371504 h 6912725"/>
              <a:gd name="connsiteX44" fmla="*/ 4323314 w 6408310"/>
              <a:gd name="connsiteY44" fmla="*/ 2378166 h 6912725"/>
              <a:gd name="connsiteX45" fmla="*/ 4323235 w 6408310"/>
              <a:gd name="connsiteY45" fmla="*/ 2378475 h 6912725"/>
              <a:gd name="connsiteX46" fmla="*/ 4327479 w 6408310"/>
              <a:gd name="connsiteY46" fmla="*/ 2385858 h 6912725"/>
              <a:gd name="connsiteX47" fmla="*/ 4331226 w 6408310"/>
              <a:gd name="connsiteY47" fmla="*/ 2390318 h 6912725"/>
              <a:gd name="connsiteX48" fmla="*/ 4339643 w 6408310"/>
              <a:gd name="connsiteY48" fmla="*/ 2403246 h 6912725"/>
              <a:gd name="connsiteX49" fmla="*/ 4341435 w 6408310"/>
              <a:gd name="connsiteY49" fmla="*/ 2408870 h 6912725"/>
              <a:gd name="connsiteX50" fmla="*/ 4340548 w 6408310"/>
              <a:gd name="connsiteY50" fmla="*/ 2412798 h 6912725"/>
              <a:gd name="connsiteX51" fmla="*/ 4351634 w 6408310"/>
              <a:gd name="connsiteY51" fmla="*/ 2443869 h 6912725"/>
              <a:gd name="connsiteX52" fmla="*/ 4380688 w 6408310"/>
              <a:gd name="connsiteY52" fmla="*/ 2504819 h 6912725"/>
              <a:gd name="connsiteX53" fmla="*/ 4399892 w 6408310"/>
              <a:gd name="connsiteY53" fmla="*/ 2537002 h 6912725"/>
              <a:gd name="connsiteX54" fmla="*/ 4449690 w 6408310"/>
              <a:gd name="connsiteY54" fmla="*/ 2628144 h 6912725"/>
              <a:gd name="connsiteX55" fmla="*/ 4512427 w 6408310"/>
              <a:gd name="connsiteY55" fmla="*/ 2840755 h 6912725"/>
              <a:gd name="connsiteX56" fmla="*/ 4591091 w 6408310"/>
              <a:gd name="connsiteY56" fmla="*/ 3036586 h 6912725"/>
              <a:gd name="connsiteX57" fmla="*/ 4757297 w 6408310"/>
              <a:gd name="connsiteY57" fmla="*/ 3388741 h 6912725"/>
              <a:gd name="connsiteX58" fmla="*/ 4755264 w 6408310"/>
              <a:gd name="connsiteY58" fmla="*/ 3461211 h 6912725"/>
              <a:gd name="connsiteX59" fmla="*/ 4776842 w 6408310"/>
              <a:gd name="connsiteY59" fmla="*/ 3503606 h 6912725"/>
              <a:gd name="connsiteX60" fmla="*/ 4815953 w 6408310"/>
              <a:gd name="connsiteY60" fmla="*/ 3543897 h 6912725"/>
              <a:gd name="connsiteX61" fmla="*/ 4826382 w 6408310"/>
              <a:gd name="connsiteY61" fmla="*/ 3589602 h 6912725"/>
              <a:gd name="connsiteX62" fmla="*/ 4900664 w 6408310"/>
              <a:gd name="connsiteY62" fmla="*/ 3697326 h 6912725"/>
              <a:gd name="connsiteX63" fmla="*/ 4944717 w 6408310"/>
              <a:gd name="connsiteY63" fmla="*/ 3795461 h 6912725"/>
              <a:gd name="connsiteX64" fmla="*/ 4981260 w 6408310"/>
              <a:gd name="connsiteY64" fmla="*/ 3887734 h 6912725"/>
              <a:gd name="connsiteX65" fmla="*/ 5000423 w 6408310"/>
              <a:gd name="connsiteY65" fmla="*/ 3933089 h 6912725"/>
              <a:gd name="connsiteX66" fmla="*/ 5033013 w 6408310"/>
              <a:gd name="connsiteY66" fmla="*/ 3937041 h 6912725"/>
              <a:gd name="connsiteX67" fmla="*/ 5081597 w 6408310"/>
              <a:gd name="connsiteY67" fmla="*/ 4013154 h 6912725"/>
              <a:gd name="connsiteX68" fmla="*/ 5088052 w 6408310"/>
              <a:gd name="connsiteY68" fmla="*/ 4027525 h 6912725"/>
              <a:gd name="connsiteX69" fmla="*/ 5189054 w 6408310"/>
              <a:gd name="connsiteY69" fmla="*/ 4098668 h 6912725"/>
              <a:gd name="connsiteX70" fmla="*/ 5228545 w 6408310"/>
              <a:gd name="connsiteY70" fmla="*/ 4146658 h 6912725"/>
              <a:gd name="connsiteX71" fmla="*/ 5268336 w 6408310"/>
              <a:gd name="connsiteY71" fmla="*/ 4194504 h 6912725"/>
              <a:gd name="connsiteX72" fmla="*/ 5317950 w 6408310"/>
              <a:gd name="connsiteY72" fmla="*/ 4267325 h 6912725"/>
              <a:gd name="connsiteX73" fmla="*/ 5598270 w 6408310"/>
              <a:gd name="connsiteY73" fmla="*/ 4563876 h 6912725"/>
              <a:gd name="connsiteX74" fmla="*/ 5833068 w 6408310"/>
              <a:gd name="connsiteY74" fmla="*/ 5016605 h 6912725"/>
              <a:gd name="connsiteX75" fmla="*/ 6045916 w 6408310"/>
              <a:gd name="connsiteY75" fmla="*/ 5405287 h 6912725"/>
              <a:gd name="connsiteX76" fmla="*/ 6117737 w 6408310"/>
              <a:gd name="connsiteY76" fmla="*/ 5538137 h 6912725"/>
              <a:gd name="connsiteX77" fmla="*/ 6144230 w 6408310"/>
              <a:gd name="connsiteY77" fmla="*/ 5635151 h 6912725"/>
              <a:gd name="connsiteX78" fmla="*/ 6176742 w 6408310"/>
              <a:gd name="connsiteY78" fmla="*/ 5809044 h 6912725"/>
              <a:gd name="connsiteX79" fmla="*/ 6245199 w 6408310"/>
              <a:gd name="connsiteY79" fmla="*/ 6038018 h 6912725"/>
              <a:gd name="connsiteX80" fmla="*/ 6303931 w 6408310"/>
              <a:gd name="connsiteY80" fmla="*/ 6175618 h 6912725"/>
              <a:gd name="connsiteX81" fmla="*/ 6336313 w 6408310"/>
              <a:gd name="connsiteY81" fmla="*/ 6345837 h 6912725"/>
              <a:gd name="connsiteX82" fmla="*/ 6401195 w 6408310"/>
              <a:gd name="connsiteY82" fmla="*/ 6542084 h 6912725"/>
              <a:gd name="connsiteX83" fmla="*/ 6408310 w 6408310"/>
              <a:gd name="connsiteY83" fmla="*/ 6612865 h 6912725"/>
              <a:gd name="connsiteX84" fmla="*/ 1146484 w 6408310"/>
              <a:gd name="connsiteY84" fmla="*/ 6912725 h 6912725"/>
              <a:gd name="connsiteX85" fmla="*/ 1108438 w 6408310"/>
              <a:gd name="connsiteY85" fmla="*/ 6825083 h 6912725"/>
              <a:gd name="connsiteX86" fmla="*/ 997867 w 6408310"/>
              <a:gd name="connsiteY86" fmla="*/ 6378703 h 6912725"/>
              <a:gd name="connsiteX87" fmla="*/ 858750 w 6408310"/>
              <a:gd name="connsiteY87" fmla="*/ 5923784 h 6912725"/>
              <a:gd name="connsiteX88" fmla="*/ 860408 w 6408310"/>
              <a:gd name="connsiteY88" fmla="*/ 5860728 h 6912725"/>
              <a:gd name="connsiteX89" fmla="*/ 853644 w 6408310"/>
              <a:gd name="connsiteY89" fmla="*/ 5771381 h 6912725"/>
              <a:gd name="connsiteX90" fmla="*/ 852164 w 6408310"/>
              <a:gd name="connsiteY90" fmla="*/ 5615193 h 6912725"/>
              <a:gd name="connsiteX91" fmla="*/ 831986 w 6408310"/>
              <a:gd name="connsiteY91" fmla="*/ 5402745 h 6912725"/>
              <a:gd name="connsiteX92" fmla="*/ 759590 w 6408310"/>
              <a:gd name="connsiteY92" fmla="*/ 5239800 h 6912725"/>
              <a:gd name="connsiteX93" fmla="*/ 767251 w 6408310"/>
              <a:gd name="connsiteY93" fmla="*/ 5227414 h 6912725"/>
              <a:gd name="connsiteX94" fmla="*/ 745427 w 6408310"/>
              <a:gd name="connsiteY94" fmla="*/ 5118958 h 6912725"/>
              <a:gd name="connsiteX95" fmla="*/ 635950 w 6408310"/>
              <a:gd name="connsiteY95" fmla="*/ 4788294 h 6912725"/>
              <a:gd name="connsiteX96" fmla="*/ 558787 w 6408310"/>
              <a:gd name="connsiteY96" fmla="*/ 4518070 h 6912725"/>
              <a:gd name="connsiteX97" fmla="*/ 555530 w 6408310"/>
              <a:gd name="connsiteY97" fmla="*/ 4444433 h 6912725"/>
              <a:gd name="connsiteX98" fmla="*/ 549378 w 6408310"/>
              <a:gd name="connsiteY98" fmla="*/ 4320965 h 6912725"/>
              <a:gd name="connsiteX99" fmla="*/ 572361 w 6408310"/>
              <a:gd name="connsiteY99" fmla="*/ 4232369 h 6912725"/>
              <a:gd name="connsiteX100" fmla="*/ 556288 w 6408310"/>
              <a:gd name="connsiteY100" fmla="*/ 4127673 h 6912725"/>
              <a:gd name="connsiteX101" fmla="*/ 506660 w 6408310"/>
              <a:gd name="connsiteY101" fmla="*/ 3821119 h 6912725"/>
              <a:gd name="connsiteX102" fmla="*/ 494791 w 6408310"/>
              <a:gd name="connsiteY102" fmla="*/ 3723556 h 6912725"/>
              <a:gd name="connsiteX103" fmla="*/ 490230 w 6408310"/>
              <a:gd name="connsiteY103" fmla="*/ 3508893 h 6912725"/>
              <a:gd name="connsiteX104" fmla="*/ 484223 w 6408310"/>
              <a:gd name="connsiteY104" fmla="*/ 3233179 h 6912725"/>
              <a:gd name="connsiteX105" fmla="*/ 460329 w 6408310"/>
              <a:gd name="connsiteY105" fmla="*/ 3041244 h 6912725"/>
              <a:gd name="connsiteX106" fmla="*/ 407197 w 6408310"/>
              <a:gd name="connsiteY106" fmla="*/ 2812292 h 6912725"/>
              <a:gd name="connsiteX107" fmla="*/ 386122 w 6408310"/>
              <a:gd name="connsiteY107" fmla="*/ 2757841 h 6912725"/>
              <a:gd name="connsiteX108" fmla="*/ 363684 w 6408310"/>
              <a:gd name="connsiteY108" fmla="*/ 2714608 h 6912725"/>
              <a:gd name="connsiteX109" fmla="*/ 330746 w 6408310"/>
              <a:gd name="connsiteY109" fmla="*/ 2625146 h 6912725"/>
              <a:gd name="connsiteX110" fmla="*/ 299927 w 6408310"/>
              <a:gd name="connsiteY110" fmla="*/ 2566177 h 6912725"/>
              <a:gd name="connsiteX111" fmla="*/ 288272 w 6408310"/>
              <a:gd name="connsiteY111" fmla="*/ 2439923 h 6912725"/>
              <a:gd name="connsiteX112" fmla="*/ 233611 w 6408310"/>
              <a:gd name="connsiteY112" fmla="*/ 2326248 h 6912725"/>
              <a:gd name="connsiteX113" fmla="*/ 115057 w 6408310"/>
              <a:gd name="connsiteY113" fmla="*/ 2127916 h 691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6408310" h="6912725">
                <a:moveTo>
                  <a:pt x="0" y="108934"/>
                </a:moveTo>
                <a:lnTo>
                  <a:pt x="1911522" y="0"/>
                </a:lnTo>
                <a:lnTo>
                  <a:pt x="1916026" y="4704"/>
                </a:lnTo>
                <a:cubicBezTo>
                  <a:pt x="1916562" y="7914"/>
                  <a:pt x="1915147" y="12061"/>
                  <a:pt x="1911112" y="17418"/>
                </a:cubicBezTo>
                <a:cubicBezTo>
                  <a:pt x="1943271" y="27853"/>
                  <a:pt x="1947645" y="36373"/>
                  <a:pt x="1972871" y="72530"/>
                </a:cubicBezTo>
                <a:cubicBezTo>
                  <a:pt x="1980767" y="117667"/>
                  <a:pt x="2061296" y="115435"/>
                  <a:pt x="2069180" y="173199"/>
                </a:cubicBezTo>
                <a:cubicBezTo>
                  <a:pt x="2075196" y="191586"/>
                  <a:pt x="2112853" y="231006"/>
                  <a:pt x="2131569" y="227805"/>
                </a:cubicBezTo>
                <a:cubicBezTo>
                  <a:pt x="2141808" y="233828"/>
                  <a:pt x="2146631" y="247405"/>
                  <a:pt x="2162747" y="239714"/>
                </a:cubicBezTo>
                <a:cubicBezTo>
                  <a:pt x="2183739" y="232191"/>
                  <a:pt x="2206491" y="310465"/>
                  <a:pt x="2220499" y="289903"/>
                </a:cubicBezTo>
                <a:cubicBezTo>
                  <a:pt x="2257038" y="315132"/>
                  <a:pt x="2344409" y="362107"/>
                  <a:pt x="2381978" y="391093"/>
                </a:cubicBezTo>
                <a:cubicBezTo>
                  <a:pt x="2419547" y="420079"/>
                  <a:pt x="2445794" y="442621"/>
                  <a:pt x="2445910" y="463815"/>
                </a:cubicBezTo>
                <a:cubicBezTo>
                  <a:pt x="2462109" y="546053"/>
                  <a:pt x="2496860" y="553382"/>
                  <a:pt x="2531236" y="600817"/>
                </a:cubicBezTo>
                <a:cubicBezTo>
                  <a:pt x="2573647" y="650501"/>
                  <a:pt x="2589314" y="613369"/>
                  <a:pt x="2617149" y="703748"/>
                </a:cubicBezTo>
                <a:cubicBezTo>
                  <a:pt x="2635983" y="695546"/>
                  <a:pt x="2643943" y="702017"/>
                  <a:pt x="2650333" y="720900"/>
                </a:cubicBezTo>
                <a:cubicBezTo>
                  <a:pt x="2671881" y="743975"/>
                  <a:pt x="2701744" y="706344"/>
                  <a:pt x="2705541" y="750090"/>
                </a:cubicBezTo>
                <a:cubicBezTo>
                  <a:pt x="2730861" y="760850"/>
                  <a:pt x="2742856" y="778498"/>
                  <a:pt x="2757210" y="789489"/>
                </a:cubicBezTo>
                <a:cubicBezTo>
                  <a:pt x="2776836" y="801882"/>
                  <a:pt x="2774652" y="796949"/>
                  <a:pt x="2791660" y="816041"/>
                </a:cubicBezTo>
                <a:cubicBezTo>
                  <a:pt x="2815343" y="835699"/>
                  <a:pt x="2784183" y="871086"/>
                  <a:pt x="2840975" y="842225"/>
                </a:cubicBezTo>
                <a:cubicBezTo>
                  <a:pt x="2854681" y="875427"/>
                  <a:pt x="2877032" y="859395"/>
                  <a:pt x="2917970" y="879392"/>
                </a:cubicBezTo>
                <a:cubicBezTo>
                  <a:pt x="2921487" y="903353"/>
                  <a:pt x="2937122" y="907916"/>
                  <a:pt x="2957236" y="906835"/>
                </a:cubicBezTo>
                <a:lnTo>
                  <a:pt x="3117215" y="1073714"/>
                </a:lnTo>
                <a:cubicBezTo>
                  <a:pt x="3153906" y="1089285"/>
                  <a:pt x="3232612" y="1124062"/>
                  <a:pt x="3250958" y="1130397"/>
                </a:cubicBezTo>
                <a:cubicBezTo>
                  <a:pt x="3409574" y="1172733"/>
                  <a:pt x="3456045" y="1237431"/>
                  <a:pt x="3496717" y="1260412"/>
                </a:cubicBezTo>
                <a:lnTo>
                  <a:pt x="3494992" y="1268283"/>
                </a:lnTo>
                <a:cubicBezTo>
                  <a:pt x="3495362" y="1274688"/>
                  <a:pt x="3498760" y="1281160"/>
                  <a:pt x="3508993" y="1287737"/>
                </a:cubicBezTo>
                <a:lnTo>
                  <a:pt x="3512115" y="1288544"/>
                </a:lnTo>
                <a:lnTo>
                  <a:pt x="3548697" y="1363739"/>
                </a:lnTo>
                <a:cubicBezTo>
                  <a:pt x="3572773" y="1395571"/>
                  <a:pt x="3623148" y="1421050"/>
                  <a:pt x="3656567" y="1479533"/>
                </a:cubicBezTo>
                <a:lnTo>
                  <a:pt x="3661987" y="1491779"/>
                </a:lnTo>
                <a:lnTo>
                  <a:pt x="3667389" y="1495409"/>
                </a:lnTo>
                <a:lnTo>
                  <a:pt x="3800461" y="1696689"/>
                </a:lnTo>
                <a:cubicBezTo>
                  <a:pt x="3835546" y="1747791"/>
                  <a:pt x="3913146" y="1811386"/>
                  <a:pt x="3933737" y="1853325"/>
                </a:cubicBezTo>
                <a:lnTo>
                  <a:pt x="3946446" y="1903446"/>
                </a:lnTo>
                <a:lnTo>
                  <a:pt x="3960581" y="1913244"/>
                </a:lnTo>
                <a:cubicBezTo>
                  <a:pt x="3979608" y="1926434"/>
                  <a:pt x="3998210" y="1940240"/>
                  <a:pt x="4015111" y="1956512"/>
                </a:cubicBezTo>
                <a:cubicBezTo>
                  <a:pt x="4083226" y="1956238"/>
                  <a:pt x="4031943" y="1969929"/>
                  <a:pt x="4070740" y="1999693"/>
                </a:cubicBezTo>
                <a:cubicBezTo>
                  <a:pt x="4027554" y="2022282"/>
                  <a:pt x="4128681" y="2025600"/>
                  <a:pt x="4091495" y="2064313"/>
                </a:cubicBezTo>
                <a:cubicBezTo>
                  <a:pt x="4099733" y="2068504"/>
                  <a:pt x="4108887" y="2071343"/>
                  <a:pt x="4118353" y="2073901"/>
                </a:cubicBezTo>
                <a:lnTo>
                  <a:pt x="4123293" y="2075261"/>
                </a:lnTo>
                <a:lnTo>
                  <a:pt x="4166582" y="2120685"/>
                </a:lnTo>
                <a:lnTo>
                  <a:pt x="4213721" y="2168493"/>
                </a:lnTo>
                <a:lnTo>
                  <a:pt x="4250795" y="2261746"/>
                </a:lnTo>
                <a:lnTo>
                  <a:pt x="4295408" y="2340515"/>
                </a:lnTo>
                <a:cubicBezTo>
                  <a:pt x="4303294" y="2350172"/>
                  <a:pt x="4311232" y="2360551"/>
                  <a:pt x="4318976" y="2371504"/>
                </a:cubicBezTo>
                <a:lnTo>
                  <a:pt x="4323314" y="2378166"/>
                </a:lnTo>
                <a:cubicBezTo>
                  <a:pt x="4323288" y="2378269"/>
                  <a:pt x="4323261" y="2378372"/>
                  <a:pt x="4323235" y="2378475"/>
                </a:cubicBezTo>
                <a:cubicBezTo>
                  <a:pt x="4323820" y="2380303"/>
                  <a:pt x="4325112" y="2382633"/>
                  <a:pt x="4327479" y="2385858"/>
                </a:cubicBezTo>
                <a:lnTo>
                  <a:pt x="4331226" y="2390318"/>
                </a:lnTo>
                <a:lnTo>
                  <a:pt x="4339643" y="2403246"/>
                </a:lnTo>
                <a:lnTo>
                  <a:pt x="4341435" y="2408870"/>
                </a:lnTo>
                <a:lnTo>
                  <a:pt x="4340548" y="2412798"/>
                </a:lnTo>
                <a:lnTo>
                  <a:pt x="4351634" y="2443869"/>
                </a:lnTo>
                <a:cubicBezTo>
                  <a:pt x="4370557" y="2458176"/>
                  <a:pt x="4365119" y="2472379"/>
                  <a:pt x="4380688" y="2504819"/>
                </a:cubicBezTo>
                <a:cubicBezTo>
                  <a:pt x="4393528" y="2510493"/>
                  <a:pt x="4397884" y="2522485"/>
                  <a:pt x="4399892" y="2537002"/>
                </a:cubicBezTo>
                <a:cubicBezTo>
                  <a:pt x="4420218" y="2562143"/>
                  <a:pt x="4430910" y="2594831"/>
                  <a:pt x="4449690" y="2628144"/>
                </a:cubicBezTo>
                <a:cubicBezTo>
                  <a:pt x="4468446" y="2678770"/>
                  <a:pt x="4488860" y="2772681"/>
                  <a:pt x="4512427" y="2840755"/>
                </a:cubicBezTo>
                <a:lnTo>
                  <a:pt x="4591091" y="3036586"/>
                </a:lnTo>
                <a:cubicBezTo>
                  <a:pt x="4639934" y="3158078"/>
                  <a:pt x="4730818" y="3310586"/>
                  <a:pt x="4757297" y="3388741"/>
                </a:cubicBezTo>
                <a:cubicBezTo>
                  <a:pt x="4756620" y="3412898"/>
                  <a:pt x="4755942" y="3437054"/>
                  <a:pt x="4755264" y="3461211"/>
                </a:cubicBezTo>
                <a:cubicBezTo>
                  <a:pt x="4763881" y="3469559"/>
                  <a:pt x="4774382" y="3498341"/>
                  <a:pt x="4776842" y="3503606"/>
                </a:cubicBezTo>
                <a:cubicBezTo>
                  <a:pt x="4776789" y="3503947"/>
                  <a:pt x="4816006" y="3543555"/>
                  <a:pt x="4815953" y="3543897"/>
                </a:cubicBezTo>
                <a:lnTo>
                  <a:pt x="4826382" y="3589602"/>
                </a:lnTo>
                <a:cubicBezTo>
                  <a:pt x="4854724" y="3618181"/>
                  <a:pt x="4872282" y="3672884"/>
                  <a:pt x="4900664" y="3697326"/>
                </a:cubicBezTo>
                <a:cubicBezTo>
                  <a:pt x="4872593" y="3751610"/>
                  <a:pt x="4889332" y="3712092"/>
                  <a:pt x="4944717" y="3795461"/>
                </a:cubicBezTo>
                <a:cubicBezTo>
                  <a:pt x="4981269" y="3830092"/>
                  <a:pt x="4951776" y="3836266"/>
                  <a:pt x="4981260" y="3887734"/>
                </a:cubicBezTo>
                <a:cubicBezTo>
                  <a:pt x="4992187" y="3900180"/>
                  <a:pt x="5000945" y="3922491"/>
                  <a:pt x="5000423" y="3933089"/>
                </a:cubicBezTo>
                <a:lnTo>
                  <a:pt x="5033013" y="3937041"/>
                </a:lnTo>
                <a:lnTo>
                  <a:pt x="5081597" y="4013154"/>
                </a:lnTo>
                <a:lnTo>
                  <a:pt x="5088052" y="4027525"/>
                </a:lnTo>
                <a:lnTo>
                  <a:pt x="5189054" y="4098668"/>
                </a:lnTo>
                <a:lnTo>
                  <a:pt x="5228545" y="4146658"/>
                </a:lnTo>
                <a:lnTo>
                  <a:pt x="5268336" y="4194504"/>
                </a:lnTo>
                <a:cubicBezTo>
                  <a:pt x="5282676" y="4201217"/>
                  <a:pt x="5302948" y="4267012"/>
                  <a:pt x="5317950" y="4267325"/>
                </a:cubicBezTo>
                <a:cubicBezTo>
                  <a:pt x="5371561" y="4431932"/>
                  <a:pt x="5512417" y="4438996"/>
                  <a:pt x="5598270" y="4563876"/>
                </a:cubicBezTo>
                <a:cubicBezTo>
                  <a:pt x="5684123" y="4688756"/>
                  <a:pt x="5658748" y="4766617"/>
                  <a:pt x="5833068" y="5016605"/>
                </a:cubicBezTo>
                <a:cubicBezTo>
                  <a:pt x="5917959" y="5167124"/>
                  <a:pt x="6007541" y="5258633"/>
                  <a:pt x="6045916" y="5405287"/>
                </a:cubicBezTo>
                <a:cubicBezTo>
                  <a:pt x="6053001" y="5431110"/>
                  <a:pt x="6137180" y="5517469"/>
                  <a:pt x="6117737" y="5538137"/>
                </a:cubicBezTo>
                <a:cubicBezTo>
                  <a:pt x="6096856" y="5567956"/>
                  <a:pt x="6185855" y="5633330"/>
                  <a:pt x="6144230" y="5635151"/>
                </a:cubicBezTo>
                <a:cubicBezTo>
                  <a:pt x="6206267" y="5682015"/>
                  <a:pt x="6167034" y="5753331"/>
                  <a:pt x="6176742" y="5809044"/>
                </a:cubicBezTo>
                <a:cubicBezTo>
                  <a:pt x="6181644" y="5871497"/>
                  <a:pt x="6197878" y="5926431"/>
                  <a:pt x="6245199" y="6038018"/>
                </a:cubicBezTo>
                <a:cubicBezTo>
                  <a:pt x="6276717" y="6104340"/>
                  <a:pt x="6288745" y="6124315"/>
                  <a:pt x="6303931" y="6175618"/>
                </a:cubicBezTo>
                <a:cubicBezTo>
                  <a:pt x="6319117" y="6226921"/>
                  <a:pt x="6298592" y="6320971"/>
                  <a:pt x="6336313" y="6345837"/>
                </a:cubicBezTo>
                <a:cubicBezTo>
                  <a:pt x="6368454" y="6400251"/>
                  <a:pt x="6388884" y="6464262"/>
                  <a:pt x="6401195" y="6542084"/>
                </a:cubicBezTo>
                <a:lnTo>
                  <a:pt x="6408310" y="6612865"/>
                </a:lnTo>
                <a:lnTo>
                  <a:pt x="1146484" y="6912725"/>
                </a:lnTo>
                <a:lnTo>
                  <a:pt x="1108438" y="6825083"/>
                </a:lnTo>
                <a:cubicBezTo>
                  <a:pt x="1057133" y="6684904"/>
                  <a:pt x="1090669" y="6637010"/>
                  <a:pt x="997867" y="6378703"/>
                </a:cubicBezTo>
                <a:cubicBezTo>
                  <a:pt x="956253" y="6228487"/>
                  <a:pt x="874761" y="6010797"/>
                  <a:pt x="858750" y="5923784"/>
                </a:cubicBezTo>
                <a:cubicBezTo>
                  <a:pt x="856924" y="5899993"/>
                  <a:pt x="844018" y="5873122"/>
                  <a:pt x="860408" y="5860728"/>
                </a:cubicBezTo>
                <a:cubicBezTo>
                  <a:pt x="878957" y="5840950"/>
                  <a:pt x="823834" y="5761906"/>
                  <a:pt x="853644" y="5771381"/>
                </a:cubicBezTo>
                <a:cubicBezTo>
                  <a:pt x="815383" y="5715186"/>
                  <a:pt x="852133" y="5665047"/>
                  <a:pt x="852164" y="5615193"/>
                </a:cubicBezTo>
                <a:cubicBezTo>
                  <a:pt x="817076" y="5571334"/>
                  <a:pt x="851740" y="5509975"/>
                  <a:pt x="831986" y="5402745"/>
                </a:cubicBezTo>
                <a:cubicBezTo>
                  <a:pt x="792037" y="5354630"/>
                  <a:pt x="819063" y="5330513"/>
                  <a:pt x="759590" y="5239800"/>
                </a:cubicBezTo>
                <a:cubicBezTo>
                  <a:pt x="762665" y="5236543"/>
                  <a:pt x="765245" y="5232371"/>
                  <a:pt x="767251" y="5227414"/>
                </a:cubicBezTo>
                <a:cubicBezTo>
                  <a:pt x="778914" y="5198604"/>
                  <a:pt x="769142" y="5150045"/>
                  <a:pt x="745427" y="5118958"/>
                </a:cubicBezTo>
                <a:cubicBezTo>
                  <a:pt x="660991" y="4975263"/>
                  <a:pt x="672599" y="4907855"/>
                  <a:pt x="635950" y="4788294"/>
                </a:cubicBezTo>
                <a:cubicBezTo>
                  <a:pt x="600650" y="4653678"/>
                  <a:pt x="646752" y="4690694"/>
                  <a:pt x="558787" y="4518070"/>
                </a:cubicBezTo>
                <a:cubicBezTo>
                  <a:pt x="577057" y="4502442"/>
                  <a:pt x="573633" y="4481342"/>
                  <a:pt x="555530" y="4444433"/>
                </a:cubicBezTo>
                <a:cubicBezTo>
                  <a:pt x="540027" y="4379200"/>
                  <a:pt x="596616" y="4390343"/>
                  <a:pt x="549378" y="4320965"/>
                </a:cubicBezTo>
                <a:cubicBezTo>
                  <a:pt x="581692" y="4336040"/>
                  <a:pt x="535024" y="4198883"/>
                  <a:pt x="572361" y="4232369"/>
                </a:cubicBezTo>
                <a:cubicBezTo>
                  <a:pt x="590648" y="4193014"/>
                  <a:pt x="541489" y="4167113"/>
                  <a:pt x="556288" y="4127673"/>
                </a:cubicBezTo>
                <a:lnTo>
                  <a:pt x="506660" y="3821119"/>
                </a:lnTo>
                <a:cubicBezTo>
                  <a:pt x="481478" y="3781010"/>
                  <a:pt x="483894" y="3751446"/>
                  <a:pt x="494791" y="3723556"/>
                </a:cubicBezTo>
                <a:cubicBezTo>
                  <a:pt x="472516" y="3634460"/>
                  <a:pt x="499836" y="3607209"/>
                  <a:pt x="490230" y="3508893"/>
                </a:cubicBezTo>
                <a:cubicBezTo>
                  <a:pt x="525541" y="3397546"/>
                  <a:pt x="482951" y="3307116"/>
                  <a:pt x="484223" y="3233179"/>
                </a:cubicBezTo>
                <a:cubicBezTo>
                  <a:pt x="465844" y="3133672"/>
                  <a:pt x="460855" y="3219289"/>
                  <a:pt x="460329" y="3041244"/>
                </a:cubicBezTo>
                <a:lnTo>
                  <a:pt x="407197" y="2812292"/>
                </a:lnTo>
                <a:cubicBezTo>
                  <a:pt x="391019" y="2768219"/>
                  <a:pt x="344571" y="2745090"/>
                  <a:pt x="386122" y="2757841"/>
                </a:cubicBezTo>
                <a:cubicBezTo>
                  <a:pt x="381879" y="2743275"/>
                  <a:pt x="360306" y="2721346"/>
                  <a:pt x="363684" y="2714608"/>
                </a:cubicBezTo>
                <a:lnTo>
                  <a:pt x="330746" y="2625146"/>
                </a:lnTo>
                <a:lnTo>
                  <a:pt x="299927" y="2566177"/>
                </a:lnTo>
                <a:cubicBezTo>
                  <a:pt x="300505" y="2524092"/>
                  <a:pt x="287694" y="2482008"/>
                  <a:pt x="288272" y="2439923"/>
                </a:cubicBezTo>
                <a:cubicBezTo>
                  <a:pt x="243273" y="2349673"/>
                  <a:pt x="278610" y="2382839"/>
                  <a:pt x="233611" y="2326248"/>
                </a:cubicBezTo>
                <a:lnTo>
                  <a:pt x="115057" y="212791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F1FA746-8C7D-B40B-8C4F-669F74D1F346}"/>
              </a:ext>
            </a:extLst>
          </p:cNvPr>
          <p:cNvSpPr>
            <a:spLocks noGrp="1"/>
          </p:cNvSpPr>
          <p:nvPr>
            <p:ph type="title"/>
          </p:nvPr>
        </p:nvSpPr>
        <p:spPr>
          <a:xfrm>
            <a:off x="706364" y="1605817"/>
            <a:ext cx="4055418" cy="2146374"/>
          </a:xfrm>
        </p:spPr>
        <p:txBody>
          <a:bodyPr anchor="b">
            <a:normAutofit/>
          </a:bodyPr>
          <a:lstStyle/>
          <a:p>
            <a:r>
              <a:rPr lang="en-US" dirty="0">
                <a:solidFill>
                  <a:schemeClr val="tx1">
                    <a:lumMod val="85000"/>
                    <a:lumOff val="15000"/>
                  </a:schemeClr>
                </a:solidFill>
              </a:rPr>
              <a:t>Practice Experience Resources</a:t>
            </a:r>
          </a:p>
        </p:txBody>
      </p:sp>
      <p:sp>
        <p:nvSpPr>
          <p:cNvPr id="3" name="Content Placeholder 2">
            <a:extLst>
              <a:ext uri="{FF2B5EF4-FFF2-40B4-BE49-F238E27FC236}">
                <a16:creationId xmlns:a16="http://schemas.microsoft.com/office/drawing/2014/main" id="{4F1378F9-7A61-0983-28FA-D2E2323B1FD6}"/>
              </a:ext>
            </a:extLst>
          </p:cNvPr>
          <p:cNvSpPr>
            <a:spLocks noGrp="1"/>
          </p:cNvSpPr>
          <p:nvPr>
            <p:ph idx="1"/>
          </p:nvPr>
        </p:nvSpPr>
        <p:spPr>
          <a:xfrm>
            <a:off x="6096000" y="706686"/>
            <a:ext cx="5046196" cy="5323356"/>
          </a:xfrm>
        </p:spPr>
        <p:txBody>
          <a:bodyPr>
            <a:normAutofit/>
          </a:bodyPr>
          <a:lstStyle/>
          <a:p>
            <a:r>
              <a:rPr lang="en-US" sz="2200" b="1" dirty="0">
                <a:solidFill>
                  <a:schemeClr val="tx1">
                    <a:lumMod val="85000"/>
                    <a:lumOff val="15000"/>
                  </a:schemeClr>
                </a:solidFill>
              </a:rPr>
              <a:t>Practice Experience webpage:</a:t>
            </a:r>
          </a:p>
          <a:p>
            <a:pPr marL="0" indent="0">
              <a:buNone/>
            </a:pPr>
            <a:r>
              <a:rPr lang="en-US" sz="1900" dirty="0">
                <a:solidFill>
                  <a:schemeClr val="tx1">
                    <a:lumMod val="85000"/>
                    <a:lumOff val="15000"/>
                  </a:schemeClr>
                </a:solidFill>
                <a:hlinkClick r:id="rId2"/>
              </a:rPr>
              <a:t>https://publichealth.lsuhsc.edu/resources/student-resources/practice-experience.aspx</a:t>
            </a:r>
            <a:endParaRPr lang="en-US" sz="1900" dirty="0">
              <a:solidFill>
                <a:schemeClr val="tx1">
                  <a:lumMod val="85000"/>
                  <a:lumOff val="15000"/>
                </a:schemeClr>
              </a:solidFill>
            </a:endParaRPr>
          </a:p>
          <a:p>
            <a:r>
              <a:rPr lang="en-US" sz="2200" b="1" dirty="0">
                <a:solidFill>
                  <a:schemeClr val="tx1">
                    <a:lumMod val="85000"/>
                    <a:lumOff val="15000"/>
                  </a:schemeClr>
                </a:solidFill>
              </a:rPr>
              <a:t>Public Health Practice &amp; Community Engagement Office</a:t>
            </a:r>
          </a:p>
          <a:p>
            <a:pPr marL="0" indent="0">
              <a:buNone/>
            </a:pPr>
            <a:r>
              <a:rPr lang="en-US" sz="1800" b="1" i="1" dirty="0">
                <a:solidFill>
                  <a:schemeClr val="tx1">
                    <a:lumMod val="85000"/>
                    <a:lumOff val="15000"/>
                  </a:schemeClr>
                </a:solidFill>
              </a:rPr>
              <a:t>Email:</a:t>
            </a:r>
            <a:r>
              <a:rPr lang="en-US" sz="1800" dirty="0">
                <a:solidFill>
                  <a:schemeClr val="tx1">
                    <a:lumMod val="85000"/>
                    <a:lumOff val="15000"/>
                  </a:schemeClr>
                </a:solidFill>
              </a:rPr>
              <a:t> </a:t>
            </a:r>
            <a:r>
              <a:rPr lang="en-US" sz="1800" dirty="0">
                <a:solidFill>
                  <a:schemeClr val="tx1">
                    <a:lumMod val="85000"/>
                    <a:lumOff val="15000"/>
                  </a:schemeClr>
                </a:solidFill>
                <a:hlinkClick r:id="rId3"/>
              </a:rPr>
              <a:t>publichealthpractice@lsuhsc.edu</a:t>
            </a:r>
            <a:endParaRPr lang="en-US" sz="1800" dirty="0">
              <a:solidFill>
                <a:schemeClr val="tx1">
                  <a:lumMod val="85000"/>
                  <a:lumOff val="15000"/>
                </a:schemeClr>
              </a:solidFill>
            </a:endParaRPr>
          </a:p>
          <a:p>
            <a:pPr marL="0" indent="0">
              <a:buNone/>
            </a:pPr>
            <a:r>
              <a:rPr lang="en-US" sz="1800" b="1" i="1" dirty="0">
                <a:solidFill>
                  <a:schemeClr val="tx1">
                    <a:lumMod val="85000"/>
                    <a:lumOff val="15000"/>
                  </a:schemeClr>
                </a:solidFill>
              </a:rPr>
              <a:t>Phone:</a:t>
            </a:r>
            <a:r>
              <a:rPr lang="en-US" sz="1800" dirty="0">
                <a:solidFill>
                  <a:schemeClr val="tx1">
                    <a:lumMod val="85000"/>
                    <a:lumOff val="15000"/>
                  </a:schemeClr>
                </a:solidFill>
              </a:rPr>
              <a:t> (504) 568-5874</a:t>
            </a:r>
          </a:p>
          <a:p>
            <a:pPr marL="0" indent="0">
              <a:buNone/>
            </a:pPr>
            <a:r>
              <a:rPr lang="en-US" sz="1800" b="1" i="1" dirty="0">
                <a:solidFill>
                  <a:schemeClr val="tx1">
                    <a:lumMod val="85000"/>
                    <a:lumOff val="15000"/>
                  </a:schemeClr>
                </a:solidFill>
              </a:rPr>
              <a:t>Mailing address: </a:t>
            </a:r>
          </a:p>
          <a:p>
            <a:pPr marL="0" indent="0">
              <a:buNone/>
            </a:pPr>
            <a:r>
              <a:rPr lang="en-US" sz="1800" dirty="0">
                <a:solidFill>
                  <a:schemeClr val="tx1">
                    <a:lumMod val="85000"/>
                    <a:lumOff val="15000"/>
                  </a:schemeClr>
                </a:solidFill>
              </a:rPr>
              <a:t>LSUHSC – School of Public Health</a:t>
            </a:r>
          </a:p>
          <a:p>
            <a:pPr marL="0" indent="0">
              <a:buNone/>
            </a:pPr>
            <a:r>
              <a:rPr lang="en-US" sz="1800" dirty="0">
                <a:solidFill>
                  <a:schemeClr val="tx1">
                    <a:lumMod val="85000"/>
                    <a:lumOff val="15000"/>
                  </a:schemeClr>
                </a:solidFill>
              </a:rPr>
              <a:t>2020 Gravier St. 3</a:t>
            </a:r>
            <a:r>
              <a:rPr lang="en-US" sz="1800" baseline="30000" dirty="0">
                <a:solidFill>
                  <a:schemeClr val="tx1">
                    <a:lumMod val="85000"/>
                    <a:lumOff val="15000"/>
                  </a:schemeClr>
                </a:solidFill>
              </a:rPr>
              <a:t>rd</a:t>
            </a:r>
            <a:r>
              <a:rPr lang="en-US" sz="1800" dirty="0">
                <a:solidFill>
                  <a:schemeClr val="tx1">
                    <a:lumMod val="85000"/>
                    <a:lumOff val="15000"/>
                  </a:schemeClr>
                </a:solidFill>
              </a:rPr>
              <a:t> Floor</a:t>
            </a:r>
          </a:p>
          <a:p>
            <a:pPr marL="0" indent="0">
              <a:buNone/>
            </a:pPr>
            <a:r>
              <a:rPr lang="en-US" sz="1800" dirty="0">
                <a:solidFill>
                  <a:schemeClr val="tx1">
                    <a:lumMod val="85000"/>
                    <a:lumOff val="15000"/>
                  </a:schemeClr>
                </a:solidFill>
              </a:rPr>
              <a:t>New Orleans, LA 70112</a:t>
            </a:r>
          </a:p>
          <a:p>
            <a:endParaRPr lang="en-US" sz="1400" dirty="0">
              <a:solidFill>
                <a:schemeClr val="tx1">
                  <a:lumMod val="85000"/>
                  <a:lumOff val="15000"/>
                </a:schemeClr>
              </a:solidFill>
            </a:endParaRPr>
          </a:p>
        </p:txBody>
      </p:sp>
      <p:pic>
        <p:nvPicPr>
          <p:cNvPr id="4" name="Picture 3" descr="A purple and yellow text on a black background&#10;&#10;AI-generated content may be incorrect.">
            <a:extLst>
              <a:ext uri="{FF2B5EF4-FFF2-40B4-BE49-F238E27FC236}">
                <a16:creationId xmlns:a16="http://schemas.microsoft.com/office/drawing/2014/main" id="{DE60CCBB-83C2-68A2-9B2B-17287B4AF949}"/>
              </a:ext>
            </a:extLst>
          </p:cNvPr>
          <p:cNvPicPr>
            <a:picLocks noChangeAspect="1"/>
          </p:cNvPicPr>
          <p:nvPr/>
        </p:nvPicPr>
        <p:blipFill>
          <a:blip r:embed="rId4"/>
          <a:stretch>
            <a:fillRect/>
          </a:stretch>
        </p:blipFill>
        <p:spPr>
          <a:xfrm>
            <a:off x="9962506" y="5666713"/>
            <a:ext cx="1414395" cy="518205"/>
          </a:xfrm>
          <a:prstGeom prst="rect">
            <a:avLst/>
          </a:prstGeom>
        </p:spPr>
      </p:pic>
    </p:spTree>
    <p:extLst>
      <p:ext uri="{BB962C8B-B14F-4D97-AF65-F5344CB8AC3E}">
        <p14:creationId xmlns:p14="http://schemas.microsoft.com/office/powerpoint/2010/main" val="4054174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68717E5B-2C1D-4094-9D25-6FF6FBD92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6B6E033A-DB2E-49B8-B600-B38E0C280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 y="1219200"/>
            <a:ext cx="4510838" cy="3804557"/>
          </a:xfrm>
          <a:custGeom>
            <a:avLst/>
            <a:gdLst>
              <a:gd name="connsiteX0" fmla="*/ 5462602 w 5470628"/>
              <a:gd name="connsiteY0" fmla="*/ 1413608 h 3193741"/>
              <a:gd name="connsiteX1" fmla="*/ 5465724 w 5470628"/>
              <a:gd name="connsiteY1" fmla="*/ 1421881 h 3193741"/>
              <a:gd name="connsiteX2" fmla="*/ 5465025 w 5470628"/>
              <a:gd name="connsiteY2" fmla="*/ 1466556 h 3193741"/>
              <a:gd name="connsiteX3" fmla="*/ 5463208 w 5470628"/>
              <a:gd name="connsiteY3" fmla="*/ 1466226 h 3193741"/>
              <a:gd name="connsiteX4" fmla="*/ 5463242 w 5470628"/>
              <a:gd name="connsiteY4" fmla="*/ 1451866 h 3193741"/>
              <a:gd name="connsiteX5" fmla="*/ 5462894 w 5470628"/>
              <a:gd name="connsiteY5" fmla="*/ 1423194 h 3193741"/>
              <a:gd name="connsiteX6" fmla="*/ 5461417 w 5470628"/>
              <a:gd name="connsiteY6" fmla="*/ 1391849 h 3193741"/>
              <a:gd name="connsiteX7" fmla="*/ 5462246 w 5470628"/>
              <a:gd name="connsiteY7" fmla="*/ 1401944 h 3193741"/>
              <a:gd name="connsiteX8" fmla="*/ 5462602 w 5470628"/>
              <a:gd name="connsiteY8" fmla="*/ 1413608 h 3193741"/>
              <a:gd name="connsiteX9" fmla="*/ 5459078 w 5470628"/>
              <a:gd name="connsiteY9" fmla="*/ 1404268 h 3193741"/>
              <a:gd name="connsiteX10" fmla="*/ 5460137 w 5470628"/>
              <a:gd name="connsiteY10" fmla="*/ 1393780 h 3193741"/>
              <a:gd name="connsiteX11" fmla="*/ 5461417 w 5470628"/>
              <a:gd name="connsiteY11" fmla="*/ 1391849 h 3193741"/>
              <a:gd name="connsiteX12" fmla="*/ 614271 w 5470628"/>
              <a:gd name="connsiteY12" fmla="*/ 1052206 h 3193741"/>
              <a:gd name="connsiteX13" fmla="*/ 611497 w 5470628"/>
              <a:gd name="connsiteY13" fmla="*/ 1055389 h 3193741"/>
              <a:gd name="connsiteX14" fmla="*/ 630277 w 5470628"/>
              <a:gd name="connsiteY14" fmla="*/ 1065215 h 3193741"/>
              <a:gd name="connsiteX15" fmla="*/ 651856 w 5470628"/>
              <a:gd name="connsiteY15" fmla="*/ 1067584 h 3193741"/>
              <a:gd name="connsiteX16" fmla="*/ 614271 w 5470628"/>
              <a:gd name="connsiteY16" fmla="*/ 1052206 h 3193741"/>
              <a:gd name="connsiteX17" fmla="*/ 810628 w 5470628"/>
              <a:gd name="connsiteY17" fmla="*/ 695550 h 3193741"/>
              <a:gd name="connsiteX18" fmla="*/ 1033084 w 5470628"/>
              <a:gd name="connsiteY18" fmla="*/ 791270 h 3193741"/>
              <a:gd name="connsiteX19" fmla="*/ 1036153 w 5470628"/>
              <a:gd name="connsiteY19" fmla="*/ 788050 h 3193741"/>
              <a:gd name="connsiteX20" fmla="*/ 810628 w 5470628"/>
              <a:gd name="connsiteY20" fmla="*/ 695550 h 3193741"/>
              <a:gd name="connsiteX21" fmla="*/ 4850908 w 5470628"/>
              <a:gd name="connsiteY21" fmla="*/ 727 h 3193741"/>
              <a:gd name="connsiteX22" fmla="*/ 4858584 w 5470628"/>
              <a:gd name="connsiteY22" fmla="*/ 13795 h 3193741"/>
              <a:gd name="connsiteX23" fmla="*/ 4843408 w 5470628"/>
              <a:gd name="connsiteY23" fmla="*/ 37224 h 3193741"/>
              <a:gd name="connsiteX24" fmla="*/ 4871062 w 5470628"/>
              <a:gd name="connsiteY24" fmla="*/ 78954 h 3193741"/>
              <a:gd name="connsiteX25" fmla="*/ 4989038 w 5470628"/>
              <a:gd name="connsiteY25" fmla="*/ 66799 h 3193741"/>
              <a:gd name="connsiteX26" fmla="*/ 5002636 w 5470628"/>
              <a:gd name="connsiteY26" fmla="*/ 79388 h 3193741"/>
              <a:gd name="connsiteX27" fmla="*/ 5008332 w 5470628"/>
              <a:gd name="connsiteY27" fmla="*/ 140859 h 3193741"/>
              <a:gd name="connsiteX28" fmla="*/ 5014326 w 5470628"/>
              <a:gd name="connsiteY28" fmla="*/ 155555 h 3193741"/>
              <a:gd name="connsiteX29" fmla="*/ 5030704 w 5470628"/>
              <a:gd name="connsiteY29" fmla="*/ 221190 h 3193741"/>
              <a:gd name="connsiteX30" fmla="*/ 5097262 w 5470628"/>
              <a:gd name="connsiteY30" fmla="*/ 317759 h 3193741"/>
              <a:gd name="connsiteX31" fmla="*/ 5165084 w 5470628"/>
              <a:gd name="connsiteY31" fmla="*/ 373367 h 3193741"/>
              <a:gd name="connsiteX32" fmla="*/ 5174137 w 5470628"/>
              <a:gd name="connsiteY32" fmla="*/ 389353 h 3193741"/>
              <a:gd name="connsiteX33" fmla="*/ 5192507 w 5470628"/>
              <a:gd name="connsiteY33" fmla="*/ 453561 h 3193741"/>
              <a:gd name="connsiteX34" fmla="*/ 5187160 w 5470628"/>
              <a:gd name="connsiteY34" fmla="*/ 467732 h 3193741"/>
              <a:gd name="connsiteX35" fmla="*/ 5160106 w 5470628"/>
              <a:gd name="connsiteY35" fmla="*/ 486904 h 3193741"/>
              <a:gd name="connsiteX36" fmla="*/ 5138948 w 5470628"/>
              <a:gd name="connsiteY36" fmla="*/ 528614 h 3193741"/>
              <a:gd name="connsiteX37" fmla="*/ 5097016 w 5470628"/>
              <a:gd name="connsiteY37" fmla="*/ 589923 h 3193741"/>
              <a:gd name="connsiteX38" fmla="*/ 5075869 w 5470628"/>
              <a:gd name="connsiteY38" fmla="*/ 608381 h 3193741"/>
              <a:gd name="connsiteX39" fmla="*/ 5093172 w 5470628"/>
              <a:gd name="connsiteY39" fmla="*/ 618385 h 3193741"/>
              <a:gd name="connsiteX40" fmla="*/ 5153518 w 5470628"/>
              <a:gd name="connsiteY40" fmla="*/ 687474 h 3193741"/>
              <a:gd name="connsiteX41" fmla="*/ 5074984 w 5470628"/>
              <a:gd name="connsiteY41" fmla="*/ 776941 h 3193741"/>
              <a:gd name="connsiteX42" fmla="*/ 5033348 w 5470628"/>
              <a:gd name="connsiteY42" fmla="*/ 805473 h 3193741"/>
              <a:gd name="connsiteX43" fmla="*/ 5116847 w 5470628"/>
              <a:gd name="connsiteY43" fmla="*/ 803426 h 3193741"/>
              <a:gd name="connsiteX44" fmla="*/ 5147902 w 5470628"/>
              <a:gd name="connsiteY44" fmla="*/ 833118 h 3193741"/>
              <a:gd name="connsiteX45" fmla="*/ 5161665 w 5470628"/>
              <a:gd name="connsiteY45" fmla="*/ 848297 h 3193741"/>
              <a:gd name="connsiteX46" fmla="*/ 5246520 w 5470628"/>
              <a:gd name="connsiteY46" fmla="*/ 942412 h 3193741"/>
              <a:gd name="connsiteX47" fmla="*/ 5235368 w 5470628"/>
              <a:gd name="connsiteY47" fmla="*/ 972946 h 3193741"/>
              <a:gd name="connsiteX48" fmla="*/ 5113739 w 5470628"/>
              <a:gd name="connsiteY48" fmla="*/ 1128845 h 3193741"/>
              <a:gd name="connsiteX49" fmla="*/ 5255034 w 5470628"/>
              <a:gd name="connsiteY49" fmla="*/ 1151117 h 3193741"/>
              <a:gd name="connsiteX50" fmla="*/ 5267513 w 5470628"/>
              <a:gd name="connsiteY50" fmla="*/ 1216275 h 3193741"/>
              <a:gd name="connsiteX51" fmla="*/ 5343113 w 5470628"/>
              <a:gd name="connsiteY51" fmla="*/ 1281854 h 3193741"/>
              <a:gd name="connsiteX52" fmla="*/ 5452014 w 5470628"/>
              <a:gd name="connsiteY52" fmla="*/ 1385543 h 3193741"/>
              <a:gd name="connsiteX53" fmla="*/ 5459078 w 5470628"/>
              <a:gd name="connsiteY53" fmla="*/ 1404268 h 3193741"/>
              <a:gd name="connsiteX54" fmla="*/ 5458838 w 5470628"/>
              <a:gd name="connsiteY54" fmla="*/ 1406644 h 3193741"/>
              <a:gd name="connsiteX55" fmla="*/ 5455752 w 5470628"/>
              <a:gd name="connsiteY55" fmla="*/ 1450751 h 3193741"/>
              <a:gd name="connsiteX56" fmla="*/ 5454594 w 5470628"/>
              <a:gd name="connsiteY56" fmla="*/ 1464662 h 3193741"/>
              <a:gd name="connsiteX57" fmla="*/ 5447215 w 5470628"/>
              <a:gd name="connsiteY57" fmla="*/ 1463321 h 3193741"/>
              <a:gd name="connsiteX58" fmla="*/ 5433934 w 5470628"/>
              <a:gd name="connsiteY58" fmla="*/ 1458428 h 3193741"/>
              <a:gd name="connsiteX59" fmla="*/ 5424276 w 5470628"/>
              <a:gd name="connsiteY59" fmla="*/ 1477014 h 3193741"/>
              <a:gd name="connsiteX60" fmla="*/ 5444628 w 5470628"/>
              <a:gd name="connsiteY60" fmla="*/ 1511562 h 3193741"/>
              <a:gd name="connsiteX61" fmla="*/ 5453752 w 5470628"/>
              <a:gd name="connsiteY61" fmla="*/ 1474786 h 3193741"/>
              <a:gd name="connsiteX62" fmla="*/ 5454594 w 5470628"/>
              <a:gd name="connsiteY62" fmla="*/ 1464662 h 3193741"/>
              <a:gd name="connsiteX63" fmla="*/ 5463208 w 5470628"/>
              <a:gd name="connsiteY63" fmla="*/ 1466226 h 3193741"/>
              <a:gd name="connsiteX64" fmla="*/ 5463164 w 5470628"/>
              <a:gd name="connsiteY64" fmla="*/ 1484226 h 3193741"/>
              <a:gd name="connsiteX65" fmla="*/ 5456160 w 5470628"/>
              <a:gd name="connsiteY65" fmla="*/ 1575885 h 3193741"/>
              <a:gd name="connsiteX66" fmla="*/ 5345636 w 5470628"/>
              <a:gd name="connsiteY66" fmla="*/ 1714543 h 3193741"/>
              <a:gd name="connsiteX67" fmla="*/ 5251319 w 5470628"/>
              <a:gd name="connsiteY67" fmla="*/ 1775792 h 3193741"/>
              <a:gd name="connsiteX68" fmla="*/ 5043512 w 5470628"/>
              <a:gd name="connsiteY68" fmla="*/ 2027305 h 3193741"/>
              <a:gd name="connsiteX69" fmla="*/ 4978144 w 5470628"/>
              <a:gd name="connsiteY69" fmla="*/ 2108535 h 3193741"/>
              <a:gd name="connsiteX70" fmla="*/ 5031476 w 5470628"/>
              <a:gd name="connsiteY70" fmla="*/ 2128173 h 3193741"/>
              <a:gd name="connsiteX71" fmla="*/ 4937389 w 5470628"/>
              <a:gd name="connsiteY71" fmla="*/ 2216441 h 3193741"/>
              <a:gd name="connsiteX72" fmla="*/ 4826122 w 5470628"/>
              <a:gd name="connsiteY72" fmla="*/ 2315331 h 3193741"/>
              <a:gd name="connsiteX73" fmla="*/ 2544647 w 5470628"/>
              <a:gd name="connsiteY73" fmla="*/ 3190975 h 3193741"/>
              <a:gd name="connsiteX74" fmla="*/ 1328257 w 5470628"/>
              <a:gd name="connsiteY74" fmla="*/ 3153006 h 3193741"/>
              <a:gd name="connsiteX75" fmla="*/ 977943 w 5470628"/>
              <a:gd name="connsiteY75" fmla="*/ 3082502 h 3193741"/>
              <a:gd name="connsiteX76" fmla="*/ 854473 w 5470628"/>
              <a:gd name="connsiteY76" fmla="*/ 2994250 h 3193741"/>
              <a:gd name="connsiteX77" fmla="*/ 811593 w 5470628"/>
              <a:gd name="connsiteY77" fmla="*/ 2970498 h 3193741"/>
              <a:gd name="connsiteX78" fmla="*/ 707024 w 5470628"/>
              <a:gd name="connsiteY78" fmla="*/ 2945439 h 3193741"/>
              <a:gd name="connsiteX79" fmla="*/ 523487 w 5470628"/>
              <a:gd name="connsiteY79" fmla="*/ 2886053 h 3193741"/>
              <a:gd name="connsiteX80" fmla="*/ 587884 w 5470628"/>
              <a:gd name="connsiteY80" fmla="*/ 2859746 h 3193741"/>
              <a:gd name="connsiteX81" fmla="*/ 779426 w 5470628"/>
              <a:gd name="connsiteY81" fmla="*/ 2885897 h 3193741"/>
              <a:gd name="connsiteX82" fmla="*/ 917288 w 5470628"/>
              <a:gd name="connsiteY82" fmla="*/ 2882248 h 3193741"/>
              <a:gd name="connsiteX83" fmla="*/ 718684 w 5470628"/>
              <a:gd name="connsiteY83" fmla="*/ 2819941 h 3193741"/>
              <a:gd name="connsiteX84" fmla="*/ 524650 w 5470628"/>
              <a:gd name="connsiteY84" fmla="*/ 2731220 h 3193741"/>
              <a:gd name="connsiteX85" fmla="*/ 670138 w 5470628"/>
              <a:gd name="connsiteY85" fmla="*/ 2735189 h 3193741"/>
              <a:gd name="connsiteX86" fmla="*/ 675382 w 5470628"/>
              <a:gd name="connsiteY86" fmla="*/ 2719369 h 3193741"/>
              <a:gd name="connsiteX87" fmla="*/ 542021 w 5470628"/>
              <a:gd name="connsiteY87" fmla="*/ 2601946 h 3193741"/>
              <a:gd name="connsiteX88" fmla="*/ 476895 w 5470628"/>
              <a:gd name="connsiteY88" fmla="*/ 2555976 h 3193741"/>
              <a:gd name="connsiteX89" fmla="*/ 188751 w 5470628"/>
              <a:gd name="connsiteY89" fmla="*/ 2428830 h 3193741"/>
              <a:gd name="connsiteX90" fmla="*/ 456762 w 5470628"/>
              <a:gd name="connsiteY90" fmla="*/ 2468731 h 3193741"/>
              <a:gd name="connsiteX91" fmla="*/ 174514 w 5470628"/>
              <a:gd name="connsiteY91" fmla="*/ 2345378 h 3193741"/>
              <a:gd name="connsiteX92" fmla="*/ 38827 w 5470628"/>
              <a:gd name="connsiteY92" fmla="*/ 2303685 h 3193741"/>
              <a:gd name="connsiteX93" fmla="*/ 3281 w 5470628"/>
              <a:gd name="connsiteY93" fmla="*/ 2273587 h 3193741"/>
              <a:gd name="connsiteX94" fmla="*/ 61590 w 5470628"/>
              <a:gd name="connsiteY94" fmla="*/ 2259170 h 3193741"/>
              <a:gd name="connsiteX95" fmla="*/ 242291 w 5470628"/>
              <a:gd name="connsiteY95" fmla="*/ 2250569 h 3193741"/>
              <a:gd name="connsiteX96" fmla="*/ 13205 w 5470628"/>
              <a:gd name="connsiteY96" fmla="*/ 2172263 h 3193741"/>
              <a:gd name="connsiteX97" fmla="*/ 180810 w 5470628"/>
              <a:gd name="connsiteY97" fmla="*/ 2168333 h 3193741"/>
              <a:gd name="connsiteX98" fmla="*/ 226020 w 5470628"/>
              <a:gd name="connsiteY98" fmla="*/ 2121100 h 3193741"/>
              <a:gd name="connsiteX99" fmla="*/ 299145 w 5470628"/>
              <a:gd name="connsiteY99" fmla="*/ 2044862 h 3193741"/>
              <a:gd name="connsiteX100" fmla="*/ 350236 w 5470628"/>
              <a:gd name="connsiteY100" fmla="*/ 2001187 h 3193741"/>
              <a:gd name="connsiteX101" fmla="*/ 365223 w 5470628"/>
              <a:gd name="connsiteY101" fmla="*/ 1881218 h 3193741"/>
              <a:gd name="connsiteX102" fmla="*/ 310707 w 5470628"/>
              <a:gd name="connsiteY102" fmla="*/ 1758752 h 3193741"/>
              <a:gd name="connsiteX103" fmla="*/ 181659 w 5470628"/>
              <a:gd name="connsiteY103" fmla="*/ 1709137 h 3193741"/>
              <a:gd name="connsiteX104" fmla="*/ 213063 w 5470628"/>
              <a:gd name="connsiteY104" fmla="*/ 1632021 h 3193741"/>
              <a:gd name="connsiteX105" fmla="*/ 481390 w 5470628"/>
              <a:gd name="connsiteY105" fmla="*/ 1644125 h 3193741"/>
              <a:gd name="connsiteX106" fmla="*/ 68930 w 5470628"/>
              <a:gd name="connsiteY106" fmla="*/ 1457537 h 3193741"/>
              <a:gd name="connsiteX107" fmla="*/ 135138 w 5470628"/>
              <a:gd name="connsiteY107" fmla="*/ 1440976 h 3193741"/>
              <a:gd name="connsiteX108" fmla="*/ 131611 w 5470628"/>
              <a:gd name="connsiteY108" fmla="*/ 1427642 h 3193741"/>
              <a:gd name="connsiteX109" fmla="*/ 130443 w 5470628"/>
              <a:gd name="connsiteY109" fmla="*/ 1343795 h 3193741"/>
              <a:gd name="connsiteX110" fmla="*/ 138930 w 5470628"/>
              <a:gd name="connsiteY110" fmla="*/ 1304094 h 3193741"/>
              <a:gd name="connsiteX111" fmla="*/ 118409 w 5470628"/>
              <a:gd name="connsiteY111" fmla="*/ 1262212 h 3193741"/>
              <a:gd name="connsiteX112" fmla="*/ 421410 w 5470628"/>
              <a:gd name="connsiteY112" fmla="*/ 1304757 h 3193741"/>
              <a:gd name="connsiteX113" fmla="*/ 655702 w 5470628"/>
              <a:gd name="connsiteY113" fmla="*/ 1291801 h 3193741"/>
              <a:gd name="connsiteX114" fmla="*/ 648299 w 5470628"/>
              <a:gd name="connsiteY114" fmla="*/ 1287715 h 3193741"/>
              <a:gd name="connsiteX115" fmla="*/ 531027 w 5470628"/>
              <a:gd name="connsiteY115" fmla="*/ 1193967 h 3193741"/>
              <a:gd name="connsiteX116" fmla="*/ 526433 w 5470628"/>
              <a:gd name="connsiteY116" fmla="*/ 1191913 h 3193741"/>
              <a:gd name="connsiteX117" fmla="*/ 504666 w 5470628"/>
              <a:gd name="connsiteY117" fmla="*/ 1177230 h 3193741"/>
              <a:gd name="connsiteX118" fmla="*/ 482307 w 5470628"/>
              <a:gd name="connsiteY118" fmla="*/ 1162618 h 3193741"/>
              <a:gd name="connsiteX119" fmla="*/ 479029 w 5470628"/>
              <a:gd name="connsiteY119" fmla="*/ 1162540 h 3193741"/>
              <a:gd name="connsiteX120" fmla="*/ 447663 w 5470628"/>
              <a:gd name="connsiteY120" fmla="*/ 1132649 h 3193741"/>
              <a:gd name="connsiteX121" fmla="*/ 438547 w 5470628"/>
              <a:gd name="connsiteY121" fmla="*/ 1110977 h 3193741"/>
              <a:gd name="connsiteX122" fmla="*/ 405343 w 5470628"/>
              <a:gd name="connsiteY122" fmla="*/ 1089612 h 3193741"/>
              <a:gd name="connsiteX123" fmla="*/ 371373 w 5470628"/>
              <a:gd name="connsiteY123" fmla="*/ 1070238 h 3193741"/>
              <a:gd name="connsiteX124" fmla="*/ 290358 w 5470628"/>
              <a:gd name="connsiteY124" fmla="*/ 1059884 h 3193741"/>
              <a:gd name="connsiteX125" fmla="*/ 235140 w 5470628"/>
              <a:gd name="connsiteY125" fmla="*/ 1029322 h 3193741"/>
              <a:gd name="connsiteX126" fmla="*/ 300494 w 5470628"/>
              <a:gd name="connsiteY126" fmla="*/ 1032083 h 3193741"/>
              <a:gd name="connsiteX127" fmla="*/ 239661 w 5470628"/>
              <a:gd name="connsiteY127" fmla="*/ 997457 h 3193741"/>
              <a:gd name="connsiteX128" fmla="*/ 204788 w 5470628"/>
              <a:gd name="connsiteY128" fmla="*/ 959211 h 3193741"/>
              <a:gd name="connsiteX129" fmla="*/ 207583 w 5470628"/>
              <a:gd name="connsiteY129" fmla="*/ 947009 h 3193741"/>
              <a:gd name="connsiteX130" fmla="*/ 223061 w 5470628"/>
              <a:gd name="connsiteY130" fmla="*/ 947033 h 3193741"/>
              <a:gd name="connsiteX131" fmla="*/ 280015 w 5470628"/>
              <a:gd name="connsiteY131" fmla="*/ 972164 h 3193741"/>
              <a:gd name="connsiteX132" fmla="*/ 353948 w 5470628"/>
              <a:gd name="connsiteY132" fmla="*/ 1006865 h 3193741"/>
              <a:gd name="connsiteX133" fmla="*/ 240466 w 5470628"/>
              <a:gd name="connsiteY133" fmla="*/ 939943 h 3193741"/>
              <a:gd name="connsiteX134" fmla="*/ 158812 w 5470628"/>
              <a:gd name="connsiteY134" fmla="*/ 891467 h 3193741"/>
              <a:gd name="connsiteX135" fmla="*/ 139551 w 5470628"/>
              <a:gd name="connsiteY135" fmla="*/ 855364 h 3193741"/>
              <a:gd name="connsiteX136" fmla="*/ 145731 w 5470628"/>
              <a:gd name="connsiteY136" fmla="*/ 844888 h 3193741"/>
              <a:gd name="connsiteX137" fmla="*/ 158154 w 5470628"/>
              <a:gd name="connsiteY137" fmla="*/ 848366 h 3193741"/>
              <a:gd name="connsiteX138" fmla="*/ 169370 w 5470628"/>
              <a:gd name="connsiteY138" fmla="*/ 856260 h 3193741"/>
              <a:gd name="connsiteX139" fmla="*/ 288295 w 5470628"/>
              <a:gd name="connsiteY139" fmla="*/ 915169 h 3193741"/>
              <a:gd name="connsiteX140" fmla="*/ 462694 w 5470628"/>
              <a:gd name="connsiteY140" fmla="*/ 994643 h 3193741"/>
              <a:gd name="connsiteX141" fmla="*/ 531910 w 5470628"/>
              <a:gd name="connsiteY141" fmla="*/ 1006664 h 3193741"/>
              <a:gd name="connsiteX142" fmla="*/ 333940 w 5470628"/>
              <a:gd name="connsiteY142" fmla="*/ 893507 h 3193741"/>
              <a:gd name="connsiteX143" fmla="*/ 181443 w 5470628"/>
              <a:gd name="connsiteY143" fmla="*/ 746608 h 3193741"/>
              <a:gd name="connsiteX144" fmla="*/ 162678 w 5470628"/>
              <a:gd name="connsiteY144" fmla="*/ 737018 h 3193741"/>
              <a:gd name="connsiteX145" fmla="*/ 156307 w 5470628"/>
              <a:gd name="connsiteY145" fmla="*/ 730435 h 3193741"/>
              <a:gd name="connsiteX146" fmla="*/ 117227 w 5470628"/>
              <a:gd name="connsiteY146" fmla="*/ 677515 h 3193741"/>
              <a:gd name="connsiteX147" fmla="*/ 113655 w 5470628"/>
              <a:gd name="connsiteY147" fmla="*/ 663474 h 3193741"/>
              <a:gd name="connsiteX148" fmla="*/ 115226 w 5470628"/>
              <a:gd name="connsiteY148" fmla="*/ 636712 h 3193741"/>
              <a:gd name="connsiteX149" fmla="*/ 105067 w 5470628"/>
              <a:gd name="connsiteY149" fmla="*/ 622046 h 3193741"/>
              <a:gd name="connsiteX150" fmla="*/ 104113 w 5470628"/>
              <a:gd name="connsiteY150" fmla="*/ 611722 h 3193741"/>
              <a:gd name="connsiteX151" fmla="*/ 118895 w 5470628"/>
              <a:gd name="connsiteY151" fmla="*/ 610169 h 3193741"/>
              <a:gd name="connsiteX152" fmla="*/ 163095 w 5470628"/>
              <a:gd name="connsiteY152" fmla="*/ 640642 h 3193741"/>
              <a:gd name="connsiteX153" fmla="*/ 185766 w 5470628"/>
              <a:gd name="connsiteY153" fmla="*/ 641454 h 3193741"/>
              <a:gd name="connsiteX154" fmla="*/ 212892 w 5470628"/>
              <a:gd name="connsiteY154" fmla="*/ 637457 h 3193741"/>
              <a:gd name="connsiteX155" fmla="*/ 223932 w 5470628"/>
              <a:gd name="connsiteY155" fmla="*/ 647271 h 3193741"/>
              <a:gd name="connsiteX156" fmla="*/ 287167 w 5470628"/>
              <a:gd name="connsiteY156" fmla="*/ 691571 h 3193741"/>
              <a:gd name="connsiteX157" fmla="*/ 330380 w 5470628"/>
              <a:gd name="connsiteY157" fmla="*/ 692506 h 3193741"/>
              <a:gd name="connsiteX158" fmla="*/ 296172 w 5470628"/>
              <a:gd name="connsiteY158" fmla="*/ 688108 h 3193741"/>
              <a:gd name="connsiteX159" fmla="*/ 286974 w 5470628"/>
              <a:gd name="connsiteY159" fmla="*/ 674512 h 3193741"/>
              <a:gd name="connsiteX160" fmla="*/ 286166 w 5470628"/>
              <a:gd name="connsiteY160" fmla="*/ 661798 h 3193741"/>
              <a:gd name="connsiteX161" fmla="*/ 236268 w 5470628"/>
              <a:gd name="connsiteY161" fmla="*/ 635338 h 3193741"/>
              <a:gd name="connsiteX162" fmla="*/ 231734 w 5470628"/>
              <a:gd name="connsiteY162" fmla="*/ 634225 h 3193741"/>
              <a:gd name="connsiteX163" fmla="*/ 221253 w 5470628"/>
              <a:gd name="connsiteY163" fmla="*/ 623870 h 3193741"/>
              <a:gd name="connsiteX164" fmla="*/ 237564 w 5470628"/>
              <a:gd name="connsiteY164" fmla="*/ 613590 h 3193741"/>
              <a:gd name="connsiteX165" fmla="*/ 282259 w 5470628"/>
              <a:gd name="connsiteY165" fmla="*/ 619091 h 3193741"/>
              <a:gd name="connsiteX166" fmla="*/ 370630 w 5470628"/>
              <a:gd name="connsiteY166" fmla="*/ 665566 h 3193741"/>
              <a:gd name="connsiteX167" fmla="*/ 498017 w 5470628"/>
              <a:gd name="connsiteY167" fmla="*/ 740532 h 3193741"/>
              <a:gd name="connsiteX168" fmla="*/ 918036 w 5470628"/>
              <a:gd name="connsiteY168" fmla="*/ 924307 h 3193741"/>
              <a:gd name="connsiteX169" fmla="*/ 1079304 w 5470628"/>
              <a:gd name="connsiteY169" fmla="*/ 984494 h 3193741"/>
              <a:gd name="connsiteX170" fmla="*/ 1079935 w 5470628"/>
              <a:gd name="connsiteY170" fmla="*/ 980383 h 3193741"/>
              <a:gd name="connsiteX171" fmla="*/ 1079695 w 5470628"/>
              <a:gd name="connsiteY171" fmla="*/ 976616 h 3193741"/>
              <a:gd name="connsiteX172" fmla="*/ 966178 w 5470628"/>
              <a:gd name="connsiteY172" fmla="*/ 937219 h 3193741"/>
              <a:gd name="connsiteX173" fmla="*/ 720106 w 5470628"/>
              <a:gd name="connsiteY173" fmla="*/ 807112 h 3193741"/>
              <a:gd name="connsiteX174" fmla="*/ 698823 w 5470628"/>
              <a:gd name="connsiteY174" fmla="*/ 804708 h 3193741"/>
              <a:gd name="connsiteX175" fmla="*/ 664513 w 5470628"/>
              <a:gd name="connsiteY175" fmla="*/ 784663 h 3193741"/>
              <a:gd name="connsiteX176" fmla="*/ 660380 w 5470628"/>
              <a:gd name="connsiteY176" fmla="*/ 771165 h 3193741"/>
              <a:gd name="connsiteX177" fmla="*/ 584959 w 5470628"/>
              <a:gd name="connsiteY177" fmla="*/ 722409 h 3193741"/>
              <a:gd name="connsiteX178" fmla="*/ 435649 w 5470628"/>
              <a:gd name="connsiteY178" fmla="*/ 639659 h 3193741"/>
              <a:gd name="connsiteX179" fmla="*/ 404944 w 5470628"/>
              <a:gd name="connsiteY179" fmla="*/ 606128 h 3193741"/>
              <a:gd name="connsiteX180" fmla="*/ 408476 w 5470628"/>
              <a:gd name="connsiteY180" fmla="*/ 591466 h 3193741"/>
              <a:gd name="connsiteX181" fmla="*/ 425225 w 5470628"/>
              <a:gd name="connsiteY181" fmla="*/ 592759 h 3193741"/>
              <a:gd name="connsiteX182" fmla="*/ 487115 w 5470628"/>
              <a:gd name="connsiteY182" fmla="*/ 620614 h 3193741"/>
              <a:gd name="connsiteX183" fmla="*/ 550277 w 5470628"/>
              <a:gd name="connsiteY183" fmla="*/ 649738 h 3193741"/>
              <a:gd name="connsiteX184" fmla="*/ 544421 w 5470628"/>
              <a:gd name="connsiteY184" fmla="*/ 641907 h 3193741"/>
              <a:gd name="connsiteX185" fmla="*/ 431905 w 5470628"/>
              <a:gd name="connsiteY185" fmla="*/ 580799 h 3193741"/>
              <a:gd name="connsiteX186" fmla="*/ 351177 w 5470628"/>
              <a:gd name="connsiteY186" fmla="*/ 528177 h 3193741"/>
              <a:gd name="connsiteX187" fmla="*/ 339749 w 5470628"/>
              <a:gd name="connsiteY187" fmla="*/ 498244 h 3193741"/>
              <a:gd name="connsiteX188" fmla="*/ 346313 w 5470628"/>
              <a:gd name="connsiteY188" fmla="*/ 489145 h 3193741"/>
              <a:gd name="connsiteX189" fmla="*/ 356579 w 5470628"/>
              <a:gd name="connsiteY189" fmla="*/ 491460 h 3193741"/>
              <a:gd name="connsiteX190" fmla="*/ 371505 w 5470628"/>
              <a:gd name="connsiteY190" fmla="*/ 501516 h 3193741"/>
              <a:gd name="connsiteX191" fmla="*/ 476275 w 5470628"/>
              <a:gd name="connsiteY191" fmla="*/ 553122 h 3193741"/>
              <a:gd name="connsiteX192" fmla="*/ 649952 w 5470628"/>
              <a:gd name="connsiteY192" fmla="*/ 635294 h 3193741"/>
              <a:gd name="connsiteX193" fmla="*/ 727161 w 5470628"/>
              <a:gd name="connsiteY193" fmla="*/ 651328 h 3193741"/>
              <a:gd name="connsiteX194" fmla="*/ 722417 w 5470628"/>
              <a:gd name="connsiteY194" fmla="*/ 646921 h 3193741"/>
              <a:gd name="connsiteX195" fmla="*/ 546079 w 5470628"/>
              <a:gd name="connsiteY195" fmla="*/ 546328 h 3193741"/>
              <a:gd name="connsiteX196" fmla="*/ 378182 w 5470628"/>
              <a:gd name="connsiteY196" fmla="*/ 386585 h 3193741"/>
              <a:gd name="connsiteX197" fmla="*/ 370158 w 5470628"/>
              <a:gd name="connsiteY197" fmla="*/ 382100 h 3193741"/>
              <a:gd name="connsiteX198" fmla="*/ 357861 w 5470628"/>
              <a:gd name="connsiteY198" fmla="*/ 371252 h 3193741"/>
              <a:gd name="connsiteX199" fmla="*/ 331313 w 5470628"/>
              <a:gd name="connsiteY199" fmla="*/ 328203 h 3193741"/>
              <a:gd name="connsiteX200" fmla="*/ 319354 w 5470628"/>
              <a:gd name="connsiteY200" fmla="*/ 299282 h 3193741"/>
              <a:gd name="connsiteX201" fmla="*/ 319682 w 5470628"/>
              <a:gd name="connsiteY201" fmla="*/ 285719 h 3193741"/>
              <a:gd name="connsiteX202" fmla="*/ 306391 w 5470628"/>
              <a:gd name="connsiteY202" fmla="*/ 268585 h 3193741"/>
              <a:gd name="connsiteX203" fmla="*/ 303294 w 5470628"/>
              <a:gd name="connsiteY203" fmla="*/ 257334 h 3193741"/>
              <a:gd name="connsiteX204" fmla="*/ 319242 w 5470628"/>
              <a:gd name="connsiteY204" fmla="*/ 255403 h 3193741"/>
              <a:gd name="connsiteX205" fmla="*/ 364093 w 5470628"/>
              <a:gd name="connsiteY205" fmla="*/ 286745 h 3193741"/>
              <a:gd name="connsiteX206" fmla="*/ 385301 w 5470628"/>
              <a:gd name="connsiteY206" fmla="*/ 287973 h 3193741"/>
              <a:gd name="connsiteX207" fmla="*/ 417598 w 5470628"/>
              <a:gd name="connsiteY207" fmla="*/ 285722 h 3193741"/>
              <a:gd name="connsiteX208" fmla="*/ 440155 w 5470628"/>
              <a:gd name="connsiteY208" fmla="*/ 308139 h 3193741"/>
              <a:gd name="connsiteX209" fmla="*/ 534406 w 5470628"/>
              <a:gd name="connsiteY209" fmla="*/ 339430 h 3193741"/>
              <a:gd name="connsiteX210" fmla="*/ 495633 w 5470628"/>
              <a:gd name="connsiteY210" fmla="*/ 333450 h 3193741"/>
              <a:gd name="connsiteX211" fmla="*/ 486289 w 5470628"/>
              <a:gd name="connsiteY211" fmla="*/ 322243 h 3193741"/>
              <a:gd name="connsiteX212" fmla="*/ 484000 w 5470628"/>
              <a:gd name="connsiteY212" fmla="*/ 304964 h 3193741"/>
              <a:gd name="connsiteX213" fmla="*/ 436911 w 5470628"/>
              <a:gd name="connsiteY213" fmla="*/ 280536 h 3193741"/>
              <a:gd name="connsiteX214" fmla="*/ 426865 w 5470628"/>
              <a:gd name="connsiteY214" fmla="*/ 277007 h 3193741"/>
              <a:gd name="connsiteX215" fmla="*/ 420654 w 5470628"/>
              <a:gd name="connsiteY215" fmla="*/ 268269 h 3193741"/>
              <a:gd name="connsiteX216" fmla="*/ 432329 w 5470628"/>
              <a:gd name="connsiteY216" fmla="*/ 259975 h 3193741"/>
              <a:gd name="connsiteX217" fmla="*/ 447672 w 5470628"/>
              <a:gd name="connsiteY217" fmla="*/ 257879 h 3193741"/>
              <a:gd name="connsiteX218" fmla="*/ 502242 w 5470628"/>
              <a:gd name="connsiteY218" fmla="*/ 273572 h 3193741"/>
              <a:gd name="connsiteX219" fmla="*/ 659874 w 5470628"/>
              <a:gd name="connsiteY219" fmla="*/ 365516 h 3193741"/>
              <a:gd name="connsiteX220" fmla="*/ 829177 w 5470628"/>
              <a:gd name="connsiteY220" fmla="*/ 444421 h 3193741"/>
              <a:gd name="connsiteX221" fmla="*/ 1231903 w 5470628"/>
              <a:gd name="connsiteY221" fmla="*/ 613682 h 3193741"/>
              <a:gd name="connsiteX222" fmla="*/ 1911736 w 5470628"/>
              <a:gd name="connsiteY222" fmla="*/ 685084 h 3193741"/>
              <a:gd name="connsiteX223" fmla="*/ 2564313 w 5470628"/>
              <a:gd name="connsiteY223" fmla="*/ 632143 h 3193741"/>
              <a:gd name="connsiteX224" fmla="*/ 2657304 w 5470628"/>
              <a:gd name="connsiteY224" fmla="*/ 624913 h 3193741"/>
              <a:gd name="connsiteX225" fmla="*/ 4235818 w 5470628"/>
              <a:gd name="connsiteY225" fmla="*/ 259339 h 3193741"/>
              <a:gd name="connsiteX226" fmla="*/ 4460331 w 5470628"/>
              <a:gd name="connsiteY226" fmla="*/ 176864 h 3193741"/>
              <a:gd name="connsiteX227" fmla="*/ 4499578 w 5470628"/>
              <a:gd name="connsiteY227" fmla="*/ 186791 h 3193741"/>
              <a:gd name="connsiteX228" fmla="*/ 4514640 w 5470628"/>
              <a:gd name="connsiteY228" fmla="*/ 188841 h 3193741"/>
              <a:gd name="connsiteX229" fmla="*/ 4516523 w 5470628"/>
              <a:gd name="connsiteY229" fmla="*/ 189988 h 3193741"/>
              <a:gd name="connsiteX230" fmla="*/ 4518126 w 5470628"/>
              <a:gd name="connsiteY230" fmla="*/ 189316 h 3193741"/>
              <a:gd name="connsiteX231" fmla="*/ 4514640 w 5470628"/>
              <a:gd name="connsiteY231" fmla="*/ 188841 h 3193741"/>
              <a:gd name="connsiteX232" fmla="*/ 4511569 w 5470628"/>
              <a:gd name="connsiteY232" fmla="*/ 186970 h 3193741"/>
              <a:gd name="connsiteX233" fmla="*/ 4510888 w 5470628"/>
              <a:gd name="connsiteY233" fmla="*/ 180943 h 3193741"/>
              <a:gd name="connsiteX234" fmla="*/ 4531865 w 5470628"/>
              <a:gd name="connsiteY234" fmla="*/ 155151 h 3193741"/>
              <a:gd name="connsiteX235" fmla="*/ 4573441 w 5470628"/>
              <a:gd name="connsiteY235" fmla="*/ 139676 h 3193741"/>
              <a:gd name="connsiteX236" fmla="*/ 4594964 w 5470628"/>
              <a:gd name="connsiteY236" fmla="*/ 145847 h 3193741"/>
              <a:gd name="connsiteX237" fmla="*/ 4623059 w 5470628"/>
              <a:gd name="connsiteY237" fmla="*/ 152410 h 3193741"/>
              <a:gd name="connsiteX238" fmla="*/ 4748356 w 5470628"/>
              <a:gd name="connsiteY238" fmla="*/ 68192 h 3193741"/>
              <a:gd name="connsiteX239" fmla="*/ 4833812 w 5470628"/>
              <a:gd name="connsiteY239" fmla="*/ 8017 h 3193741"/>
              <a:gd name="connsiteX240" fmla="*/ 4850908 w 5470628"/>
              <a:gd name="connsiteY240" fmla="*/ 727 h 319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chemeClr val="bg2">
              <a:alpha val="5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832B3AEB-56F2-34F5-4127-A44F8EED696E}"/>
              </a:ext>
            </a:extLst>
          </p:cNvPr>
          <p:cNvSpPr>
            <a:spLocks noGrp="1"/>
          </p:cNvSpPr>
          <p:nvPr>
            <p:ph type="title"/>
          </p:nvPr>
        </p:nvSpPr>
        <p:spPr>
          <a:xfrm>
            <a:off x="1243819" y="2090114"/>
            <a:ext cx="3382890" cy="2481886"/>
          </a:xfrm>
        </p:spPr>
        <p:txBody>
          <a:bodyPr>
            <a:normAutofit/>
          </a:bodyPr>
          <a:lstStyle/>
          <a:p>
            <a:r>
              <a:rPr lang="en-US" sz="3400" dirty="0"/>
              <a:t>Office of Public Health Practice &amp;</a:t>
            </a:r>
            <a:br>
              <a:rPr lang="en-US" sz="3400" dirty="0"/>
            </a:br>
            <a:r>
              <a:rPr lang="en-US" sz="3400" dirty="0"/>
              <a:t>Community Engagement </a:t>
            </a:r>
          </a:p>
        </p:txBody>
      </p:sp>
      <p:sp>
        <p:nvSpPr>
          <p:cNvPr id="3" name="Content Placeholder 2">
            <a:extLst>
              <a:ext uri="{FF2B5EF4-FFF2-40B4-BE49-F238E27FC236}">
                <a16:creationId xmlns:a16="http://schemas.microsoft.com/office/drawing/2014/main" id="{6CF8239A-999C-35DF-3D57-3A3007BDED1E}"/>
              </a:ext>
            </a:extLst>
          </p:cNvPr>
          <p:cNvSpPr>
            <a:spLocks noGrp="1"/>
          </p:cNvSpPr>
          <p:nvPr>
            <p:ph idx="1"/>
          </p:nvPr>
        </p:nvSpPr>
        <p:spPr>
          <a:xfrm>
            <a:off x="5285014" y="964850"/>
            <a:ext cx="6068786" cy="4928300"/>
          </a:xfrm>
        </p:spPr>
        <p:txBody>
          <a:bodyPr anchor="ctr">
            <a:normAutofit/>
          </a:bodyPr>
          <a:lstStyle/>
          <a:p>
            <a:pPr marL="0" indent="0">
              <a:buNone/>
            </a:pPr>
            <a:r>
              <a:rPr lang="en-US" sz="2000"/>
              <a:t>Donna Williams, MS, MPH, DrPH</a:t>
            </a:r>
          </a:p>
          <a:p>
            <a:pPr marL="0" indent="0">
              <a:buNone/>
            </a:pPr>
            <a:r>
              <a:rPr lang="en-US" sz="2000"/>
              <a:t>Associate Dean for Practice and Community Engagement</a:t>
            </a:r>
          </a:p>
          <a:p>
            <a:pPr marL="0" indent="0">
              <a:buNone/>
            </a:pPr>
            <a:endParaRPr lang="en-US" sz="2000"/>
          </a:p>
          <a:p>
            <a:pPr marL="0" indent="0">
              <a:buNone/>
            </a:pPr>
            <a:r>
              <a:rPr lang="en-US" sz="2000"/>
              <a:t>Yvette Merritt, MPH</a:t>
            </a:r>
          </a:p>
          <a:p>
            <a:pPr marL="0" indent="0">
              <a:buNone/>
            </a:pPr>
            <a:r>
              <a:rPr lang="en-US" sz="2000"/>
              <a:t>Coordinator for Public Health Practice and Community Engagement</a:t>
            </a:r>
          </a:p>
          <a:p>
            <a:pPr marL="0" indent="0">
              <a:buNone/>
            </a:pPr>
            <a:endParaRPr lang="en-US" sz="2000"/>
          </a:p>
          <a:p>
            <a:pPr marL="0" indent="0">
              <a:buNone/>
            </a:pPr>
            <a:r>
              <a:rPr lang="en-US" sz="2000"/>
              <a:t>Asja Coffil, BS</a:t>
            </a:r>
          </a:p>
          <a:p>
            <a:pPr marL="0" indent="0">
              <a:buNone/>
            </a:pPr>
            <a:r>
              <a:rPr lang="en-US" sz="2000"/>
              <a:t>Practice Coordinator</a:t>
            </a:r>
            <a:endParaRPr lang="en-US" sz="2000" dirty="0"/>
          </a:p>
        </p:txBody>
      </p:sp>
      <p:pic>
        <p:nvPicPr>
          <p:cNvPr id="7" name="Picture 6" descr="A close up of a logo&#10;&#10;AI-generated content may be incorrect.">
            <a:extLst>
              <a:ext uri="{FF2B5EF4-FFF2-40B4-BE49-F238E27FC236}">
                <a16:creationId xmlns:a16="http://schemas.microsoft.com/office/drawing/2014/main" id="{91E3A551-72F4-1BEC-2436-57FF7B7194C9}"/>
              </a:ext>
            </a:extLst>
          </p:cNvPr>
          <p:cNvPicPr>
            <a:picLocks noChangeAspect="1"/>
          </p:cNvPicPr>
          <p:nvPr/>
        </p:nvPicPr>
        <p:blipFill>
          <a:blip r:embed="rId2"/>
          <a:stretch>
            <a:fillRect/>
          </a:stretch>
        </p:blipFill>
        <p:spPr>
          <a:xfrm>
            <a:off x="9944100" y="5791200"/>
            <a:ext cx="1409700" cy="520700"/>
          </a:xfrm>
          <a:prstGeom prst="rect">
            <a:avLst/>
          </a:prstGeom>
        </p:spPr>
      </p:pic>
    </p:spTree>
    <p:extLst>
      <p:ext uri="{BB962C8B-B14F-4D97-AF65-F5344CB8AC3E}">
        <p14:creationId xmlns:p14="http://schemas.microsoft.com/office/powerpoint/2010/main" val="1338563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791AEBBF-3B43-17B2-7D95-C70F35D31138}"/>
              </a:ext>
            </a:extLst>
          </p:cNvPr>
          <p:cNvPicPr>
            <a:picLocks noChangeAspect="1"/>
          </p:cNvPicPr>
          <p:nvPr/>
        </p:nvPicPr>
        <p:blipFill>
          <a:blip r:embed="rId2"/>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3286717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AC046EA-535C-E269-176A-AA02C4033C0D}"/>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FCF287B-2BDC-776E-85DE-BB63245C48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3BA425-A8CF-E3ED-BCB3-59375EE018C3}"/>
              </a:ext>
            </a:extLst>
          </p:cNvPr>
          <p:cNvSpPr>
            <a:spLocks noGrp="1"/>
          </p:cNvSpPr>
          <p:nvPr>
            <p:ph type="title"/>
          </p:nvPr>
        </p:nvSpPr>
        <p:spPr>
          <a:xfrm>
            <a:off x="838200" y="365125"/>
            <a:ext cx="10515600" cy="1325563"/>
          </a:xfrm>
        </p:spPr>
        <p:txBody>
          <a:bodyPr>
            <a:normAutofit/>
          </a:bodyPr>
          <a:lstStyle/>
          <a:p>
            <a:r>
              <a:rPr lang="en-US" sz="5400" dirty="0"/>
              <a:t>Defining the Practice Experience</a:t>
            </a:r>
          </a:p>
        </p:txBody>
      </p:sp>
      <p:sp>
        <p:nvSpPr>
          <p:cNvPr id="11" name="sketch line">
            <a:extLst>
              <a:ext uri="{FF2B5EF4-FFF2-40B4-BE49-F238E27FC236}">
                <a16:creationId xmlns:a16="http://schemas.microsoft.com/office/drawing/2014/main" id="{01025C1F-B7D0-6F16-A195-F2999F7003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33C7A3F-AF09-02B0-216D-A017747BFD1F}"/>
              </a:ext>
            </a:extLst>
          </p:cNvPr>
          <p:cNvSpPr>
            <a:spLocks noGrp="1"/>
          </p:cNvSpPr>
          <p:nvPr>
            <p:ph idx="1"/>
          </p:nvPr>
        </p:nvSpPr>
        <p:spPr>
          <a:xfrm>
            <a:off x="838200" y="1929384"/>
            <a:ext cx="10515600" cy="4251960"/>
          </a:xfrm>
        </p:spPr>
        <p:txBody>
          <a:bodyPr>
            <a:normAutofit/>
          </a:bodyPr>
          <a:lstStyle/>
          <a:p>
            <a:pPr marL="0" indent="0">
              <a:buNone/>
            </a:pPr>
            <a:r>
              <a:rPr lang="en-US" dirty="0"/>
              <a:t>Applied Practice/Experiential learning: </a:t>
            </a:r>
          </a:p>
          <a:p>
            <a:pPr lvl="1"/>
            <a:r>
              <a:rPr lang="en-US" dirty="0"/>
              <a:t>Immerses the student in one or more aspects of public health operations under the guidance of a preceptor. It gives the students an opportunity to: </a:t>
            </a:r>
          </a:p>
          <a:p>
            <a:pPr lvl="2">
              <a:buFont typeface="Courier New" panose="02070309020205020404" pitchFamily="49" charset="0"/>
              <a:buChar char="o"/>
            </a:pPr>
            <a:r>
              <a:rPr lang="en-US" sz="2400" dirty="0"/>
              <a:t>apply what they are learning in a professional public health setting</a:t>
            </a:r>
          </a:p>
          <a:p>
            <a:pPr lvl="2">
              <a:buFont typeface="Courier New" panose="02070309020205020404" pitchFamily="49" charset="0"/>
              <a:buChar char="o"/>
            </a:pPr>
            <a:r>
              <a:rPr lang="en-US" sz="2400" dirty="0"/>
              <a:t>build knowledge, skills, abilities and relationships</a:t>
            </a:r>
          </a:p>
          <a:p>
            <a:pPr lvl="2">
              <a:buFont typeface="Courier New" panose="02070309020205020404" pitchFamily="49" charset="0"/>
              <a:buChar char="o"/>
            </a:pPr>
            <a:r>
              <a:rPr lang="en-US" sz="2400" dirty="0"/>
              <a:t>inform career choices/future directions</a:t>
            </a:r>
            <a:endParaRPr lang="en-US" sz="2800" dirty="0"/>
          </a:p>
          <a:p>
            <a:pPr marL="914400" lvl="2" indent="0">
              <a:buNone/>
            </a:pPr>
            <a:endParaRPr lang="en-US" sz="2400" dirty="0"/>
          </a:p>
          <a:p>
            <a:pPr marL="0" indent="0">
              <a:buNone/>
            </a:pPr>
            <a:endParaRPr lang="en-US" sz="2400" dirty="0"/>
          </a:p>
          <a:p>
            <a:pPr marL="0" indent="0">
              <a:buNone/>
            </a:pPr>
            <a:r>
              <a:rPr lang="en-US" sz="2400" i="1" dirty="0"/>
              <a:t>Note: The Practice Experience is not administrative, shadowing, clinical, research, or an extension of a student worker position </a:t>
            </a:r>
          </a:p>
          <a:p>
            <a:endParaRPr lang="en-US" sz="2200" dirty="0"/>
          </a:p>
        </p:txBody>
      </p:sp>
      <p:pic>
        <p:nvPicPr>
          <p:cNvPr id="4" name="Picture 3" descr="A purple and yellow text on a black background&#10;&#10;AI-generated content may be incorrect.">
            <a:extLst>
              <a:ext uri="{FF2B5EF4-FFF2-40B4-BE49-F238E27FC236}">
                <a16:creationId xmlns:a16="http://schemas.microsoft.com/office/drawing/2014/main" id="{0BE39828-0048-6464-AF32-E7F7E6C8D238}"/>
              </a:ext>
            </a:extLst>
          </p:cNvPr>
          <p:cNvPicPr>
            <a:picLocks noChangeAspect="1"/>
          </p:cNvPicPr>
          <p:nvPr/>
        </p:nvPicPr>
        <p:blipFill>
          <a:blip r:embed="rId2"/>
          <a:stretch>
            <a:fillRect/>
          </a:stretch>
        </p:blipFill>
        <p:spPr>
          <a:xfrm>
            <a:off x="10224962" y="5917860"/>
            <a:ext cx="1414395" cy="518205"/>
          </a:xfrm>
          <a:prstGeom prst="rect">
            <a:avLst/>
          </a:prstGeom>
        </p:spPr>
      </p:pic>
    </p:spTree>
    <p:extLst>
      <p:ext uri="{BB962C8B-B14F-4D97-AF65-F5344CB8AC3E}">
        <p14:creationId xmlns:p14="http://schemas.microsoft.com/office/powerpoint/2010/main" val="3820958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98555B2-55D3-EC8B-CC39-FF55E86DFABC}"/>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8E40F8A-ED22-D1A8-6727-52B9803671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0A07FA-5F86-C280-391D-53F576F07357}"/>
              </a:ext>
            </a:extLst>
          </p:cNvPr>
          <p:cNvSpPr>
            <a:spLocks noGrp="1"/>
          </p:cNvSpPr>
          <p:nvPr>
            <p:ph type="title"/>
          </p:nvPr>
        </p:nvSpPr>
        <p:spPr>
          <a:xfrm>
            <a:off x="838200" y="365125"/>
            <a:ext cx="10515600" cy="1325563"/>
          </a:xfrm>
        </p:spPr>
        <p:txBody>
          <a:bodyPr>
            <a:normAutofit/>
          </a:bodyPr>
          <a:lstStyle/>
          <a:p>
            <a:r>
              <a:rPr lang="en-US" sz="5400" dirty="0"/>
              <a:t>Course Prerequisites </a:t>
            </a:r>
          </a:p>
        </p:txBody>
      </p:sp>
      <p:sp>
        <p:nvSpPr>
          <p:cNvPr id="11" name="sketch line">
            <a:extLst>
              <a:ext uri="{FF2B5EF4-FFF2-40B4-BE49-F238E27FC236}">
                <a16:creationId xmlns:a16="http://schemas.microsoft.com/office/drawing/2014/main" id="{AD4D062C-87F3-0E04-1806-CB8DD0ABC4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473D7D8-3925-CC6B-7516-3A56C49EC723}"/>
              </a:ext>
            </a:extLst>
          </p:cNvPr>
          <p:cNvSpPr>
            <a:spLocks noGrp="1"/>
          </p:cNvSpPr>
          <p:nvPr>
            <p:ph idx="1"/>
          </p:nvPr>
        </p:nvSpPr>
        <p:spPr>
          <a:xfrm>
            <a:off x="838200" y="1929384"/>
            <a:ext cx="10515600" cy="4251960"/>
          </a:xfrm>
        </p:spPr>
        <p:txBody>
          <a:bodyPr>
            <a:normAutofit fontScale="92500" lnSpcReduction="20000"/>
          </a:bodyPr>
          <a:lstStyle/>
          <a:p>
            <a:pPr marL="0" indent="0">
              <a:buNone/>
            </a:pPr>
            <a:endParaRPr lang="en-US" sz="2000" dirty="0"/>
          </a:p>
          <a:p>
            <a:pPr marL="0" indent="0">
              <a:buNone/>
            </a:pPr>
            <a:r>
              <a:rPr lang="en-US" dirty="0"/>
              <a:t>As a minimum requirement, all MPH students must complete </a:t>
            </a:r>
            <a:r>
              <a:rPr lang="en-US" b="1" dirty="0"/>
              <a:t>at least 10 credit hours </a:t>
            </a:r>
            <a:r>
              <a:rPr lang="en-US" dirty="0"/>
              <a:t>including the BIOS core or EPID core and his/her program’s core before beginning their practice experience. Students are strongly recommended to take more courses before engaging in their practice experience. </a:t>
            </a:r>
          </a:p>
          <a:p>
            <a:pPr marL="0" indent="0">
              <a:buNone/>
            </a:pPr>
            <a:r>
              <a:rPr lang="en-US" dirty="0"/>
              <a:t> </a:t>
            </a:r>
          </a:p>
          <a:p>
            <a:pPr marL="0" indent="0">
              <a:buNone/>
            </a:pPr>
            <a:r>
              <a:rPr lang="en-US" dirty="0"/>
              <a:t>Students also must have a </a:t>
            </a:r>
            <a:r>
              <a:rPr lang="en-US" b="1" dirty="0"/>
              <a:t>3.0 GPA </a:t>
            </a:r>
            <a:r>
              <a:rPr lang="en-US" dirty="0"/>
              <a:t>and have completed </a:t>
            </a:r>
            <a:r>
              <a:rPr lang="en-US" b="1" dirty="0"/>
              <a:t>HIPAA and CITI training, as well as the SPH Code of Conduct. </a:t>
            </a:r>
          </a:p>
          <a:p>
            <a:pPr marL="0" indent="0">
              <a:buNone/>
            </a:pPr>
            <a:endParaRPr lang="en-US" b="1" dirty="0"/>
          </a:p>
          <a:p>
            <a:pPr marL="0" indent="0">
              <a:buNone/>
            </a:pPr>
            <a:r>
              <a:rPr lang="en-US" dirty="0"/>
              <a:t>* This course is a prerequisite for the PUBH 6600 Integrated Learning Experience </a:t>
            </a:r>
          </a:p>
          <a:p>
            <a:pPr marL="0" indent="0">
              <a:buNone/>
            </a:pPr>
            <a:endParaRPr lang="en-US" sz="2000" dirty="0"/>
          </a:p>
          <a:p>
            <a:pPr lvl="1">
              <a:buFont typeface="Courier New" panose="02070309020205020404" pitchFamily="49" charset="0"/>
              <a:buChar char="o"/>
            </a:pPr>
            <a:endParaRPr lang="en-US" sz="1800" dirty="0"/>
          </a:p>
          <a:p>
            <a:pPr marL="205740" lvl="1" indent="0" algn="ctr">
              <a:buNone/>
            </a:pPr>
            <a:endParaRPr lang="en-US" sz="1650" dirty="0"/>
          </a:p>
          <a:p>
            <a:pPr marL="205740" lvl="1" indent="0" algn="ctr">
              <a:buNone/>
            </a:pPr>
            <a:endParaRPr lang="en-US" sz="1800" b="1" i="1" dirty="0"/>
          </a:p>
          <a:p>
            <a:endParaRPr lang="en-US" sz="2200" dirty="0"/>
          </a:p>
        </p:txBody>
      </p:sp>
      <p:pic>
        <p:nvPicPr>
          <p:cNvPr id="4" name="Picture 3" descr="A purple and yellow text on a black background&#10;&#10;AI-generated content may be incorrect.">
            <a:extLst>
              <a:ext uri="{FF2B5EF4-FFF2-40B4-BE49-F238E27FC236}">
                <a16:creationId xmlns:a16="http://schemas.microsoft.com/office/drawing/2014/main" id="{9063EC85-231C-4DEA-6061-89F835EBC719}"/>
              </a:ext>
            </a:extLst>
          </p:cNvPr>
          <p:cNvPicPr>
            <a:picLocks noChangeAspect="1"/>
          </p:cNvPicPr>
          <p:nvPr/>
        </p:nvPicPr>
        <p:blipFill>
          <a:blip r:embed="rId2"/>
          <a:stretch>
            <a:fillRect/>
          </a:stretch>
        </p:blipFill>
        <p:spPr>
          <a:xfrm>
            <a:off x="10224962" y="5917860"/>
            <a:ext cx="1414395" cy="518205"/>
          </a:xfrm>
          <a:prstGeom prst="rect">
            <a:avLst/>
          </a:prstGeom>
        </p:spPr>
      </p:pic>
    </p:spTree>
    <p:extLst>
      <p:ext uri="{BB962C8B-B14F-4D97-AF65-F5344CB8AC3E}">
        <p14:creationId xmlns:p14="http://schemas.microsoft.com/office/powerpoint/2010/main" val="2849428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E5E4671-05F2-6AF9-D604-2CBD7FC57131}"/>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F9D8D5F-F114-A402-1452-879BBB1315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186094A-D170-3D22-2B5A-6115EAFE3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8CE46C-A2F4-5B4E-53DF-39431E3C7FB8}"/>
              </a:ext>
            </a:extLst>
          </p:cNvPr>
          <p:cNvSpPr>
            <a:spLocks noGrp="1"/>
          </p:cNvSpPr>
          <p:nvPr>
            <p:ph type="title"/>
          </p:nvPr>
        </p:nvSpPr>
        <p:spPr>
          <a:xfrm>
            <a:off x="1389278" y="1233241"/>
            <a:ext cx="3240506" cy="4064628"/>
          </a:xfrm>
        </p:spPr>
        <p:txBody>
          <a:bodyPr>
            <a:normAutofit/>
          </a:bodyPr>
          <a:lstStyle/>
          <a:p>
            <a:r>
              <a:rPr lang="en-US" dirty="0">
                <a:solidFill>
                  <a:srgbClr val="FFFFFF"/>
                </a:solidFill>
              </a:rPr>
              <a:t>Practice Experience Procedures and Forms</a:t>
            </a:r>
          </a:p>
        </p:txBody>
      </p:sp>
      <p:sp>
        <p:nvSpPr>
          <p:cNvPr id="20" name="Freeform: Shape 19">
            <a:extLst>
              <a:ext uri="{FF2B5EF4-FFF2-40B4-BE49-F238E27FC236}">
                <a16:creationId xmlns:a16="http://schemas.microsoft.com/office/drawing/2014/main" id="{7EF060F1-7DE4-0FAE-C803-5D2B7FF33A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CF55BEAA-EC6A-D849-AAD1-BB72E802D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9F393BDE-CAEA-B221-3AA8-9D51E80BB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C0242219-4A3E-CDDC-1440-740F1F156FC9}"/>
              </a:ext>
            </a:extLst>
          </p:cNvPr>
          <p:cNvSpPr>
            <a:spLocks noGrp="1"/>
          </p:cNvSpPr>
          <p:nvPr>
            <p:ph idx="1"/>
          </p:nvPr>
        </p:nvSpPr>
        <p:spPr>
          <a:xfrm>
            <a:off x="5698912" y="146363"/>
            <a:ext cx="6302588" cy="6289703"/>
          </a:xfrm>
        </p:spPr>
        <p:txBody>
          <a:bodyPr anchor="t">
            <a:normAutofit lnSpcReduction="10000"/>
          </a:bodyPr>
          <a:lstStyle/>
          <a:p>
            <a:r>
              <a:rPr lang="en-US" sz="2400" dirty="0"/>
              <a:t>The Office of Public Health Practice and Community Engagement will host a series of information sessions for students planning to complete the practice experience. </a:t>
            </a:r>
          </a:p>
          <a:p>
            <a:r>
              <a:rPr lang="en-US" sz="2400" dirty="0"/>
              <a:t>Each Spring and Summer semesters, MPH students receive an email outlining all Practice Experience requirements and deadlines.</a:t>
            </a:r>
          </a:p>
          <a:p>
            <a:r>
              <a:rPr lang="en-US" sz="2400" dirty="0"/>
              <a:t>Practice Experience students will contact community partners to inquire about availability for a placement the semester before they plan to take the course.</a:t>
            </a:r>
          </a:p>
          <a:p>
            <a:r>
              <a:rPr lang="en-US" sz="2400" dirty="0"/>
              <a:t>Proposal* (submitted the semester before planned enrollment in the course)</a:t>
            </a:r>
          </a:p>
          <a:p>
            <a:pPr lvl="1">
              <a:buFont typeface="Courier New" panose="02070309020205020404" pitchFamily="49" charset="0"/>
              <a:buChar char="o"/>
            </a:pPr>
            <a:r>
              <a:rPr lang="en-US" sz="1800" dirty="0"/>
              <a:t>Developed collaboratively with student and preceptor</a:t>
            </a:r>
          </a:p>
          <a:p>
            <a:pPr lvl="1">
              <a:buFont typeface="Courier New" panose="02070309020205020404" pitchFamily="49" charset="0"/>
              <a:buChar char="o"/>
            </a:pPr>
            <a:r>
              <a:rPr lang="en-US" sz="1800" dirty="0"/>
              <a:t>Signed by student, preceptor, student academic advisor, and PE course director</a:t>
            </a:r>
          </a:p>
          <a:p>
            <a:pPr lvl="1">
              <a:buFont typeface="Courier New" panose="02070309020205020404" pitchFamily="49" charset="0"/>
              <a:buChar char="o"/>
            </a:pPr>
            <a:r>
              <a:rPr lang="en-US" sz="1800" dirty="0"/>
              <a:t>The PE office to meets with each student to discuss their proposal. After this meeting registration codes are issued for enrollment in the course.</a:t>
            </a:r>
          </a:p>
        </p:txBody>
      </p:sp>
      <p:sp>
        <p:nvSpPr>
          <p:cNvPr id="26" name="Freeform: Shape 25">
            <a:extLst>
              <a:ext uri="{FF2B5EF4-FFF2-40B4-BE49-F238E27FC236}">
                <a16:creationId xmlns:a16="http://schemas.microsoft.com/office/drawing/2014/main" id="{674D6E02-7C89-15F3-747F-6C3FA2927B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A3863302-5A59-8DF9-42FB-C31EF32E8F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82C9A2A6-B3C2-AF94-C659-A69430C6A6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descr="A purple and yellow text on a black background&#10;&#10;AI-generated content may be incorrect.">
            <a:extLst>
              <a:ext uri="{FF2B5EF4-FFF2-40B4-BE49-F238E27FC236}">
                <a16:creationId xmlns:a16="http://schemas.microsoft.com/office/drawing/2014/main" id="{365AD795-39C0-26F5-29AD-A92119E0EEDD}"/>
              </a:ext>
            </a:extLst>
          </p:cNvPr>
          <p:cNvPicPr>
            <a:picLocks noChangeAspect="1"/>
          </p:cNvPicPr>
          <p:nvPr/>
        </p:nvPicPr>
        <p:blipFill>
          <a:blip r:embed="rId2"/>
          <a:stretch>
            <a:fillRect/>
          </a:stretch>
        </p:blipFill>
        <p:spPr>
          <a:xfrm>
            <a:off x="10237488" y="6193432"/>
            <a:ext cx="1414395" cy="518205"/>
          </a:xfrm>
          <a:prstGeom prst="rect">
            <a:avLst/>
          </a:prstGeom>
        </p:spPr>
      </p:pic>
    </p:spTree>
    <p:extLst>
      <p:ext uri="{BB962C8B-B14F-4D97-AF65-F5344CB8AC3E}">
        <p14:creationId xmlns:p14="http://schemas.microsoft.com/office/powerpoint/2010/main" val="682663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C300CBB-56F9-BA64-1DED-72F621E16968}"/>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CFD80F-5475-8E8D-16BB-259BE7EA5205}"/>
              </a:ext>
            </a:extLst>
          </p:cNvPr>
          <p:cNvSpPr>
            <a:spLocks noGrp="1"/>
          </p:cNvSpPr>
          <p:nvPr>
            <p:ph type="title"/>
          </p:nvPr>
        </p:nvSpPr>
        <p:spPr>
          <a:xfrm>
            <a:off x="1389278" y="1233241"/>
            <a:ext cx="3240506" cy="4064628"/>
          </a:xfrm>
        </p:spPr>
        <p:txBody>
          <a:bodyPr>
            <a:normAutofit/>
          </a:bodyPr>
          <a:lstStyle/>
          <a:p>
            <a:r>
              <a:rPr lang="en-US" dirty="0">
                <a:solidFill>
                  <a:srgbClr val="FFFFFF"/>
                </a:solidFill>
              </a:rPr>
              <a:t>Practice Experience Procedures and Forms</a:t>
            </a:r>
          </a:p>
        </p:txBody>
      </p:sp>
      <p:sp>
        <p:nvSpPr>
          <p:cNvPr id="20" name="Freeform: Shape 19">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E9F9EF57-B530-6833-9302-D75C031D6697}"/>
              </a:ext>
            </a:extLst>
          </p:cNvPr>
          <p:cNvSpPr>
            <a:spLocks noGrp="1"/>
          </p:cNvSpPr>
          <p:nvPr>
            <p:ph idx="1"/>
          </p:nvPr>
        </p:nvSpPr>
        <p:spPr>
          <a:xfrm>
            <a:off x="5698912" y="591008"/>
            <a:ext cx="6302588" cy="5845057"/>
          </a:xfrm>
        </p:spPr>
        <p:txBody>
          <a:bodyPr anchor="t">
            <a:normAutofit/>
          </a:bodyPr>
          <a:lstStyle/>
          <a:p>
            <a:pPr marL="0" indent="0">
              <a:buNone/>
            </a:pPr>
            <a:r>
              <a:rPr lang="en-US" sz="2400" dirty="0"/>
              <a:t>Each of the following forms must be submitted with the PE Proposal:</a:t>
            </a:r>
          </a:p>
          <a:p>
            <a:r>
              <a:rPr lang="en-US" dirty="0"/>
              <a:t>Preceptor – Student Agreement*</a:t>
            </a:r>
          </a:p>
          <a:p>
            <a:pPr lvl="1">
              <a:buFont typeface="Courier New" panose="02070309020205020404" pitchFamily="49" charset="0"/>
              <a:buChar char="o"/>
            </a:pPr>
            <a:r>
              <a:rPr lang="en-US" sz="1800" dirty="0"/>
              <a:t>Defines roles and responsibilities of student and preceptor</a:t>
            </a:r>
          </a:p>
          <a:p>
            <a:pPr lvl="1">
              <a:buFont typeface="Courier New" panose="02070309020205020404" pitchFamily="49" charset="0"/>
              <a:buChar char="o"/>
            </a:pPr>
            <a:r>
              <a:rPr lang="en-US" sz="1800" dirty="0"/>
              <a:t>Must be signed by the student and preceptor</a:t>
            </a:r>
          </a:p>
          <a:p>
            <a:r>
              <a:rPr lang="en-US" sz="2400" dirty="0"/>
              <a:t>New Site Data form for new sites*</a:t>
            </a:r>
          </a:p>
          <a:p>
            <a:r>
              <a:rPr lang="en-US" sz="2400" dirty="0"/>
              <a:t>CV/resume for new preceptors</a:t>
            </a:r>
          </a:p>
          <a:p>
            <a:r>
              <a:rPr lang="en-US" sz="2400" dirty="0"/>
              <a:t>No late forms accepted, and no extensions permitted**</a:t>
            </a:r>
          </a:p>
          <a:p>
            <a:pPr marL="0" indent="0">
              <a:buNone/>
            </a:pPr>
            <a:r>
              <a:rPr lang="en-US" sz="1000" dirty="0"/>
              <a:t>*Forms are on the Practice Experience webpage</a:t>
            </a:r>
          </a:p>
          <a:p>
            <a:pPr marL="0" indent="0">
              <a:buNone/>
            </a:pPr>
            <a:r>
              <a:rPr lang="en-US" sz="1000" dirty="0"/>
              <a:t>**Accommodations are made for students awaiting acceptance to formal internship programs</a:t>
            </a:r>
          </a:p>
        </p:txBody>
      </p:sp>
      <p:sp>
        <p:nvSpPr>
          <p:cNvPr id="26" name="Freeform: Shape 25">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descr="A purple and yellow text on a black background&#10;&#10;AI-generated content may be incorrect.">
            <a:extLst>
              <a:ext uri="{FF2B5EF4-FFF2-40B4-BE49-F238E27FC236}">
                <a16:creationId xmlns:a16="http://schemas.microsoft.com/office/drawing/2014/main" id="{BED7DAD2-5F79-8407-42D2-65E609708017}"/>
              </a:ext>
            </a:extLst>
          </p:cNvPr>
          <p:cNvPicPr>
            <a:picLocks noChangeAspect="1"/>
          </p:cNvPicPr>
          <p:nvPr/>
        </p:nvPicPr>
        <p:blipFill>
          <a:blip r:embed="rId2"/>
          <a:stretch>
            <a:fillRect/>
          </a:stretch>
        </p:blipFill>
        <p:spPr>
          <a:xfrm>
            <a:off x="10237488" y="6193432"/>
            <a:ext cx="1414395" cy="518205"/>
          </a:xfrm>
          <a:prstGeom prst="rect">
            <a:avLst/>
          </a:prstGeom>
        </p:spPr>
      </p:pic>
    </p:spTree>
    <p:extLst>
      <p:ext uri="{BB962C8B-B14F-4D97-AF65-F5344CB8AC3E}">
        <p14:creationId xmlns:p14="http://schemas.microsoft.com/office/powerpoint/2010/main" val="3861022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A28E256-2C43-D8F9-6C71-2D4D2EF1132C}"/>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47064BA-BE95-9366-0C10-318580664E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305514-C58D-EB38-B185-F40AC7A2F54A}"/>
              </a:ext>
            </a:extLst>
          </p:cNvPr>
          <p:cNvSpPr>
            <a:spLocks noGrp="1"/>
          </p:cNvSpPr>
          <p:nvPr>
            <p:ph type="title"/>
          </p:nvPr>
        </p:nvSpPr>
        <p:spPr>
          <a:xfrm>
            <a:off x="838200" y="365125"/>
            <a:ext cx="10515600" cy="1325563"/>
          </a:xfrm>
        </p:spPr>
        <p:txBody>
          <a:bodyPr>
            <a:normAutofit/>
          </a:bodyPr>
          <a:lstStyle/>
          <a:p>
            <a:r>
              <a:rPr lang="en-US" sz="5400" dirty="0"/>
              <a:t>PUBH 6800 Course Description</a:t>
            </a:r>
          </a:p>
        </p:txBody>
      </p:sp>
      <p:sp>
        <p:nvSpPr>
          <p:cNvPr id="11" name="sketch line">
            <a:extLst>
              <a:ext uri="{FF2B5EF4-FFF2-40B4-BE49-F238E27FC236}">
                <a16:creationId xmlns:a16="http://schemas.microsoft.com/office/drawing/2014/main" id="{B75B72F4-0E73-1CBD-CB63-607C44E0A8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3172FC5-0C60-3435-AB0F-2D067F44FBC4}"/>
              </a:ext>
            </a:extLst>
          </p:cNvPr>
          <p:cNvSpPr>
            <a:spLocks noGrp="1"/>
          </p:cNvSpPr>
          <p:nvPr>
            <p:ph idx="1"/>
          </p:nvPr>
        </p:nvSpPr>
        <p:spPr>
          <a:xfrm>
            <a:off x="838200" y="1929384"/>
            <a:ext cx="10515600" cy="4251960"/>
          </a:xfrm>
        </p:spPr>
        <p:txBody>
          <a:bodyPr>
            <a:normAutofit fontScale="85000" lnSpcReduction="20000"/>
          </a:bodyPr>
          <a:lstStyle/>
          <a:p>
            <a:pPr marL="0" indent="0">
              <a:buNone/>
            </a:pPr>
            <a:r>
              <a:rPr lang="en-US" dirty="0"/>
              <a:t>The Practice Experience is a </a:t>
            </a:r>
            <a:r>
              <a:rPr lang="en-US" b="1" dirty="0"/>
              <a:t>3-credit hour </a:t>
            </a:r>
            <a:r>
              <a:rPr lang="en-US" dirty="0"/>
              <a:t>course offered in Fall and Summer semesters. The course includes both a didactic and applied practice component.</a:t>
            </a:r>
          </a:p>
          <a:p>
            <a:pPr marL="0" indent="0">
              <a:buNone/>
            </a:pPr>
            <a:endParaRPr lang="en-US" dirty="0"/>
          </a:p>
          <a:p>
            <a:pPr marL="0" indent="0">
              <a:buNone/>
            </a:pPr>
            <a:r>
              <a:rPr lang="en-US" dirty="0"/>
              <a:t>Every MPH student is required to demonstrate competency in public health knowledge, principles, and skills acquired through previous public health coursework in actual efforts to improve health and reduce morbidity and mortality of a population.</a:t>
            </a:r>
          </a:p>
          <a:p>
            <a:pPr marL="0" indent="0">
              <a:buNone/>
            </a:pPr>
            <a:endParaRPr lang="en-US" dirty="0"/>
          </a:p>
          <a:p>
            <a:pPr marL="0" indent="0">
              <a:buNone/>
            </a:pPr>
            <a:r>
              <a:rPr lang="en-US" dirty="0"/>
              <a:t>Under the guidance of a preceptor, the student provides </a:t>
            </a:r>
            <a:r>
              <a:rPr lang="en-US" b="1" dirty="0"/>
              <a:t>200 hours </a:t>
            </a:r>
            <a:r>
              <a:rPr lang="en-US" dirty="0"/>
              <a:t>to the placement site in one or more aspects of public health operations: community health education/health promotion; program planning, organization or management; surveillance; database development; statistical analysis; environmental or occupational health; and/or grant writing. </a:t>
            </a:r>
            <a:endParaRPr lang="en-US" sz="2000" dirty="0"/>
          </a:p>
          <a:p>
            <a:pPr lvl="1">
              <a:buFont typeface="Courier New" panose="02070309020205020404" pitchFamily="49" charset="0"/>
              <a:buChar char="o"/>
            </a:pPr>
            <a:endParaRPr lang="en-US" sz="1800" dirty="0"/>
          </a:p>
          <a:p>
            <a:pPr marL="205740" lvl="1" indent="0" algn="ctr">
              <a:buNone/>
            </a:pPr>
            <a:endParaRPr lang="en-US" sz="1650" dirty="0"/>
          </a:p>
          <a:p>
            <a:pPr marL="205740" lvl="1" indent="0" algn="ctr">
              <a:buNone/>
            </a:pPr>
            <a:endParaRPr lang="en-US" sz="1800" b="1" i="1" dirty="0"/>
          </a:p>
          <a:p>
            <a:endParaRPr lang="en-US" sz="2200" dirty="0"/>
          </a:p>
        </p:txBody>
      </p:sp>
      <p:pic>
        <p:nvPicPr>
          <p:cNvPr id="4" name="Picture 3" descr="A purple and yellow text on a black background&#10;&#10;AI-generated content may be incorrect.">
            <a:extLst>
              <a:ext uri="{FF2B5EF4-FFF2-40B4-BE49-F238E27FC236}">
                <a16:creationId xmlns:a16="http://schemas.microsoft.com/office/drawing/2014/main" id="{C84F4F6C-1410-59FF-8539-36162B987C7D}"/>
              </a:ext>
            </a:extLst>
          </p:cNvPr>
          <p:cNvPicPr>
            <a:picLocks noChangeAspect="1"/>
          </p:cNvPicPr>
          <p:nvPr/>
        </p:nvPicPr>
        <p:blipFill>
          <a:blip r:embed="rId2"/>
          <a:stretch>
            <a:fillRect/>
          </a:stretch>
        </p:blipFill>
        <p:spPr>
          <a:xfrm>
            <a:off x="10224962" y="5917860"/>
            <a:ext cx="1414395" cy="518205"/>
          </a:xfrm>
          <a:prstGeom prst="rect">
            <a:avLst/>
          </a:prstGeom>
        </p:spPr>
      </p:pic>
    </p:spTree>
    <p:extLst>
      <p:ext uri="{BB962C8B-B14F-4D97-AF65-F5344CB8AC3E}">
        <p14:creationId xmlns:p14="http://schemas.microsoft.com/office/powerpoint/2010/main" val="134831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8FFFC9C-C8D6-59B6-A6C5-6456E75DF4AD}"/>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0A1B613-D396-981E-4035-FF268C4E9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E0340A-DD89-C963-4FF8-D7318A2BCBE7}"/>
              </a:ext>
            </a:extLst>
          </p:cNvPr>
          <p:cNvSpPr>
            <a:spLocks noGrp="1"/>
          </p:cNvSpPr>
          <p:nvPr>
            <p:ph type="title"/>
          </p:nvPr>
        </p:nvSpPr>
        <p:spPr>
          <a:xfrm>
            <a:off x="838200" y="365125"/>
            <a:ext cx="10515600" cy="1325563"/>
          </a:xfrm>
        </p:spPr>
        <p:txBody>
          <a:bodyPr>
            <a:normAutofit/>
          </a:bodyPr>
          <a:lstStyle/>
          <a:p>
            <a:r>
              <a:rPr lang="en-US" sz="5400" dirty="0"/>
              <a:t>Course Learning Objectives</a:t>
            </a:r>
          </a:p>
        </p:txBody>
      </p:sp>
      <p:sp>
        <p:nvSpPr>
          <p:cNvPr id="11" name="sketch line">
            <a:extLst>
              <a:ext uri="{FF2B5EF4-FFF2-40B4-BE49-F238E27FC236}">
                <a16:creationId xmlns:a16="http://schemas.microsoft.com/office/drawing/2014/main" id="{F33BDEBA-FC32-87D8-8816-9C9D9F9CC8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2463EE6-A93A-D755-BC6E-8EFCA9EDA737}"/>
              </a:ext>
            </a:extLst>
          </p:cNvPr>
          <p:cNvSpPr>
            <a:spLocks noGrp="1"/>
          </p:cNvSpPr>
          <p:nvPr>
            <p:ph idx="1"/>
          </p:nvPr>
        </p:nvSpPr>
        <p:spPr>
          <a:xfrm>
            <a:off x="838200" y="1929384"/>
            <a:ext cx="10515600" cy="4251960"/>
          </a:xfrm>
        </p:spPr>
        <p:txBody>
          <a:bodyPr>
            <a:normAutofit/>
          </a:bodyPr>
          <a:lstStyle/>
          <a:p>
            <a:pPr marL="0" indent="0">
              <a:buNone/>
            </a:pPr>
            <a:endParaRPr lang="en-US" sz="2000" dirty="0"/>
          </a:p>
          <a:p>
            <a:pPr marL="0" indent="0">
              <a:buNone/>
            </a:pPr>
            <a:r>
              <a:rPr lang="en-US" dirty="0"/>
              <a:t>Students completing the practice experience will be able to:</a:t>
            </a:r>
          </a:p>
          <a:p>
            <a:pPr marL="0" indent="0">
              <a:buNone/>
            </a:pPr>
            <a:endParaRPr lang="en-US" sz="2000" dirty="0"/>
          </a:p>
          <a:p>
            <a:pPr lvl="1"/>
            <a:r>
              <a:rPr lang="en-US" dirty="0"/>
              <a:t>Apply public health theory, knowledge, and skills in a public health practice setting.</a:t>
            </a:r>
          </a:p>
          <a:p>
            <a:pPr lvl="1"/>
            <a:r>
              <a:rPr lang="en-US" dirty="0"/>
              <a:t>Complete a defined project(s) in an area of public health practice including the functions of core public health: assessment, policy development, and assurance.</a:t>
            </a:r>
          </a:p>
          <a:p>
            <a:pPr lvl="1"/>
            <a:r>
              <a:rPr lang="en-US" dirty="0"/>
              <a:t>Demonstrate proficiency in a public health practice area(s).</a:t>
            </a:r>
          </a:p>
          <a:p>
            <a:pPr lvl="1"/>
            <a:r>
              <a:rPr lang="en-US" dirty="0"/>
              <a:t>Demonstrate leadership, teamwork, and communication skills in the development of a public health practice activity.</a:t>
            </a:r>
          </a:p>
          <a:p>
            <a:pPr marL="0" indent="0">
              <a:buNone/>
            </a:pPr>
            <a:endParaRPr lang="en-US" sz="2000" dirty="0"/>
          </a:p>
          <a:p>
            <a:pPr lvl="1">
              <a:buFont typeface="Courier New" panose="02070309020205020404" pitchFamily="49" charset="0"/>
              <a:buChar char="o"/>
            </a:pPr>
            <a:endParaRPr lang="en-US" sz="1800" dirty="0"/>
          </a:p>
          <a:p>
            <a:pPr marL="205740" lvl="1" indent="0" algn="ctr">
              <a:buNone/>
            </a:pPr>
            <a:endParaRPr lang="en-US" sz="1650" dirty="0"/>
          </a:p>
          <a:p>
            <a:pPr marL="205740" lvl="1" indent="0" algn="ctr">
              <a:buNone/>
            </a:pPr>
            <a:endParaRPr lang="en-US" sz="1800" b="1" i="1" dirty="0"/>
          </a:p>
          <a:p>
            <a:endParaRPr lang="en-US" sz="2200" dirty="0"/>
          </a:p>
        </p:txBody>
      </p:sp>
      <p:pic>
        <p:nvPicPr>
          <p:cNvPr id="4" name="Picture 3" descr="A purple and yellow text on a black background&#10;&#10;AI-generated content may be incorrect.">
            <a:extLst>
              <a:ext uri="{FF2B5EF4-FFF2-40B4-BE49-F238E27FC236}">
                <a16:creationId xmlns:a16="http://schemas.microsoft.com/office/drawing/2014/main" id="{98DDB4F0-0820-96DA-6205-7F366DDAA6D9}"/>
              </a:ext>
            </a:extLst>
          </p:cNvPr>
          <p:cNvPicPr>
            <a:picLocks noChangeAspect="1"/>
          </p:cNvPicPr>
          <p:nvPr/>
        </p:nvPicPr>
        <p:blipFill>
          <a:blip r:embed="rId2"/>
          <a:stretch>
            <a:fillRect/>
          </a:stretch>
        </p:blipFill>
        <p:spPr>
          <a:xfrm>
            <a:off x="10224962" y="5917860"/>
            <a:ext cx="1414395" cy="518205"/>
          </a:xfrm>
          <a:prstGeom prst="rect">
            <a:avLst/>
          </a:prstGeom>
        </p:spPr>
      </p:pic>
    </p:spTree>
    <p:extLst>
      <p:ext uri="{BB962C8B-B14F-4D97-AF65-F5344CB8AC3E}">
        <p14:creationId xmlns:p14="http://schemas.microsoft.com/office/powerpoint/2010/main" val="2319614075"/>
      </p:ext>
    </p:extLst>
  </p:cSld>
  <p:clrMapOvr>
    <a:masterClrMapping/>
  </p:clrMapOvr>
</p:sld>
</file>

<file path=ppt/theme/theme1.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982</TotalTime>
  <Words>1350</Words>
  <Application>Microsoft Office PowerPoint</Application>
  <PresentationFormat>Widescreen</PresentationFormat>
  <Paragraphs>143</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Aptos</vt:lpstr>
      <vt:lpstr>Aptos Display</vt:lpstr>
      <vt:lpstr>Arial</vt:lpstr>
      <vt:lpstr>Courier New</vt:lpstr>
      <vt:lpstr>Office Theme</vt:lpstr>
      <vt:lpstr>PowerPoint Presentation</vt:lpstr>
      <vt:lpstr>Office of Public Health Practice &amp; Community Engagement </vt:lpstr>
      <vt:lpstr>PowerPoint Presentation</vt:lpstr>
      <vt:lpstr>Defining the Practice Experience</vt:lpstr>
      <vt:lpstr>Course Prerequisites </vt:lpstr>
      <vt:lpstr>Practice Experience Procedures and Forms</vt:lpstr>
      <vt:lpstr>Practice Experience Procedures and Forms</vt:lpstr>
      <vt:lpstr>PUBH 6800 Course Description</vt:lpstr>
      <vt:lpstr>Course Learning Objectives</vt:lpstr>
      <vt:lpstr>Course Evaluation &amp; Grading</vt:lpstr>
      <vt:lpstr>Student  Roles &amp; Responsibilities  </vt:lpstr>
      <vt:lpstr>Preceptor Roles &amp; Responsibilities  </vt:lpstr>
      <vt:lpstr>Practice Experience: Competencies</vt:lpstr>
      <vt:lpstr>Practice Experience: Deliverables </vt:lpstr>
      <vt:lpstr>Proposal Due Dates</vt:lpstr>
      <vt:lpstr>FAQs</vt:lpstr>
      <vt:lpstr>Practice Experience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Merritt, Yvette W.</dc:creator>
  <cp:lastModifiedBy>Merritt, Yvette W.</cp:lastModifiedBy>
  <cp:revision>6</cp:revision>
  <dcterms:created xsi:type="dcterms:W3CDTF">2025-09-18T16:54:52Z</dcterms:created>
  <dcterms:modified xsi:type="dcterms:W3CDTF">2025-10-31T04:23:47Z</dcterms:modified>
</cp:coreProperties>
</file>