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3" r:id="rId1"/>
  </p:sldMasterIdLst>
  <p:notesMasterIdLst>
    <p:notesMasterId r:id="rId24"/>
  </p:notesMasterIdLst>
  <p:sldIdLst>
    <p:sldId id="256" r:id="rId2"/>
    <p:sldId id="260" r:id="rId3"/>
    <p:sldId id="257" r:id="rId4"/>
    <p:sldId id="258" r:id="rId5"/>
    <p:sldId id="259" r:id="rId6"/>
    <p:sldId id="261" r:id="rId7"/>
    <p:sldId id="262" r:id="rId8"/>
    <p:sldId id="263" r:id="rId9"/>
    <p:sldId id="264" r:id="rId10"/>
    <p:sldId id="265" r:id="rId11"/>
    <p:sldId id="276" r:id="rId12"/>
    <p:sldId id="267" r:id="rId13"/>
    <p:sldId id="268" r:id="rId14"/>
    <p:sldId id="269" r:id="rId15"/>
    <p:sldId id="270" r:id="rId16"/>
    <p:sldId id="271" r:id="rId17"/>
    <p:sldId id="272" r:id="rId18"/>
    <p:sldId id="273" r:id="rId19"/>
    <p:sldId id="274" r:id="rId20"/>
    <p:sldId id="275"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30"/>
    <p:restoredTop sz="94688"/>
  </p:normalViewPr>
  <p:slideViewPr>
    <p:cSldViewPr snapToGrid="0">
      <p:cViewPr>
        <p:scale>
          <a:sx n="110" d="100"/>
          <a:sy n="110" d="100"/>
        </p:scale>
        <p:origin x="400" y="2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98B4D5-E5F1-6248-8E2B-B595AF9D239D}" type="datetimeFigureOut">
              <a:rPr lang="en-US" smtClean="0"/>
              <a:t>11/18/25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6E59FC-AFF7-C34B-93B1-2F13A6FBD28F}" type="slidenum">
              <a:rPr lang="en-US" smtClean="0"/>
              <a:t>‹#›</a:t>
            </a:fld>
            <a:endParaRPr lang="en-US"/>
          </a:p>
        </p:txBody>
      </p:sp>
    </p:spTree>
    <p:extLst>
      <p:ext uri="{BB962C8B-B14F-4D97-AF65-F5344CB8AC3E}">
        <p14:creationId xmlns:p14="http://schemas.microsoft.com/office/powerpoint/2010/main" val="276268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My aim was not to intervene clinically but to evaluate the current state of adherence. This gives ACLA actionable insight into where adherence drops and what factors may contribute.</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3</a:t>
            </a:fld>
            <a:endParaRPr lang="en-US"/>
          </a:p>
        </p:txBody>
      </p:sp>
    </p:spTree>
    <p:extLst>
      <p:ext uri="{BB962C8B-B14F-4D97-AF65-F5344CB8AC3E}">
        <p14:creationId xmlns:p14="http://schemas.microsoft.com/office/powerpoint/2010/main" val="3327812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About double the number of members have only ever utilized oral antipsychotics during their treatment when compared to those who have been on an LAI at least once during their treatment. </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13</a:t>
            </a:fld>
            <a:endParaRPr lang="en-US"/>
          </a:p>
        </p:txBody>
      </p:sp>
    </p:spTree>
    <p:extLst>
      <p:ext uri="{BB962C8B-B14F-4D97-AF65-F5344CB8AC3E}">
        <p14:creationId xmlns:p14="http://schemas.microsoft.com/office/powerpoint/2010/main" val="1213499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Members with a history of LAI use show stronger adherence.</a:t>
            </a:r>
            <a:br>
              <a:rPr lang="en-US" dirty="0"/>
            </a:br>
            <a:r>
              <a:rPr lang="en-US" sz="1200" b="0" i="0" u="none" strike="noStrike" kern="1200" dirty="0">
                <a:solidFill>
                  <a:schemeClr val="tx1"/>
                </a:solidFill>
                <a:effectLst/>
                <a:latin typeface="+mn-lt"/>
                <a:ea typeface="+mn-ea"/>
                <a:cs typeface="+mn-cs"/>
              </a:rPr>
              <a:t>This supports expanding LAI access in the ACLA population.</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14</a:t>
            </a:fld>
            <a:endParaRPr lang="en-US"/>
          </a:p>
        </p:txBody>
      </p:sp>
    </p:spTree>
    <p:extLst>
      <p:ext uri="{BB962C8B-B14F-4D97-AF65-F5344CB8AC3E}">
        <p14:creationId xmlns:p14="http://schemas.microsoft.com/office/powerpoint/2010/main" val="2639414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Members who are non adherent have higher levels of ED use.</a:t>
            </a:r>
            <a:br>
              <a:rPr lang="en-US" dirty="0"/>
            </a:br>
            <a:r>
              <a:rPr lang="en-US" sz="1200" b="0" i="0" u="none" strike="noStrike" kern="1200" dirty="0">
                <a:solidFill>
                  <a:schemeClr val="tx1"/>
                </a:solidFill>
                <a:effectLst/>
                <a:latin typeface="+mn-lt"/>
                <a:ea typeface="+mn-ea"/>
                <a:cs typeface="+mn-cs"/>
              </a:rPr>
              <a:t>This aligns with what is expected clinically.</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15</a:t>
            </a:fld>
            <a:endParaRPr lang="en-US"/>
          </a:p>
        </p:txBody>
      </p:sp>
    </p:spTree>
    <p:extLst>
      <p:ext uri="{BB962C8B-B14F-4D97-AF65-F5344CB8AC3E}">
        <p14:creationId xmlns:p14="http://schemas.microsoft.com/office/powerpoint/2010/main" val="3225273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Non adherent members are admitted at far higher rates. This is one of the most significant disparities found. Very obvious the effect that non-adherence has on the likelihood that a patient will be admitted to the hospital at some point in time SPECIFICALLY AS A RESULT OF THE SYMPTOMS CAUSED BY SAA. These are admissions with Primary diagnosis of SAA.</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16</a:t>
            </a:fld>
            <a:endParaRPr lang="en-US"/>
          </a:p>
        </p:txBody>
      </p:sp>
    </p:spTree>
    <p:extLst>
      <p:ext uri="{BB962C8B-B14F-4D97-AF65-F5344CB8AC3E}">
        <p14:creationId xmlns:p14="http://schemas.microsoft.com/office/powerpoint/2010/main" val="3581265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Younger cohorts tend to use the ED more.</a:t>
            </a:r>
            <a:br>
              <a:rPr lang="en-US" dirty="0"/>
            </a:br>
            <a:r>
              <a:rPr lang="en-US" sz="1200" b="0" i="0" u="none" strike="noStrike" kern="1200" dirty="0">
                <a:solidFill>
                  <a:schemeClr val="tx1"/>
                </a:solidFill>
                <a:effectLst/>
                <a:latin typeface="+mn-lt"/>
                <a:ea typeface="+mn-ea"/>
                <a:cs typeface="+mn-cs"/>
              </a:rPr>
              <a:t>This may reflect crisis driven patterns or inconsistent outpatient engagement.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Corresponds to the adherence rates across age groups.</a:t>
            </a:r>
            <a:endParaRPr lang="en-US" dirty="0"/>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17</a:t>
            </a:fld>
            <a:endParaRPr lang="en-US"/>
          </a:p>
        </p:txBody>
      </p:sp>
    </p:spTree>
    <p:extLst>
      <p:ext uri="{BB962C8B-B14F-4D97-AF65-F5344CB8AC3E}">
        <p14:creationId xmlns:p14="http://schemas.microsoft.com/office/powerpoint/2010/main" val="412843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Similar trend — older age groups appear more stable.</a:t>
            </a:r>
          </a:p>
          <a:p>
            <a:r>
              <a:rPr lang="en-US" sz="1200" b="0" i="0" u="none" strike="noStrike" kern="1200" dirty="0">
                <a:solidFill>
                  <a:schemeClr val="tx1"/>
                </a:solidFill>
                <a:effectLst/>
                <a:latin typeface="+mn-lt"/>
                <a:ea typeface="+mn-ea"/>
                <a:cs typeface="+mn-cs"/>
              </a:rPr>
              <a:t>Corresponds to the adherence rates across age groups.</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18</a:t>
            </a:fld>
            <a:endParaRPr lang="en-US"/>
          </a:p>
        </p:txBody>
      </p:sp>
    </p:spTree>
    <p:extLst>
      <p:ext uri="{BB962C8B-B14F-4D97-AF65-F5344CB8AC3E}">
        <p14:creationId xmlns:p14="http://schemas.microsoft.com/office/powerpoint/2010/main" val="5513848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Black members were more likely than White members to have any history of LAI use, though both groups still relied mostly on oral medications.</a:t>
            </a:r>
          </a:p>
          <a:p>
            <a:r>
              <a:rPr lang="en-US" sz="1200" b="0" i="0" u="none" strike="noStrike" kern="1200" dirty="0">
                <a:solidFill>
                  <a:schemeClr val="tx1"/>
                </a:solidFill>
                <a:effectLst/>
                <a:latin typeface="+mn-lt"/>
                <a:ea typeface="+mn-ea"/>
                <a:cs typeface="+mn-cs"/>
              </a:rPr>
              <a:t>This seems counterintuitive since we are saying LAI are protective yet AA population has increased care utilization/morbidity/less adherence and more LAI use. This could be due to a number of factors</a:t>
            </a:r>
            <a:br>
              <a:rPr lang="en-US" sz="1200" b="0" i="0" u="none" strike="noStrike" kern="1200" dirty="0">
                <a:solidFill>
                  <a:schemeClr val="tx1"/>
                </a:solidFill>
                <a:effectLst/>
                <a:latin typeface="+mn-lt"/>
                <a:ea typeface="+mn-ea"/>
                <a:cs typeface="+mn-cs"/>
              </a:rPr>
            </a:br>
            <a:r>
              <a:rPr lang="en-US" sz="1200" b="1" i="0" u="none" strike="noStrike" kern="1200" dirty="0">
                <a:solidFill>
                  <a:schemeClr val="tx1"/>
                </a:solidFill>
                <a:effectLst/>
                <a:latin typeface="+mn-lt"/>
                <a:ea typeface="+mn-ea"/>
                <a:cs typeface="+mn-cs"/>
              </a:rPr>
              <a:t>B. Higher LAI use among African American members may reflect:</a:t>
            </a:r>
          </a:p>
          <a:p>
            <a:r>
              <a:rPr lang="en-US" sz="1200" b="0" i="0" u="none" strike="noStrike" kern="1200" dirty="0">
                <a:solidFill>
                  <a:schemeClr val="tx1"/>
                </a:solidFill>
                <a:effectLst/>
                <a:latin typeface="+mn-lt"/>
                <a:ea typeface="+mn-ea"/>
                <a:cs typeface="+mn-cs"/>
              </a:rPr>
              <a:t>Higher relapse risk noted historically by providers</a:t>
            </a:r>
          </a:p>
          <a:p>
            <a:r>
              <a:rPr lang="en-US" sz="1200" b="0" i="0" u="none" strike="noStrike" kern="1200" dirty="0">
                <a:solidFill>
                  <a:schemeClr val="tx1"/>
                </a:solidFill>
                <a:effectLst/>
                <a:latin typeface="+mn-lt"/>
                <a:ea typeface="+mn-ea"/>
                <a:cs typeface="+mn-cs"/>
              </a:rPr>
              <a:t>Provider hesitancy to prescribe oral meds where there is risk of non-adherence</a:t>
            </a:r>
          </a:p>
          <a:p>
            <a:r>
              <a:rPr lang="en-US" sz="1200" b="0" i="0" u="none" strike="noStrike" kern="1200" dirty="0">
                <a:solidFill>
                  <a:schemeClr val="tx1"/>
                </a:solidFill>
                <a:effectLst/>
                <a:latin typeface="+mn-lt"/>
                <a:ea typeface="+mn-ea"/>
                <a:cs typeface="+mn-cs"/>
              </a:rPr>
              <a:t>Systemic factors such as more frequent ED encounters</a:t>
            </a:r>
          </a:p>
          <a:p>
            <a:r>
              <a:rPr lang="en-US" sz="1200" b="0" i="0" u="none" strike="noStrike" kern="1200" dirty="0">
                <a:solidFill>
                  <a:schemeClr val="tx1"/>
                </a:solidFill>
                <a:effectLst/>
                <a:latin typeface="+mn-lt"/>
                <a:ea typeface="+mn-ea"/>
                <a:cs typeface="+mn-cs"/>
              </a:rPr>
              <a:t>Improved continuity when an LAI is used</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This demographic pattern speaks to </a:t>
            </a:r>
            <a:r>
              <a:rPr lang="en-US" sz="1200" b="1" i="0" u="none" strike="noStrike" kern="1200" dirty="0">
                <a:solidFill>
                  <a:schemeClr val="tx1"/>
                </a:solidFill>
                <a:effectLst/>
                <a:latin typeface="+mn-lt"/>
                <a:ea typeface="+mn-ea"/>
                <a:cs typeface="+mn-cs"/>
              </a:rPr>
              <a:t>system-level practice trends</a:t>
            </a:r>
            <a:r>
              <a:rPr lang="en-US" sz="1200" b="0" i="0" u="none" strike="noStrike" kern="1200" dirty="0">
                <a:solidFill>
                  <a:schemeClr val="tx1"/>
                </a:solidFill>
                <a:effectLst/>
                <a:latin typeface="+mn-lt"/>
                <a:ea typeface="+mn-ea"/>
                <a:cs typeface="+mn-cs"/>
              </a:rPr>
              <a:t>, not clinical failure of LAIs.</a:t>
            </a:r>
          </a:p>
          <a:p>
            <a:r>
              <a:rPr lang="en-US" sz="1200" b="1" i="0" u="none" strike="noStrike" kern="1200" dirty="0">
                <a:solidFill>
                  <a:schemeClr val="tx1"/>
                </a:solidFill>
                <a:effectLst/>
                <a:latin typeface="+mn-lt"/>
                <a:ea typeface="+mn-ea"/>
                <a:cs typeface="+mn-cs"/>
              </a:rPr>
              <a:t>C. LAIs are effective, but prescribing patterns are not uniform</a:t>
            </a:r>
          </a:p>
          <a:p>
            <a:r>
              <a:rPr lang="en-US" sz="1200" b="0" i="0" u="none" strike="noStrike" kern="1200" dirty="0">
                <a:solidFill>
                  <a:schemeClr val="tx1"/>
                </a:solidFill>
                <a:effectLst/>
                <a:latin typeface="+mn-lt"/>
                <a:ea typeface="+mn-ea"/>
                <a:cs typeface="+mn-cs"/>
              </a:rPr>
              <a:t>The key point you want to communicate is:</a:t>
            </a:r>
          </a:p>
          <a:p>
            <a:r>
              <a:rPr lang="en-US" sz="1200" b="1" i="0" u="none" strike="noStrike" kern="1200" dirty="0">
                <a:solidFill>
                  <a:schemeClr val="tx1"/>
                </a:solidFill>
                <a:effectLst/>
                <a:latin typeface="+mn-lt"/>
                <a:ea typeface="+mn-ea"/>
                <a:cs typeface="+mn-cs"/>
              </a:rPr>
              <a:t>“LAIs are beneficial, but the people who need them the most do not always receive them, and many people who receive them were selected because they were already struggling with adherence.”</a:t>
            </a:r>
            <a:endParaRPr lang="en-US"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19</a:t>
            </a:fld>
            <a:endParaRPr lang="en-US"/>
          </a:p>
        </p:txBody>
      </p:sp>
    </p:spTree>
    <p:extLst>
      <p:ext uri="{BB962C8B-B14F-4D97-AF65-F5344CB8AC3E}">
        <p14:creationId xmlns:p14="http://schemas.microsoft.com/office/powerpoint/2010/main" val="1048638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LAI use seems to fall amongst older population. </a:t>
            </a:r>
          </a:p>
          <a:p>
            <a:r>
              <a:rPr lang="en-US" sz="1200" b="1" i="0" u="none" strike="noStrike" kern="1200" dirty="0">
                <a:solidFill>
                  <a:schemeClr val="tx1"/>
                </a:solidFill>
                <a:effectLst/>
                <a:latin typeface="+mn-lt"/>
                <a:ea typeface="+mn-ea"/>
                <a:cs typeface="+mn-cs"/>
              </a:rPr>
              <a:t>Why LAI Use Decreases in Older Age Groups</a:t>
            </a:r>
          </a:p>
          <a:p>
            <a:r>
              <a:rPr lang="en-US" sz="1200" b="1" i="0" u="none" strike="noStrike" kern="1200" dirty="0">
                <a:solidFill>
                  <a:schemeClr val="tx1"/>
                </a:solidFill>
                <a:effectLst/>
                <a:latin typeface="+mn-lt"/>
                <a:ea typeface="+mn-ea"/>
                <a:cs typeface="+mn-cs"/>
              </a:rPr>
              <a:t>1. Older patients tend to be more stable and already adherent</a:t>
            </a:r>
          </a:p>
          <a:p>
            <a:r>
              <a:rPr lang="en-US" sz="1200" b="0" i="0" u="none" strike="noStrike" kern="1200" dirty="0">
                <a:solidFill>
                  <a:schemeClr val="tx1"/>
                </a:solidFill>
                <a:effectLst/>
                <a:latin typeface="+mn-lt"/>
                <a:ea typeface="+mn-ea"/>
                <a:cs typeface="+mn-cs"/>
              </a:rPr>
              <a:t>As people age with chronic schizophrenia or schizoaffective disorder, many reach a more stable phase of illness.</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They often have:</a:t>
            </a:r>
          </a:p>
          <a:p>
            <a:r>
              <a:rPr lang="en-US" sz="1200" b="0" i="0" u="none" strike="noStrike" kern="1200" dirty="0">
                <a:solidFill>
                  <a:schemeClr val="tx1"/>
                </a:solidFill>
                <a:effectLst/>
                <a:latin typeface="+mn-lt"/>
                <a:ea typeface="+mn-ea"/>
                <a:cs typeface="+mn-cs"/>
              </a:rPr>
              <a:t>consistent routines</a:t>
            </a:r>
          </a:p>
          <a:p>
            <a:r>
              <a:rPr lang="en-US" sz="1200" b="0" i="0" u="none" strike="noStrike" kern="1200" dirty="0">
                <a:solidFill>
                  <a:schemeClr val="tx1"/>
                </a:solidFill>
                <a:effectLst/>
                <a:latin typeface="+mn-lt"/>
                <a:ea typeface="+mn-ea"/>
                <a:cs typeface="+mn-cs"/>
              </a:rPr>
              <a:t>established medication habits</a:t>
            </a:r>
          </a:p>
          <a:p>
            <a:r>
              <a:rPr lang="en-US" sz="1200" b="0" i="0" u="none" strike="noStrike" kern="1200" dirty="0">
                <a:solidFill>
                  <a:schemeClr val="tx1"/>
                </a:solidFill>
                <a:effectLst/>
                <a:latin typeface="+mn-lt"/>
                <a:ea typeface="+mn-ea"/>
                <a:cs typeface="+mn-cs"/>
              </a:rPr>
              <a:t>long relationships with outpatient providers</a:t>
            </a:r>
          </a:p>
          <a:p>
            <a:r>
              <a:rPr lang="en-US" sz="1200" b="0" i="0" u="none" strike="noStrike" kern="1200" dirty="0">
                <a:solidFill>
                  <a:schemeClr val="tx1"/>
                </a:solidFill>
                <a:effectLst/>
                <a:latin typeface="+mn-lt"/>
                <a:ea typeface="+mn-ea"/>
                <a:cs typeface="+mn-cs"/>
              </a:rPr>
              <a:t>Because of this, providers are </a:t>
            </a:r>
            <a:r>
              <a:rPr lang="en-US" sz="1200" b="1" i="0" u="none" strike="noStrike" kern="1200" dirty="0">
                <a:solidFill>
                  <a:schemeClr val="tx1"/>
                </a:solidFill>
                <a:effectLst/>
                <a:latin typeface="+mn-lt"/>
                <a:ea typeface="+mn-ea"/>
                <a:cs typeface="+mn-cs"/>
              </a:rPr>
              <a:t>less likely to escalate to an injectable</a:t>
            </a:r>
            <a:r>
              <a:rPr lang="en-US" sz="1200" b="0" i="0" u="none" strike="noStrike" kern="1200" dirty="0">
                <a:solidFill>
                  <a:schemeClr val="tx1"/>
                </a:solidFill>
                <a:effectLst/>
                <a:latin typeface="+mn-lt"/>
                <a:ea typeface="+mn-ea"/>
                <a:cs typeface="+mn-cs"/>
              </a:rPr>
              <a:t> if the patient is already reliable with oral meds.</a:t>
            </a:r>
          </a:p>
          <a:p>
            <a:br>
              <a:rPr lang="en-US" dirty="0"/>
            </a:br>
            <a:endParaRPr lang="en-US" dirty="0"/>
          </a:p>
          <a:p>
            <a:r>
              <a:rPr lang="en-US" sz="1200" b="1" i="0" u="none" strike="noStrike" kern="1200" dirty="0">
                <a:solidFill>
                  <a:schemeClr val="tx1"/>
                </a:solidFill>
                <a:effectLst/>
                <a:latin typeface="+mn-lt"/>
                <a:ea typeface="+mn-ea"/>
                <a:cs typeface="+mn-cs"/>
              </a:rPr>
              <a:t>2. Providers avoid LAIs in older adults due to medical complexity</a:t>
            </a:r>
          </a:p>
          <a:p>
            <a:r>
              <a:rPr lang="en-US" sz="1200" b="0" i="0" u="none" strike="noStrike" kern="1200" dirty="0">
                <a:solidFill>
                  <a:schemeClr val="tx1"/>
                </a:solidFill>
                <a:effectLst/>
                <a:latin typeface="+mn-lt"/>
                <a:ea typeface="+mn-ea"/>
                <a:cs typeface="+mn-cs"/>
              </a:rPr>
              <a:t>Older patients are more likely to have:</a:t>
            </a:r>
          </a:p>
          <a:p>
            <a:r>
              <a:rPr lang="en-US" sz="1200" b="0" i="0" u="none" strike="noStrike" kern="1200" dirty="0">
                <a:solidFill>
                  <a:schemeClr val="tx1"/>
                </a:solidFill>
                <a:effectLst/>
                <a:latin typeface="+mn-lt"/>
                <a:ea typeface="+mn-ea"/>
                <a:cs typeface="+mn-cs"/>
              </a:rPr>
              <a:t>cardiovascular disease</a:t>
            </a:r>
          </a:p>
          <a:p>
            <a:r>
              <a:rPr lang="en-US" sz="1200" b="0" i="0" u="none" strike="noStrike" kern="1200" dirty="0">
                <a:solidFill>
                  <a:schemeClr val="tx1"/>
                </a:solidFill>
                <a:effectLst/>
                <a:latin typeface="+mn-lt"/>
                <a:ea typeface="+mn-ea"/>
                <a:cs typeface="+mn-cs"/>
              </a:rPr>
              <a:t>diabetes</a:t>
            </a:r>
          </a:p>
          <a:p>
            <a:r>
              <a:rPr lang="en-US" sz="1200" b="0" i="0" u="none" strike="noStrike" kern="1200" dirty="0">
                <a:solidFill>
                  <a:schemeClr val="tx1"/>
                </a:solidFill>
                <a:effectLst/>
                <a:latin typeface="+mn-lt"/>
                <a:ea typeface="+mn-ea"/>
                <a:cs typeface="+mn-cs"/>
              </a:rPr>
              <a:t>movement disorders</a:t>
            </a:r>
          </a:p>
          <a:p>
            <a:r>
              <a:rPr lang="en-US" sz="1200" b="0" i="0" u="none" strike="noStrike" kern="1200" dirty="0">
                <a:solidFill>
                  <a:schemeClr val="tx1"/>
                </a:solidFill>
                <a:effectLst/>
                <a:latin typeface="+mn-lt"/>
                <a:ea typeface="+mn-ea"/>
                <a:cs typeface="+mn-cs"/>
              </a:rPr>
              <a:t>polypharmacy issues</a:t>
            </a:r>
          </a:p>
          <a:p>
            <a:r>
              <a:rPr lang="en-US" sz="1200" b="0" i="0" u="none" strike="noStrike" kern="1200" dirty="0">
                <a:solidFill>
                  <a:schemeClr val="tx1"/>
                </a:solidFill>
                <a:effectLst/>
                <a:latin typeface="+mn-lt"/>
                <a:ea typeface="+mn-ea"/>
                <a:cs typeface="+mn-cs"/>
              </a:rPr>
              <a:t>Some clinicians worry (sometimes overly so) about:</a:t>
            </a:r>
          </a:p>
          <a:p>
            <a:r>
              <a:rPr lang="en-US" sz="1200" b="1" i="0" u="none" strike="noStrike" kern="1200" dirty="0">
                <a:solidFill>
                  <a:schemeClr val="tx1"/>
                </a:solidFill>
                <a:effectLst/>
                <a:latin typeface="+mn-lt"/>
                <a:ea typeface="+mn-ea"/>
                <a:cs typeface="+mn-cs"/>
              </a:rPr>
              <a:t>post injection complications</a:t>
            </a:r>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difficulty titrating doses</a:t>
            </a:r>
          </a:p>
          <a:p>
            <a:r>
              <a:rPr lang="en-US" sz="1200" b="0" i="0" u="none" strike="noStrike" kern="1200" dirty="0">
                <a:solidFill>
                  <a:schemeClr val="tx1"/>
                </a:solidFill>
                <a:effectLst/>
                <a:latin typeface="+mn-lt"/>
                <a:ea typeface="+mn-ea"/>
                <a:cs typeface="+mn-cs"/>
              </a:rPr>
              <a:t>slower metabolism and increased side effects</a:t>
            </a:r>
          </a:p>
          <a:p>
            <a:r>
              <a:rPr lang="en-US" sz="1200" b="0" i="0" u="none" strike="noStrike" kern="1200" dirty="0">
                <a:solidFill>
                  <a:schemeClr val="tx1"/>
                </a:solidFill>
                <a:effectLst/>
                <a:latin typeface="+mn-lt"/>
                <a:ea typeface="+mn-ea"/>
                <a:cs typeface="+mn-cs"/>
              </a:rPr>
              <a:t>So they default to oral meds where they feel they have more moment-to-moment control.</a:t>
            </a:r>
          </a:p>
          <a:p>
            <a:br>
              <a:rPr lang="en-US" dirty="0"/>
            </a:br>
            <a:endParaRPr lang="en-US" dirty="0"/>
          </a:p>
          <a:p>
            <a:r>
              <a:rPr lang="en-US" sz="1200" b="1" i="0" u="none" strike="noStrike" kern="1200" dirty="0">
                <a:solidFill>
                  <a:schemeClr val="tx1"/>
                </a:solidFill>
                <a:effectLst/>
                <a:latin typeface="+mn-lt"/>
                <a:ea typeface="+mn-ea"/>
                <a:cs typeface="+mn-cs"/>
              </a:rPr>
              <a:t>3. LAIs require transportation, support, and consistent clinic access</a:t>
            </a:r>
          </a:p>
          <a:p>
            <a:r>
              <a:rPr lang="en-US" sz="1200" b="0" i="0" u="none" strike="noStrike" kern="1200" dirty="0">
                <a:solidFill>
                  <a:schemeClr val="tx1"/>
                </a:solidFill>
                <a:effectLst/>
                <a:latin typeface="+mn-lt"/>
                <a:ea typeface="+mn-ea"/>
                <a:cs typeface="+mn-cs"/>
              </a:rPr>
              <a:t>Older adults with schizophrenia are more likely to experience:</a:t>
            </a:r>
          </a:p>
          <a:p>
            <a:r>
              <a:rPr lang="en-US" sz="1200" b="0" i="0" u="none" strike="noStrike" kern="1200" dirty="0">
                <a:solidFill>
                  <a:schemeClr val="tx1"/>
                </a:solidFill>
                <a:effectLst/>
                <a:latin typeface="+mn-lt"/>
                <a:ea typeface="+mn-ea"/>
                <a:cs typeface="+mn-cs"/>
              </a:rPr>
              <a:t>mobility limitations</a:t>
            </a:r>
          </a:p>
          <a:p>
            <a:r>
              <a:rPr lang="en-US" sz="1200" b="0" i="0" u="none" strike="noStrike" kern="1200" dirty="0">
                <a:solidFill>
                  <a:schemeClr val="tx1"/>
                </a:solidFill>
                <a:effectLst/>
                <a:latin typeface="+mn-lt"/>
                <a:ea typeface="+mn-ea"/>
                <a:cs typeface="+mn-cs"/>
              </a:rPr>
              <a:t>lack of transportation</a:t>
            </a:r>
          </a:p>
          <a:p>
            <a:r>
              <a:rPr lang="en-US" sz="1200" b="0" i="0" u="none" strike="noStrike" kern="1200" dirty="0">
                <a:solidFill>
                  <a:schemeClr val="tx1"/>
                </a:solidFill>
                <a:effectLst/>
                <a:latin typeface="+mn-lt"/>
                <a:ea typeface="+mn-ea"/>
                <a:cs typeface="+mn-cs"/>
              </a:rPr>
              <a:t>fewer social supports</a:t>
            </a:r>
          </a:p>
          <a:p>
            <a:r>
              <a:rPr lang="en-US" sz="1200" b="0" i="0" u="none" strike="noStrike" kern="1200" dirty="0">
                <a:solidFill>
                  <a:schemeClr val="tx1"/>
                </a:solidFill>
                <a:effectLst/>
                <a:latin typeface="+mn-lt"/>
                <a:ea typeface="+mn-ea"/>
                <a:cs typeface="+mn-cs"/>
              </a:rPr>
              <a:t>This makes it harder to get to recurring injection appointments, leading providers to prefer orals that can be managed at home.</a:t>
            </a:r>
          </a:p>
          <a:p>
            <a:br>
              <a:rPr lang="en-US" dirty="0"/>
            </a:br>
            <a:endParaRPr lang="en-US" dirty="0"/>
          </a:p>
          <a:p>
            <a:r>
              <a:rPr lang="en-US" sz="1200" b="1" i="0" u="none" strike="noStrike" kern="1200" dirty="0">
                <a:solidFill>
                  <a:schemeClr val="tx1"/>
                </a:solidFill>
                <a:effectLst/>
                <a:latin typeface="+mn-lt"/>
                <a:ea typeface="+mn-ea"/>
                <a:cs typeface="+mn-cs"/>
              </a:rPr>
              <a:t>4. Historical prescribing patterns</a:t>
            </a:r>
          </a:p>
          <a:p>
            <a:r>
              <a:rPr lang="en-US" sz="1200" b="0" i="0" u="none" strike="noStrike" kern="1200" dirty="0">
                <a:solidFill>
                  <a:schemeClr val="tx1"/>
                </a:solidFill>
                <a:effectLst/>
                <a:latin typeface="+mn-lt"/>
                <a:ea typeface="+mn-ea"/>
                <a:cs typeface="+mn-cs"/>
              </a:rPr>
              <a:t>Older patients often started treatment </a:t>
            </a:r>
            <a:r>
              <a:rPr lang="en-US" sz="1200" b="1" i="0" u="none" strike="noStrike" kern="1200" dirty="0">
                <a:solidFill>
                  <a:schemeClr val="tx1"/>
                </a:solidFill>
                <a:effectLst/>
                <a:latin typeface="+mn-lt"/>
                <a:ea typeface="+mn-ea"/>
                <a:cs typeface="+mn-cs"/>
              </a:rPr>
              <a:t>decades ago</a:t>
            </a:r>
            <a:r>
              <a:rPr lang="en-US" sz="1200" b="0" i="0" u="none" strike="noStrike" kern="1200" dirty="0">
                <a:solidFill>
                  <a:schemeClr val="tx1"/>
                </a:solidFill>
                <a:effectLst/>
                <a:latin typeface="+mn-lt"/>
                <a:ea typeface="+mn-ea"/>
                <a:cs typeface="+mn-cs"/>
              </a:rPr>
              <a:t>, before LAIs were as widely recommended or before the newer generations of LAIs existed.</a:t>
            </a:r>
          </a:p>
          <a:p>
            <a:r>
              <a:rPr lang="en-US" sz="1200" b="0" i="0" u="none" strike="noStrike" kern="1200" dirty="0">
                <a:solidFill>
                  <a:schemeClr val="tx1"/>
                </a:solidFill>
                <a:effectLst/>
                <a:latin typeface="+mn-lt"/>
                <a:ea typeface="+mn-ea"/>
                <a:cs typeface="+mn-cs"/>
              </a:rPr>
              <a:t>Clinicians tend to follow the rule:</a:t>
            </a:r>
          </a:p>
          <a:p>
            <a:r>
              <a:rPr lang="en-US" sz="1200" b="0" i="0" u="none" strike="noStrike" kern="1200" dirty="0">
                <a:solidFill>
                  <a:schemeClr val="tx1"/>
                </a:solidFill>
                <a:effectLst/>
                <a:latin typeface="+mn-lt"/>
                <a:ea typeface="+mn-ea"/>
                <a:cs typeface="+mn-cs"/>
              </a:rPr>
              <a:t>“If a patient has been stable on a regimen for years, do not change it.”</a:t>
            </a:r>
          </a:p>
          <a:p>
            <a:r>
              <a:rPr lang="en-US" sz="1200" b="0" i="0" u="none" strike="noStrike" kern="1200" dirty="0">
                <a:solidFill>
                  <a:schemeClr val="tx1"/>
                </a:solidFill>
                <a:effectLst/>
                <a:latin typeface="+mn-lt"/>
                <a:ea typeface="+mn-ea"/>
                <a:cs typeface="+mn-cs"/>
              </a:rPr>
              <a:t>So they simply stay on older oral regimens.</a:t>
            </a:r>
          </a:p>
          <a:p>
            <a:r>
              <a:rPr lang="en-US" sz="1200" b="1" i="0" u="none" strike="noStrike" kern="1200" dirty="0">
                <a:solidFill>
                  <a:schemeClr val="tx1"/>
                </a:solidFill>
                <a:effectLst/>
                <a:latin typeface="+mn-lt"/>
                <a:ea typeface="+mn-ea"/>
                <a:cs typeface="+mn-cs"/>
              </a:rPr>
              <a:t>6. Side effect sensitivity</a:t>
            </a:r>
          </a:p>
          <a:p>
            <a:r>
              <a:rPr lang="en-US" sz="1200" b="0" i="0" u="none" strike="noStrike" kern="1200" dirty="0">
                <a:solidFill>
                  <a:schemeClr val="tx1"/>
                </a:solidFill>
                <a:effectLst/>
                <a:latin typeface="+mn-lt"/>
                <a:ea typeface="+mn-ea"/>
                <a:cs typeface="+mn-cs"/>
              </a:rPr>
              <a:t>LAIs remove the ability to:</a:t>
            </a:r>
          </a:p>
          <a:p>
            <a:r>
              <a:rPr lang="en-US" sz="1200" b="0" i="0" u="none" strike="noStrike" kern="1200" dirty="0">
                <a:solidFill>
                  <a:schemeClr val="tx1"/>
                </a:solidFill>
                <a:effectLst/>
                <a:latin typeface="+mn-lt"/>
                <a:ea typeface="+mn-ea"/>
                <a:cs typeface="+mn-cs"/>
              </a:rPr>
              <a:t>stop the drug quickly</a:t>
            </a:r>
          </a:p>
          <a:p>
            <a:r>
              <a:rPr lang="en-US" sz="1200" b="0" i="0" u="none" strike="noStrike" kern="1200" dirty="0">
                <a:solidFill>
                  <a:schemeClr val="tx1"/>
                </a:solidFill>
                <a:effectLst/>
                <a:latin typeface="+mn-lt"/>
                <a:ea typeface="+mn-ea"/>
                <a:cs typeface="+mn-cs"/>
              </a:rPr>
              <a:t>adjust daily doses</a:t>
            </a:r>
          </a:p>
          <a:p>
            <a:r>
              <a:rPr lang="en-US" sz="1200" b="0" i="0" u="none" strike="noStrike" kern="1200" dirty="0">
                <a:solidFill>
                  <a:schemeClr val="tx1"/>
                </a:solidFill>
                <a:effectLst/>
                <a:latin typeface="+mn-lt"/>
                <a:ea typeface="+mn-ea"/>
                <a:cs typeface="+mn-cs"/>
              </a:rPr>
              <a:t>hold a dose during acute side effects</a:t>
            </a:r>
          </a:p>
          <a:p>
            <a:r>
              <a:rPr lang="en-US" sz="1200" b="0" i="0" u="none" strike="noStrike" kern="1200" dirty="0">
                <a:solidFill>
                  <a:schemeClr val="tx1"/>
                </a:solidFill>
                <a:effectLst/>
                <a:latin typeface="+mn-lt"/>
                <a:ea typeface="+mn-ea"/>
                <a:cs typeface="+mn-cs"/>
              </a:rPr>
              <a:t>Older adults are more vulnerable to:</a:t>
            </a:r>
          </a:p>
          <a:p>
            <a:r>
              <a:rPr lang="en-US" sz="1200" b="0" i="0" u="none" strike="noStrike" kern="1200" dirty="0">
                <a:solidFill>
                  <a:schemeClr val="tx1"/>
                </a:solidFill>
                <a:effectLst/>
                <a:latin typeface="+mn-lt"/>
                <a:ea typeface="+mn-ea"/>
                <a:cs typeface="+mn-cs"/>
              </a:rPr>
              <a:t>orthostasis</a:t>
            </a:r>
          </a:p>
          <a:p>
            <a:r>
              <a:rPr lang="en-US" sz="1200" b="0" i="0" u="none" strike="noStrike" kern="1200" dirty="0">
                <a:solidFill>
                  <a:schemeClr val="tx1"/>
                </a:solidFill>
                <a:effectLst/>
                <a:latin typeface="+mn-lt"/>
                <a:ea typeface="+mn-ea"/>
                <a:cs typeface="+mn-cs"/>
              </a:rPr>
              <a:t>EPS</a:t>
            </a:r>
          </a:p>
          <a:p>
            <a:r>
              <a:rPr lang="en-US" sz="1200" b="0" i="0" u="none" strike="noStrike" kern="1200" dirty="0">
                <a:solidFill>
                  <a:schemeClr val="tx1"/>
                </a:solidFill>
                <a:effectLst/>
                <a:latin typeface="+mn-lt"/>
                <a:ea typeface="+mn-ea"/>
                <a:cs typeface="+mn-cs"/>
              </a:rPr>
              <a:t>metabolic side effects</a:t>
            </a:r>
          </a:p>
          <a:p>
            <a:r>
              <a:rPr lang="en-US" sz="1200" b="0" i="0" u="none" strike="noStrike" kern="1200" dirty="0">
                <a:solidFill>
                  <a:schemeClr val="tx1"/>
                </a:solidFill>
                <a:effectLst/>
                <a:latin typeface="+mn-lt"/>
                <a:ea typeface="+mn-ea"/>
                <a:cs typeface="+mn-cs"/>
              </a:rPr>
              <a:t>sedation</a:t>
            </a:r>
          </a:p>
          <a:p>
            <a:r>
              <a:rPr lang="en-US" sz="1200" b="0" i="0" u="none" strike="noStrike" kern="1200" dirty="0">
                <a:solidFill>
                  <a:schemeClr val="tx1"/>
                </a:solidFill>
                <a:effectLst/>
                <a:latin typeface="+mn-lt"/>
                <a:ea typeface="+mn-ea"/>
                <a:cs typeface="+mn-cs"/>
              </a:rPr>
              <a:t>So prescribers may hesitate to use a medication that cannot be “turned off” for several weeks.</a:t>
            </a:r>
          </a:p>
          <a:p>
            <a:endParaRPr lang="en-US" sz="1200" b="0" i="0" u="none" strike="noStrike" kern="1200" dirty="0">
              <a:solidFill>
                <a:schemeClr val="tx1"/>
              </a:solidFill>
              <a:effectLst/>
              <a:latin typeface="+mn-lt"/>
              <a:ea typeface="+mn-ea"/>
              <a:cs typeface="+mn-cs"/>
            </a:endParaRPr>
          </a:p>
          <a:p>
            <a:r>
              <a:rPr lang="en-US" dirty="0"/>
              <a:t>This suggests that even though LAI’s seem to be protective, they do not tell the whole story. </a:t>
            </a:r>
          </a:p>
        </p:txBody>
      </p:sp>
      <p:sp>
        <p:nvSpPr>
          <p:cNvPr id="4" name="Slide Number Placeholder 3"/>
          <p:cNvSpPr>
            <a:spLocks noGrp="1"/>
          </p:cNvSpPr>
          <p:nvPr>
            <p:ph type="sldNum" sz="quarter" idx="5"/>
          </p:nvPr>
        </p:nvSpPr>
        <p:spPr/>
        <p:txBody>
          <a:bodyPr/>
          <a:lstStyle/>
          <a:p>
            <a:fld id="{BA6E59FC-AFF7-C34B-93B1-2F13A6FBD28F}" type="slidenum">
              <a:rPr lang="en-US" smtClean="0"/>
              <a:t>20</a:t>
            </a:fld>
            <a:endParaRPr lang="en-US"/>
          </a:p>
        </p:txBody>
      </p:sp>
    </p:spTree>
    <p:extLst>
      <p:ext uri="{BB962C8B-B14F-4D97-AF65-F5344CB8AC3E}">
        <p14:creationId xmlns:p14="http://schemas.microsoft.com/office/powerpoint/2010/main" val="21408269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dirty="0">
                <a:solidFill>
                  <a:schemeClr val="tx1"/>
                </a:solidFill>
                <a:effectLst/>
                <a:latin typeface="+mn-lt"/>
                <a:ea typeface="+mn-ea"/>
                <a:cs typeface="+mn-cs"/>
              </a:rPr>
              <a:t>B. Higher LAI use among African American members may reflect:</a:t>
            </a:r>
          </a:p>
          <a:p>
            <a:r>
              <a:rPr lang="en-US" sz="1200" b="0" i="0" u="none" strike="noStrike" kern="1200" dirty="0">
                <a:solidFill>
                  <a:schemeClr val="tx1"/>
                </a:solidFill>
                <a:effectLst/>
                <a:latin typeface="+mn-lt"/>
                <a:ea typeface="+mn-ea"/>
                <a:cs typeface="+mn-cs"/>
              </a:rPr>
              <a:t>Higher relapse risk noted historically by providers</a:t>
            </a:r>
          </a:p>
          <a:p>
            <a:r>
              <a:rPr lang="en-US" sz="1200" b="0" i="0" u="none" strike="noStrike" kern="1200" dirty="0">
                <a:solidFill>
                  <a:schemeClr val="tx1"/>
                </a:solidFill>
                <a:effectLst/>
                <a:latin typeface="+mn-lt"/>
                <a:ea typeface="+mn-ea"/>
                <a:cs typeface="+mn-cs"/>
              </a:rPr>
              <a:t>Provider hesitancy to prescribe oral meds where there is risk of non-adherence</a:t>
            </a:r>
          </a:p>
          <a:p>
            <a:r>
              <a:rPr lang="en-US" sz="1200" b="0" i="0" u="none" strike="noStrike" kern="1200" dirty="0">
                <a:solidFill>
                  <a:schemeClr val="tx1"/>
                </a:solidFill>
                <a:effectLst/>
                <a:latin typeface="+mn-lt"/>
                <a:ea typeface="+mn-ea"/>
                <a:cs typeface="+mn-cs"/>
              </a:rPr>
              <a:t>Systemic factors such as more frequent ED encounters</a:t>
            </a:r>
          </a:p>
          <a:p>
            <a:r>
              <a:rPr lang="en-US" sz="1200" b="0" i="0" u="none" strike="noStrike" kern="1200" dirty="0">
                <a:solidFill>
                  <a:schemeClr val="tx1"/>
                </a:solidFill>
                <a:effectLst/>
                <a:latin typeface="+mn-lt"/>
                <a:ea typeface="+mn-ea"/>
                <a:cs typeface="+mn-cs"/>
              </a:rPr>
              <a:t>Improved continuity when an LAI is used</a:t>
            </a:r>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This demographic pattern speaks to </a:t>
            </a:r>
            <a:r>
              <a:rPr lang="en-US" sz="1200" b="1" i="0" u="none" strike="noStrike" kern="1200" dirty="0">
                <a:solidFill>
                  <a:schemeClr val="tx1"/>
                </a:solidFill>
                <a:effectLst/>
                <a:latin typeface="+mn-lt"/>
                <a:ea typeface="+mn-ea"/>
                <a:cs typeface="+mn-cs"/>
              </a:rPr>
              <a:t>system-level practice trends</a:t>
            </a:r>
            <a:r>
              <a:rPr lang="en-US" sz="1200" b="0" i="0" u="none" strike="noStrike" kern="1200" dirty="0">
                <a:solidFill>
                  <a:schemeClr val="tx1"/>
                </a:solidFill>
                <a:effectLst/>
                <a:latin typeface="+mn-lt"/>
                <a:ea typeface="+mn-ea"/>
                <a:cs typeface="+mn-cs"/>
              </a:rPr>
              <a:t>, not clinical failure of LAIs.</a:t>
            </a:r>
          </a:p>
          <a:p>
            <a:r>
              <a:rPr lang="en-US" sz="1200" b="1" i="0" u="none" strike="noStrike" kern="1200" dirty="0">
                <a:solidFill>
                  <a:schemeClr val="tx1"/>
                </a:solidFill>
                <a:effectLst/>
                <a:latin typeface="+mn-lt"/>
                <a:ea typeface="+mn-ea"/>
                <a:cs typeface="+mn-cs"/>
              </a:rPr>
              <a:t>C. LAIs are effective, but prescribing patterns are not uniform</a:t>
            </a:r>
          </a:p>
          <a:p>
            <a:r>
              <a:rPr lang="en-US" sz="1200" b="0" i="0" u="none" strike="noStrike" kern="1200" dirty="0">
                <a:solidFill>
                  <a:schemeClr val="tx1"/>
                </a:solidFill>
                <a:effectLst/>
                <a:latin typeface="+mn-lt"/>
                <a:ea typeface="+mn-ea"/>
                <a:cs typeface="+mn-cs"/>
              </a:rPr>
              <a:t>The key point you want to communicate is:</a:t>
            </a:r>
          </a:p>
          <a:p>
            <a:r>
              <a:rPr lang="en-US" sz="1200" b="1" i="0" u="none" strike="noStrike" kern="1200" dirty="0">
                <a:solidFill>
                  <a:schemeClr val="tx1"/>
                </a:solidFill>
                <a:effectLst/>
                <a:latin typeface="+mn-lt"/>
                <a:ea typeface="+mn-ea"/>
                <a:cs typeface="+mn-cs"/>
              </a:rPr>
              <a:t>“LAIs are beneficial, but the people who need them the most do not always receive them, and many people who receive them were selected because they were already struggling with adherence.”</a:t>
            </a:r>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A6E59FC-AFF7-C34B-93B1-2F13A6FBD28F}" type="slidenum">
              <a:rPr lang="en-US" smtClean="0"/>
              <a:t>21</a:t>
            </a:fld>
            <a:endParaRPr lang="en-US"/>
          </a:p>
        </p:txBody>
      </p:sp>
    </p:spTree>
    <p:extLst>
      <p:ext uri="{BB962C8B-B14F-4D97-AF65-F5344CB8AC3E}">
        <p14:creationId xmlns:p14="http://schemas.microsoft.com/office/powerpoint/2010/main" val="23894328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LAI use isn’t just about the nature of the medicine, its administration, its pharmacokinetics, etc. It is also about the implications that go along with someone achieving PLANNED therapy with an LAI that plays a vital role in improving adherence and outcomes. The implications of planned LAI therapy are multifactorial and devising plans to achieve this level of therapy provides avenues that take advantage of a number of ”mechanisms” that all promote better adherence and better outcomes. </a:t>
            </a:r>
          </a:p>
        </p:txBody>
      </p:sp>
      <p:sp>
        <p:nvSpPr>
          <p:cNvPr id="4" name="Slide Number Placeholder 3"/>
          <p:cNvSpPr>
            <a:spLocks noGrp="1"/>
          </p:cNvSpPr>
          <p:nvPr>
            <p:ph type="sldNum" sz="quarter" idx="5"/>
          </p:nvPr>
        </p:nvSpPr>
        <p:spPr/>
        <p:txBody>
          <a:bodyPr/>
          <a:lstStyle/>
          <a:p>
            <a:fld id="{BA6E59FC-AFF7-C34B-93B1-2F13A6FBD28F}" type="slidenum">
              <a:rPr lang="en-US" smtClean="0"/>
              <a:t>22</a:t>
            </a:fld>
            <a:endParaRPr lang="en-US"/>
          </a:p>
        </p:txBody>
      </p:sp>
    </p:spTree>
    <p:extLst>
      <p:ext uri="{BB962C8B-B14F-4D97-AF65-F5344CB8AC3E}">
        <p14:creationId xmlns:p14="http://schemas.microsoft.com/office/powerpoint/2010/main" val="2051333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“This is a large dataset with 3245 members across the state. All members had at least one antipsychotic prescription in 2023–2024.”</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4</a:t>
            </a:fld>
            <a:endParaRPr lang="en-US"/>
          </a:p>
        </p:txBody>
      </p:sp>
    </p:spTree>
    <p:extLst>
      <p:ext uri="{BB962C8B-B14F-4D97-AF65-F5344CB8AC3E}">
        <p14:creationId xmlns:p14="http://schemas.microsoft.com/office/powerpoint/2010/main" val="2735878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The majority of members are concentrated between 35 and 54 years of age — the age range that typically carries the highest burden of chronic psychiatric illness.</a:t>
            </a:r>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6</a:t>
            </a:fld>
            <a:endParaRPr lang="en-US"/>
          </a:p>
        </p:txBody>
      </p:sp>
    </p:spTree>
    <p:extLst>
      <p:ext uri="{BB962C8B-B14F-4D97-AF65-F5344CB8AC3E}">
        <p14:creationId xmlns:p14="http://schemas.microsoft.com/office/powerpoint/2010/main" val="3635184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Black members make up the majority of the cohort. This is important later when interpreting adherence disparities.</a:t>
            </a:r>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7</a:t>
            </a:fld>
            <a:endParaRPr lang="en-US"/>
          </a:p>
        </p:txBody>
      </p:sp>
    </p:spTree>
    <p:extLst>
      <p:ext uri="{BB962C8B-B14F-4D97-AF65-F5344CB8AC3E}">
        <p14:creationId xmlns:p14="http://schemas.microsoft.com/office/powerpoint/2010/main" val="2085874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~45% non-adherence is a very significant number of people without consistent adequate treatment. The adherence gap is a major risk factor for relapse and acute care use. </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8</a:t>
            </a:fld>
            <a:endParaRPr lang="en-US"/>
          </a:p>
        </p:txBody>
      </p:sp>
    </p:spTree>
    <p:extLst>
      <p:ext uri="{BB962C8B-B14F-4D97-AF65-F5344CB8AC3E}">
        <p14:creationId xmlns:p14="http://schemas.microsoft.com/office/powerpoint/2010/main" val="2226322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Adherence varies heavily by age, with older adults generally showing better adherence than younger adults. Though the trend begins to break down after the age of 65 due to possible factors like increased difficulties traveling to obtain medication (or even just standing up to get meds could be a chore), increased reliance on others, increased forgetfulness, etc. </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9</a:t>
            </a:fld>
            <a:endParaRPr lang="en-US"/>
          </a:p>
        </p:txBody>
      </p:sp>
    </p:spTree>
    <p:extLst>
      <p:ext uri="{BB962C8B-B14F-4D97-AF65-F5344CB8AC3E}">
        <p14:creationId xmlns:p14="http://schemas.microsoft.com/office/powerpoint/2010/main" val="1981503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There is a measurable difference in adherence between white and Black members. Remember that the other Race categories are significantly fewer than that of white and African American Category. Kept all races in for sake of completion, but will focus on White vs AA comparison going forward as they make up the vast majority of the cohort.</a:t>
            </a:r>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10</a:t>
            </a:fld>
            <a:endParaRPr lang="en-US"/>
          </a:p>
        </p:txBody>
      </p:sp>
    </p:spTree>
    <p:extLst>
      <p:ext uri="{BB962C8B-B14F-4D97-AF65-F5344CB8AC3E}">
        <p14:creationId xmlns:p14="http://schemas.microsoft.com/office/powerpoint/2010/main" val="26845804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This deeper view shows which subgroups struggle the most. </a:t>
            </a:r>
          </a:p>
          <a:p>
            <a:r>
              <a:rPr lang="en-US" sz="1200" b="0" i="0" u="none" strike="noStrike" kern="1200" dirty="0">
                <a:solidFill>
                  <a:schemeClr val="tx1"/>
                </a:solidFill>
                <a:effectLst/>
                <a:latin typeface="+mn-lt"/>
                <a:ea typeface="+mn-ea"/>
                <a:cs typeface="+mn-cs"/>
              </a:rPr>
              <a:t>Adherence amongst white population is higher in every single age group compared to AA population. </a:t>
            </a:r>
          </a:p>
          <a:p>
            <a:r>
              <a:rPr lang="en-US" sz="1200" b="0" i="0" u="none" strike="noStrike" kern="1200" dirty="0">
                <a:solidFill>
                  <a:schemeClr val="tx1"/>
                </a:solidFill>
                <a:effectLst/>
                <a:latin typeface="+mn-lt"/>
                <a:ea typeface="+mn-ea"/>
                <a:cs typeface="+mn-cs"/>
              </a:rPr>
              <a:t>	- What is causing this disparity? What is preventing the AA population from matching the adherence rate of their white counterparts across their lifetime? </a:t>
            </a:r>
            <a:br>
              <a:rPr lang="en-US" dirty="0"/>
            </a:br>
            <a:r>
              <a:rPr lang="en-US" sz="1200" b="0" i="0" u="none" strike="noStrike" kern="1200" dirty="0">
                <a:solidFill>
                  <a:schemeClr val="tx1"/>
                </a:solidFill>
                <a:effectLst/>
                <a:latin typeface="+mn-lt"/>
                <a:ea typeface="+mn-ea"/>
                <a:cs typeface="+mn-cs"/>
              </a:rPr>
              <a:t>Younger Black males usually stand out — consistent with national patterns.</a:t>
            </a:r>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11</a:t>
            </a:fld>
            <a:endParaRPr lang="en-US"/>
          </a:p>
        </p:txBody>
      </p:sp>
    </p:spTree>
    <p:extLst>
      <p:ext uri="{BB962C8B-B14F-4D97-AF65-F5344CB8AC3E}">
        <p14:creationId xmlns:p14="http://schemas.microsoft.com/office/powerpoint/2010/main" val="1619491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Certain regions show significantly lower adherence and may benefit from targeted interventions (e.g., care management outreach, prescriber support).</a:t>
            </a:r>
          </a:p>
          <a:p>
            <a:endParaRPr lang="en-US" dirty="0"/>
          </a:p>
        </p:txBody>
      </p:sp>
      <p:sp>
        <p:nvSpPr>
          <p:cNvPr id="4" name="Slide Number Placeholder 3"/>
          <p:cNvSpPr>
            <a:spLocks noGrp="1"/>
          </p:cNvSpPr>
          <p:nvPr>
            <p:ph type="sldNum" sz="quarter" idx="5"/>
          </p:nvPr>
        </p:nvSpPr>
        <p:spPr/>
        <p:txBody>
          <a:bodyPr/>
          <a:lstStyle/>
          <a:p>
            <a:fld id="{BA6E59FC-AFF7-C34B-93B1-2F13A6FBD28F}" type="slidenum">
              <a:rPr lang="en-US" smtClean="0"/>
              <a:t>12</a:t>
            </a:fld>
            <a:endParaRPr lang="en-US"/>
          </a:p>
        </p:txBody>
      </p:sp>
    </p:spTree>
    <p:extLst>
      <p:ext uri="{BB962C8B-B14F-4D97-AF65-F5344CB8AC3E}">
        <p14:creationId xmlns:p14="http://schemas.microsoft.com/office/powerpoint/2010/main" val="1366216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53070182-34AB-1441-93AA-5B1E82A2DC3F}" type="datetimeFigureOut">
              <a:rPr lang="en-US" smtClean="0"/>
              <a:t>11/18/25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FB4E543-224C-F549-AD2C-6AD92EB03C3E}" type="slidenum">
              <a:rPr lang="en-US" smtClean="0"/>
              <a:t>‹#›</a:t>
            </a:fld>
            <a:endParaRPr lang="en-US"/>
          </a:p>
        </p:txBody>
      </p:sp>
    </p:spTree>
    <p:extLst>
      <p:ext uri="{BB962C8B-B14F-4D97-AF65-F5344CB8AC3E}">
        <p14:creationId xmlns:p14="http://schemas.microsoft.com/office/powerpoint/2010/main" val="248675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0182-34AB-1441-93AA-5B1E82A2DC3F}"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300482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53070182-34AB-1441-93AA-5B1E82A2DC3F}" type="datetimeFigureOut">
              <a:rPr lang="en-US" smtClean="0"/>
              <a:t>11/18/25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FB4E543-224C-F549-AD2C-6AD92EB03C3E}" type="slidenum">
              <a:rPr lang="en-US" smtClean="0"/>
              <a:t>‹#›</a:t>
            </a:fld>
            <a:endParaRPr lang="en-US"/>
          </a:p>
        </p:txBody>
      </p:sp>
    </p:spTree>
    <p:extLst>
      <p:ext uri="{BB962C8B-B14F-4D97-AF65-F5344CB8AC3E}">
        <p14:creationId xmlns:p14="http://schemas.microsoft.com/office/powerpoint/2010/main" val="2003680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0182-34AB-1441-93AA-5B1E82A2DC3F}"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1588816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3070182-34AB-1441-93AA-5B1E82A2DC3F}" type="datetimeFigureOut">
              <a:rPr lang="en-US" smtClean="0"/>
              <a:t>11/18/25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FB4E543-224C-F549-AD2C-6AD92EB03C3E}" type="slidenum">
              <a:rPr lang="en-US" smtClean="0"/>
              <a:t>‹#›</a:t>
            </a:fld>
            <a:endParaRPr lang="en-US"/>
          </a:p>
        </p:txBody>
      </p:sp>
    </p:spTree>
    <p:extLst>
      <p:ext uri="{BB962C8B-B14F-4D97-AF65-F5344CB8AC3E}">
        <p14:creationId xmlns:p14="http://schemas.microsoft.com/office/powerpoint/2010/main" val="274922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070182-34AB-1441-93AA-5B1E82A2DC3F}"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1592076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070182-34AB-1441-93AA-5B1E82A2DC3F}" type="datetimeFigureOut">
              <a:rPr lang="en-US" smtClean="0"/>
              <a:t>11/18/25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54761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070182-34AB-1441-93AA-5B1E82A2DC3F}" type="datetimeFigureOut">
              <a:rPr lang="en-US" smtClean="0"/>
              <a:t>11/18/25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102462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0182-34AB-1441-93AA-5B1E82A2DC3F}" type="datetimeFigureOut">
              <a:rPr lang="en-US" smtClean="0"/>
              <a:t>11/18/25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3039975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3070182-34AB-1441-93AA-5B1E82A2DC3F}" type="datetimeFigureOut">
              <a:rPr lang="en-US" smtClean="0"/>
              <a:t>11/18/25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FB4E543-224C-F549-AD2C-6AD92EB03C3E}" type="slidenum">
              <a:rPr lang="en-US" smtClean="0"/>
              <a:t>‹#›</a:t>
            </a:fld>
            <a:endParaRPr lang="en-US"/>
          </a:p>
        </p:txBody>
      </p:sp>
    </p:spTree>
    <p:extLst>
      <p:ext uri="{BB962C8B-B14F-4D97-AF65-F5344CB8AC3E}">
        <p14:creationId xmlns:p14="http://schemas.microsoft.com/office/powerpoint/2010/main" val="1337774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0182-34AB-1441-93AA-5B1E82A2DC3F}"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4E543-224C-F549-AD2C-6AD92EB03C3E}" type="slidenum">
              <a:rPr lang="en-US" smtClean="0"/>
              <a:t>‹#›</a:t>
            </a:fld>
            <a:endParaRPr lang="en-US"/>
          </a:p>
        </p:txBody>
      </p:sp>
    </p:spTree>
    <p:extLst>
      <p:ext uri="{BB962C8B-B14F-4D97-AF65-F5344CB8AC3E}">
        <p14:creationId xmlns:p14="http://schemas.microsoft.com/office/powerpoint/2010/main" val="986947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53070182-34AB-1441-93AA-5B1E82A2DC3F}" type="datetimeFigureOut">
              <a:rPr lang="en-US" smtClean="0"/>
              <a:t>11/18/25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FB4E543-224C-F549-AD2C-6AD92EB03C3E}"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236430906"/>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C4F76-EDE4-271A-6571-AED3CA206587}"/>
              </a:ext>
            </a:extLst>
          </p:cNvPr>
          <p:cNvSpPr>
            <a:spLocks noGrp="1"/>
          </p:cNvSpPr>
          <p:nvPr>
            <p:ph type="ctrTitle"/>
          </p:nvPr>
        </p:nvSpPr>
        <p:spPr>
          <a:xfrm>
            <a:off x="581194" y="939408"/>
            <a:ext cx="10993549" cy="1475013"/>
          </a:xfrm>
        </p:spPr>
        <p:txBody>
          <a:bodyPr>
            <a:normAutofit fontScale="90000"/>
          </a:bodyPr>
          <a:lstStyle/>
          <a:p>
            <a:r>
              <a:rPr lang="en-US" dirty="0"/>
              <a:t>Adherence to Antipsychotic Medications Among ACLA Members With Schizophrenia and Schizoaffective Disorder</a:t>
            </a:r>
          </a:p>
        </p:txBody>
      </p:sp>
      <p:sp>
        <p:nvSpPr>
          <p:cNvPr id="4" name="Rectangle 1">
            <a:extLst>
              <a:ext uri="{FF2B5EF4-FFF2-40B4-BE49-F238E27FC236}">
                <a16:creationId xmlns:a16="http://schemas.microsoft.com/office/drawing/2014/main" id="{7FCCA77B-5F84-2A8B-E0C8-355D6BF08CB2}"/>
              </a:ext>
            </a:extLst>
          </p:cNvPr>
          <p:cNvSpPr>
            <a:spLocks noGrp="1" noChangeArrowheads="1"/>
          </p:cNvSpPr>
          <p:nvPr>
            <p:ph type="subTitle" idx="1"/>
          </p:nvPr>
        </p:nvSpPr>
        <p:spPr bwMode="auto">
          <a:xfrm>
            <a:off x="581194" y="2605939"/>
            <a:ext cx="19672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By Kaden Knecht</a:t>
            </a:r>
          </a:p>
        </p:txBody>
      </p:sp>
    </p:spTree>
    <p:extLst>
      <p:ext uri="{BB962C8B-B14F-4D97-AF65-F5344CB8AC3E}">
        <p14:creationId xmlns:p14="http://schemas.microsoft.com/office/powerpoint/2010/main" val="3441903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number of people&#10;&#10;AI-generated content may be incorrect.">
            <a:extLst>
              <a:ext uri="{FF2B5EF4-FFF2-40B4-BE49-F238E27FC236}">
                <a16:creationId xmlns:a16="http://schemas.microsoft.com/office/drawing/2014/main" id="{F167F278-8872-F26A-5D6D-09F3B4DBA7DC}"/>
              </a:ext>
            </a:extLst>
          </p:cNvPr>
          <p:cNvPicPr>
            <a:picLocks noGrp="1" noChangeAspect="1"/>
          </p:cNvPicPr>
          <p:nvPr>
            <p:ph idx="1"/>
          </p:nvPr>
        </p:nvPicPr>
        <p:blipFill>
          <a:blip r:embed="rId3"/>
          <a:stretch>
            <a:fillRect/>
          </a:stretch>
        </p:blipFill>
        <p:spPr>
          <a:xfrm>
            <a:off x="105831" y="1419225"/>
            <a:ext cx="7830485" cy="4737442"/>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994322E-756B-A628-C765-1855663FA32C}"/>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dirty="0">
                <a:solidFill>
                  <a:srgbClr val="FFFFFF"/>
                </a:solidFill>
              </a:rPr>
              <a:t>ADHERENCE BY RACE</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97536"/>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5-Point Star 5">
            <a:extLst>
              <a:ext uri="{FF2B5EF4-FFF2-40B4-BE49-F238E27FC236}">
                <a16:creationId xmlns:a16="http://schemas.microsoft.com/office/drawing/2014/main" id="{50324EB3-84A8-2F09-3A53-048A81980157}"/>
              </a:ext>
            </a:extLst>
          </p:cNvPr>
          <p:cNvSpPr/>
          <p:nvPr/>
        </p:nvSpPr>
        <p:spPr>
          <a:xfrm>
            <a:off x="6192455" y="1557591"/>
            <a:ext cx="324092" cy="231494"/>
          </a:xfrm>
          <a:prstGeom prst="star5">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a:extLst>
              <a:ext uri="{FF2B5EF4-FFF2-40B4-BE49-F238E27FC236}">
                <a16:creationId xmlns:a16="http://schemas.microsoft.com/office/drawing/2014/main" id="{8D7775F3-7569-7B7A-472D-F58CCF13213F}"/>
              </a:ext>
            </a:extLst>
          </p:cNvPr>
          <p:cNvSpPr/>
          <p:nvPr/>
        </p:nvSpPr>
        <p:spPr>
          <a:xfrm>
            <a:off x="2663005" y="1557591"/>
            <a:ext cx="324092" cy="231494"/>
          </a:xfrm>
          <a:prstGeom prst="star5">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highlight>
                <a:srgbClr val="FFFF00"/>
              </a:highlight>
            </a:endParaRPr>
          </a:p>
        </p:txBody>
      </p:sp>
    </p:spTree>
    <p:extLst>
      <p:ext uri="{BB962C8B-B14F-4D97-AF65-F5344CB8AC3E}">
        <p14:creationId xmlns:p14="http://schemas.microsoft.com/office/powerpoint/2010/main" val="3272990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1" name="Rectangle 20">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graph of blue and orange bars&#10;&#10;AI-generated content may be incorrect.">
            <a:extLst>
              <a:ext uri="{FF2B5EF4-FFF2-40B4-BE49-F238E27FC236}">
                <a16:creationId xmlns:a16="http://schemas.microsoft.com/office/drawing/2014/main" id="{CEC1047D-E873-B183-94BD-118661A22458}"/>
              </a:ext>
            </a:extLst>
          </p:cNvPr>
          <p:cNvPicPr>
            <a:picLocks noGrp="1" noChangeAspect="1"/>
          </p:cNvPicPr>
          <p:nvPr>
            <p:ph idx="1"/>
          </p:nvPr>
        </p:nvPicPr>
        <p:blipFill>
          <a:blip r:embed="rId3"/>
          <a:stretch>
            <a:fillRect/>
          </a:stretch>
        </p:blipFill>
        <p:spPr>
          <a:xfrm>
            <a:off x="75809" y="1462055"/>
            <a:ext cx="7852850" cy="4441033"/>
          </a:xfrm>
          <a:prstGeom prst="rect">
            <a:avLst/>
          </a:prstGeom>
        </p:spPr>
      </p:pic>
      <p:sp>
        <p:nvSpPr>
          <p:cNvPr id="23" name="Rectangle 22">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Rectangle 3">
            <a:extLst>
              <a:ext uri="{FF2B5EF4-FFF2-40B4-BE49-F238E27FC236}">
                <a16:creationId xmlns:a16="http://schemas.microsoft.com/office/drawing/2014/main" id="{428B6726-531C-CDA3-5442-7A3AC81FF859}"/>
              </a:ext>
            </a:extLst>
          </p:cNvPr>
          <p:cNvSpPr>
            <a:spLocks noGrp="1" noChangeArrowheads="1"/>
          </p:cNvSpPr>
          <p:nvPr>
            <p:ph type="title"/>
          </p:nvPr>
        </p:nvSpPr>
        <p:spPr bwMode="auto">
          <a:xfrm>
            <a:off x="8296275" y="1419225"/>
            <a:ext cx="3081576" cy="208586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fontAlgn="base">
              <a:lnSpc>
                <a:spcPct val="90000"/>
              </a:lnSpc>
              <a:spcAft>
                <a:spcPct val="0"/>
              </a:spcAft>
              <a:buClrTx/>
              <a:buSzTx/>
              <a:tabLst/>
            </a:pPr>
            <a:r>
              <a:rPr kumimoji="0" lang="en-US" altLang="en-US" sz="3300" i="0" u="none" strike="noStrike" normalizeH="0" baseline="0">
                <a:ln>
                  <a:noFill/>
                </a:ln>
                <a:solidFill>
                  <a:srgbClr val="FFFFFF"/>
                </a:solidFill>
                <a:effectLst/>
              </a:rPr>
              <a:t>ADHERENCE BY RACE </a:t>
            </a:r>
            <a:r>
              <a:rPr kumimoji="0" lang="en-US" altLang="en-US" sz="3300" u="none" strike="noStrike" normalizeH="0" baseline="0">
                <a:ln>
                  <a:noFill/>
                </a:ln>
                <a:solidFill>
                  <a:srgbClr val="FFFFFF"/>
                </a:solidFill>
                <a:effectLst/>
              </a:rPr>
              <a:t>WITH AGE SUBGROUPS</a:t>
            </a:r>
          </a:p>
        </p:txBody>
      </p:sp>
      <p:sp>
        <p:nvSpPr>
          <p:cNvPr id="25" name="Rectangle 24">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86E3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438297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45B9B-DC19-EE8D-4960-03AB9F9FF4FD}"/>
              </a:ext>
            </a:extLst>
          </p:cNvPr>
          <p:cNvSpPr>
            <a:spLocks noGrp="1"/>
          </p:cNvSpPr>
          <p:nvPr>
            <p:ph type="title"/>
          </p:nvPr>
        </p:nvSpPr>
        <p:spPr>
          <a:xfrm>
            <a:off x="581192" y="702156"/>
            <a:ext cx="11029616" cy="1013800"/>
          </a:xfrm>
        </p:spPr>
        <p:txBody>
          <a:bodyPr vert="horz" lIns="91440" tIns="45720" rIns="91440" bIns="45720" rtlCol="0">
            <a:normAutofit/>
          </a:bodyPr>
          <a:lstStyle/>
          <a:p>
            <a:r>
              <a:rPr lang="en-US" dirty="0">
                <a:solidFill>
                  <a:srgbClr val="FFFFFF"/>
                </a:solidFill>
              </a:rPr>
              <a:t>Adherence by Region</a:t>
            </a:r>
          </a:p>
        </p:txBody>
      </p:sp>
      <p:sp>
        <p:nvSpPr>
          <p:cNvPr id="36" name="Rectangle 35">
            <a:extLst>
              <a:ext uri="{FF2B5EF4-FFF2-40B4-BE49-F238E27FC236}">
                <a16:creationId xmlns:a16="http://schemas.microsoft.com/office/drawing/2014/main" id="{8383C77B-0838-491A-BFF2-34389873DC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Rectangle 37">
            <a:extLst>
              <a:ext uri="{FF2B5EF4-FFF2-40B4-BE49-F238E27FC236}">
                <a16:creationId xmlns:a16="http://schemas.microsoft.com/office/drawing/2014/main" id="{A8BCB44F-B72B-4435-985A-DF029684C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5EC1D"/>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Rectangle 39">
            <a:extLst>
              <a:ext uri="{FF2B5EF4-FFF2-40B4-BE49-F238E27FC236}">
                <a16:creationId xmlns:a16="http://schemas.microsoft.com/office/drawing/2014/main" id="{2D02D923-3854-4270-A4C9-DD881DFAF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Content Placeholder 4" descr="A graph of different colored bars&#10;&#10;AI-generated content may be incorrect.">
            <a:extLst>
              <a:ext uri="{FF2B5EF4-FFF2-40B4-BE49-F238E27FC236}">
                <a16:creationId xmlns:a16="http://schemas.microsoft.com/office/drawing/2014/main" id="{158DF050-B733-FB96-AF71-14258B83FCA0}"/>
              </a:ext>
            </a:extLst>
          </p:cNvPr>
          <p:cNvPicPr>
            <a:picLocks noGrp="1" noChangeAspect="1"/>
          </p:cNvPicPr>
          <p:nvPr>
            <p:ph idx="1"/>
          </p:nvPr>
        </p:nvPicPr>
        <p:blipFill>
          <a:blip r:embed="rId3"/>
          <a:stretch>
            <a:fillRect/>
          </a:stretch>
        </p:blipFill>
        <p:spPr>
          <a:xfrm>
            <a:off x="5162969" y="2132095"/>
            <a:ext cx="6902925" cy="4268705"/>
          </a:xfrm>
          <a:prstGeom prst="rect">
            <a:avLst/>
          </a:prstGeom>
        </p:spPr>
      </p:pic>
      <p:pic>
        <p:nvPicPr>
          <p:cNvPr id="6" name="Picture 5" descr="Map&#10;&#10;Description automatically generated">
            <a:extLst>
              <a:ext uri="{FF2B5EF4-FFF2-40B4-BE49-F238E27FC236}">
                <a16:creationId xmlns:a16="http://schemas.microsoft.com/office/drawing/2014/main" id="{CFA56DDC-00C7-4BD0-7F42-2DC63DF5DC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106" y="1987379"/>
            <a:ext cx="4920456" cy="4700435"/>
          </a:xfrm>
          <a:prstGeom prst="rect">
            <a:avLst/>
          </a:prstGeom>
        </p:spPr>
      </p:pic>
    </p:spTree>
    <p:extLst>
      <p:ext uri="{BB962C8B-B14F-4D97-AF65-F5344CB8AC3E}">
        <p14:creationId xmlns:p14="http://schemas.microsoft.com/office/powerpoint/2010/main" val="3718450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number of blue rectangular objects&#10;&#10;AI-generated content may be incorrect.">
            <a:extLst>
              <a:ext uri="{FF2B5EF4-FFF2-40B4-BE49-F238E27FC236}">
                <a16:creationId xmlns:a16="http://schemas.microsoft.com/office/drawing/2014/main" id="{5D51E9E3-419B-BE1B-2E32-AAB2E99B97FA}"/>
              </a:ext>
            </a:extLst>
          </p:cNvPr>
          <p:cNvPicPr>
            <a:picLocks noGrp="1" noChangeAspect="1"/>
          </p:cNvPicPr>
          <p:nvPr>
            <p:ph idx="1"/>
          </p:nvPr>
        </p:nvPicPr>
        <p:blipFill>
          <a:blip r:embed="rId3"/>
          <a:stretch>
            <a:fillRect/>
          </a:stretch>
        </p:blipFill>
        <p:spPr>
          <a:xfrm>
            <a:off x="561583" y="1419225"/>
            <a:ext cx="6918981" cy="4618418"/>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608C494-E131-9690-A606-9E512D064728}"/>
              </a:ext>
            </a:extLst>
          </p:cNvPr>
          <p:cNvSpPr>
            <a:spLocks noGrp="1"/>
          </p:cNvSpPr>
          <p:nvPr>
            <p:ph type="title"/>
          </p:nvPr>
        </p:nvSpPr>
        <p:spPr>
          <a:xfrm>
            <a:off x="8296275" y="1419225"/>
            <a:ext cx="3081576" cy="2085869"/>
          </a:xfrm>
        </p:spPr>
        <p:txBody>
          <a:bodyPr vert="horz" lIns="91440" tIns="45720" rIns="91440" bIns="45720" rtlCol="0" anchor="b">
            <a:normAutofit/>
          </a:bodyPr>
          <a:lstStyle/>
          <a:p>
            <a:pPr>
              <a:lnSpc>
                <a:spcPct val="90000"/>
              </a:lnSpc>
            </a:pPr>
            <a:r>
              <a:rPr lang="en-US" sz="3300">
                <a:solidFill>
                  <a:srgbClr val="FFFFFF"/>
                </a:solidFill>
              </a:rPr>
              <a:t>MEDICATION TYPE DISTRIBUTION</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197198"/>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709281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with blue and orange squares&#10;&#10;AI-generated content may be incorrect.">
            <a:extLst>
              <a:ext uri="{FF2B5EF4-FFF2-40B4-BE49-F238E27FC236}">
                <a16:creationId xmlns:a16="http://schemas.microsoft.com/office/drawing/2014/main" id="{FBF6DC41-7323-086D-FB75-311A4D469623}"/>
              </a:ext>
            </a:extLst>
          </p:cNvPr>
          <p:cNvPicPr>
            <a:picLocks noGrp="1" noChangeAspect="1"/>
          </p:cNvPicPr>
          <p:nvPr>
            <p:ph idx="1"/>
          </p:nvPr>
        </p:nvPicPr>
        <p:blipFill>
          <a:blip r:embed="rId3"/>
          <a:stretch>
            <a:fillRect/>
          </a:stretch>
        </p:blipFill>
        <p:spPr>
          <a:xfrm>
            <a:off x="281928" y="1419225"/>
            <a:ext cx="7313687" cy="4552768"/>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A447C51-41C7-C916-C16A-3A1AC7703875}"/>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dirty="0">
                <a:solidFill>
                  <a:srgbClr val="FFFFFF"/>
                </a:solidFill>
              </a:rPr>
              <a:t>ADHERENCE: ORAL VS LAI</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1743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61889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Rectangle 32">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5" name="Rectangle 34">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7" name="Rectangle 36">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9" name="Rectangle 38">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Content Placeholder 12" descr="A graph with blue and orange squares&#10;&#10;AI-generated content may be incorrect.">
            <a:extLst>
              <a:ext uri="{FF2B5EF4-FFF2-40B4-BE49-F238E27FC236}">
                <a16:creationId xmlns:a16="http://schemas.microsoft.com/office/drawing/2014/main" id="{5FA0AF24-6AAB-65DB-FFE0-AE2D26A9CEE5}"/>
              </a:ext>
            </a:extLst>
          </p:cNvPr>
          <p:cNvPicPr>
            <a:picLocks noGrp="1" noChangeAspect="1"/>
          </p:cNvPicPr>
          <p:nvPr>
            <p:ph idx="1"/>
          </p:nvPr>
        </p:nvPicPr>
        <p:blipFill>
          <a:blip r:embed="rId3"/>
          <a:stretch>
            <a:fillRect/>
          </a:stretch>
        </p:blipFill>
        <p:spPr>
          <a:xfrm>
            <a:off x="257123" y="1585564"/>
            <a:ext cx="7587801" cy="4325045"/>
          </a:xfrm>
          <a:prstGeom prst="rect">
            <a:avLst/>
          </a:prstGeom>
        </p:spPr>
      </p:pic>
      <p:sp>
        <p:nvSpPr>
          <p:cNvPr id="41" name="Rectangle 40">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214D9FE-103F-E6F8-43AD-34CDC26FEEF1}"/>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ED Visits And Adherence</a:t>
            </a:r>
          </a:p>
        </p:txBody>
      </p:sp>
      <p:sp>
        <p:nvSpPr>
          <p:cNvPr id="43" name="Rectangle 42">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9703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661320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different colored bars&#10;&#10;AI-generated content may be incorrect.">
            <a:extLst>
              <a:ext uri="{FF2B5EF4-FFF2-40B4-BE49-F238E27FC236}">
                <a16:creationId xmlns:a16="http://schemas.microsoft.com/office/drawing/2014/main" id="{4AD6539C-7473-8088-C2A0-3B0410A645F8}"/>
              </a:ext>
            </a:extLst>
          </p:cNvPr>
          <p:cNvPicPr>
            <a:picLocks noGrp="1" noChangeAspect="1"/>
          </p:cNvPicPr>
          <p:nvPr>
            <p:ph idx="1"/>
          </p:nvPr>
        </p:nvPicPr>
        <p:blipFill>
          <a:blip r:embed="rId3"/>
          <a:stretch>
            <a:fillRect/>
          </a:stretch>
        </p:blipFill>
        <p:spPr>
          <a:xfrm>
            <a:off x="931165" y="1416713"/>
            <a:ext cx="6632121" cy="4393777"/>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A179955-ED46-CBB5-C222-34629163EE73}"/>
              </a:ext>
            </a:extLst>
          </p:cNvPr>
          <p:cNvSpPr>
            <a:spLocks noGrp="1"/>
          </p:cNvSpPr>
          <p:nvPr>
            <p:ph type="title"/>
          </p:nvPr>
        </p:nvSpPr>
        <p:spPr>
          <a:xfrm>
            <a:off x="8296275" y="1419225"/>
            <a:ext cx="3081576" cy="2085869"/>
          </a:xfrm>
        </p:spPr>
        <p:txBody>
          <a:bodyPr vert="horz" lIns="91440" tIns="45720" rIns="91440" bIns="45720" rtlCol="0" anchor="b">
            <a:normAutofit/>
          </a:bodyPr>
          <a:lstStyle/>
          <a:p>
            <a:pPr>
              <a:lnSpc>
                <a:spcPct val="90000"/>
              </a:lnSpc>
            </a:pPr>
            <a:r>
              <a:rPr lang="en-US" sz="3600">
                <a:solidFill>
                  <a:srgbClr val="FFFFFF"/>
                </a:solidFill>
              </a:rPr>
              <a:t>INPATIENT ADMISSIONS AND ADHERENCE</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5783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050114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blue and orange bars&#10;&#10;AI-generated content may be incorrect.">
            <a:extLst>
              <a:ext uri="{FF2B5EF4-FFF2-40B4-BE49-F238E27FC236}">
                <a16:creationId xmlns:a16="http://schemas.microsoft.com/office/drawing/2014/main" id="{9317BAFC-9643-2B89-2D1B-B1EC5CAB73A2}"/>
              </a:ext>
            </a:extLst>
          </p:cNvPr>
          <p:cNvPicPr>
            <a:picLocks noGrp="1" noChangeAspect="1"/>
          </p:cNvPicPr>
          <p:nvPr>
            <p:ph idx="1"/>
          </p:nvPr>
        </p:nvPicPr>
        <p:blipFill>
          <a:blip r:embed="rId3"/>
          <a:stretch>
            <a:fillRect/>
          </a:stretch>
        </p:blipFill>
        <p:spPr>
          <a:xfrm>
            <a:off x="250211" y="1511329"/>
            <a:ext cx="7562700" cy="4310737"/>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588606F-3AF3-9BBC-C75D-26F26213DA07}"/>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ED VISITS BY AGE</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47536"/>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883133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number of patients&#10;&#10;AI-generated content may be incorrect.">
            <a:extLst>
              <a:ext uri="{FF2B5EF4-FFF2-40B4-BE49-F238E27FC236}">
                <a16:creationId xmlns:a16="http://schemas.microsoft.com/office/drawing/2014/main" id="{F42B248B-2FCE-F913-8281-77C726B4B94B}"/>
              </a:ext>
            </a:extLst>
          </p:cNvPr>
          <p:cNvPicPr>
            <a:picLocks noGrp="1" noChangeAspect="1"/>
          </p:cNvPicPr>
          <p:nvPr>
            <p:ph idx="1"/>
          </p:nvPr>
        </p:nvPicPr>
        <p:blipFill>
          <a:blip r:embed="rId3"/>
          <a:stretch>
            <a:fillRect/>
          </a:stretch>
        </p:blipFill>
        <p:spPr>
          <a:xfrm>
            <a:off x="410467" y="1527859"/>
            <a:ext cx="7357753" cy="4212314"/>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9B661C3-0797-9409-9BB6-B00D9783050F}"/>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2500" dirty="0">
                <a:solidFill>
                  <a:srgbClr val="FFFFFF"/>
                </a:solidFill>
              </a:rPr>
              <a:t>HOSPITALIZATIONS BY AGE</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9723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83513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BFF1E8A-3E3F-4A67-97F8-32C8D4123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D0BBA9C7-5B8B-474E-9392-E742C78ED5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1D52F3B2-AFE1-41E8-9E34-D2B02A6582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7A8E2F28-54A2-432C-AAF7-7154C3D579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386191B5-2583-4B3E-B008-3E5A37614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number of people&#10;&#10;AI-generated content may be incorrect.">
            <a:extLst>
              <a:ext uri="{FF2B5EF4-FFF2-40B4-BE49-F238E27FC236}">
                <a16:creationId xmlns:a16="http://schemas.microsoft.com/office/drawing/2014/main" id="{E18B5B02-0984-062C-AEED-1D7583B0CAD6}"/>
              </a:ext>
            </a:extLst>
          </p:cNvPr>
          <p:cNvPicPr>
            <a:picLocks noGrp="1" noChangeAspect="1"/>
          </p:cNvPicPr>
          <p:nvPr>
            <p:ph idx="1"/>
          </p:nvPr>
        </p:nvPicPr>
        <p:blipFill>
          <a:blip r:embed="rId3"/>
          <a:stretch>
            <a:fillRect/>
          </a:stretch>
        </p:blipFill>
        <p:spPr>
          <a:xfrm>
            <a:off x="232274" y="1005839"/>
            <a:ext cx="8532389" cy="5410202"/>
          </a:xfrm>
          <a:prstGeom prst="rect">
            <a:avLst/>
          </a:prstGeom>
        </p:spPr>
      </p:pic>
      <p:sp>
        <p:nvSpPr>
          <p:cNvPr id="20" name="Rectangle 19">
            <a:extLst>
              <a:ext uri="{FF2B5EF4-FFF2-40B4-BE49-F238E27FC236}">
                <a16:creationId xmlns:a16="http://schemas.microsoft.com/office/drawing/2014/main" id="{A9C7CFDB-8577-4539-8795-F8B34A307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4DC2EFC-4841-2989-0D2C-75F3799D22DC}"/>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LAI USE BY RACE</a:t>
            </a:r>
          </a:p>
        </p:txBody>
      </p:sp>
      <p:sp>
        <p:nvSpPr>
          <p:cNvPr id="22" name="Rectangle 21">
            <a:extLst>
              <a:ext uri="{FF2B5EF4-FFF2-40B4-BE49-F238E27FC236}">
                <a16:creationId xmlns:a16="http://schemas.microsoft.com/office/drawing/2014/main" id="{295C4DB5-1B45-490F-A51B-23C9B9A43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63C20DDE-67DF-47CA-B658-875EA5D81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1C7FAC"/>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72B4ED93-D6A4-4A1D-9CA7-A0549AB6D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4064604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9675-8367-2C41-3419-9A6818C333DB}"/>
              </a:ext>
            </a:extLst>
          </p:cNvPr>
          <p:cNvSpPr>
            <a:spLocks noGrp="1"/>
          </p:cNvSpPr>
          <p:nvPr>
            <p:ph type="title"/>
          </p:nvPr>
        </p:nvSpPr>
        <p:spPr/>
        <p:txBody>
          <a:bodyPr/>
          <a:lstStyle/>
          <a:p>
            <a:r>
              <a:rPr lang="en-US" dirty="0"/>
              <a:t>BACKGROUND / PURPOSE</a:t>
            </a:r>
          </a:p>
        </p:txBody>
      </p:sp>
      <p:sp>
        <p:nvSpPr>
          <p:cNvPr id="4" name="Rectangle 1">
            <a:extLst>
              <a:ext uri="{FF2B5EF4-FFF2-40B4-BE49-F238E27FC236}">
                <a16:creationId xmlns:a16="http://schemas.microsoft.com/office/drawing/2014/main" id="{057BFB15-DD6E-E32A-AA83-1F7154AC419C}"/>
              </a:ext>
            </a:extLst>
          </p:cNvPr>
          <p:cNvSpPr>
            <a:spLocks noGrp="1" noChangeArrowheads="1"/>
          </p:cNvSpPr>
          <p:nvPr>
            <p:ph idx="1"/>
          </p:nvPr>
        </p:nvSpPr>
        <p:spPr bwMode="auto">
          <a:xfrm>
            <a:off x="581192" y="1904762"/>
            <a:ext cx="11029616"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Schizophrenia requires continuous antipsychotic treatment to prevent relapse.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ACLA monitors adherence using the HEDIS SAA measure.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This project examines demographic patterns, LAI use, adherence, and care utilization outcomes.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Goal: Identify disparities and opportunities for targeted intervention.</a:t>
            </a: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2441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2" name="Rectangle 31">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bar chart&#10;&#10;AI-generated content may be incorrect.">
            <a:extLst>
              <a:ext uri="{FF2B5EF4-FFF2-40B4-BE49-F238E27FC236}">
                <a16:creationId xmlns:a16="http://schemas.microsoft.com/office/drawing/2014/main" id="{8C03C6EA-9E6E-7262-92E1-B2A0240C3E1A}"/>
              </a:ext>
            </a:extLst>
          </p:cNvPr>
          <p:cNvPicPr>
            <a:picLocks noGrp="1" noChangeAspect="1"/>
          </p:cNvPicPr>
          <p:nvPr>
            <p:ph idx="1"/>
          </p:nvPr>
        </p:nvPicPr>
        <p:blipFill>
          <a:blip r:embed="rId3"/>
          <a:stretch>
            <a:fillRect/>
          </a:stretch>
        </p:blipFill>
        <p:spPr>
          <a:xfrm>
            <a:off x="446533" y="1539405"/>
            <a:ext cx="7264359" cy="4539188"/>
          </a:xfrm>
          <a:prstGeom prst="rect">
            <a:avLst/>
          </a:prstGeom>
        </p:spPr>
      </p:pic>
      <p:sp>
        <p:nvSpPr>
          <p:cNvPr id="33" name="Rectangle 32">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484DD12-C33E-FC1F-07D8-7129E386E7FB}"/>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LAI USE BY AGE GROUP</a:t>
            </a:r>
          </a:p>
        </p:txBody>
      </p:sp>
      <p:sp>
        <p:nvSpPr>
          <p:cNvPr id="34" name="Rectangle 33">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96E3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188763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28233-3A53-0B0B-F2C5-F26A268FEBF9}"/>
              </a:ext>
            </a:extLst>
          </p:cNvPr>
          <p:cNvSpPr>
            <a:spLocks noGrp="1"/>
          </p:cNvSpPr>
          <p:nvPr>
            <p:ph type="title"/>
          </p:nvPr>
        </p:nvSpPr>
        <p:spPr/>
        <p:txBody>
          <a:bodyPr/>
          <a:lstStyle/>
          <a:p>
            <a:r>
              <a:rPr lang="en-US" b="1" dirty="0"/>
              <a:t>KEY FINDINGS (SUMMARY)</a:t>
            </a:r>
            <a:endParaRPr lang="en-US" dirty="0"/>
          </a:p>
        </p:txBody>
      </p:sp>
      <p:sp>
        <p:nvSpPr>
          <p:cNvPr id="4" name="Rectangle 1">
            <a:extLst>
              <a:ext uri="{FF2B5EF4-FFF2-40B4-BE49-F238E27FC236}">
                <a16:creationId xmlns:a16="http://schemas.microsoft.com/office/drawing/2014/main" id="{BE096E37-9F06-CD2F-39AE-1C197EA7BD60}"/>
              </a:ext>
            </a:extLst>
          </p:cNvPr>
          <p:cNvSpPr>
            <a:spLocks noGrp="1" noChangeArrowheads="1"/>
          </p:cNvSpPr>
          <p:nvPr>
            <p:ph idx="1"/>
          </p:nvPr>
        </p:nvSpPr>
        <p:spPr bwMode="auto">
          <a:xfrm>
            <a:off x="581192" y="2226564"/>
            <a:ext cx="1035688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00"/>
                </a:solidFill>
                <a:effectLst/>
                <a:latin typeface="Arial" panose="020B0604020202020204" pitchFamily="34" charset="0"/>
              </a:rPr>
              <a:t>Adherence is significantly below the HEDIS standard.</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24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00"/>
                </a:solidFill>
                <a:effectLst/>
                <a:latin typeface="Arial" panose="020B0604020202020204" pitchFamily="34" charset="0"/>
              </a:rPr>
              <a:t>Strong relationship between adherence and acute care use.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00"/>
                </a:solidFill>
                <a:effectLst/>
                <a:latin typeface="Arial" panose="020B0604020202020204" pitchFamily="34" charset="0"/>
              </a:rPr>
              <a:t>LAI use seems to be protective and associated with better adherence yet cannot explain the entire story as suggested by lower use rates use amongst older populations and higher use rates among AA population.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00"/>
                </a:solidFill>
                <a:effectLst/>
                <a:latin typeface="Arial" panose="020B0604020202020204" pitchFamily="34" charset="0"/>
              </a:rPr>
              <a:t>Disparities appear across age, race, and region.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rgbClr val="000000"/>
                </a:solidFill>
                <a:effectLst/>
                <a:latin typeface="Arial" panose="020B0604020202020204" pitchFamily="34" charset="0"/>
              </a:rPr>
              <a:t>Opportunities exist for targeted engagement and outreach.</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0573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5F4A88E-6056-4263-ECA5-7BAE836EF736}"/>
              </a:ext>
            </a:extLst>
          </p:cNvPr>
          <p:cNvSpPr>
            <a:spLocks noGrp="1" noChangeArrowheads="1"/>
          </p:cNvSpPr>
          <p:nvPr>
            <p:ph idx="1"/>
          </p:nvPr>
        </p:nvSpPr>
        <p:spPr bwMode="auto">
          <a:xfrm>
            <a:off x="488594" y="2459856"/>
            <a:ext cx="10669401"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Nonadherence plays a central role in avoidable acute care utilization.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LAIs may be one of the strongest levers for improving outcomes.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8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rgbClr val="000000"/>
                </a:solidFill>
                <a:effectLst/>
                <a:latin typeface="Arial" panose="020B0604020202020204" pitchFamily="34" charset="0"/>
              </a:rPr>
              <a:t>This project reveals actionable gaps that ACLA can address through focused population management strategies.</a:t>
            </a: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E3D53F21-B403-4432-4DCD-F24D2555E0BC}"/>
              </a:ext>
            </a:extLst>
          </p:cNvPr>
          <p:cNvSpPr>
            <a:spLocks noGrp="1" noChangeArrowheads="1"/>
          </p:cNvSpPr>
          <p:nvPr>
            <p:ph type="title"/>
          </p:nvPr>
        </p:nvSpPr>
        <p:spPr bwMode="auto">
          <a:xfrm>
            <a:off x="581192" y="947446"/>
            <a:ext cx="25314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defTabSz="914400" eaLnBrk="0" fontAlgn="base" hangingPunct="0">
              <a:spcAft>
                <a:spcPct val="0"/>
              </a:spcAft>
            </a:pPr>
            <a:r>
              <a:rPr lang="en-US" dirty="0"/>
              <a:t>CONCLUSION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88692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6E3F4-6E7D-2C7E-5A0A-B9698DDEFF0E}"/>
              </a:ext>
            </a:extLst>
          </p:cNvPr>
          <p:cNvSpPr>
            <a:spLocks noGrp="1"/>
          </p:cNvSpPr>
          <p:nvPr>
            <p:ph type="title"/>
          </p:nvPr>
        </p:nvSpPr>
        <p:spPr/>
        <p:txBody>
          <a:bodyPr/>
          <a:lstStyle/>
          <a:p>
            <a:r>
              <a:rPr lang="en-US" dirty="0"/>
              <a:t>Aim Statement</a:t>
            </a:r>
          </a:p>
        </p:txBody>
      </p:sp>
      <p:sp>
        <p:nvSpPr>
          <p:cNvPr id="3" name="Content Placeholder 2">
            <a:extLst>
              <a:ext uri="{FF2B5EF4-FFF2-40B4-BE49-F238E27FC236}">
                <a16:creationId xmlns:a16="http://schemas.microsoft.com/office/drawing/2014/main" id="{1E8757DE-E154-1369-C0E1-663514DAE4B0}"/>
              </a:ext>
            </a:extLst>
          </p:cNvPr>
          <p:cNvSpPr>
            <a:spLocks noGrp="1"/>
          </p:cNvSpPr>
          <p:nvPr>
            <p:ph idx="1"/>
          </p:nvPr>
        </p:nvSpPr>
        <p:spPr/>
        <p:txBody>
          <a:bodyPr>
            <a:normAutofit/>
          </a:bodyPr>
          <a:lstStyle/>
          <a:p>
            <a:r>
              <a:rPr lang="en-US" sz="2400" dirty="0"/>
              <a:t>To identify key opportunities for intervention by improving the understanding of antipsychotic adherence patterns among ACLA members with schizophrenia and schizoaffective disorder by analyzing demographic factors, medication type, and acute care utilization.</a:t>
            </a:r>
          </a:p>
        </p:txBody>
      </p:sp>
    </p:spTree>
    <p:extLst>
      <p:ext uri="{BB962C8B-B14F-4D97-AF65-F5344CB8AC3E}">
        <p14:creationId xmlns:p14="http://schemas.microsoft.com/office/powerpoint/2010/main" val="1661446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B0DBB-8DF7-398E-0722-FAD0311B80E6}"/>
              </a:ext>
            </a:extLst>
          </p:cNvPr>
          <p:cNvSpPr>
            <a:spLocks noGrp="1"/>
          </p:cNvSpPr>
          <p:nvPr>
            <p:ph type="title"/>
          </p:nvPr>
        </p:nvSpPr>
        <p:spPr/>
        <p:txBody>
          <a:bodyPr/>
          <a:lstStyle/>
          <a:p>
            <a:r>
              <a:rPr lang="en-US" dirty="0"/>
              <a:t>Cohort Overview</a:t>
            </a:r>
          </a:p>
        </p:txBody>
      </p:sp>
      <p:sp>
        <p:nvSpPr>
          <p:cNvPr id="4" name="Rectangle 1">
            <a:extLst>
              <a:ext uri="{FF2B5EF4-FFF2-40B4-BE49-F238E27FC236}">
                <a16:creationId xmlns:a16="http://schemas.microsoft.com/office/drawing/2014/main" id="{8AE3850B-C1E0-1D0B-42DA-E9B413A97613}"/>
              </a:ext>
            </a:extLst>
          </p:cNvPr>
          <p:cNvSpPr>
            <a:spLocks noGrp="1" noChangeArrowheads="1"/>
          </p:cNvSpPr>
          <p:nvPr>
            <p:ph idx="1"/>
          </p:nvPr>
        </p:nvSpPr>
        <p:spPr bwMode="auto">
          <a:xfrm>
            <a:off x="219920" y="2275887"/>
            <a:ext cx="11390888"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Arial" panose="020B0604020202020204" pitchFamily="34" charset="0"/>
              </a:rPr>
              <a:t>Total members:</a:t>
            </a:r>
            <a:r>
              <a:rPr kumimoji="0" lang="en-US" altLang="en-US" sz="2400" b="0" i="0" u="none" strike="noStrike" cap="none" normalizeH="0" baseline="0" dirty="0">
                <a:ln>
                  <a:noFill/>
                </a:ln>
                <a:solidFill>
                  <a:srgbClr val="000000"/>
                </a:solidFill>
                <a:effectLst/>
                <a:latin typeface="Arial" panose="020B0604020202020204" pitchFamily="34" charset="0"/>
              </a:rPr>
              <a:t> 3245</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24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400" b="1" dirty="0">
                <a:solidFill>
                  <a:srgbClr val="000000"/>
                </a:solidFill>
                <a:latin typeface="Arial" panose="020B0604020202020204" pitchFamily="34" charset="0"/>
              </a:rPr>
              <a:t>Time Frame: </a:t>
            </a:r>
            <a:r>
              <a:rPr lang="en-US" altLang="en-US" sz="2400" dirty="0">
                <a:solidFill>
                  <a:srgbClr val="000000"/>
                </a:solidFill>
                <a:latin typeface="Arial" panose="020B0604020202020204" pitchFamily="34" charset="0"/>
              </a:rPr>
              <a:t>2023-2024</a:t>
            </a:r>
            <a:endParaRPr kumimoji="0" lang="en-US" altLang="en-US" sz="2400" b="1"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Arial" panose="020B0604020202020204" pitchFamily="34" charset="0"/>
              </a:rPr>
              <a:t>Diagnosis:</a:t>
            </a:r>
            <a:r>
              <a:rPr kumimoji="0" lang="en-US" altLang="en-US" sz="2400" b="0" i="0" u="none" strike="noStrike" cap="none" normalizeH="0" baseline="0" dirty="0">
                <a:ln>
                  <a:noFill/>
                </a:ln>
                <a:solidFill>
                  <a:srgbClr val="000000"/>
                </a:solidFill>
                <a:effectLst/>
                <a:latin typeface="Arial" panose="020B0604020202020204" pitchFamily="34" charset="0"/>
              </a:rPr>
              <a:t> Schizophrenia or Schizoaffective disorder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Arial" panose="020B0604020202020204" pitchFamily="34" charset="0"/>
              </a:rPr>
              <a:t>Geographic spread:</a:t>
            </a:r>
            <a:r>
              <a:rPr kumimoji="0" lang="en-US" altLang="en-US" sz="2400" b="0" i="0" u="none" strike="noStrike" cap="none" normalizeH="0" baseline="0" dirty="0">
                <a:ln>
                  <a:noFill/>
                </a:ln>
                <a:solidFill>
                  <a:srgbClr val="000000"/>
                </a:solidFill>
                <a:effectLst/>
                <a:latin typeface="Arial" panose="020B0604020202020204" pitchFamily="34" charset="0"/>
              </a:rPr>
              <a:t> All 9 Louisiana regions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Arial" panose="020B0604020202020204" pitchFamily="34" charset="0"/>
              </a:rPr>
              <a:t>Medication types captured:</a:t>
            </a:r>
            <a:r>
              <a:rPr kumimoji="0" lang="en-US" altLang="en-US" sz="2400" b="0" i="0" u="none" strike="noStrike" cap="none" normalizeH="0" baseline="0" dirty="0">
                <a:ln>
                  <a:noFill/>
                </a:ln>
                <a:solidFill>
                  <a:srgbClr val="000000"/>
                </a:solidFill>
                <a:effectLst/>
                <a:latin typeface="Arial" panose="020B0604020202020204" pitchFamily="34" charset="0"/>
              </a:rPr>
              <a:t> Oral antipsychotics and/or long acting injectables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rgbClr val="000000"/>
                </a:solidFill>
                <a:effectLst/>
                <a:latin typeface="Arial" panose="020B0604020202020204" pitchFamily="34" charset="0"/>
              </a:rPr>
              <a:t>Adherence defined using:</a:t>
            </a:r>
            <a:r>
              <a:rPr kumimoji="0" lang="en-US" altLang="en-US" sz="2400" b="0" i="0" u="none" strike="noStrike" cap="none" normalizeH="0" baseline="0" dirty="0">
                <a:ln>
                  <a:noFill/>
                </a:ln>
                <a:solidFill>
                  <a:srgbClr val="000000"/>
                </a:solidFill>
                <a:effectLst/>
                <a:latin typeface="Arial" panose="020B0604020202020204" pitchFamily="34" charset="0"/>
              </a:rPr>
              <a:t> SAA HEDIS metric (PDC ≥ 80%)</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2910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BED655-2EC5-4704-ADD4-A91564533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CBA419E7-4B43-4FA7-846D-76D394A32F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F7D34090-8F5C-4A49-8452-7328D6632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B55B7B2-03F9-46F2-AE7C-2AC5156F40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0" name="Rectangle 19">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D9C58D7-9E52-9A3B-86C2-EB4B3A291F16}"/>
              </a:ext>
            </a:extLst>
          </p:cNvPr>
          <p:cNvSpPr>
            <a:spLocks noGrp="1"/>
          </p:cNvSpPr>
          <p:nvPr>
            <p:ph type="title"/>
          </p:nvPr>
        </p:nvSpPr>
        <p:spPr>
          <a:xfrm>
            <a:off x="638620" y="863695"/>
            <a:ext cx="3511233" cy="3779995"/>
          </a:xfrm>
        </p:spPr>
        <p:txBody>
          <a:bodyPr vert="horz" lIns="91440" tIns="45720" rIns="91440" bIns="45720" rtlCol="0" anchor="ctr">
            <a:normAutofit/>
          </a:bodyPr>
          <a:lstStyle/>
          <a:p>
            <a:r>
              <a:rPr lang="en-US">
                <a:solidFill>
                  <a:srgbClr val="FFFFFF"/>
                </a:solidFill>
              </a:rPr>
              <a:t>Cohort Characteristics</a:t>
            </a:r>
          </a:p>
        </p:txBody>
      </p:sp>
      <p:sp>
        <p:nvSpPr>
          <p:cNvPr id="22" name="Rectangle 21">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rgbClr val="14608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Content Placeholder 4" descr="A graph of a bar chart&#10;&#10;AI-generated content may be incorrect.">
            <a:extLst>
              <a:ext uri="{FF2B5EF4-FFF2-40B4-BE49-F238E27FC236}">
                <a16:creationId xmlns:a16="http://schemas.microsoft.com/office/drawing/2014/main" id="{55E8D9B9-B465-1A35-80D9-FD25DCDE4AEB}"/>
              </a:ext>
            </a:extLst>
          </p:cNvPr>
          <p:cNvPicPr>
            <a:picLocks noGrp="1" noChangeAspect="1"/>
          </p:cNvPicPr>
          <p:nvPr>
            <p:ph idx="1"/>
          </p:nvPr>
        </p:nvPicPr>
        <p:blipFill>
          <a:blip r:embed="rId2"/>
          <a:srcRect l="1080"/>
          <a:stretch>
            <a:fillRect/>
          </a:stretch>
        </p:blipFill>
        <p:spPr>
          <a:xfrm>
            <a:off x="4523689" y="231107"/>
            <a:ext cx="7029691" cy="6395786"/>
          </a:xfrm>
          <a:prstGeom prst="rect">
            <a:avLst/>
          </a:prstGeom>
        </p:spPr>
      </p:pic>
    </p:spTree>
    <p:extLst>
      <p:ext uri="{BB962C8B-B14F-4D97-AF65-F5344CB8AC3E}">
        <p14:creationId xmlns:p14="http://schemas.microsoft.com/office/powerpoint/2010/main" val="2632362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55FFA-28E5-31F9-B6E5-B2378138EACF}"/>
              </a:ext>
            </a:extLst>
          </p:cNvPr>
          <p:cNvSpPr>
            <a:spLocks noGrp="1"/>
          </p:cNvSpPr>
          <p:nvPr>
            <p:ph type="title"/>
          </p:nvPr>
        </p:nvSpPr>
        <p:spPr/>
        <p:txBody>
          <a:bodyPr/>
          <a:lstStyle/>
          <a:p>
            <a:r>
              <a:rPr lang="en-US" dirty="0"/>
              <a:t>Cohort Characteristics</a:t>
            </a:r>
          </a:p>
        </p:txBody>
      </p:sp>
      <p:pic>
        <p:nvPicPr>
          <p:cNvPr id="5" name="Content Placeholder 4" descr="A graph of blue bars&#10;&#10;AI-generated content may be incorrect.">
            <a:extLst>
              <a:ext uri="{FF2B5EF4-FFF2-40B4-BE49-F238E27FC236}">
                <a16:creationId xmlns:a16="http://schemas.microsoft.com/office/drawing/2014/main" id="{BAF37F2C-961F-BBF5-EF89-D1264DD4C2E5}"/>
              </a:ext>
            </a:extLst>
          </p:cNvPr>
          <p:cNvPicPr>
            <a:picLocks noGrp="1" noChangeAspect="1"/>
          </p:cNvPicPr>
          <p:nvPr>
            <p:ph idx="1"/>
          </p:nvPr>
        </p:nvPicPr>
        <p:blipFill>
          <a:blip r:embed="rId3"/>
          <a:stretch>
            <a:fillRect/>
          </a:stretch>
        </p:blipFill>
        <p:spPr>
          <a:xfrm>
            <a:off x="1986637" y="1965901"/>
            <a:ext cx="8218726" cy="4892099"/>
          </a:xfrm>
        </p:spPr>
      </p:pic>
    </p:spTree>
    <p:extLst>
      <p:ext uri="{BB962C8B-B14F-4D97-AF65-F5344CB8AC3E}">
        <p14:creationId xmlns:p14="http://schemas.microsoft.com/office/powerpoint/2010/main" val="3431244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Rectangle 32">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5" name="Rectangle 34">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A green pie chart with numbers and text&#10;&#10;AI-generated content may be incorrect.">
            <a:extLst>
              <a:ext uri="{FF2B5EF4-FFF2-40B4-BE49-F238E27FC236}">
                <a16:creationId xmlns:a16="http://schemas.microsoft.com/office/drawing/2014/main" id="{07A339D4-BEC8-152D-1984-06B7FFDFFD6A}"/>
              </a:ext>
            </a:extLst>
          </p:cNvPr>
          <p:cNvPicPr>
            <a:picLocks noGrp="1" noChangeAspect="1"/>
          </p:cNvPicPr>
          <p:nvPr>
            <p:ph idx="1"/>
          </p:nvPr>
        </p:nvPicPr>
        <p:blipFill>
          <a:blip r:embed="rId3"/>
          <a:stretch>
            <a:fillRect/>
          </a:stretch>
        </p:blipFill>
        <p:spPr>
          <a:xfrm>
            <a:off x="230731" y="1565343"/>
            <a:ext cx="7588149" cy="3983778"/>
          </a:xfrm>
          <a:prstGeom prst="rect">
            <a:avLst/>
          </a:prstGeom>
        </p:spPr>
      </p:pic>
      <p:sp>
        <p:nvSpPr>
          <p:cNvPr id="37" name="Rectangle 36">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0BFF1BC-1839-6B09-01B3-7D2CBFC85DF8}"/>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2500">
                <a:solidFill>
                  <a:srgbClr val="FFFFFF"/>
                </a:solidFill>
              </a:rPr>
              <a:t>Cohort Characteristics</a:t>
            </a:r>
          </a:p>
        </p:txBody>
      </p:sp>
      <p:sp>
        <p:nvSpPr>
          <p:cNvPr id="39" name="Rectangle 38">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C8D5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23063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a bar chart&#10;&#10;AI-generated content may be incorrect.">
            <a:extLst>
              <a:ext uri="{FF2B5EF4-FFF2-40B4-BE49-F238E27FC236}">
                <a16:creationId xmlns:a16="http://schemas.microsoft.com/office/drawing/2014/main" id="{52AA0401-9AA2-B17A-0F5F-0B591164A185}"/>
              </a:ext>
            </a:extLst>
          </p:cNvPr>
          <p:cNvPicPr>
            <a:picLocks noGrp="1" noChangeAspect="1"/>
          </p:cNvPicPr>
          <p:nvPr>
            <p:ph idx="1"/>
          </p:nvPr>
        </p:nvPicPr>
        <p:blipFill>
          <a:blip r:embed="rId3"/>
          <a:stretch>
            <a:fillRect/>
          </a:stretch>
        </p:blipFill>
        <p:spPr>
          <a:xfrm>
            <a:off x="482600" y="1645971"/>
            <a:ext cx="6836153" cy="4204232"/>
          </a:xfrm>
          <a:prstGeom prst="rect">
            <a:avLst/>
          </a:prstGeom>
        </p:spPr>
      </p:pic>
      <p:sp>
        <p:nvSpPr>
          <p:cNvPr id="20" name="Rectangle 19">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ECCC311-E1E4-23C9-AD28-5C085436C4BB}"/>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Overall Adherence</a:t>
            </a:r>
          </a:p>
        </p:txBody>
      </p:sp>
      <p:sp>
        <p:nvSpPr>
          <p:cNvPr id="22" name="Rectangle 21">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17636"/>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352057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0E830057-F4EE-412A-8526-36BE1CE18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Rectangle 32">
            <a:extLst>
              <a:ext uri="{FF2B5EF4-FFF2-40B4-BE49-F238E27FC236}">
                <a16:creationId xmlns:a16="http://schemas.microsoft.com/office/drawing/2014/main" id="{BAAEBA82-E2D4-4653-AEE3-E95B330DDA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5" name="Rectangle 34">
            <a:extLst>
              <a:ext uri="{FF2B5EF4-FFF2-40B4-BE49-F238E27FC236}">
                <a16:creationId xmlns:a16="http://schemas.microsoft.com/office/drawing/2014/main" id="{2386509E-DAF8-4DA0-B09B-FA3FB341C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7" name="Rectangle 36">
            <a:extLst>
              <a:ext uri="{FF2B5EF4-FFF2-40B4-BE49-F238E27FC236}">
                <a16:creationId xmlns:a16="http://schemas.microsoft.com/office/drawing/2014/main" id="{44E11946-6976-4B44-971A-07BFBE9544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39" name="Rectangle 38">
            <a:extLst>
              <a:ext uri="{FF2B5EF4-FFF2-40B4-BE49-F238E27FC236}">
                <a16:creationId xmlns:a16="http://schemas.microsoft.com/office/drawing/2014/main" id="{85DD9E25-AB50-4F01-9CA6-96497CDE7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aph of numbers and columns&#10;&#10;AI-generated content may be incorrect.">
            <a:extLst>
              <a:ext uri="{FF2B5EF4-FFF2-40B4-BE49-F238E27FC236}">
                <a16:creationId xmlns:a16="http://schemas.microsoft.com/office/drawing/2014/main" id="{6D6B7F86-CE8C-CB42-8EF3-B4140CD4FFDE}"/>
              </a:ext>
            </a:extLst>
          </p:cNvPr>
          <p:cNvPicPr>
            <a:picLocks noGrp="1" noChangeAspect="1"/>
          </p:cNvPicPr>
          <p:nvPr>
            <p:ph idx="1"/>
          </p:nvPr>
        </p:nvPicPr>
        <p:blipFill>
          <a:blip r:embed="rId3"/>
          <a:stretch>
            <a:fillRect/>
          </a:stretch>
        </p:blipFill>
        <p:spPr>
          <a:xfrm>
            <a:off x="482600" y="1158045"/>
            <a:ext cx="7227998" cy="4809999"/>
          </a:xfrm>
          <a:prstGeom prst="rect">
            <a:avLst/>
          </a:prstGeom>
        </p:spPr>
      </p:pic>
      <p:sp>
        <p:nvSpPr>
          <p:cNvPr id="41" name="Rectangle 40">
            <a:extLst>
              <a:ext uri="{FF2B5EF4-FFF2-40B4-BE49-F238E27FC236}">
                <a16:creationId xmlns:a16="http://schemas.microsoft.com/office/drawing/2014/main" id="{707788D3-E467-4E25-A5E9-FD41795BD5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A2F6F3F-95C4-90FB-06FC-3902A7706D6A}"/>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ADHERENCE BY AGE GROUP</a:t>
            </a:r>
          </a:p>
        </p:txBody>
      </p:sp>
      <p:sp>
        <p:nvSpPr>
          <p:cNvPr id="43" name="Rectangle 42">
            <a:extLst>
              <a:ext uri="{FF2B5EF4-FFF2-40B4-BE49-F238E27FC236}">
                <a16:creationId xmlns:a16="http://schemas.microsoft.com/office/drawing/2014/main" id="{E12301D8-0106-4E04-A846-C29A66593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FB7D3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63061641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Dividend</Template>
  <TotalTime>171</TotalTime>
  <Words>1599</Words>
  <Application>Microsoft Macintosh PowerPoint</Application>
  <PresentationFormat>Widescreen</PresentationFormat>
  <Paragraphs>158</Paragraphs>
  <Slides>22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Arial</vt:lpstr>
      <vt:lpstr>Gill Sans MT</vt:lpstr>
      <vt:lpstr>Wingdings 2</vt:lpstr>
      <vt:lpstr>Dividend</vt:lpstr>
      <vt:lpstr>Adherence to Antipsychotic Medications Among ACLA Members With Schizophrenia and Schizoaffective Disorder</vt:lpstr>
      <vt:lpstr>BACKGROUND / PURPOSE</vt:lpstr>
      <vt:lpstr>Aim Statement</vt:lpstr>
      <vt:lpstr>Cohort Overview</vt:lpstr>
      <vt:lpstr>Cohort Characteristics</vt:lpstr>
      <vt:lpstr>Cohort Characteristics</vt:lpstr>
      <vt:lpstr>Cohort Characteristics</vt:lpstr>
      <vt:lpstr>Overall Adherence</vt:lpstr>
      <vt:lpstr>ADHERENCE BY AGE GROUP</vt:lpstr>
      <vt:lpstr>ADHERENCE BY RACE</vt:lpstr>
      <vt:lpstr>ADHERENCE BY RACE WITH AGE SUBGROUPS</vt:lpstr>
      <vt:lpstr>Adherence by Region</vt:lpstr>
      <vt:lpstr>MEDICATION TYPE DISTRIBUTION</vt:lpstr>
      <vt:lpstr>ADHERENCE: ORAL VS LAI</vt:lpstr>
      <vt:lpstr>ED Visits And Adherence</vt:lpstr>
      <vt:lpstr>INPATIENT ADMISSIONS AND ADHERENCE</vt:lpstr>
      <vt:lpstr>ED VISITS BY AGE</vt:lpstr>
      <vt:lpstr>HOSPITALIZATIONS BY AGE</vt:lpstr>
      <vt:lpstr>LAI USE BY RACE</vt:lpstr>
      <vt:lpstr>LAI USE BY AGE GROUP</vt:lpstr>
      <vt:lpstr>KEY FINDINGS (SUMMARY)</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Knecht, Kaden J.</dc:creator>
  <cp:lastModifiedBy>Knecht, Kaden J.</cp:lastModifiedBy>
  <cp:revision>1</cp:revision>
  <dcterms:created xsi:type="dcterms:W3CDTF">2025-11-18T17:12:15Z</dcterms:created>
  <dcterms:modified xsi:type="dcterms:W3CDTF">2025-11-18T20:04:08Z</dcterms:modified>
</cp:coreProperties>
</file>