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12192000"/>
  <p:embeddedFontLst>
    <p:embeddedFont>
      <p:font typeface="Inter"/>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Inter-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Inter-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Inter-italic.fntdata"/><Relationship Id="rId6" Type="http://schemas.openxmlformats.org/officeDocument/2006/relationships/slide" Target="slides/slide2.xml"/><Relationship Id="rId18" Type="http://schemas.openxmlformats.org/officeDocument/2006/relationships/font" Target="fonts/Inter-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In summary, colorectal cancer screening is a highly effective preventive intervention. Clinical guidelines tell us who should be screened and how, while community-level evidence shows how to increase participation. With its data infrastructure and existing initiatives, ACLA is well-positioned to further improve screening rates and reduce colorectal cancer burden among its members.</a:t>
            </a:r>
            <a:endParaRPr/>
          </a:p>
        </p:txBody>
      </p:sp>
      <p:sp>
        <p:nvSpPr>
          <p:cNvPr id="167" name="Google Shape;167;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5" name="Google Shape;18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 Based on the literature and prior ACLA data, the most effective next step is not creating a new program, but strategically strengthening existing ones. ACLA could prioritize targeted outreach to men and adults aged 45 to 50, using tailored messaging and reminders. Linking CRC screening prompts directly to primary care encounters can further increase uptake. Finally, continued use of ACLA’s data infrastructure to monitor screening completion by region and demographic group will allow for ongoing refinement and sustained improvement.</a:t>
            </a:r>
            <a:endParaRPr/>
          </a:p>
        </p:txBody>
      </p:sp>
      <p:sp>
        <p:nvSpPr>
          <p:cNvPr id="186" name="Google Shape;186;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aad76a1f5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5" name="Google Shape;205;g3aad76a1f5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g3aad76a1f50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 name="Shape 19"/>
        <p:cNvGrpSpPr/>
        <p:nvPr/>
      </p:nvGrpSpPr>
      <p:grpSpPr>
        <a:xfrm>
          <a:off x="0" y="0"/>
          <a:ext cx="0" cy="0"/>
          <a:chOff x="0" y="0"/>
          <a:chExt cx="0" cy="0"/>
        </a:xfrm>
      </p:grpSpPr>
      <p:sp>
        <p:nvSpPr>
          <p:cNvPr id="20" name="Google Shape;2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 name="Google Shape;2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Colorectal cancer is one of the most preventable yet deadly cancers. Screening allows for early detection and removal of precancerous lesions, which significantly reduces mortality. This is particularly relevant for AmeriHealth Louisiana, as preventive services like CRC screening improve member outcomes while also reducing downstream costs. Recent increases in CRC incidence among younger adults further emphasize the importance of timely and effective screening strategies.</a:t>
            </a:r>
            <a:endParaRPr/>
          </a:p>
        </p:txBody>
      </p:sp>
      <p:sp>
        <p:nvSpPr>
          <p:cNvPr id="22" name="Google Shape;2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 name="Google Shape;3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 The U.S. Preventive Services Task Force sets evidence-based guidelines that directly influence insurance coverage under the Affordable Care Act. For ACLA, this means CRC screening must be covered for adults aged 45 to 75, with selective screening for older adults. Importantly, the USPSTF endorses multiple screening modalities, allowing flexibility to tailor screening approaches to member needs and preferences.</a:t>
            </a:r>
            <a:endParaRPr/>
          </a:p>
        </p:txBody>
      </p:sp>
      <p:sp>
        <p:nvSpPr>
          <p:cNvPr id="39" name="Google Shape;3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 name="Google Shape;6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High-quality systematic reviews consistently show that colorectal cancer screening saves lives. Stool-based tests and sigmoidoscopy reduce CRC mortality, and colonoscopy is strongly supported by observational data. From a population health perspective, the issue is not whether screening works, but whether people actually complete screening. Improving uptake is where the greatest gains can be made.</a:t>
            </a:r>
            <a:endParaRPr/>
          </a:p>
        </p:txBody>
      </p:sp>
      <p:sp>
        <p:nvSpPr>
          <p:cNvPr id="61" name="Google Shape;6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8" name="Google Shape;7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Community Preventive Services Task Force focuses on how to increase screening participation at a population level. Multicomponent interventions—those that combine reminders, education, access support, and provider engagement—are strongly recommended. These approaches have been shown to increase screening rates by about 15 percentage points and are cost-effective, making them especially relevant for managed care organizations like ACLA.</a:t>
            </a:r>
            <a:endParaRPr/>
          </a:p>
        </p:txBody>
      </p:sp>
      <p:sp>
        <p:nvSpPr>
          <p:cNvPr id="79" name="Google Shape;79;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Community health workers and patient navigators play an important role in addressing barriers to screening, particularly in underserved populations. They help members understand screening options, complete tests, and follow up on abnormal results. These models improve equity and trust, which are key considerations for ACLA’s diverse membership.</a:t>
            </a:r>
            <a:endParaRPr/>
          </a:p>
        </p:txBody>
      </p:sp>
      <p:sp>
        <p:nvSpPr>
          <p:cNvPr id="95" name="Google Shape;95;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Previous student analyses of ACLA data show that while screening rates are improving, important gaps remain. Men and adults aged 45 to 50 consistently have lower screening rates. At the same time, patients who have seen a primary care provider are much more likely to be up to date on screening. The literature supports targeted outreach and navigation to address exactly these gaps.</a:t>
            </a:r>
            <a:endParaRPr/>
          </a:p>
        </p:txBody>
      </p:sp>
      <p:sp>
        <p:nvSpPr>
          <p:cNvPr id="112" name="Google Shape;11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One of the key takeaways from the literature is that ACLA is already implementing many evidence-based strategies. Text reminders, financial incentives, stool-based testing, and community outreach all align closely with best practices. This suggests that the opportunity is not to reinvent screening efforts, but to refine and better target existing programs.</a:t>
            </a:r>
            <a:endParaRPr/>
          </a:p>
        </p:txBody>
      </p:sp>
      <p:sp>
        <p:nvSpPr>
          <p:cNvPr id="129" name="Google Shape;12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Despite existing efforts, certain populations remain under-screened. The literature suggests that intensifying multicomponent interventions for specific groups, such as younger eligible adults, men, and regions with provider shortages, can yield meaningful improvements. Tailoring outreach based on ACLA’s data is a key opportunity.</a:t>
            </a:r>
            <a:endParaRPr/>
          </a:p>
        </p:txBody>
      </p:sp>
      <p:sp>
        <p:nvSpPr>
          <p:cNvPr id="149" name="Google Shape;149;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4.png"/><Relationship Id="rId4" Type="http://schemas.openxmlformats.org/officeDocument/2006/relationships/image" Target="../media/image29.png"/><Relationship Id="rId5" Type="http://schemas.openxmlformats.org/officeDocument/2006/relationships/image" Target="../media/image30.png"/><Relationship Id="rId6" Type="http://schemas.openxmlformats.org/officeDocument/2006/relationships/image" Target="../media/image3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1.png"/><Relationship Id="rId4" Type="http://schemas.openxmlformats.org/officeDocument/2006/relationships/image" Target="../media/image28.png"/><Relationship Id="rId5" Type="http://schemas.openxmlformats.org/officeDocument/2006/relationships/image" Target="../media/image33.png"/><Relationship Id="rId6" Type="http://schemas.openxmlformats.org/officeDocument/2006/relationships/image" Target="../media/image3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hyperlink" Target="https://www.uspreventiveservicestaskforce.org/uspstf/recommendation/colorectal-cancer-screening?utm_source=chatgpt.com" TargetMode="External"/><Relationship Id="rId4" Type="http://schemas.openxmlformats.org/officeDocument/2006/relationships/hyperlink" Target="https://www.uspreventiveservicestaskforce.org/uspstf/recommendation/colorectal-cancer-screening?utm_source=chatgpt.com" TargetMode="External"/><Relationship Id="rId11" Type="http://schemas.openxmlformats.org/officeDocument/2006/relationships/hyperlink" Target="https://pubmed.ncbi.nlm.nih.gov/18479499/?utm_source=chatgpt.com" TargetMode="External"/><Relationship Id="rId10" Type="http://schemas.openxmlformats.org/officeDocument/2006/relationships/hyperlink" Target="https://www.thecommunityguide.org/findings/cancer-screening-multicomponent-interventions-colorectal-cancer.html?utm_source=chatgpt.com" TargetMode="External"/><Relationship Id="rId12" Type="http://schemas.openxmlformats.org/officeDocument/2006/relationships/hyperlink" Target="https://pubmed.ncbi.nlm.nih.gov/18479499/?utm_source=chatgpt.com" TargetMode="External"/><Relationship Id="rId9" Type="http://schemas.openxmlformats.org/officeDocument/2006/relationships/hyperlink" Target="https://www.thecommunityguide.org/findings/cancer-screening-multicomponent-interventions-colorectal-cancer.html?utm_source=chatgpt.com" TargetMode="External"/><Relationship Id="rId5" Type="http://schemas.openxmlformats.org/officeDocument/2006/relationships/hyperlink" Target="https://www.uspreventiveservicestaskforce.org/uspstf/recommendation/colorectal-cancer-screening?utm_source=chatgpt.com" TargetMode="External"/><Relationship Id="rId6" Type="http://schemas.openxmlformats.org/officeDocument/2006/relationships/hyperlink" Target="https://www.uspreventiveservicestaskforce.org/uspstf/recommendation/colorectal-cancer-screening?utm_source=chatgpt.com" TargetMode="External"/><Relationship Id="rId7" Type="http://schemas.openxmlformats.org/officeDocument/2006/relationships/hyperlink" Target="https://www.thecommunityguide.org/findings/cancer-screening-multicomponent-interventions-colorectal-cancer.html?utm_source=chatgpt.com" TargetMode="External"/><Relationship Id="rId8" Type="http://schemas.openxmlformats.org/officeDocument/2006/relationships/hyperlink" Target="https://www.thecommunityguide.org/findings/cancer-screening-multicomponent-interventions-colorectal-cancer.html?utm_source=chatgp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2.png"/><Relationship Id="rId4" Type="http://schemas.openxmlformats.org/officeDocument/2006/relationships/image" Target="../media/image21.png"/><Relationship Id="rId5"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5.png"/><Relationship Id="rId4" Type="http://schemas.openxmlformats.org/officeDocument/2006/relationships/image" Target="../media/image32.png"/><Relationship Id="rId5" Type="http://schemas.openxmlformats.org/officeDocument/2006/relationships/image" Target="../media/image7.png"/><Relationship Id="rId6" Type="http://schemas.openxmlformats.org/officeDocument/2006/relationships/image" Target="../media/image1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10.png"/><Relationship Id="rId5" Type="http://schemas.openxmlformats.org/officeDocument/2006/relationships/image" Target="../media/image1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 Id="rId4" Type="http://schemas.openxmlformats.org/officeDocument/2006/relationships/image" Target="../media/image8.png"/><Relationship Id="rId5" Type="http://schemas.openxmlformats.org/officeDocument/2006/relationships/image" Target="../media/image2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image" Target="../media/image3.png"/><Relationship Id="rId5" Type="http://schemas.openxmlformats.org/officeDocument/2006/relationships/image" Target="../media/image1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3.png"/><Relationship Id="rId4" Type="http://schemas.openxmlformats.org/officeDocument/2006/relationships/image" Target="../media/image20.png"/><Relationship Id="rId5" Type="http://schemas.openxmlformats.org/officeDocument/2006/relationships/image" Target="../media/image26.png"/><Relationship Id="rId6" Type="http://schemas.openxmlformats.org/officeDocument/2006/relationships/image" Target="../media/image1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25.png"/><Relationship Id="rId5"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22222"/>
        </a:solidFill>
      </p:bgPr>
    </p:bg>
    <p:spTree>
      <p:nvGrpSpPr>
        <p:cNvPr id="15" name="Shape 15"/>
        <p:cNvGrpSpPr/>
        <p:nvPr/>
      </p:nvGrpSpPr>
      <p:grpSpPr>
        <a:xfrm>
          <a:off x="0" y="0"/>
          <a:ext cx="0" cy="0"/>
          <a:chOff x="0" y="0"/>
          <a:chExt cx="0" cy="0"/>
        </a:xfrm>
      </p:grpSpPr>
      <p:sp>
        <p:nvSpPr>
          <p:cNvPr id="16" name="Google Shape;16;p3"/>
          <p:cNvSpPr/>
          <p:nvPr/>
        </p:nvSpPr>
        <p:spPr>
          <a:xfrm>
            <a:off x="380905" y="1867822"/>
            <a:ext cx="10893876" cy="2001932"/>
          </a:xfrm>
          <a:prstGeom prst="rect">
            <a:avLst/>
          </a:prstGeom>
          <a:noFill/>
          <a:ln>
            <a:noFill/>
          </a:ln>
        </p:spPr>
        <p:txBody>
          <a:bodyPr anchorCtr="0" anchor="ctr" bIns="0" lIns="0" spcFirstLastPara="1" rIns="0" wrap="square" tIns="0">
            <a:noAutofit/>
          </a:bodyPr>
          <a:lstStyle/>
          <a:p>
            <a:pPr indent="0" lvl="0" marL="0" marR="0" rtl="0" algn="l">
              <a:lnSpc>
                <a:spcPct val="116799"/>
              </a:lnSpc>
              <a:spcBef>
                <a:spcPts val="0"/>
              </a:spcBef>
              <a:spcAft>
                <a:spcPts val="0"/>
              </a:spcAft>
              <a:buClr>
                <a:srgbClr val="FFFFFF"/>
              </a:buClr>
              <a:buSzPts val="6750"/>
              <a:buFont typeface="Inter"/>
              <a:buNone/>
            </a:pPr>
            <a:r>
              <a:rPr b="1" i="0" lang="en-US" sz="6750" u="none" cap="none" strike="noStrike">
                <a:solidFill>
                  <a:srgbClr val="FFFFFF"/>
                </a:solidFill>
                <a:latin typeface="Inter"/>
                <a:ea typeface="Inter"/>
                <a:cs typeface="Inter"/>
                <a:sym typeface="Inter"/>
              </a:rPr>
              <a:t>Improving Colorectal Cancer Screening Rates for ACLA</a:t>
            </a:r>
            <a:endParaRPr b="0" i="0" sz="1800" u="none" cap="none" strike="noStrike">
              <a:solidFill>
                <a:schemeClr val="dk1"/>
              </a:solidFill>
              <a:latin typeface="Arial"/>
              <a:ea typeface="Arial"/>
              <a:cs typeface="Arial"/>
              <a:sym typeface="Arial"/>
            </a:endParaRPr>
          </a:p>
        </p:txBody>
      </p:sp>
      <p:sp>
        <p:nvSpPr>
          <p:cNvPr id="17" name="Google Shape;17;p3"/>
          <p:cNvSpPr/>
          <p:nvPr/>
        </p:nvSpPr>
        <p:spPr>
          <a:xfrm>
            <a:off x="380905" y="5074219"/>
            <a:ext cx="10893900" cy="356700"/>
          </a:xfrm>
          <a:prstGeom prst="rect">
            <a:avLst/>
          </a:prstGeom>
          <a:noFill/>
          <a:ln>
            <a:noFill/>
          </a:ln>
        </p:spPr>
        <p:txBody>
          <a:bodyPr anchorCtr="0" anchor="ctr" bIns="0" lIns="0" spcFirstLastPara="1" rIns="0" wrap="square" tIns="0">
            <a:noAutofit/>
          </a:bodyPr>
          <a:lstStyle/>
          <a:p>
            <a:pPr indent="0" lvl="0" marL="0" marR="0" rtl="0" algn="l">
              <a:lnSpc>
                <a:spcPct val="138716"/>
              </a:lnSpc>
              <a:spcBef>
                <a:spcPts val="0"/>
              </a:spcBef>
              <a:spcAft>
                <a:spcPts val="0"/>
              </a:spcAft>
              <a:buClr>
                <a:srgbClr val="FFFFFF"/>
              </a:buClr>
              <a:buSzPts val="2025"/>
              <a:buFont typeface="Inter"/>
              <a:buNone/>
            </a:pPr>
            <a:r>
              <a:rPr b="0" i="0" lang="en-US" sz="2025" u="none" cap="none" strike="noStrike">
                <a:solidFill>
                  <a:srgbClr val="FFFFFF"/>
                </a:solidFill>
                <a:latin typeface="Inter"/>
                <a:ea typeface="Inter"/>
                <a:cs typeface="Inter"/>
                <a:sym typeface="Inter"/>
              </a:rPr>
              <a:t>Tara Korbal, MS4</a:t>
            </a:r>
            <a:endParaRPr b="0" i="0" sz="1800" u="none" cap="none" strike="noStrike">
              <a:solidFill>
                <a:schemeClr val="dk1"/>
              </a:solidFill>
              <a:latin typeface="Arial"/>
              <a:ea typeface="Arial"/>
              <a:cs typeface="Arial"/>
              <a:sym typeface="Arial"/>
            </a:endParaRPr>
          </a:p>
        </p:txBody>
      </p:sp>
      <p:sp>
        <p:nvSpPr>
          <p:cNvPr id="18" name="Google Shape;18;p3"/>
          <p:cNvSpPr/>
          <p:nvPr/>
        </p:nvSpPr>
        <p:spPr>
          <a:xfrm>
            <a:off x="380918" y="5663649"/>
            <a:ext cx="10893900" cy="356700"/>
          </a:xfrm>
          <a:prstGeom prst="rect">
            <a:avLst/>
          </a:prstGeom>
          <a:noFill/>
          <a:ln>
            <a:noFill/>
          </a:ln>
        </p:spPr>
        <p:txBody>
          <a:bodyPr anchorCtr="0" anchor="ctr" bIns="0" lIns="0" spcFirstLastPara="1" rIns="0" wrap="square" tIns="0">
            <a:noAutofit/>
          </a:bodyPr>
          <a:lstStyle/>
          <a:p>
            <a:pPr indent="0" lvl="0" marL="0" marR="0" rtl="0" algn="l">
              <a:lnSpc>
                <a:spcPct val="138716"/>
              </a:lnSpc>
              <a:spcBef>
                <a:spcPts val="0"/>
              </a:spcBef>
              <a:spcAft>
                <a:spcPts val="0"/>
              </a:spcAft>
              <a:buClr>
                <a:srgbClr val="FFFFFF"/>
              </a:buClr>
              <a:buSzPts val="2025"/>
              <a:buFont typeface="Inter"/>
              <a:buNone/>
            </a:pPr>
            <a:r>
              <a:rPr b="0" i="0" lang="en-US" sz="2025" u="none" cap="none" strike="noStrike">
                <a:solidFill>
                  <a:srgbClr val="FFFFFF"/>
                </a:solidFill>
                <a:latin typeface="Inter"/>
                <a:ea typeface="Inter"/>
                <a:cs typeface="Inter"/>
                <a:sym typeface="Inter"/>
              </a:rPr>
              <a:t>LSUHSC New Orleans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22222"/>
        </a:solidFill>
      </p:bgPr>
    </p:bg>
    <p:spTree>
      <p:nvGrpSpPr>
        <p:cNvPr id="168" name="Shape 168"/>
        <p:cNvGrpSpPr/>
        <p:nvPr/>
      </p:nvGrpSpPr>
      <p:grpSpPr>
        <a:xfrm>
          <a:off x="0" y="0"/>
          <a:ext cx="0" cy="0"/>
          <a:chOff x="0" y="0"/>
          <a:chExt cx="0" cy="0"/>
        </a:xfrm>
      </p:grpSpPr>
      <p:sp>
        <p:nvSpPr>
          <p:cNvPr id="169" name="Google Shape;169;p12"/>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FFFFFF"/>
              </a:buClr>
              <a:buSzPts val="3750"/>
              <a:buFont typeface="Inter"/>
              <a:buNone/>
            </a:pPr>
            <a:r>
              <a:rPr b="1" i="0" lang="en-US" sz="3750" u="none" cap="none" strike="noStrike">
                <a:solidFill>
                  <a:srgbClr val="FFFFFF"/>
                </a:solidFill>
                <a:latin typeface="Inter"/>
                <a:ea typeface="Inter"/>
                <a:cs typeface="Inter"/>
                <a:sym typeface="Inter"/>
              </a:rPr>
              <a:t>Take-Home Message</a:t>
            </a:r>
            <a:endParaRPr b="0" i="0" sz="1800" u="none" cap="none" strike="noStrike">
              <a:solidFill>
                <a:schemeClr val="dk1"/>
              </a:solidFill>
              <a:latin typeface="Arial"/>
              <a:ea typeface="Arial"/>
              <a:cs typeface="Arial"/>
              <a:sym typeface="Arial"/>
            </a:endParaRPr>
          </a:p>
        </p:txBody>
      </p:sp>
      <p:sp>
        <p:nvSpPr>
          <p:cNvPr id="170" name="Google Shape;170;p12"/>
          <p:cNvSpPr/>
          <p:nvPr/>
        </p:nvSpPr>
        <p:spPr>
          <a:xfrm>
            <a:off x="987972" y="2379702"/>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1" name="Google Shape;171;p12"/>
          <p:cNvPicPr preferRelativeResize="0"/>
          <p:nvPr/>
        </p:nvPicPr>
        <p:blipFill rotWithShape="1">
          <a:blip r:embed="rId3">
            <a:alphaModFix/>
          </a:blip>
          <a:srcRect b="0" l="0" r="0" t="0"/>
          <a:stretch/>
        </p:blipFill>
        <p:spPr>
          <a:xfrm>
            <a:off x="1451092" y="2675382"/>
            <a:ext cx="504699" cy="847513"/>
          </a:xfrm>
          <a:prstGeom prst="rect">
            <a:avLst/>
          </a:prstGeom>
          <a:noFill/>
          <a:ln>
            <a:noFill/>
          </a:ln>
        </p:spPr>
      </p:pic>
      <p:sp>
        <p:nvSpPr>
          <p:cNvPr id="172" name="Google Shape;172;p12"/>
          <p:cNvSpPr/>
          <p:nvPr/>
        </p:nvSpPr>
        <p:spPr>
          <a:xfrm>
            <a:off x="392808" y="3904313"/>
            <a:ext cx="2618720"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Colorectal Cancer Screening is Effective and Preventable</a:t>
            </a:r>
            <a:endParaRPr b="0" i="0" sz="1800" u="none" cap="none" strike="noStrike">
              <a:solidFill>
                <a:schemeClr val="dk1"/>
              </a:solidFill>
              <a:latin typeface="Arial"/>
              <a:ea typeface="Arial"/>
              <a:cs typeface="Arial"/>
              <a:sym typeface="Arial"/>
            </a:endParaRPr>
          </a:p>
        </p:txBody>
      </p:sp>
      <p:sp>
        <p:nvSpPr>
          <p:cNvPr id="173" name="Google Shape;173;p12"/>
          <p:cNvSpPr/>
          <p:nvPr/>
        </p:nvSpPr>
        <p:spPr>
          <a:xfrm>
            <a:off x="3916177" y="2379702"/>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4" name="Google Shape;174;p12"/>
          <p:cNvPicPr preferRelativeResize="0"/>
          <p:nvPr/>
        </p:nvPicPr>
        <p:blipFill rotWithShape="1">
          <a:blip r:embed="rId4">
            <a:alphaModFix/>
          </a:blip>
          <a:srcRect b="0" l="0" r="0" t="0"/>
          <a:stretch/>
        </p:blipFill>
        <p:spPr>
          <a:xfrm>
            <a:off x="4337442" y="2876253"/>
            <a:ext cx="590402" cy="476131"/>
          </a:xfrm>
          <a:prstGeom prst="rect">
            <a:avLst/>
          </a:prstGeom>
          <a:noFill/>
          <a:ln>
            <a:noFill/>
          </a:ln>
        </p:spPr>
      </p:pic>
      <p:sp>
        <p:nvSpPr>
          <p:cNvPr id="175" name="Google Shape;175;p12"/>
          <p:cNvSpPr/>
          <p:nvPr/>
        </p:nvSpPr>
        <p:spPr>
          <a:xfrm>
            <a:off x="3462424" y="3904313"/>
            <a:ext cx="2335898"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Guidelines Define Who and What to Screen</a:t>
            </a:r>
            <a:endParaRPr b="0" i="0" sz="1800" u="none" cap="none" strike="noStrike">
              <a:solidFill>
                <a:schemeClr val="dk1"/>
              </a:solidFill>
              <a:latin typeface="Arial"/>
              <a:ea typeface="Arial"/>
              <a:cs typeface="Arial"/>
              <a:sym typeface="Arial"/>
            </a:endParaRPr>
          </a:p>
        </p:txBody>
      </p:sp>
      <p:sp>
        <p:nvSpPr>
          <p:cNvPr id="176" name="Google Shape;176;p12"/>
          <p:cNvSpPr/>
          <p:nvPr/>
        </p:nvSpPr>
        <p:spPr>
          <a:xfrm>
            <a:off x="6844382" y="2379702"/>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7" name="Google Shape;177;p12"/>
          <p:cNvPicPr preferRelativeResize="0"/>
          <p:nvPr/>
        </p:nvPicPr>
        <p:blipFill rotWithShape="1">
          <a:blip r:embed="rId5">
            <a:alphaModFix/>
          </a:blip>
          <a:srcRect b="0" l="0" r="0" t="0"/>
          <a:stretch/>
        </p:blipFill>
        <p:spPr>
          <a:xfrm>
            <a:off x="7232171" y="2742343"/>
            <a:ext cx="666583" cy="695151"/>
          </a:xfrm>
          <a:prstGeom prst="rect">
            <a:avLst/>
          </a:prstGeom>
          <a:noFill/>
          <a:ln>
            <a:noFill/>
          </a:ln>
        </p:spPr>
      </p:pic>
      <p:sp>
        <p:nvSpPr>
          <p:cNvPr id="178" name="Google Shape;178;p12"/>
          <p:cNvSpPr/>
          <p:nvPr/>
        </p:nvSpPr>
        <p:spPr>
          <a:xfrm>
            <a:off x="6395867" y="3904313"/>
            <a:ext cx="2325423"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Community Strategies Define How to Improve Uptake</a:t>
            </a:r>
            <a:endParaRPr b="0" i="0" sz="1800" u="none" cap="none" strike="noStrike">
              <a:solidFill>
                <a:schemeClr val="dk1"/>
              </a:solidFill>
              <a:latin typeface="Arial"/>
              <a:ea typeface="Arial"/>
              <a:cs typeface="Arial"/>
              <a:sym typeface="Arial"/>
            </a:endParaRPr>
          </a:p>
        </p:txBody>
      </p:sp>
      <p:sp>
        <p:nvSpPr>
          <p:cNvPr id="179" name="Google Shape;179;p12"/>
          <p:cNvSpPr/>
          <p:nvPr/>
        </p:nvSpPr>
        <p:spPr>
          <a:xfrm>
            <a:off x="9772587" y="2379702"/>
            <a:ext cx="1428393" cy="1428393"/>
          </a:xfrm>
          <a:prstGeom prst="ellipse">
            <a:avLst/>
          </a:prstGeom>
          <a:solidFill>
            <a:srgbClr val="FF8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80" name="Google Shape;180;p12"/>
          <p:cNvPicPr preferRelativeResize="0"/>
          <p:nvPr/>
        </p:nvPicPr>
        <p:blipFill rotWithShape="1">
          <a:blip r:embed="rId6">
            <a:alphaModFix/>
          </a:blip>
          <a:srcRect b="0" l="0" r="0" t="0"/>
          <a:stretch/>
        </p:blipFill>
        <p:spPr>
          <a:xfrm>
            <a:off x="10177117" y="2733965"/>
            <a:ext cx="628493" cy="742764"/>
          </a:xfrm>
          <a:prstGeom prst="rect">
            <a:avLst/>
          </a:prstGeom>
          <a:noFill/>
          <a:ln>
            <a:noFill/>
          </a:ln>
        </p:spPr>
      </p:pic>
      <p:sp>
        <p:nvSpPr>
          <p:cNvPr id="181" name="Google Shape;181;p12"/>
          <p:cNvSpPr/>
          <p:nvPr/>
        </p:nvSpPr>
        <p:spPr>
          <a:xfrm>
            <a:off x="9130287" y="3904313"/>
            <a:ext cx="2712994"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ACLA is Well-Positioned to Lead</a:t>
            </a:r>
            <a:endParaRPr b="0" i="0" sz="1800" u="none" cap="none" strike="noStrike">
              <a:solidFill>
                <a:schemeClr val="dk1"/>
              </a:solidFill>
              <a:latin typeface="Arial"/>
              <a:ea typeface="Arial"/>
              <a:cs typeface="Arial"/>
              <a:sym typeface="Arial"/>
            </a:endParaRPr>
          </a:p>
        </p:txBody>
      </p:sp>
      <p:sp>
        <p:nvSpPr>
          <p:cNvPr id="182" name="Google Shape;182;p12"/>
          <p:cNvSpPr/>
          <p:nvPr/>
        </p:nvSpPr>
        <p:spPr>
          <a:xfrm>
            <a:off x="0" y="6065908"/>
            <a:ext cx="12188952" cy="790377"/>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87" name="Shape 187"/>
        <p:cNvGrpSpPr/>
        <p:nvPr/>
      </p:nvGrpSpPr>
      <p:grpSpPr>
        <a:xfrm>
          <a:off x="0" y="0"/>
          <a:ext cx="0" cy="0"/>
          <a:chOff x="0" y="0"/>
          <a:chExt cx="0" cy="0"/>
        </a:xfrm>
      </p:grpSpPr>
      <p:sp>
        <p:nvSpPr>
          <p:cNvPr id="188" name="Google Shape;188;p13"/>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FFFFFF"/>
              </a:buClr>
              <a:buSzPts val="3750"/>
              <a:buFont typeface="Inter"/>
              <a:buNone/>
            </a:pPr>
            <a:r>
              <a:rPr b="1" i="0" lang="en-US" sz="3750" u="none" cap="none" strike="noStrike">
                <a:solidFill>
                  <a:srgbClr val="FFFFFF"/>
                </a:solidFill>
                <a:latin typeface="Inter"/>
                <a:ea typeface="Inter"/>
                <a:cs typeface="Inter"/>
                <a:sym typeface="Inter"/>
              </a:rPr>
              <a:t>Proposed ACLA-Focused Next Steps</a:t>
            </a:r>
            <a:endParaRPr b="0" i="0" sz="1800" u="none" cap="none" strike="noStrike">
              <a:solidFill>
                <a:schemeClr val="dk1"/>
              </a:solidFill>
              <a:latin typeface="Arial"/>
              <a:ea typeface="Arial"/>
              <a:cs typeface="Arial"/>
              <a:sym typeface="Arial"/>
            </a:endParaRPr>
          </a:p>
        </p:txBody>
      </p:sp>
      <p:sp>
        <p:nvSpPr>
          <p:cNvPr id="189" name="Google Shape;189;p13"/>
          <p:cNvSpPr/>
          <p:nvPr/>
        </p:nvSpPr>
        <p:spPr>
          <a:xfrm>
            <a:off x="987972" y="2229959"/>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0" name="Google Shape;190;p13"/>
          <p:cNvPicPr preferRelativeResize="0"/>
          <p:nvPr/>
        </p:nvPicPr>
        <p:blipFill rotWithShape="1">
          <a:blip r:embed="rId3">
            <a:alphaModFix/>
          </a:blip>
          <a:srcRect b="0" l="0" r="0" t="0"/>
          <a:stretch/>
        </p:blipFill>
        <p:spPr>
          <a:xfrm>
            <a:off x="1400863" y="2642772"/>
            <a:ext cx="609448" cy="609448"/>
          </a:xfrm>
          <a:prstGeom prst="rect">
            <a:avLst/>
          </a:prstGeom>
          <a:noFill/>
          <a:ln>
            <a:noFill/>
          </a:ln>
        </p:spPr>
      </p:pic>
      <p:sp>
        <p:nvSpPr>
          <p:cNvPr id="191" name="Google Shape;191;p13"/>
          <p:cNvSpPr/>
          <p:nvPr/>
        </p:nvSpPr>
        <p:spPr>
          <a:xfrm>
            <a:off x="445182" y="3754570"/>
            <a:ext cx="2513971"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Target men and adults ages 45–50 with tailored outreach</a:t>
            </a:r>
            <a:endParaRPr b="0" i="0" sz="1800" u="none" cap="none" strike="noStrike">
              <a:solidFill>
                <a:schemeClr val="dk1"/>
              </a:solidFill>
              <a:latin typeface="Arial"/>
              <a:ea typeface="Arial"/>
              <a:cs typeface="Arial"/>
              <a:sym typeface="Arial"/>
            </a:endParaRPr>
          </a:p>
        </p:txBody>
      </p:sp>
      <p:sp>
        <p:nvSpPr>
          <p:cNvPr id="192" name="Google Shape;192;p13"/>
          <p:cNvSpPr/>
          <p:nvPr/>
        </p:nvSpPr>
        <p:spPr>
          <a:xfrm>
            <a:off x="3916177" y="2229959"/>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3" name="Google Shape;193;p13"/>
          <p:cNvPicPr preferRelativeResize="0"/>
          <p:nvPr/>
        </p:nvPicPr>
        <p:blipFill rotWithShape="1">
          <a:blip r:embed="rId4">
            <a:alphaModFix/>
          </a:blip>
          <a:srcRect b="0" l="0" r="0" t="0"/>
          <a:stretch/>
        </p:blipFill>
        <p:spPr>
          <a:xfrm>
            <a:off x="4345807" y="2600925"/>
            <a:ext cx="580880" cy="676106"/>
          </a:xfrm>
          <a:prstGeom prst="rect">
            <a:avLst/>
          </a:prstGeom>
          <a:noFill/>
          <a:ln>
            <a:noFill/>
          </a:ln>
        </p:spPr>
      </p:pic>
      <p:sp>
        <p:nvSpPr>
          <p:cNvPr id="194" name="Google Shape;194;p13"/>
          <p:cNvSpPr/>
          <p:nvPr/>
        </p:nvSpPr>
        <p:spPr>
          <a:xfrm>
            <a:off x="3362913" y="3754570"/>
            <a:ext cx="2534921"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Expand multicomponent reminder + incentive strategies</a:t>
            </a:r>
            <a:endParaRPr b="0" i="0" sz="1800" u="none" cap="none" strike="noStrike">
              <a:solidFill>
                <a:schemeClr val="dk1"/>
              </a:solidFill>
              <a:latin typeface="Arial"/>
              <a:ea typeface="Arial"/>
              <a:cs typeface="Arial"/>
              <a:sym typeface="Arial"/>
            </a:endParaRPr>
          </a:p>
        </p:txBody>
      </p:sp>
      <p:sp>
        <p:nvSpPr>
          <p:cNvPr id="195" name="Google Shape;195;p13"/>
          <p:cNvSpPr/>
          <p:nvPr/>
        </p:nvSpPr>
        <p:spPr>
          <a:xfrm>
            <a:off x="6844382" y="2229959"/>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6" name="Google Shape;196;p13"/>
          <p:cNvPicPr preferRelativeResize="0"/>
          <p:nvPr/>
        </p:nvPicPr>
        <p:blipFill rotWithShape="1">
          <a:blip r:embed="rId5">
            <a:alphaModFix/>
          </a:blip>
          <a:srcRect b="0" l="0" r="0" t="0"/>
          <a:stretch/>
        </p:blipFill>
        <p:spPr>
          <a:xfrm>
            <a:off x="7299090" y="2500495"/>
            <a:ext cx="504699" cy="904649"/>
          </a:xfrm>
          <a:prstGeom prst="rect">
            <a:avLst/>
          </a:prstGeom>
          <a:noFill/>
          <a:ln>
            <a:noFill/>
          </a:ln>
        </p:spPr>
      </p:pic>
      <p:sp>
        <p:nvSpPr>
          <p:cNvPr id="197" name="Google Shape;197;p13"/>
          <p:cNvSpPr/>
          <p:nvPr/>
        </p:nvSpPr>
        <p:spPr>
          <a:xfrm>
            <a:off x="6296356" y="3754570"/>
            <a:ext cx="2524446"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Leverage PCP visits to trigger screening actions</a:t>
            </a:r>
            <a:endParaRPr b="0" i="0" sz="1800" u="none" cap="none" strike="noStrike">
              <a:solidFill>
                <a:schemeClr val="dk1"/>
              </a:solidFill>
              <a:latin typeface="Arial"/>
              <a:ea typeface="Arial"/>
              <a:cs typeface="Arial"/>
              <a:sym typeface="Arial"/>
            </a:endParaRPr>
          </a:p>
        </p:txBody>
      </p:sp>
      <p:sp>
        <p:nvSpPr>
          <p:cNvPr id="198" name="Google Shape;198;p13"/>
          <p:cNvSpPr/>
          <p:nvPr/>
        </p:nvSpPr>
        <p:spPr>
          <a:xfrm>
            <a:off x="9772587" y="2229959"/>
            <a:ext cx="1428393" cy="1428393"/>
          </a:xfrm>
          <a:prstGeom prst="ellipse">
            <a:avLst/>
          </a:prstGeom>
          <a:solidFill>
            <a:srgbClr val="FF8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9" name="Google Shape;199;p13"/>
          <p:cNvPicPr preferRelativeResize="0"/>
          <p:nvPr/>
        </p:nvPicPr>
        <p:blipFill rotWithShape="1">
          <a:blip r:embed="rId6">
            <a:alphaModFix/>
          </a:blip>
          <a:srcRect b="0" l="0" r="0" t="0"/>
          <a:stretch/>
        </p:blipFill>
        <p:spPr>
          <a:xfrm>
            <a:off x="10099072" y="2633553"/>
            <a:ext cx="742764" cy="609448"/>
          </a:xfrm>
          <a:prstGeom prst="rect">
            <a:avLst/>
          </a:prstGeom>
          <a:noFill/>
          <a:ln>
            <a:noFill/>
          </a:ln>
        </p:spPr>
      </p:pic>
      <p:sp>
        <p:nvSpPr>
          <p:cNvPr id="200" name="Google Shape;200;p13"/>
          <p:cNvSpPr/>
          <p:nvPr/>
        </p:nvSpPr>
        <p:spPr>
          <a:xfrm>
            <a:off x="9208848" y="3754570"/>
            <a:ext cx="2555871"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Use data to monitor uptake and regional gaps</a:t>
            </a:r>
            <a:endParaRPr b="0" i="0" sz="1800" u="none" cap="none" strike="noStrike">
              <a:solidFill>
                <a:schemeClr val="dk1"/>
              </a:solidFill>
              <a:latin typeface="Arial"/>
              <a:ea typeface="Arial"/>
              <a:cs typeface="Arial"/>
              <a:sym typeface="Arial"/>
            </a:endParaRPr>
          </a:p>
        </p:txBody>
      </p:sp>
      <p:sp>
        <p:nvSpPr>
          <p:cNvPr id="201" name="Google Shape;201;p13"/>
          <p:cNvSpPr/>
          <p:nvPr/>
        </p:nvSpPr>
        <p:spPr>
          <a:xfrm>
            <a:off x="0" y="5713571"/>
            <a:ext cx="12188952" cy="1142714"/>
          </a:xfrm>
          <a:prstGeom prst="rect">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3"/>
          <p:cNvSpPr/>
          <p:nvPr/>
        </p:nvSpPr>
        <p:spPr>
          <a:xfrm>
            <a:off x="1810250" y="5961457"/>
            <a:ext cx="8568452" cy="650514"/>
          </a:xfrm>
          <a:prstGeom prst="rect">
            <a:avLst/>
          </a:prstGeom>
          <a:noFill/>
          <a:ln>
            <a:noFill/>
          </a:ln>
        </p:spPr>
        <p:txBody>
          <a:bodyPr anchorCtr="0" anchor="ctr" bIns="0" lIns="0" spcFirstLastPara="1" rIns="0" wrap="square" tIns="0">
            <a:noAutofit/>
          </a:bodyPr>
          <a:lstStyle/>
          <a:p>
            <a:pPr indent="0" lvl="0" marL="0" marR="0" rtl="0" algn="ctr">
              <a:lnSpc>
                <a:spcPct val="116814"/>
              </a:lnSpc>
              <a:spcBef>
                <a:spcPts val="0"/>
              </a:spcBef>
              <a:spcAft>
                <a:spcPts val="0"/>
              </a:spcAft>
              <a:buClr>
                <a:srgbClr val="333333"/>
              </a:buClr>
              <a:buSzPts val="1463"/>
              <a:buFont typeface="Inter"/>
              <a:buNone/>
            </a:pPr>
            <a:r>
              <a:rPr b="1" i="0" lang="en-US" sz="1463" u="none" cap="none" strike="noStrike">
                <a:solidFill>
                  <a:srgbClr val="333333"/>
                </a:solidFill>
                <a:latin typeface="Inter"/>
                <a:ea typeface="Inter"/>
                <a:cs typeface="Inter"/>
                <a:sym typeface="Inter"/>
              </a:rPr>
              <a:t>By targeting high-impact population segments, expanding multicomponent outreach, leveraging primary care providers, and using data to drive continuous improvement, ACLA can build on its existing initiatives to significantly increase colorectal cancer screening rates and reduce the burden of this deadly disease.</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22222"/>
        </a:solidFill>
      </p:bgPr>
    </p:bg>
    <p:spTree>
      <p:nvGrpSpPr>
        <p:cNvPr id="207" name="Shape 207"/>
        <p:cNvGrpSpPr/>
        <p:nvPr/>
      </p:nvGrpSpPr>
      <p:grpSpPr>
        <a:xfrm>
          <a:off x="0" y="0"/>
          <a:ext cx="0" cy="0"/>
          <a:chOff x="0" y="0"/>
          <a:chExt cx="0" cy="0"/>
        </a:xfrm>
      </p:grpSpPr>
      <p:sp>
        <p:nvSpPr>
          <p:cNvPr id="208" name="Google Shape;208;p14"/>
          <p:cNvSpPr/>
          <p:nvPr/>
        </p:nvSpPr>
        <p:spPr>
          <a:xfrm>
            <a:off x="0" y="379020"/>
            <a:ext cx="12189000" cy="556200"/>
          </a:xfrm>
          <a:prstGeom prst="rect">
            <a:avLst/>
          </a:prstGeom>
          <a:noFill/>
          <a:ln>
            <a:noFill/>
          </a:ln>
        </p:spPr>
        <p:txBody>
          <a:bodyPr anchorCtr="0" anchor="t" bIns="0" lIns="0" spcFirstLastPara="1" rIns="0" wrap="square" tIns="0">
            <a:noAutofit/>
          </a:bodyPr>
          <a:lstStyle/>
          <a:p>
            <a:pPr indent="0" lvl="0" marL="0" marR="0" rtl="0" algn="ctr">
              <a:lnSpc>
                <a:spcPct val="116800"/>
              </a:lnSpc>
              <a:spcBef>
                <a:spcPts val="0"/>
              </a:spcBef>
              <a:spcAft>
                <a:spcPts val="0"/>
              </a:spcAft>
              <a:buClr>
                <a:srgbClr val="FFFFFF"/>
              </a:buClr>
              <a:buSzPts val="3750"/>
              <a:buFont typeface="Inter"/>
              <a:buNone/>
            </a:pPr>
            <a:r>
              <a:rPr b="1" lang="en-US" sz="3750">
                <a:solidFill>
                  <a:srgbClr val="FFFFFF"/>
                </a:solidFill>
                <a:latin typeface="Inter"/>
                <a:ea typeface="Inter"/>
                <a:cs typeface="Inter"/>
                <a:sym typeface="Inter"/>
              </a:rPr>
              <a:t>References </a:t>
            </a:r>
            <a:endParaRPr b="0" i="0" sz="1800" u="none" cap="none" strike="noStrike">
              <a:solidFill>
                <a:schemeClr val="dk1"/>
              </a:solidFill>
              <a:latin typeface="Arial"/>
              <a:ea typeface="Arial"/>
              <a:cs typeface="Arial"/>
              <a:sym typeface="Arial"/>
            </a:endParaRPr>
          </a:p>
        </p:txBody>
      </p:sp>
      <p:sp>
        <p:nvSpPr>
          <p:cNvPr id="209" name="Google Shape;209;p14"/>
          <p:cNvSpPr/>
          <p:nvPr/>
        </p:nvSpPr>
        <p:spPr>
          <a:xfrm>
            <a:off x="0" y="6065908"/>
            <a:ext cx="12189000" cy="790500"/>
          </a:xfrm>
          <a:prstGeom prst="rect">
            <a:avLst/>
          </a:prstGeom>
          <a:solidFill>
            <a:srgbClr val="2222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
          <p:cNvSpPr txBox="1"/>
          <p:nvPr/>
        </p:nvSpPr>
        <p:spPr>
          <a:xfrm>
            <a:off x="944975" y="1639800"/>
            <a:ext cx="10255800" cy="4426200"/>
          </a:xfrm>
          <a:prstGeom prst="rect">
            <a:avLst/>
          </a:prstGeom>
          <a:noFill/>
          <a:ln>
            <a:noFill/>
          </a:ln>
        </p:spPr>
        <p:txBody>
          <a:bodyPr anchorCtr="0" anchor="t" bIns="91425" lIns="91425" spcFirstLastPara="1" rIns="91425" wrap="square" tIns="91425">
            <a:noAutofit/>
          </a:bodyPr>
          <a:lstStyle/>
          <a:p>
            <a:pPr indent="-336550" lvl="0" marL="457200" rtl="0" algn="l">
              <a:lnSpc>
                <a:spcPct val="115000"/>
              </a:lnSpc>
              <a:spcBef>
                <a:spcPts val="1200"/>
              </a:spcBef>
              <a:spcAft>
                <a:spcPts val="0"/>
              </a:spcAft>
              <a:buClr>
                <a:schemeClr val="lt1"/>
              </a:buClr>
              <a:buSzPts val="1700"/>
              <a:buAutoNum type="arabicPeriod"/>
            </a:pPr>
            <a:r>
              <a:rPr i="1" lang="en-US" sz="1700">
                <a:solidFill>
                  <a:schemeClr val="lt1"/>
                </a:solidFill>
              </a:rPr>
              <a:t>U.S. Preventive Services Task Force.</a:t>
            </a:r>
            <a:r>
              <a:rPr lang="en-US" sz="1700">
                <a:solidFill>
                  <a:schemeClr val="lt1"/>
                </a:solidFill>
              </a:rPr>
              <a:t> (2021). </a:t>
            </a:r>
            <a:r>
              <a:rPr i="1" lang="en-US" sz="1700">
                <a:solidFill>
                  <a:schemeClr val="lt1"/>
                </a:solidFill>
              </a:rPr>
              <a:t>Colorectal cancer screening recommendation statement.</a:t>
            </a:r>
            <a:r>
              <a:rPr lang="en-US" sz="1700">
                <a:solidFill>
                  <a:schemeClr val="lt1"/>
                </a:solidFill>
              </a:rPr>
              <a:t> Retrieved from</a:t>
            </a:r>
            <a:r>
              <a:rPr lang="en-US" sz="1700">
                <a:solidFill>
                  <a:schemeClr val="lt1"/>
                </a:solidFill>
                <a:uFill>
                  <a:noFill/>
                </a:uFill>
                <a:hlinkClick r:id="rId3">
                  <a:extLst>
                    <a:ext uri="{A12FA001-AC4F-418D-AE19-62706E023703}">
                      <ahyp:hlinkClr val="tx"/>
                    </a:ext>
                  </a:extLst>
                </a:hlinkClick>
              </a:rPr>
              <a:t> </a:t>
            </a:r>
            <a:r>
              <a:rPr lang="en-US" sz="1700" u="sng">
                <a:solidFill>
                  <a:schemeClr val="lt1"/>
                </a:solidFill>
                <a:hlinkClick r:id="rId4">
                  <a:extLst>
                    <a:ext uri="{A12FA001-AC4F-418D-AE19-62706E023703}">
                      <ahyp:hlinkClr val="tx"/>
                    </a:ext>
                  </a:extLst>
                </a:hlinkClick>
              </a:rPr>
              <a:t>https://www.uspreventiveservicestaskforce.org/uspstf/recommendation/colorectal-cancer-screening</a:t>
            </a:r>
            <a:r>
              <a:rPr lang="en-US" sz="1700">
                <a:solidFill>
                  <a:schemeClr val="lt1"/>
                </a:solidFill>
                <a:uFill>
                  <a:noFill/>
                </a:uFill>
                <a:hlinkClick r:id="rId5">
                  <a:extLst>
                    <a:ext uri="{A12FA001-AC4F-418D-AE19-62706E023703}">
                      <ahyp:hlinkClr val="tx"/>
                    </a:ext>
                  </a:extLst>
                </a:hlinkClick>
              </a:rPr>
              <a:t> </a:t>
            </a:r>
            <a:r>
              <a:rPr lang="en-US" sz="1700" u="sng">
                <a:solidFill>
                  <a:schemeClr val="lt1"/>
                </a:solidFill>
                <a:hlinkClick r:id="rId6">
                  <a:extLst>
                    <a:ext uri="{A12FA001-AC4F-418D-AE19-62706E023703}">
                      <ahyp:hlinkClr val="tx"/>
                    </a:ext>
                  </a:extLst>
                </a:hlinkClick>
              </a:rPr>
              <a:t>USPSTF</a:t>
            </a:r>
            <a:endParaRPr i="1" sz="1700">
              <a:solidFill>
                <a:schemeClr val="lt1"/>
              </a:solidFill>
            </a:endParaRPr>
          </a:p>
          <a:p>
            <a:pPr indent="-336550" lvl="0" marL="457200" rtl="0" algn="l">
              <a:lnSpc>
                <a:spcPct val="115000"/>
              </a:lnSpc>
              <a:spcBef>
                <a:spcPts val="0"/>
              </a:spcBef>
              <a:spcAft>
                <a:spcPts val="0"/>
              </a:spcAft>
              <a:buClr>
                <a:schemeClr val="lt1"/>
              </a:buClr>
              <a:buSzPts val="1700"/>
              <a:buAutoNum type="arabicPeriod"/>
            </a:pPr>
            <a:r>
              <a:rPr i="1" lang="en-US" sz="1700">
                <a:solidFill>
                  <a:schemeClr val="lt1"/>
                </a:solidFill>
              </a:rPr>
              <a:t>Community Preventive Services Task Force.</a:t>
            </a:r>
            <a:r>
              <a:rPr lang="en-US" sz="1700">
                <a:solidFill>
                  <a:schemeClr val="lt1"/>
                </a:solidFill>
              </a:rPr>
              <a:t> (2017). </a:t>
            </a:r>
            <a:r>
              <a:rPr i="1" lang="en-US" sz="1700">
                <a:solidFill>
                  <a:schemeClr val="lt1"/>
                </a:solidFill>
              </a:rPr>
              <a:t>Multicomponent interventions to increase colorectal cancer screening.</a:t>
            </a:r>
            <a:r>
              <a:rPr lang="en-US" sz="1700">
                <a:solidFill>
                  <a:schemeClr val="lt1"/>
                </a:solidFill>
              </a:rPr>
              <a:t> The Community Guide.</a:t>
            </a:r>
            <a:r>
              <a:rPr lang="en-US" sz="1700">
                <a:solidFill>
                  <a:schemeClr val="lt1"/>
                </a:solidFill>
                <a:uFill>
                  <a:noFill/>
                </a:uFill>
                <a:hlinkClick r:id="rId7">
                  <a:extLst>
                    <a:ext uri="{A12FA001-AC4F-418D-AE19-62706E023703}">
                      <ahyp:hlinkClr val="tx"/>
                    </a:ext>
                  </a:extLst>
                </a:hlinkClick>
              </a:rPr>
              <a:t> </a:t>
            </a:r>
            <a:r>
              <a:rPr lang="en-US" sz="1700" u="sng">
                <a:solidFill>
                  <a:schemeClr val="lt1"/>
                </a:solidFill>
                <a:hlinkClick r:id="rId8">
                  <a:extLst>
                    <a:ext uri="{A12FA001-AC4F-418D-AE19-62706E023703}">
                      <ahyp:hlinkClr val="tx"/>
                    </a:ext>
                  </a:extLst>
                </a:hlinkClick>
              </a:rPr>
              <a:t>https://www.thecommunityguide.org/findings/cancer-screening-multicomponent-interventions-colorectal-cancer.html</a:t>
            </a:r>
            <a:r>
              <a:rPr lang="en-US" sz="1700">
                <a:solidFill>
                  <a:schemeClr val="lt1"/>
                </a:solidFill>
                <a:uFill>
                  <a:noFill/>
                </a:uFill>
                <a:hlinkClick r:id="rId9">
                  <a:extLst>
                    <a:ext uri="{A12FA001-AC4F-418D-AE19-62706E023703}">
                      <ahyp:hlinkClr val="tx"/>
                    </a:ext>
                  </a:extLst>
                </a:hlinkClick>
              </a:rPr>
              <a:t> </a:t>
            </a:r>
            <a:r>
              <a:rPr lang="en-US" sz="1700" u="sng">
                <a:solidFill>
                  <a:schemeClr val="lt1"/>
                </a:solidFill>
                <a:hlinkClick r:id="rId10">
                  <a:extLst>
                    <a:ext uri="{A12FA001-AC4F-418D-AE19-62706E023703}">
                      <ahyp:hlinkClr val="tx"/>
                    </a:ext>
                  </a:extLst>
                </a:hlinkClick>
              </a:rPr>
              <a:t>The Community Guide</a:t>
            </a:r>
            <a:endParaRPr sz="1700">
              <a:solidFill>
                <a:schemeClr val="lt1"/>
              </a:solidFill>
            </a:endParaRPr>
          </a:p>
          <a:p>
            <a:pPr indent="-336550" lvl="0" marL="457200" rtl="0" algn="l">
              <a:lnSpc>
                <a:spcPct val="115000"/>
              </a:lnSpc>
              <a:spcBef>
                <a:spcPts val="0"/>
              </a:spcBef>
              <a:spcAft>
                <a:spcPts val="0"/>
              </a:spcAft>
              <a:buClr>
                <a:schemeClr val="lt1"/>
              </a:buClr>
              <a:buSzPts val="1700"/>
              <a:buAutoNum type="arabicPeriod"/>
            </a:pPr>
            <a:r>
              <a:rPr lang="en-US" sz="1700">
                <a:solidFill>
                  <a:schemeClr val="lt1"/>
                </a:solidFill>
              </a:rPr>
              <a:t>Hewitson, P., et al. (2008). </a:t>
            </a:r>
            <a:r>
              <a:rPr i="1" lang="en-US" sz="1700">
                <a:solidFill>
                  <a:schemeClr val="lt1"/>
                </a:solidFill>
              </a:rPr>
              <a:t>Cochrane review: colorectal cancer screening.</a:t>
            </a:r>
            <a:r>
              <a:rPr lang="en-US" sz="1700">
                <a:solidFill>
                  <a:schemeClr val="lt1"/>
                </a:solidFill>
              </a:rPr>
              <a:t> Cochrane Database of Systematic Reviews.</a:t>
            </a:r>
            <a:r>
              <a:rPr lang="en-US" sz="1700">
                <a:solidFill>
                  <a:schemeClr val="lt1"/>
                </a:solidFill>
                <a:uFill>
                  <a:noFill/>
                </a:uFill>
                <a:hlinkClick r:id="rId11">
                  <a:extLst>
                    <a:ext uri="{A12FA001-AC4F-418D-AE19-62706E023703}">
                      <ahyp:hlinkClr val="tx"/>
                    </a:ext>
                  </a:extLst>
                </a:hlinkClick>
              </a:rPr>
              <a:t> </a:t>
            </a:r>
            <a:r>
              <a:rPr lang="en-US" sz="1700" u="sng">
                <a:solidFill>
                  <a:schemeClr val="lt1"/>
                </a:solidFill>
                <a:hlinkClick r:id="rId12">
                  <a:extLst>
                    <a:ext uri="{A12FA001-AC4F-418D-AE19-62706E023703}">
                      <ahyp:hlinkClr val="tx"/>
                    </a:ext>
                  </a:extLst>
                </a:hlinkClick>
              </a:rPr>
              <a:t>PubMed</a:t>
            </a:r>
            <a:endParaRPr sz="1700" u="sng">
              <a:solidFill>
                <a:schemeClr val="lt1"/>
              </a:solidFill>
            </a:endParaRPr>
          </a:p>
          <a:p>
            <a:pPr indent="0" lvl="0" marL="0" rtl="0" algn="l">
              <a:lnSpc>
                <a:spcPct val="115000"/>
              </a:lnSpc>
              <a:spcBef>
                <a:spcPts val="1200"/>
              </a:spcBef>
              <a:spcAft>
                <a:spcPts val="0"/>
              </a:spcAft>
              <a:buClr>
                <a:schemeClr val="dk1"/>
              </a:buClr>
              <a:buSzPts val="1100"/>
              <a:buFont typeface="Arial"/>
              <a:buNone/>
            </a:pPr>
            <a:r>
              <a:rPr lang="en-US" sz="1700">
                <a:solidFill>
                  <a:schemeClr val="lt1"/>
                </a:solidFill>
              </a:rPr>
              <a:t> </a:t>
            </a:r>
            <a:endParaRPr sz="1700">
              <a:solidFill>
                <a:schemeClr val="lt1"/>
              </a:solidFill>
            </a:endParaRPr>
          </a:p>
          <a:p>
            <a:pPr indent="0" lvl="0" marL="0" rtl="0" algn="l">
              <a:spcBef>
                <a:spcPts val="1200"/>
              </a:spcBef>
              <a:spcAft>
                <a:spcPts val="0"/>
              </a:spcAft>
              <a:buNone/>
            </a:pPr>
            <a:r>
              <a:t/>
            </a:r>
            <a:endParaRPr sz="20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3" name="Shape 23"/>
        <p:cNvGrpSpPr/>
        <p:nvPr/>
      </p:nvGrpSpPr>
      <p:grpSpPr>
        <a:xfrm>
          <a:off x="0" y="0"/>
          <a:ext cx="0" cy="0"/>
          <a:chOff x="0" y="0"/>
          <a:chExt cx="0" cy="0"/>
        </a:xfrm>
      </p:grpSpPr>
      <p:sp>
        <p:nvSpPr>
          <p:cNvPr id="24" name="Google Shape;24;p4"/>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Why Colorectal Cancer Screening Matters for ACLA</a:t>
            </a:r>
            <a:endParaRPr b="0" i="0" sz="1800" u="none" cap="none" strike="noStrike">
              <a:solidFill>
                <a:schemeClr val="dk1"/>
              </a:solidFill>
              <a:latin typeface="Arial"/>
              <a:ea typeface="Arial"/>
              <a:cs typeface="Arial"/>
              <a:sym typeface="Arial"/>
            </a:endParaRPr>
          </a:p>
        </p:txBody>
      </p:sp>
      <p:sp>
        <p:nvSpPr>
          <p:cNvPr id="25" name="Google Shape;25;p4"/>
          <p:cNvSpPr/>
          <p:nvPr/>
        </p:nvSpPr>
        <p:spPr>
          <a:xfrm>
            <a:off x="1476006" y="2336613"/>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6" name="Google Shape;26;p4"/>
          <p:cNvPicPr preferRelativeResize="0"/>
          <p:nvPr/>
        </p:nvPicPr>
        <p:blipFill rotWithShape="1">
          <a:blip r:embed="rId3">
            <a:alphaModFix/>
          </a:blip>
          <a:srcRect b="0" l="0" r="0" t="0"/>
          <a:stretch/>
        </p:blipFill>
        <p:spPr>
          <a:xfrm>
            <a:off x="1905643" y="2808091"/>
            <a:ext cx="561835" cy="476131"/>
          </a:xfrm>
          <a:prstGeom prst="rect">
            <a:avLst/>
          </a:prstGeom>
          <a:noFill/>
          <a:ln>
            <a:noFill/>
          </a:ln>
        </p:spPr>
      </p:pic>
      <p:sp>
        <p:nvSpPr>
          <p:cNvPr id="27" name="Google Shape;27;p4"/>
          <p:cNvSpPr/>
          <p:nvPr/>
        </p:nvSpPr>
        <p:spPr>
          <a:xfrm>
            <a:off x="545646" y="3861224"/>
            <a:ext cx="3289113"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Leading cause of cancer-related death</a:t>
            </a:r>
            <a:endParaRPr b="0" i="0" sz="1800" u="none" cap="none" strike="noStrike">
              <a:solidFill>
                <a:schemeClr val="dk1"/>
              </a:solidFill>
              <a:latin typeface="Arial"/>
              <a:ea typeface="Arial"/>
              <a:cs typeface="Arial"/>
              <a:sym typeface="Arial"/>
            </a:endParaRPr>
          </a:p>
        </p:txBody>
      </p:sp>
      <p:sp>
        <p:nvSpPr>
          <p:cNvPr id="28" name="Google Shape;28;p4"/>
          <p:cNvSpPr/>
          <p:nvPr/>
        </p:nvSpPr>
        <p:spPr>
          <a:xfrm>
            <a:off x="5380280" y="2336613"/>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9" name="Google Shape;29;p4"/>
          <p:cNvPicPr preferRelativeResize="0"/>
          <p:nvPr/>
        </p:nvPicPr>
        <p:blipFill rotWithShape="1">
          <a:blip r:embed="rId4">
            <a:alphaModFix/>
          </a:blip>
          <a:srcRect b="0" l="0" r="0" t="0"/>
          <a:stretch/>
        </p:blipFill>
        <p:spPr>
          <a:xfrm>
            <a:off x="5876862" y="2716030"/>
            <a:ext cx="438040" cy="666583"/>
          </a:xfrm>
          <a:prstGeom prst="rect">
            <a:avLst/>
          </a:prstGeom>
          <a:noFill/>
          <a:ln>
            <a:noFill/>
          </a:ln>
        </p:spPr>
      </p:pic>
      <p:sp>
        <p:nvSpPr>
          <p:cNvPr id="30" name="Google Shape;30;p4"/>
          <p:cNvSpPr/>
          <p:nvPr/>
        </p:nvSpPr>
        <p:spPr>
          <a:xfrm>
            <a:off x="4507532" y="3861224"/>
            <a:ext cx="3173889"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Screening prevents cancer and reduces mortality</a:t>
            </a:r>
            <a:endParaRPr b="0" i="0" sz="1800" u="none" cap="none" strike="noStrike">
              <a:solidFill>
                <a:schemeClr val="dk1"/>
              </a:solidFill>
              <a:latin typeface="Arial"/>
              <a:ea typeface="Arial"/>
              <a:cs typeface="Arial"/>
              <a:sym typeface="Arial"/>
            </a:endParaRPr>
          </a:p>
        </p:txBody>
      </p:sp>
      <p:sp>
        <p:nvSpPr>
          <p:cNvPr id="31" name="Google Shape;31;p4"/>
          <p:cNvSpPr/>
          <p:nvPr/>
        </p:nvSpPr>
        <p:spPr>
          <a:xfrm>
            <a:off x="9284553" y="2336613"/>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2" name="Google Shape;32;p4"/>
          <p:cNvPicPr preferRelativeResize="0"/>
          <p:nvPr/>
        </p:nvPicPr>
        <p:blipFill rotWithShape="1">
          <a:blip r:embed="rId5">
            <a:alphaModFix/>
          </a:blip>
          <a:srcRect b="0" l="0" r="0" t="0"/>
          <a:stretch/>
        </p:blipFill>
        <p:spPr>
          <a:xfrm>
            <a:off x="9714187" y="2808092"/>
            <a:ext cx="561835" cy="476131"/>
          </a:xfrm>
          <a:prstGeom prst="rect">
            <a:avLst/>
          </a:prstGeom>
          <a:noFill/>
          <a:ln>
            <a:noFill/>
          </a:ln>
        </p:spPr>
      </p:pic>
      <p:sp>
        <p:nvSpPr>
          <p:cNvPr id="33" name="Google Shape;33;p4"/>
          <p:cNvSpPr/>
          <p:nvPr/>
        </p:nvSpPr>
        <p:spPr>
          <a:xfrm>
            <a:off x="8238970" y="3861224"/>
            <a:ext cx="3519560"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Rising incidence in adults under 50</a:t>
            </a:r>
            <a:endParaRPr b="0" i="0" sz="1800" u="none" cap="none" strike="noStrike">
              <a:solidFill>
                <a:schemeClr val="dk1"/>
              </a:solidFill>
              <a:latin typeface="Arial"/>
              <a:ea typeface="Arial"/>
              <a:cs typeface="Arial"/>
              <a:sym typeface="Arial"/>
            </a:endParaRPr>
          </a:p>
        </p:txBody>
      </p:sp>
      <p:sp>
        <p:nvSpPr>
          <p:cNvPr id="34" name="Google Shape;34;p4"/>
          <p:cNvSpPr/>
          <p:nvPr/>
        </p:nvSpPr>
        <p:spPr>
          <a:xfrm>
            <a:off x="0" y="5713571"/>
            <a:ext cx="12188952" cy="1142714"/>
          </a:xfrm>
          <a:prstGeom prst="rect">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4"/>
          <p:cNvSpPr/>
          <p:nvPr/>
        </p:nvSpPr>
        <p:spPr>
          <a:xfrm>
            <a:off x="1035109" y="5950546"/>
            <a:ext cx="10118735" cy="667178"/>
          </a:xfrm>
          <a:prstGeom prst="rect">
            <a:avLst/>
          </a:prstGeom>
          <a:noFill/>
          <a:ln>
            <a:noFill/>
          </a:ln>
        </p:spPr>
        <p:txBody>
          <a:bodyPr anchorCtr="0" anchor="ctr" bIns="0" lIns="0" spcFirstLastPara="1" rIns="0" wrap="square" tIns="0">
            <a:noAutofit/>
          </a:bodyPr>
          <a:lstStyle/>
          <a:p>
            <a:pPr indent="0" lvl="0" marL="0" marR="0" rtl="0" algn="ctr">
              <a:lnSpc>
                <a:spcPct val="116799"/>
              </a:lnSpc>
              <a:spcBef>
                <a:spcPts val="0"/>
              </a:spcBef>
              <a:spcAft>
                <a:spcPts val="0"/>
              </a:spcAft>
              <a:buClr>
                <a:srgbClr val="333333"/>
              </a:buClr>
              <a:buSzPts val="2250"/>
              <a:buFont typeface="Inter"/>
              <a:buNone/>
            </a:pPr>
            <a:r>
              <a:rPr b="1" i="0" lang="en-US" sz="2250" u="none" cap="none" strike="noStrike">
                <a:solidFill>
                  <a:srgbClr val="333333"/>
                </a:solidFill>
                <a:latin typeface="Inter"/>
                <a:ea typeface="Inter"/>
                <a:cs typeface="Inter"/>
                <a:sym typeface="Inter"/>
              </a:rPr>
              <a:t>Colorectal cancer screening is a high-impact preventive service that can save lives and reduce the burden of this deadly disease within the ACLA membership.</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0" name="Shape 40"/>
        <p:cNvGrpSpPr/>
        <p:nvPr/>
      </p:nvGrpSpPr>
      <p:grpSpPr>
        <a:xfrm>
          <a:off x="0" y="0"/>
          <a:ext cx="0" cy="0"/>
          <a:chOff x="0" y="0"/>
          <a:chExt cx="0" cy="0"/>
        </a:xfrm>
      </p:grpSpPr>
      <p:sp>
        <p:nvSpPr>
          <p:cNvPr id="41" name="Google Shape;41;p5"/>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Clinical Guidelines Driving Coverage (USPSTF)</a:t>
            </a:r>
            <a:endParaRPr b="0" i="0" sz="1800" u="none" cap="none" strike="noStrike">
              <a:solidFill>
                <a:schemeClr val="dk1"/>
              </a:solidFill>
              <a:latin typeface="Arial"/>
              <a:ea typeface="Arial"/>
              <a:cs typeface="Arial"/>
              <a:sym typeface="Arial"/>
            </a:endParaRPr>
          </a:p>
        </p:txBody>
      </p:sp>
      <p:sp>
        <p:nvSpPr>
          <p:cNvPr id="42" name="Google Shape;42;p5"/>
          <p:cNvSpPr/>
          <p:nvPr/>
        </p:nvSpPr>
        <p:spPr>
          <a:xfrm>
            <a:off x="987972" y="2586105"/>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 name="Google Shape;43;p5"/>
          <p:cNvPicPr preferRelativeResize="0"/>
          <p:nvPr/>
        </p:nvPicPr>
        <p:blipFill rotWithShape="1">
          <a:blip r:embed="rId3">
            <a:alphaModFix/>
          </a:blip>
          <a:srcRect b="0" l="0" r="0" t="0"/>
          <a:stretch/>
        </p:blipFill>
        <p:spPr>
          <a:xfrm>
            <a:off x="1467822" y="2973867"/>
            <a:ext cx="466608" cy="666583"/>
          </a:xfrm>
          <a:prstGeom prst="rect">
            <a:avLst/>
          </a:prstGeom>
          <a:noFill/>
          <a:ln>
            <a:noFill/>
          </a:ln>
        </p:spPr>
      </p:pic>
      <p:sp>
        <p:nvSpPr>
          <p:cNvPr id="44" name="Google Shape;44;p5"/>
          <p:cNvSpPr/>
          <p:nvPr/>
        </p:nvSpPr>
        <p:spPr>
          <a:xfrm>
            <a:off x="754200" y="4138625"/>
            <a:ext cx="2129400" cy="528300"/>
          </a:xfrm>
          <a:prstGeom prst="rect">
            <a:avLst/>
          </a:prstGeom>
          <a:noFill/>
          <a:ln>
            <a:noFill/>
          </a:ln>
        </p:spPr>
        <p:txBody>
          <a:bodyPr anchorCtr="0" anchor="t" bIns="0" lIns="0" spcFirstLastPara="1" rIns="0" wrap="square" tIns="0">
            <a:noAutofit/>
          </a:bodyPr>
          <a:lstStyle/>
          <a:p>
            <a:pPr indent="0" lvl="0" marL="0" marR="0" rtl="0" algn="l">
              <a:lnSpc>
                <a:spcPct val="116777"/>
              </a:lnSpc>
              <a:spcBef>
                <a:spcPts val="0"/>
              </a:spcBef>
              <a:spcAft>
                <a:spcPts val="0"/>
              </a:spcAft>
              <a:buClr>
                <a:srgbClr val="333333"/>
              </a:buClr>
              <a:buSzPts val="1800"/>
              <a:buFont typeface="Inter"/>
              <a:buNone/>
            </a:pPr>
            <a:r>
              <a:rPr b="1" lang="en-US" sz="1800">
                <a:solidFill>
                  <a:srgbClr val="333333"/>
                </a:solidFill>
                <a:latin typeface="Inter"/>
                <a:ea typeface="Inter"/>
                <a:cs typeface="Inter"/>
                <a:sym typeface="Inter"/>
              </a:rPr>
              <a:t>         </a:t>
            </a:r>
            <a:r>
              <a:rPr b="1" i="0" lang="en-US" sz="1800" u="none" cap="none" strike="noStrike">
                <a:solidFill>
                  <a:srgbClr val="333333"/>
                </a:solidFill>
                <a:latin typeface="Inter"/>
                <a:ea typeface="Inter"/>
                <a:cs typeface="Inter"/>
                <a:sym typeface="Inter"/>
              </a:rPr>
              <a:t>USPSTF recommendations</a:t>
            </a:r>
            <a:endParaRPr b="0" i="0" sz="1800" u="none" cap="none" strike="noStrike">
              <a:solidFill>
                <a:schemeClr val="dk1"/>
              </a:solidFill>
              <a:latin typeface="Arial"/>
              <a:ea typeface="Arial"/>
              <a:cs typeface="Arial"/>
              <a:sym typeface="Arial"/>
            </a:endParaRPr>
          </a:p>
        </p:txBody>
      </p:sp>
      <p:sp>
        <p:nvSpPr>
          <p:cNvPr id="45" name="Google Shape;45;p5"/>
          <p:cNvSpPr/>
          <p:nvPr/>
        </p:nvSpPr>
        <p:spPr>
          <a:xfrm>
            <a:off x="754191" y="4888501"/>
            <a:ext cx="1896000" cy="528300"/>
          </a:xfrm>
          <a:prstGeom prst="rect">
            <a:avLst/>
          </a:prstGeom>
          <a:noFill/>
          <a:ln>
            <a:noFill/>
          </a:ln>
        </p:spPr>
        <p:txBody>
          <a:bodyPr anchorCtr="0" anchor="t" bIns="0" lIns="0" spcFirstLastPara="1" rIns="0" wrap="square" tIns="0">
            <a:noAutofit/>
          </a:bodyPr>
          <a:lstStyle/>
          <a:p>
            <a:pPr indent="0" lvl="0" marL="0" marR="0" rtl="0" algn="ctr">
              <a:lnSpc>
                <a:spcPct val="138733"/>
              </a:lnSpc>
              <a:spcBef>
                <a:spcPts val="0"/>
              </a:spcBef>
              <a:spcAft>
                <a:spcPts val="0"/>
              </a:spcAft>
              <a:buClr>
                <a:srgbClr val="000000"/>
              </a:buClr>
              <a:buSzPts val="1500"/>
              <a:buFont typeface="Inter"/>
              <a:buNone/>
            </a:pPr>
            <a:r>
              <a:rPr b="0" i="0" lang="en-US" sz="1500" u="none" cap="none" strike="noStrike">
                <a:solidFill>
                  <a:srgbClr val="000000"/>
                </a:solidFill>
                <a:latin typeface="Inter"/>
                <a:ea typeface="Inter"/>
                <a:cs typeface="Inter"/>
                <a:sym typeface="Inter"/>
              </a:rPr>
              <a:t>Guide ACA-covered preventive services</a:t>
            </a:r>
            <a:endParaRPr b="0" i="0" sz="1800" u="none" cap="none" strike="noStrike">
              <a:solidFill>
                <a:schemeClr val="dk1"/>
              </a:solidFill>
              <a:latin typeface="Arial"/>
              <a:ea typeface="Arial"/>
              <a:cs typeface="Arial"/>
              <a:sym typeface="Arial"/>
            </a:endParaRPr>
          </a:p>
        </p:txBody>
      </p:sp>
      <p:sp>
        <p:nvSpPr>
          <p:cNvPr id="46" name="Google Shape;46;p5"/>
          <p:cNvSpPr/>
          <p:nvPr/>
        </p:nvSpPr>
        <p:spPr>
          <a:xfrm>
            <a:off x="3916177" y="2586105"/>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 name="Google Shape;47;p5"/>
          <p:cNvPicPr preferRelativeResize="0"/>
          <p:nvPr/>
        </p:nvPicPr>
        <p:blipFill rotWithShape="1">
          <a:blip r:embed="rId4">
            <a:alphaModFix/>
          </a:blip>
          <a:srcRect b="0" l="0" r="0" t="0"/>
          <a:stretch/>
        </p:blipFill>
        <p:spPr>
          <a:xfrm>
            <a:off x="4337437" y="3032461"/>
            <a:ext cx="580880" cy="542789"/>
          </a:xfrm>
          <a:prstGeom prst="rect">
            <a:avLst/>
          </a:prstGeom>
          <a:noFill/>
          <a:ln>
            <a:noFill/>
          </a:ln>
        </p:spPr>
      </p:pic>
      <p:sp>
        <p:nvSpPr>
          <p:cNvPr id="48" name="Google Shape;48;p5"/>
          <p:cNvSpPr/>
          <p:nvPr/>
        </p:nvSpPr>
        <p:spPr>
          <a:xfrm>
            <a:off x="3661447" y="4110716"/>
            <a:ext cx="1937853"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Ages 45-75</a:t>
            </a:r>
            <a:endParaRPr b="0" i="0" sz="1800" u="none" cap="none" strike="noStrike">
              <a:solidFill>
                <a:schemeClr val="dk1"/>
              </a:solidFill>
              <a:latin typeface="Arial"/>
              <a:ea typeface="Arial"/>
              <a:cs typeface="Arial"/>
              <a:sym typeface="Arial"/>
            </a:endParaRPr>
          </a:p>
        </p:txBody>
      </p:sp>
      <p:sp>
        <p:nvSpPr>
          <p:cNvPr id="49" name="Google Shape;49;p5"/>
          <p:cNvSpPr/>
          <p:nvPr/>
        </p:nvSpPr>
        <p:spPr>
          <a:xfrm>
            <a:off x="3661447" y="4454820"/>
            <a:ext cx="1937853" cy="528307"/>
          </a:xfrm>
          <a:prstGeom prst="rect">
            <a:avLst/>
          </a:prstGeom>
          <a:noFill/>
          <a:ln>
            <a:noFill/>
          </a:ln>
        </p:spPr>
        <p:txBody>
          <a:bodyPr anchorCtr="0" anchor="t" bIns="0" lIns="0" spcFirstLastPara="1" rIns="0" wrap="square" tIns="0">
            <a:noAutofit/>
          </a:bodyPr>
          <a:lstStyle/>
          <a:p>
            <a:pPr indent="0" lvl="0" marL="0" marR="0" rtl="0" algn="ctr">
              <a:lnSpc>
                <a:spcPct val="138733"/>
              </a:lnSpc>
              <a:spcBef>
                <a:spcPts val="0"/>
              </a:spcBef>
              <a:spcAft>
                <a:spcPts val="0"/>
              </a:spcAft>
              <a:buClr>
                <a:srgbClr val="000000"/>
              </a:buClr>
              <a:buSzPts val="1500"/>
              <a:buFont typeface="Inter"/>
              <a:buNone/>
            </a:pPr>
            <a:r>
              <a:rPr b="0" i="0" lang="en-US" sz="1500" u="none" cap="none" strike="noStrike">
                <a:solidFill>
                  <a:srgbClr val="000000"/>
                </a:solidFill>
                <a:latin typeface="Inter"/>
                <a:ea typeface="Inter"/>
                <a:cs typeface="Inter"/>
                <a:sym typeface="Inter"/>
              </a:rPr>
              <a:t>Routine screening for average-risk adults</a:t>
            </a:r>
            <a:endParaRPr b="0" i="0" sz="1800" u="none" cap="none" strike="noStrike">
              <a:solidFill>
                <a:schemeClr val="dk1"/>
              </a:solidFill>
              <a:latin typeface="Arial"/>
              <a:ea typeface="Arial"/>
              <a:cs typeface="Arial"/>
              <a:sym typeface="Arial"/>
            </a:endParaRPr>
          </a:p>
        </p:txBody>
      </p:sp>
      <p:sp>
        <p:nvSpPr>
          <p:cNvPr id="50" name="Google Shape;50;p5"/>
          <p:cNvSpPr/>
          <p:nvPr/>
        </p:nvSpPr>
        <p:spPr>
          <a:xfrm>
            <a:off x="6844382" y="2586105"/>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 name="Google Shape;51;p5"/>
          <p:cNvPicPr preferRelativeResize="0"/>
          <p:nvPr/>
        </p:nvPicPr>
        <p:blipFill rotWithShape="1">
          <a:blip r:embed="rId5">
            <a:alphaModFix/>
          </a:blip>
          <a:srcRect b="0" l="0" r="0" t="0"/>
          <a:stretch/>
        </p:blipFill>
        <p:spPr>
          <a:xfrm>
            <a:off x="7299124" y="2915285"/>
            <a:ext cx="495176" cy="752287"/>
          </a:xfrm>
          <a:prstGeom prst="rect">
            <a:avLst/>
          </a:prstGeom>
          <a:noFill/>
          <a:ln>
            <a:noFill/>
          </a:ln>
        </p:spPr>
      </p:pic>
      <p:sp>
        <p:nvSpPr>
          <p:cNvPr id="52" name="Google Shape;52;p5"/>
          <p:cNvSpPr/>
          <p:nvPr/>
        </p:nvSpPr>
        <p:spPr>
          <a:xfrm>
            <a:off x="6668214" y="4110716"/>
            <a:ext cx="1780730"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Ages 76-85</a:t>
            </a:r>
            <a:endParaRPr b="0" i="0" sz="1800" u="none" cap="none" strike="noStrike">
              <a:solidFill>
                <a:schemeClr val="dk1"/>
              </a:solidFill>
              <a:latin typeface="Arial"/>
              <a:ea typeface="Arial"/>
              <a:cs typeface="Arial"/>
              <a:sym typeface="Arial"/>
            </a:endParaRPr>
          </a:p>
        </p:txBody>
      </p:sp>
      <p:sp>
        <p:nvSpPr>
          <p:cNvPr id="53" name="Google Shape;53;p5"/>
          <p:cNvSpPr/>
          <p:nvPr/>
        </p:nvSpPr>
        <p:spPr>
          <a:xfrm>
            <a:off x="6668214" y="4454820"/>
            <a:ext cx="1780730" cy="264153"/>
          </a:xfrm>
          <a:prstGeom prst="rect">
            <a:avLst/>
          </a:prstGeom>
          <a:noFill/>
          <a:ln>
            <a:noFill/>
          </a:ln>
        </p:spPr>
        <p:txBody>
          <a:bodyPr anchorCtr="0" anchor="t" bIns="0" lIns="0" spcFirstLastPara="1" rIns="0" wrap="square" tIns="0">
            <a:noAutofit/>
          </a:bodyPr>
          <a:lstStyle/>
          <a:p>
            <a:pPr indent="0" lvl="0" marL="0" marR="0" rtl="0" algn="ctr">
              <a:lnSpc>
                <a:spcPct val="138733"/>
              </a:lnSpc>
              <a:spcBef>
                <a:spcPts val="0"/>
              </a:spcBef>
              <a:spcAft>
                <a:spcPts val="0"/>
              </a:spcAft>
              <a:buClr>
                <a:srgbClr val="000000"/>
              </a:buClr>
              <a:buSzPts val="1500"/>
              <a:buFont typeface="Inter"/>
              <a:buNone/>
            </a:pPr>
            <a:r>
              <a:rPr b="0" i="0" lang="en-US" sz="1500" u="none" cap="none" strike="noStrike">
                <a:solidFill>
                  <a:srgbClr val="000000"/>
                </a:solidFill>
                <a:latin typeface="Inter"/>
                <a:ea typeface="Inter"/>
                <a:cs typeface="Inter"/>
                <a:sym typeface="Inter"/>
              </a:rPr>
              <a:t>Selective screening</a:t>
            </a:r>
            <a:endParaRPr b="0" i="0" sz="1800" u="none" cap="none" strike="noStrike">
              <a:solidFill>
                <a:schemeClr val="dk1"/>
              </a:solidFill>
              <a:latin typeface="Arial"/>
              <a:ea typeface="Arial"/>
              <a:cs typeface="Arial"/>
              <a:sym typeface="Arial"/>
            </a:endParaRPr>
          </a:p>
        </p:txBody>
      </p:sp>
      <p:sp>
        <p:nvSpPr>
          <p:cNvPr id="54" name="Google Shape;54;p5"/>
          <p:cNvSpPr/>
          <p:nvPr/>
        </p:nvSpPr>
        <p:spPr>
          <a:xfrm>
            <a:off x="9772587" y="2586105"/>
            <a:ext cx="1428393" cy="1428393"/>
          </a:xfrm>
          <a:prstGeom prst="ellipse">
            <a:avLst/>
          </a:prstGeom>
          <a:solidFill>
            <a:srgbClr val="FF8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5"/>
          <p:cNvPicPr preferRelativeResize="0"/>
          <p:nvPr/>
        </p:nvPicPr>
        <p:blipFill rotWithShape="1">
          <a:blip r:embed="rId6">
            <a:alphaModFix/>
          </a:blip>
          <a:srcRect b="0" l="0" r="0" t="0"/>
          <a:stretch/>
        </p:blipFill>
        <p:spPr>
          <a:xfrm>
            <a:off x="10160376" y="2973872"/>
            <a:ext cx="647538" cy="647538"/>
          </a:xfrm>
          <a:prstGeom prst="rect">
            <a:avLst/>
          </a:prstGeom>
          <a:noFill/>
          <a:ln>
            <a:noFill/>
          </a:ln>
        </p:spPr>
      </p:pic>
      <p:sp>
        <p:nvSpPr>
          <p:cNvPr id="56" name="Google Shape;56;p5"/>
          <p:cNvSpPr/>
          <p:nvPr/>
        </p:nvSpPr>
        <p:spPr>
          <a:xfrm>
            <a:off x="9032825" y="4110725"/>
            <a:ext cx="2897400" cy="556200"/>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Multiple approved screening options</a:t>
            </a:r>
            <a:endParaRPr b="0" i="0" sz="1800" u="none" cap="none" strike="noStrike">
              <a:solidFill>
                <a:schemeClr val="dk1"/>
              </a:solidFill>
              <a:latin typeface="Arial"/>
              <a:ea typeface="Arial"/>
              <a:cs typeface="Arial"/>
              <a:sym typeface="Arial"/>
            </a:endParaRPr>
          </a:p>
        </p:txBody>
      </p:sp>
      <p:sp>
        <p:nvSpPr>
          <p:cNvPr id="57" name="Google Shape;57;p5"/>
          <p:cNvSpPr/>
          <p:nvPr/>
        </p:nvSpPr>
        <p:spPr>
          <a:xfrm>
            <a:off x="9564994" y="4721751"/>
            <a:ext cx="1843579" cy="264153"/>
          </a:xfrm>
          <a:prstGeom prst="rect">
            <a:avLst/>
          </a:prstGeom>
          <a:noFill/>
          <a:ln>
            <a:noFill/>
          </a:ln>
        </p:spPr>
        <p:txBody>
          <a:bodyPr anchorCtr="0" anchor="t" bIns="0" lIns="0" spcFirstLastPara="1" rIns="0" wrap="square" tIns="0">
            <a:noAutofit/>
          </a:bodyPr>
          <a:lstStyle/>
          <a:p>
            <a:pPr indent="0" lvl="0" marL="0" marR="0" rtl="0" algn="ctr">
              <a:lnSpc>
                <a:spcPct val="138733"/>
              </a:lnSpc>
              <a:spcBef>
                <a:spcPts val="0"/>
              </a:spcBef>
              <a:spcAft>
                <a:spcPts val="0"/>
              </a:spcAft>
              <a:buClr>
                <a:srgbClr val="000000"/>
              </a:buClr>
              <a:buSzPts val="1500"/>
              <a:buFont typeface="Inter"/>
              <a:buNone/>
            </a:pPr>
            <a:r>
              <a:rPr b="0" i="0" lang="en-US" sz="1500" u="none" cap="none" strike="noStrike">
                <a:solidFill>
                  <a:srgbClr val="000000"/>
                </a:solidFill>
                <a:latin typeface="Inter"/>
                <a:ea typeface="Inter"/>
                <a:cs typeface="Inter"/>
                <a:sym typeface="Inter"/>
              </a:rPr>
              <a:t>Provide flexibility</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2" name="Shape 62"/>
        <p:cNvGrpSpPr/>
        <p:nvPr/>
      </p:nvGrpSpPr>
      <p:grpSpPr>
        <a:xfrm>
          <a:off x="0" y="0"/>
          <a:ext cx="0" cy="0"/>
          <a:chOff x="0" y="0"/>
          <a:chExt cx="0" cy="0"/>
        </a:xfrm>
      </p:grpSpPr>
      <p:sp>
        <p:nvSpPr>
          <p:cNvPr id="63" name="Google Shape;63;p6"/>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Evidence That Screening Works (Cochrane)</a:t>
            </a:r>
            <a:endParaRPr b="0" i="0" sz="1800" u="none" cap="none" strike="noStrike">
              <a:solidFill>
                <a:schemeClr val="dk1"/>
              </a:solidFill>
              <a:latin typeface="Arial"/>
              <a:ea typeface="Arial"/>
              <a:cs typeface="Arial"/>
              <a:sym typeface="Arial"/>
            </a:endParaRPr>
          </a:p>
        </p:txBody>
      </p:sp>
      <p:sp>
        <p:nvSpPr>
          <p:cNvPr id="64" name="Google Shape;64;p6"/>
          <p:cNvSpPr/>
          <p:nvPr/>
        </p:nvSpPr>
        <p:spPr>
          <a:xfrm>
            <a:off x="987972" y="2715613"/>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 name="Google Shape;65;p6"/>
          <p:cNvPicPr preferRelativeResize="0"/>
          <p:nvPr/>
        </p:nvPicPr>
        <p:blipFill rotWithShape="1">
          <a:blip r:embed="rId3">
            <a:alphaModFix/>
          </a:blip>
          <a:srcRect b="0" l="0" r="0" t="0"/>
          <a:stretch/>
        </p:blipFill>
        <p:spPr>
          <a:xfrm>
            <a:off x="1365326" y="3086581"/>
            <a:ext cx="618970" cy="723719"/>
          </a:xfrm>
          <a:prstGeom prst="rect">
            <a:avLst/>
          </a:prstGeom>
          <a:noFill/>
          <a:ln>
            <a:noFill/>
          </a:ln>
        </p:spPr>
      </p:pic>
      <p:sp>
        <p:nvSpPr>
          <p:cNvPr id="66" name="Google Shape;66;p6"/>
          <p:cNvSpPr/>
          <p:nvPr/>
        </p:nvSpPr>
        <p:spPr>
          <a:xfrm>
            <a:off x="413758" y="4240224"/>
            <a:ext cx="2576821"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Stool-based tests reduce CRC mortality</a:t>
            </a:r>
            <a:endParaRPr b="0" i="0" sz="1800" u="none" cap="none" strike="noStrike">
              <a:solidFill>
                <a:schemeClr val="dk1"/>
              </a:solidFill>
              <a:latin typeface="Arial"/>
              <a:ea typeface="Arial"/>
              <a:cs typeface="Arial"/>
              <a:sym typeface="Arial"/>
            </a:endParaRPr>
          </a:p>
        </p:txBody>
      </p:sp>
      <p:sp>
        <p:nvSpPr>
          <p:cNvPr id="67" name="Google Shape;67;p6"/>
          <p:cNvSpPr/>
          <p:nvPr/>
        </p:nvSpPr>
        <p:spPr>
          <a:xfrm>
            <a:off x="3916177" y="2715613"/>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 name="Google Shape;68;p6"/>
          <p:cNvPicPr preferRelativeResize="0"/>
          <p:nvPr/>
        </p:nvPicPr>
        <p:blipFill rotWithShape="1">
          <a:blip r:embed="rId4">
            <a:alphaModFix/>
          </a:blip>
          <a:srcRect b="0" l="0" r="0" t="0"/>
          <a:stretch/>
        </p:blipFill>
        <p:spPr>
          <a:xfrm>
            <a:off x="4262117" y="3111693"/>
            <a:ext cx="752287" cy="638015"/>
          </a:xfrm>
          <a:prstGeom prst="rect">
            <a:avLst/>
          </a:prstGeom>
          <a:noFill/>
          <a:ln>
            <a:noFill/>
          </a:ln>
        </p:spPr>
      </p:pic>
      <p:sp>
        <p:nvSpPr>
          <p:cNvPr id="69" name="Google Shape;69;p6"/>
          <p:cNvSpPr/>
          <p:nvPr/>
        </p:nvSpPr>
        <p:spPr>
          <a:xfrm>
            <a:off x="3315776" y="4240224"/>
            <a:ext cx="2629195"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Flexible sigmoidoscopy reduces CRC mortality by ~25–30%</a:t>
            </a:r>
            <a:endParaRPr b="0" i="0" sz="1800" u="none" cap="none" strike="noStrike">
              <a:solidFill>
                <a:schemeClr val="dk1"/>
              </a:solidFill>
              <a:latin typeface="Arial"/>
              <a:ea typeface="Arial"/>
              <a:cs typeface="Arial"/>
              <a:sym typeface="Arial"/>
            </a:endParaRPr>
          </a:p>
        </p:txBody>
      </p:sp>
      <p:sp>
        <p:nvSpPr>
          <p:cNvPr id="70" name="Google Shape;70;p6"/>
          <p:cNvSpPr/>
          <p:nvPr/>
        </p:nvSpPr>
        <p:spPr>
          <a:xfrm>
            <a:off x="6844382" y="2715613"/>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1" name="Google Shape;71;p6"/>
          <p:cNvPicPr preferRelativeResize="0"/>
          <p:nvPr/>
        </p:nvPicPr>
        <p:blipFill rotWithShape="1">
          <a:blip r:embed="rId4">
            <a:alphaModFix/>
          </a:blip>
          <a:srcRect b="0" l="0" r="0" t="0"/>
          <a:stretch/>
        </p:blipFill>
        <p:spPr>
          <a:xfrm>
            <a:off x="7190322" y="3111693"/>
            <a:ext cx="752287" cy="638015"/>
          </a:xfrm>
          <a:prstGeom prst="rect">
            <a:avLst/>
          </a:prstGeom>
          <a:noFill/>
          <a:ln>
            <a:noFill/>
          </a:ln>
        </p:spPr>
      </p:pic>
      <p:sp>
        <p:nvSpPr>
          <p:cNvPr id="72" name="Google Shape;72;p6"/>
          <p:cNvSpPr/>
          <p:nvPr/>
        </p:nvSpPr>
        <p:spPr>
          <a:xfrm>
            <a:off x="6317305" y="4240224"/>
            <a:ext cx="2482547" cy="800793"/>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Colonoscopy supported by large observational studies</a:t>
            </a:r>
            <a:endParaRPr b="0" i="0" sz="1800" u="none" cap="none" strike="noStrike">
              <a:solidFill>
                <a:schemeClr val="dk1"/>
              </a:solidFill>
              <a:latin typeface="Arial"/>
              <a:ea typeface="Arial"/>
              <a:cs typeface="Arial"/>
              <a:sym typeface="Arial"/>
            </a:endParaRPr>
          </a:p>
        </p:txBody>
      </p:sp>
      <p:sp>
        <p:nvSpPr>
          <p:cNvPr id="73" name="Google Shape;73;p6"/>
          <p:cNvSpPr/>
          <p:nvPr/>
        </p:nvSpPr>
        <p:spPr>
          <a:xfrm>
            <a:off x="9772587" y="2715613"/>
            <a:ext cx="1428393" cy="1428393"/>
          </a:xfrm>
          <a:prstGeom prst="ellipse">
            <a:avLst/>
          </a:prstGeom>
          <a:solidFill>
            <a:srgbClr val="FF8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4" name="Google Shape;74;p6"/>
          <p:cNvPicPr preferRelativeResize="0"/>
          <p:nvPr/>
        </p:nvPicPr>
        <p:blipFill rotWithShape="1">
          <a:blip r:embed="rId5">
            <a:alphaModFix/>
          </a:blip>
          <a:srcRect b="0" l="0" r="0" t="0"/>
          <a:stretch/>
        </p:blipFill>
        <p:spPr>
          <a:xfrm>
            <a:off x="10026461" y="2961035"/>
            <a:ext cx="923694" cy="933217"/>
          </a:xfrm>
          <a:prstGeom prst="rect">
            <a:avLst/>
          </a:prstGeom>
          <a:noFill/>
          <a:ln>
            <a:noFill/>
          </a:ln>
        </p:spPr>
      </p:pic>
      <p:sp>
        <p:nvSpPr>
          <p:cNvPr id="75" name="Google Shape;75;p6"/>
          <p:cNvSpPr/>
          <p:nvPr/>
        </p:nvSpPr>
        <p:spPr>
          <a:xfrm>
            <a:off x="9544045" y="4240224"/>
            <a:ext cx="1885479"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Uptake is the main challenge</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80" name="Shape 80"/>
        <p:cNvGrpSpPr/>
        <p:nvPr/>
      </p:nvGrpSpPr>
      <p:grpSpPr>
        <a:xfrm>
          <a:off x="0" y="0"/>
          <a:ext cx="0" cy="0"/>
          <a:chOff x="0" y="0"/>
          <a:chExt cx="0" cy="0"/>
        </a:xfrm>
      </p:grpSpPr>
      <p:sp>
        <p:nvSpPr>
          <p:cNvPr id="81" name="Google Shape;81;p7"/>
          <p:cNvSpPr/>
          <p:nvPr/>
        </p:nvSpPr>
        <p:spPr>
          <a:xfrm>
            <a:off x="2858393" y="379020"/>
            <a:ext cx="6472167" cy="1112163"/>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FFFFFF"/>
              </a:buClr>
              <a:buSzPts val="3750"/>
              <a:buFont typeface="Inter"/>
              <a:buNone/>
            </a:pPr>
            <a:r>
              <a:rPr b="1" i="0" lang="en-US" sz="3750" u="none" cap="none" strike="noStrike">
                <a:solidFill>
                  <a:srgbClr val="FFFFFF"/>
                </a:solidFill>
                <a:latin typeface="Inter"/>
                <a:ea typeface="Inter"/>
                <a:cs typeface="Inter"/>
                <a:sym typeface="Inter"/>
              </a:rPr>
              <a:t>What Increases Screening at the Population Level? (CPSTF)</a:t>
            </a:r>
            <a:endParaRPr b="0" i="0" sz="1800" u="none" cap="none" strike="noStrike">
              <a:solidFill>
                <a:schemeClr val="dk1"/>
              </a:solidFill>
              <a:latin typeface="Arial"/>
              <a:ea typeface="Arial"/>
              <a:cs typeface="Arial"/>
              <a:sym typeface="Arial"/>
            </a:endParaRPr>
          </a:p>
        </p:txBody>
      </p:sp>
      <p:sp>
        <p:nvSpPr>
          <p:cNvPr id="82" name="Google Shape;82;p7"/>
          <p:cNvSpPr/>
          <p:nvPr/>
        </p:nvSpPr>
        <p:spPr>
          <a:xfrm>
            <a:off x="1476006" y="3145321"/>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3" name="Google Shape;83;p7"/>
          <p:cNvPicPr preferRelativeResize="0"/>
          <p:nvPr/>
        </p:nvPicPr>
        <p:blipFill rotWithShape="1">
          <a:blip r:embed="rId3">
            <a:alphaModFix/>
          </a:blip>
          <a:srcRect b="0" l="0" r="0" t="0"/>
          <a:stretch/>
        </p:blipFill>
        <p:spPr>
          <a:xfrm>
            <a:off x="1955850" y="3549768"/>
            <a:ext cx="485654" cy="618970"/>
          </a:xfrm>
          <a:prstGeom prst="rect">
            <a:avLst/>
          </a:prstGeom>
          <a:noFill/>
          <a:ln>
            <a:noFill/>
          </a:ln>
        </p:spPr>
      </p:pic>
      <p:sp>
        <p:nvSpPr>
          <p:cNvPr id="84" name="Google Shape;84;p7"/>
          <p:cNvSpPr/>
          <p:nvPr/>
        </p:nvSpPr>
        <p:spPr>
          <a:xfrm>
            <a:off x="320436" y="4669932"/>
            <a:ext cx="3739532"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Strong evidence for multicomponent interventions</a:t>
            </a:r>
            <a:endParaRPr b="0" i="0" sz="1800" u="none" cap="none" strike="noStrike">
              <a:solidFill>
                <a:schemeClr val="dk1"/>
              </a:solidFill>
              <a:latin typeface="Arial"/>
              <a:ea typeface="Arial"/>
              <a:cs typeface="Arial"/>
              <a:sym typeface="Arial"/>
            </a:endParaRPr>
          </a:p>
        </p:txBody>
      </p:sp>
      <p:sp>
        <p:nvSpPr>
          <p:cNvPr id="85" name="Google Shape;85;p7"/>
          <p:cNvSpPr/>
          <p:nvPr/>
        </p:nvSpPr>
        <p:spPr>
          <a:xfrm>
            <a:off x="5380280" y="3145321"/>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6" name="Google Shape;86;p7"/>
          <p:cNvPicPr preferRelativeResize="0"/>
          <p:nvPr/>
        </p:nvPicPr>
        <p:blipFill rotWithShape="1">
          <a:blip r:embed="rId4">
            <a:alphaModFix/>
          </a:blip>
          <a:srcRect b="0" l="0" r="0" t="0"/>
          <a:stretch/>
        </p:blipFill>
        <p:spPr>
          <a:xfrm>
            <a:off x="5851764" y="3541398"/>
            <a:ext cx="485654" cy="638015"/>
          </a:xfrm>
          <a:prstGeom prst="rect">
            <a:avLst/>
          </a:prstGeom>
          <a:noFill/>
          <a:ln>
            <a:noFill/>
          </a:ln>
        </p:spPr>
      </p:pic>
      <p:sp>
        <p:nvSpPr>
          <p:cNvPr id="87" name="Google Shape;87;p7"/>
          <p:cNvSpPr/>
          <p:nvPr/>
        </p:nvSpPr>
        <p:spPr>
          <a:xfrm>
            <a:off x="4408020" y="4669932"/>
            <a:ext cx="3372912"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Median increase in screening ≈15 percentage points</a:t>
            </a:r>
            <a:endParaRPr b="0" i="0" sz="1800" u="none" cap="none" strike="noStrike">
              <a:solidFill>
                <a:schemeClr val="dk1"/>
              </a:solidFill>
              <a:latin typeface="Arial"/>
              <a:ea typeface="Arial"/>
              <a:cs typeface="Arial"/>
              <a:sym typeface="Arial"/>
            </a:endParaRPr>
          </a:p>
        </p:txBody>
      </p:sp>
      <p:sp>
        <p:nvSpPr>
          <p:cNvPr id="88" name="Google Shape;88;p7"/>
          <p:cNvSpPr/>
          <p:nvPr/>
        </p:nvSpPr>
        <p:spPr>
          <a:xfrm>
            <a:off x="9284553" y="3145321"/>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9" name="Google Shape;89;p7"/>
          <p:cNvPicPr preferRelativeResize="0"/>
          <p:nvPr/>
        </p:nvPicPr>
        <p:blipFill rotWithShape="1">
          <a:blip r:embed="rId5">
            <a:alphaModFix/>
          </a:blip>
          <a:srcRect b="0" l="0" r="0" t="0"/>
          <a:stretch/>
        </p:blipFill>
        <p:spPr>
          <a:xfrm>
            <a:off x="9802064" y="3616723"/>
            <a:ext cx="390427" cy="485654"/>
          </a:xfrm>
          <a:prstGeom prst="rect">
            <a:avLst/>
          </a:prstGeom>
          <a:noFill/>
          <a:ln>
            <a:noFill/>
          </a:ln>
        </p:spPr>
      </p:pic>
      <p:sp>
        <p:nvSpPr>
          <p:cNvPr id="90" name="Google Shape;90;p7"/>
          <p:cNvSpPr/>
          <p:nvPr/>
        </p:nvSpPr>
        <p:spPr>
          <a:xfrm>
            <a:off x="8307056" y="4669932"/>
            <a:ext cx="3383386"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Cost-effective for health systems</a:t>
            </a:r>
            <a:endParaRPr b="0" i="0" sz="1800" u="none" cap="none" strike="noStrike">
              <a:solidFill>
                <a:schemeClr val="dk1"/>
              </a:solidFill>
              <a:latin typeface="Arial"/>
              <a:ea typeface="Arial"/>
              <a:cs typeface="Arial"/>
              <a:sym typeface="Arial"/>
            </a:endParaRPr>
          </a:p>
        </p:txBody>
      </p:sp>
      <p:sp>
        <p:nvSpPr>
          <p:cNvPr id="91" name="Google Shape;91;p7"/>
          <p:cNvSpPr txBox="1"/>
          <p:nvPr/>
        </p:nvSpPr>
        <p:spPr>
          <a:xfrm>
            <a:off x="690200" y="5300000"/>
            <a:ext cx="30000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Font typeface="Arial"/>
              <a:buNone/>
            </a:pPr>
            <a:r>
              <a:rPr lang="en-US" sz="1500">
                <a:solidFill>
                  <a:schemeClr val="lt1"/>
                </a:solidFill>
              </a:rPr>
              <a:t>C</a:t>
            </a:r>
            <a:r>
              <a:rPr lang="en-US" sz="1500">
                <a:solidFill>
                  <a:schemeClr val="lt1"/>
                </a:solidFill>
              </a:rPr>
              <a:t>ombine reminders, education, access support, and provider engagement</a:t>
            </a:r>
            <a:endParaRPr sz="21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6" name="Shape 96"/>
        <p:cNvGrpSpPr/>
        <p:nvPr/>
      </p:nvGrpSpPr>
      <p:grpSpPr>
        <a:xfrm>
          <a:off x="0" y="0"/>
          <a:ext cx="0" cy="0"/>
          <a:chOff x="0" y="0"/>
          <a:chExt cx="0" cy="0"/>
        </a:xfrm>
      </p:grpSpPr>
      <p:sp>
        <p:nvSpPr>
          <p:cNvPr id="97" name="Google Shape;97;p8"/>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Role of Community Health Workers &amp; Navigation</a:t>
            </a:r>
            <a:endParaRPr b="0" i="0" sz="1800" u="none" cap="none" strike="noStrike">
              <a:solidFill>
                <a:schemeClr val="dk1"/>
              </a:solidFill>
              <a:latin typeface="Arial"/>
              <a:ea typeface="Arial"/>
              <a:cs typeface="Arial"/>
              <a:sym typeface="Arial"/>
            </a:endParaRPr>
          </a:p>
        </p:txBody>
      </p:sp>
      <p:sp>
        <p:nvSpPr>
          <p:cNvPr id="98" name="Google Shape;98;p8"/>
          <p:cNvSpPr/>
          <p:nvPr/>
        </p:nvSpPr>
        <p:spPr>
          <a:xfrm>
            <a:off x="1476006" y="2336613"/>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9" name="Google Shape;99;p8"/>
          <p:cNvPicPr preferRelativeResize="0"/>
          <p:nvPr/>
        </p:nvPicPr>
        <p:blipFill rotWithShape="1">
          <a:blip r:embed="rId3">
            <a:alphaModFix/>
          </a:blip>
          <a:srcRect b="0" l="0" r="0" t="0"/>
          <a:stretch/>
        </p:blipFill>
        <p:spPr>
          <a:xfrm>
            <a:off x="1838683" y="2699292"/>
            <a:ext cx="704674" cy="704674"/>
          </a:xfrm>
          <a:prstGeom prst="rect">
            <a:avLst/>
          </a:prstGeom>
          <a:noFill/>
          <a:ln>
            <a:noFill/>
          </a:ln>
        </p:spPr>
      </p:pic>
      <p:sp>
        <p:nvSpPr>
          <p:cNvPr id="100" name="Google Shape;100;p8"/>
          <p:cNvSpPr/>
          <p:nvPr/>
        </p:nvSpPr>
        <p:spPr>
          <a:xfrm>
            <a:off x="367573" y="3861224"/>
            <a:ext cx="3645258"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Improve screening completion rates</a:t>
            </a:r>
            <a:endParaRPr b="0" i="0" sz="1800" u="none" cap="none" strike="noStrike">
              <a:solidFill>
                <a:schemeClr val="dk1"/>
              </a:solidFill>
              <a:latin typeface="Arial"/>
              <a:ea typeface="Arial"/>
              <a:cs typeface="Arial"/>
              <a:sym typeface="Arial"/>
            </a:endParaRPr>
          </a:p>
        </p:txBody>
      </p:sp>
      <p:sp>
        <p:nvSpPr>
          <p:cNvPr id="101" name="Google Shape;101;p8"/>
          <p:cNvSpPr/>
          <p:nvPr/>
        </p:nvSpPr>
        <p:spPr>
          <a:xfrm>
            <a:off x="5380280" y="2336613"/>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2" name="Google Shape;102;p8"/>
          <p:cNvPicPr preferRelativeResize="0"/>
          <p:nvPr/>
        </p:nvPicPr>
        <p:blipFill rotWithShape="1">
          <a:blip r:embed="rId4">
            <a:alphaModFix/>
          </a:blip>
          <a:srcRect b="0" l="0" r="0" t="0"/>
          <a:stretch/>
        </p:blipFill>
        <p:spPr>
          <a:xfrm>
            <a:off x="5791405" y="2668648"/>
            <a:ext cx="599925" cy="761810"/>
          </a:xfrm>
          <a:prstGeom prst="rect">
            <a:avLst/>
          </a:prstGeom>
          <a:noFill/>
          <a:ln>
            <a:noFill/>
          </a:ln>
        </p:spPr>
      </p:pic>
      <p:sp>
        <p:nvSpPr>
          <p:cNvPr id="103" name="Google Shape;103;p8"/>
          <p:cNvSpPr/>
          <p:nvPr/>
        </p:nvSpPr>
        <p:spPr>
          <a:xfrm>
            <a:off x="4465632" y="3861224"/>
            <a:ext cx="3257688"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Address barriers in underserved populations</a:t>
            </a:r>
            <a:endParaRPr b="0" i="0" sz="1800" u="none" cap="none" strike="noStrike">
              <a:solidFill>
                <a:schemeClr val="dk1"/>
              </a:solidFill>
              <a:latin typeface="Arial"/>
              <a:ea typeface="Arial"/>
              <a:cs typeface="Arial"/>
              <a:sym typeface="Arial"/>
            </a:endParaRPr>
          </a:p>
        </p:txBody>
      </p:sp>
      <p:sp>
        <p:nvSpPr>
          <p:cNvPr id="104" name="Google Shape;104;p8"/>
          <p:cNvSpPr/>
          <p:nvPr/>
        </p:nvSpPr>
        <p:spPr>
          <a:xfrm>
            <a:off x="9284553" y="2336613"/>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5" name="Google Shape;105;p8"/>
          <p:cNvPicPr preferRelativeResize="0"/>
          <p:nvPr/>
        </p:nvPicPr>
        <p:blipFill rotWithShape="1">
          <a:blip r:embed="rId5">
            <a:alphaModFix/>
          </a:blip>
          <a:srcRect b="0" l="0" r="0" t="0"/>
          <a:stretch/>
        </p:blipFill>
        <p:spPr>
          <a:xfrm>
            <a:off x="9730922" y="2724397"/>
            <a:ext cx="542789" cy="657061"/>
          </a:xfrm>
          <a:prstGeom prst="rect">
            <a:avLst/>
          </a:prstGeom>
          <a:noFill/>
          <a:ln>
            <a:noFill/>
          </a:ln>
        </p:spPr>
      </p:pic>
      <p:sp>
        <p:nvSpPr>
          <p:cNvPr id="106" name="Google Shape;106;p8"/>
          <p:cNvSpPr/>
          <p:nvPr/>
        </p:nvSpPr>
        <p:spPr>
          <a:xfrm>
            <a:off x="8589878" y="3861224"/>
            <a:ext cx="2817743"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Build trust and engagement</a:t>
            </a:r>
            <a:endParaRPr b="0" i="0" sz="1800" u="none" cap="none" strike="noStrike">
              <a:solidFill>
                <a:schemeClr val="dk1"/>
              </a:solidFill>
              <a:latin typeface="Arial"/>
              <a:ea typeface="Arial"/>
              <a:cs typeface="Arial"/>
              <a:sym typeface="Arial"/>
            </a:endParaRPr>
          </a:p>
        </p:txBody>
      </p:sp>
      <p:sp>
        <p:nvSpPr>
          <p:cNvPr id="107" name="Google Shape;107;p8"/>
          <p:cNvSpPr/>
          <p:nvPr/>
        </p:nvSpPr>
        <p:spPr>
          <a:xfrm>
            <a:off x="0" y="5713571"/>
            <a:ext cx="12188952" cy="1142714"/>
          </a:xfrm>
          <a:prstGeom prst="rect">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8"/>
          <p:cNvSpPr/>
          <p:nvPr/>
        </p:nvSpPr>
        <p:spPr>
          <a:xfrm>
            <a:off x="1485529" y="5961457"/>
            <a:ext cx="9217895" cy="650514"/>
          </a:xfrm>
          <a:prstGeom prst="rect">
            <a:avLst/>
          </a:prstGeom>
          <a:noFill/>
          <a:ln>
            <a:noFill/>
          </a:ln>
        </p:spPr>
        <p:txBody>
          <a:bodyPr anchorCtr="0" anchor="ctr" bIns="0" lIns="0" spcFirstLastPara="1" rIns="0" wrap="square" tIns="0">
            <a:noAutofit/>
          </a:bodyPr>
          <a:lstStyle/>
          <a:p>
            <a:pPr indent="0" lvl="0" marL="0" marR="0" rtl="0" algn="ctr">
              <a:lnSpc>
                <a:spcPct val="116814"/>
              </a:lnSpc>
              <a:spcBef>
                <a:spcPts val="0"/>
              </a:spcBef>
              <a:spcAft>
                <a:spcPts val="0"/>
              </a:spcAft>
              <a:buClr>
                <a:srgbClr val="333333"/>
              </a:buClr>
              <a:buSzPts val="1463"/>
              <a:buFont typeface="Inter"/>
              <a:buNone/>
            </a:pPr>
            <a:r>
              <a:rPr b="1" i="0" lang="en-US" sz="1463" u="none" cap="none" strike="noStrike">
                <a:solidFill>
                  <a:srgbClr val="333333"/>
                </a:solidFill>
                <a:latin typeface="Inter"/>
                <a:ea typeface="Inter"/>
                <a:cs typeface="Inter"/>
                <a:sym typeface="Inter"/>
              </a:rPr>
              <a:t>Community health workers and patient navigators play a crucial role in increasing colorectal cancer screening rates, especially among underserved populations, by improving test completion, addressing barriers, and building trust.</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3" name="Shape 113"/>
        <p:cNvGrpSpPr/>
        <p:nvPr/>
      </p:nvGrpSpPr>
      <p:grpSpPr>
        <a:xfrm>
          <a:off x="0" y="0"/>
          <a:ext cx="0" cy="0"/>
          <a:chOff x="0" y="0"/>
          <a:chExt cx="0" cy="0"/>
        </a:xfrm>
      </p:grpSpPr>
      <p:sp>
        <p:nvSpPr>
          <p:cNvPr id="114" name="Google Shape;114;p9"/>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Connecting the Literature to ACLA Data</a:t>
            </a:r>
            <a:endParaRPr b="0" i="0" sz="1800" u="none" cap="none" strike="noStrike">
              <a:solidFill>
                <a:schemeClr val="dk1"/>
              </a:solidFill>
              <a:latin typeface="Arial"/>
              <a:ea typeface="Arial"/>
              <a:cs typeface="Arial"/>
              <a:sym typeface="Arial"/>
            </a:endParaRPr>
          </a:p>
        </p:txBody>
      </p:sp>
      <p:sp>
        <p:nvSpPr>
          <p:cNvPr id="115" name="Google Shape;115;p9"/>
          <p:cNvSpPr/>
          <p:nvPr/>
        </p:nvSpPr>
        <p:spPr>
          <a:xfrm>
            <a:off x="1476006" y="2336613"/>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6" name="Google Shape;116;p9"/>
          <p:cNvPicPr preferRelativeResize="0"/>
          <p:nvPr/>
        </p:nvPicPr>
        <p:blipFill rotWithShape="1">
          <a:blip r:embed="rId3">
            <a:alphaModFix/>
          </a:blip>
          <a:srcRect b="0" l="0" r="0" t="0"/>
          <a:stretch/>
        </p:blipFill>
        <p:spPr>
          <a:xfrm>
            <a:off x="1947489" y="2732770"/>
            <a:ext cx="485654" cy="638015"/>
          </a:xfrm>
          <a:prstGeom prst="rect">
            <a:avLst/>
          </a:prstGeom>
          <a:noFill/>
          <a:ln>
            <a:noFill/>
          </a:ln>
        </p:spPr>
      </p:pic>
      <p:sp>
        <p:nvSpPr>
          <p:cNvPr id="117" name="Google Shape;117;p9"/>
          <p:cNvSpPr/>
          <p:nvPr/>
        </p:nvSpPr>
        <p:spPr>
          <a:xfrm>
            <a:off x="477559" y="3861224"/>
            <a:ext cx="3425286"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Screening rates improving but still suboptimal</a:t>
            </a:r>
            <a:endParaRPr b="0" i="0" sz="1800" u="none" cap="none" strike="noStrike">
              <a:solidFill>
                <a:schemeClr val="dk1"/>
              </a:solidFill>
              <a:latin typeface="Arial"/>
              <a:ea typeface="Arial"/>
              <a:cs typeface="Arial"/>
              <a:sym typeface="Arial"/>
            </a:endParaRPr>
          </a:p>
        </p:txBody>
      </p:sp>
      <p:sp>
        <p:nvSpPr>
          <p:cNvPr id="118" name="Google Shape;118;p9"/>
          <p:cNvSpPr/>
          <p:nvPr/>
        </p:nvSpPr>
        <p:spPr>
          <a:xfrm>
            <a:off x="5380280" y="2336613"/>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9" name="Google Shape;119;p9"/>
          <p:cNvPicPr preferRelativeResize="0"/>
          <p:nvPr/>
        </p:nvPicPr>
        <p:blipFill rotWithShape="1">
          <a:blip r:embed="rId4">
            <a:alphaModFix/>
          </a:blip>
          <a:srcRect b="0" l="0" r="0" t="0"/>
          <a:stretch/>
        </p:blipFill>
        <p:spPr>
          <a:xfrm>
            <a:off x="5850710" y="2764999"/>
            <a:ext cx="485654" cy="657061"/>
          </a:xfrm>
          <a:prstGeom prst="rect">
            <a:avLst/>
          </a:prstGeom>
          <a:noFill/>
          <a:ln>
            <a:noFill/>
          </a:ln>
        </p:spPr>
      </p:pic>
      <p:sp>
        <p:nvSpPr>
          <p:cNvPr id="120" name="Google Shape;120;p9"/>
          <p:cNvSpPr/>
          <p:nvPr/>
        </p:nvSpPr>
        <p:spPr>
          <a:xfrm>
            <a:off x="4387070" y="3861224"/>
            <a:ext cx="3414811"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Men and ages 45-50 have lowest uptake</a:t>
            </a:r>
            <a:endParaRPr b="0" i="0" sz="1800" u="none" cap="none" strike="noStrike">
              <a:solidFill>
                <a:schemeClr val="dk1"/>
              </a:solidFill>
              <a:latin typeface="Arial"/>
              <a:ea typeface="Arial"/>
              <a:cs typeface="Arial"/>
              <a:sym typeface="Arial"/>
            </a:endParaRPr>
          </a:p>
        </p:txBody>
      </p:sp>
      <p:sp>
        <p:nvSpPr>
          <p:cNvPr id="121" name="Google Shape;121;p9"/>
          <p:cNvSpPr/>
          <p:nvPr/>
        </p:nvSpPr>
        <p:spPr>
          <a:xfrm>
            <a:off x="9284553" y="2336613"/>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2" name="Google Shape;122;p9"/>
          <p:cNvPicPr preferRelativeResize="0"/>
          <p:nvPr/>
        </p:nvPicPr>
        <p:blipFill rotWithShape="1">
          <a:blip r:embed="rId5">
            <a:alphaModFix/>
          </a:blip>
          <a:srcRect b="0" l="0" r="0" t="0"/>
          <a:stretch/>
        </p:blipFill>
        <p:spPr>
          <a:xfrm>
            <a:off x="9613753" y="2757878"/>
            <a:ext cx="771332" cy="590402"/>
          </a:xfrm>
          <a:prstGeom prst="rect">
            <a:avLst/>
          </a:prstGeom>
          <a:noFill/>
          <a:ln>
            <a:noFill/>
          </a:ln>
        </p:spPr>
      </p:pic>
      <p:sp>
        <p:nvSpPr>
          <p:cNvPr id="123" name="Google Shape;123;p9"/>
          <p:cNvSpPr/>
          <p:nvPr/>
        </p:nvSpPr>
        <p:spPr>
          <a:xfrm>
            <a:off x="8207545" y="3861224"/>
            <a:ext cx="3582409"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PCP engagement strongly linked to screening</a:t>
            </a:r>
            <a:endParaRPr b="0" i="0" sz="1800" u="none" cap="none" strike="noStrike">
              <a:solidFill>
                <a:schemeClr val="dk1"/>
              </a:solidFill>
              <a:latin typeface="Arial"/>
              <a:ea typeface="Arial"/>
              <a:cs typeface="Arial"/>
              <a:sym typeface="Arial"/>
            </a:endParaRPr>
          </a:p>
        </p:txBody>
      </p:sp>
      <p:sp>
        <p:nvSpPr>
          <p:cNvPr id="124" name="Google Shape;124;p9"/>
          <p:cNvSpPr/>
          <p:nvPr/>
        </p:nvSpPr>
        <p:spPr>
          <a:xfrm>
            <a:off x="0" y="5713571"/>
            <a:ext cx="12188952" cy="1142714"/>
          </a:xfrm>
          <a:prstGeom prst="rect">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9"/>
          <p:cNvSpPr/>
          <p:nvPr/>
        </p:nvSpPr>
        <p:spPr>
          <a:xfrm>
            <a:off x="90465" y="5984966"/>
            <a:ext cx="12008022" cy="600520"/>
          </a:xfrm>
          <a:prstGeom prst="rect">
            <a:avLst/>
          </a:prstGeom>
          <a:noFill/>
          <a:ln>
            <a:noFill/>
          </a:ln>
        </p:spPr>
        <p:txBody>
          <a:bodyPr anchorCtr="0" anchor="ctr" bIns="0" lIns="0" spcFirstLastPara="1" rIns="0" wrap="square" tIns="0">
            <a:noAutofit/>
          </a:bodyPr>
          <a:lstStyle/>
          <a:p>
            <a:pPr indent="0" lvl="0" marL="0" marR="0" rtl="0" algn="ctr">
              <a:lnSpc>
                <a:spcPct val="116839"/>
              </a:lnSpc>
              <a:spcBef>
                <a:spcPts val="0"/>
              </a:spcBef>
              <a:spcAft>
                <a:spcPts val="0"/>
              </a:spcAft>
              <a:buClr>
                <a:srgbClr val="333333"/>
              </a:buClr>
              <a:buSzPts val="2025"/>
              <a:buFont typeface="Inter"/>
              <a:buNone/>
            </a:pPr>
            <a:r>
              <a:rPr b="1" i="0" lang="en-US" sz="2025" u="none" cap="none" strike="noStrike">
                <a:solidFill>
                  <a:srgbClr val="333333"/>
                </a:solidFill>
                <a:latin typeface="Inter"/>
                <a:ea typeface="Inter"/>
                <a:cs typeface="Inter"/>
                <a:sym typeface="Inter"/>
              </a:rPr>
              <a:t>The ACLA data aligns with the literature, highlighting specific populations with lower screening rates and the importance of engaging primary care providers to drive improved colorectal cancer screening participation.</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22222"/>
        </a:solidFill>
      </p:bgPr>
    </p:bg>
    <p:spTree>
      <p:nvGrpSpPr>
        <p:cNvPr id="130" name="Shape 130"/>
        <p:cNvGrpSpPr/>
        <p:nvPr/>
      </p:nvGrpSpPr>
      <p:grpSpPr>
        <a:xfrm>
          <a:off x="0" y="0"/>
          <a:ext cx="0" cy="0"/>
          <a:chOff x="0" y="0"/>
          <a:chExt cx="0" cy="0"/>
        </a:xfrm>
      </p:grpSpPr>
      <p:sp>
        <p:nvSpPr>
          <p:cNvPr id="131" name="Google Shape;131;p10"/>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FFFFFF"/>
              </a:buClr>
              <a:buSzPts val="3750"/>
              <a:buFont typeface="Inter"/>
              <a:buNone/>
            </a:pPr>
            <a:r>
              <a:rPr b="1" i="0" lang="en-US" sz="3750" u="none" cap="none" strike="noStrike">
                <a:solidFill>
                  <a:srgbClr val="FFFFFF"/>
                </a:solidFill>
                <a:latin typeface="Inter"/>
                <a:ea typeface="Inter"/>
                <a:cs typeface="Inter"/>
                <a:sym typeface="Inter"/>
              </a:rPr>
              <a:t>Alignment with ACLA's Existing Strategies</a:t>
            </a:r>
            <a:endParaRPr b="0" i="0" sz="1800" u="none" cap="none" strike="noStrike">
              <a:solidFill>
                <a:schemeClr val="dk1"/>
              </a:solidFill>
              <a:latin typeface="Arial"/>
              <a:ea typeface="Arial"/>
              <a:cs typeface="Arial"/>
              <a:sym typeface="Arial"/>
            </a:endParaRPr>
          </a:p>
        </p:txBody>
      </p:sp>
      <p:sp>
        <p:nvSpPr>
          <p:cNvPr id="132" name="Google Shape;132;p10"/>
          <p:cNvSpPr/>
          <p:nvPr/>
        </p:nvSpPr>
        <p:spPr>
          <a:xfrm>
            <a:off x="987972" y="2336613"/>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3" name="Google Shape;133;p10"/>
          <p:cNvPicPr preferRelativeResize="0"/>
          <p:nvPr/>
        </p:nvPicPr>
        <p:blipFill rotWithShape="1">
          <a:blip r:embed="rId3">
            <a:alphaModFix/>
          </a:blip>
          <a:srcRect b="0" l="0" r="0" t="0"/>
          <a:stretch/>
        </p:blipFill>
        <p:spPr>
          <a:xfrm>
            <a:off x="1501301" y="2774613"/>
            <a:ext cx="409473" cy="590402"/>
          </a:xfrm>
          <a:prstGeom prst="rect">
            <a:avLst/>
          </a:prstGeom>
          <a:noFill/>
          <a:ln>
            <a:noFill/>
          </a:ln>
        </p:spPr>
      </p:pic>
      <p:sp>
        <p:nvSpPr>
          <p:cNvPr id="134" name="Google Shape;134;p10"/>
          <p:cNvSpPr/>
          <p:nvPr/>
        </p:nvSpPr>
        <p:spPr>
          <a:xfrm>
            <a:off x="644205" y="3861224"/>
            <a:ext cx="2115926"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Text reminders and outreach campaigns</a:t>
            </a:r>
            <a:endParaRPr b="0" i="0" sz="1800" u="none" cap="none" strike="noStrike">
              <a:solidFill>
                <a:schemeClr val="dk1"/>
              </a:solidFill>
              <a:latin typeface="Arial"/>
              <a:ea typeface="Arial"/>
              <a:cs typeface="Arial"/>
              <a:sym typeface="Arial"/>
            </a:endParaRPr>
          </a:p>
        </p:txBody>
      </p:sp>
      <p:sp>
        <p:nvSpPr>
          <p:cNvPr id="135" name="Google Shape;135;p10"/>
          <p:cNvSpPr/>
          <p:nvPr/>
        </p:nvSpPr>
        <p:spPr>
          <a:xfrm>
            <a:off x="3916177" y="2336613"/>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6" name="Google Shape;136;p10"/>
          <p:cNvPicPr preferRelativeResize="0"/>
          <p:nvPr/>
        </p:nvPicPr>
        <p:blipFill rotWithShape="1">
          <a:blip r:embed="rId4">
            <a:alphaModFix/>
          </a:blip>
          <a:srcRect b="0" l="0" r="0" t="0"/>
          <a:stretch/>
        </p:blipFill>
        <p:spPr>
          <a:xfrm>
            <a:off x="4429506" y="2766241"/>
            <a:ext cx="409473" cy="590402"/>
          </a:xfrm>
          <a:prstGeom prst="rect">
            <a:avLst/>
          </a:prstGeom>
          <a:noFill/>
          <a:ln>
            <a:noFill/>
          </a:ln>
        </p:spPr>
      </p:pic>
      <p:sp>
        <p:nvSpPr>
          <p:cNvPr id="137" name="Google Shape;137;p10"/>
          <p:cNvSpPr/>
          <p:nvPr/>
        </p:nvSpPr>
        <p:spPr>
          <a:xfrm>
            <a:off x="3740009" y="3861224"/>
            <a:ext cx="1780730"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Member financial incentives</a:t>
            </a:r>
            <a:endParaRPr b="0" i="0" sz="1800" u="none" cap="none" strike="noStrike">
              <a:solidFill>
                <a:schemeClr val="dk1"/>
              </a:solidFill>
              <a:latin typeface="Arial"/>
              <a:ea typeface="Arial"/>
              <a:cs typeface="Arial"/>
              <a:sym typeface="Arial"/>
            </a:endParaRPr>
          </a:p>
        </p:txBody>
      </p:sp>
      <p:sp>
        <p:nvSpPr>
          <p:cNvPr id="138" name="Google Shape;138;p10"/>
          <p:cNvSpPr/>
          <p:nvPr/>
        </p:nvSpPr>
        <p:spPr>
          <a:xfrm>
            <a:off x="6844382" y="2336613"/>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9" name="Google Shape;139;p10"/>
          <p:cNvPicPr preferRelativeResize="0"/>
          <p:nvPr/>
        </p:nvPicPr>
        <p:blipFill rotWithShape="1">
          <a:blip r:embed="rId5">
            <a:alphaModFix/>
          </a:blip>
          <a:srcRect b="0" l="0" r="0" t="0"/>
          <a:stretch/>
        </p:blipFill>
        <p:spPr>
          <a:xfrm>
            <a:off x="7391184" y="2716029"/>
            <a:ext cx="352337" cy="666583"/>
          </a:xfrm>
          <a:prstGeom prst="rect">
            <a:avLst/>
          </a:prstGeom>
          <a:noFill/>
          <a:ln>
            <a:noFill/>
          </a:ln>
        </p:spPr>
      </p:pic>
      <p:sp>
        <p:nvSpPr>
          <p:cNvPr id="140" name="Google Shape;140;p10"/>
          <p:cNvSpPr/>
          <p:nvPr/>
        </p:nvSpPr>
        <p:spPr>
          <a:xfrm>
            <a:off x="6395867" y="3861224"/>
            <a:ext cx="2325423"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Stool DNA (Cologuard) initiatives</a:t>
            </a:r>
            <a:endParaRPr b="0" i="0" sz="1800" u="none" cap="none" strike="noStrike">
              <a:solidFill>
                <a:schemeClr val="dk1"/>
              </a:solidFill>
              <a:latin typeface="Arial"/>
              <a:ea typeface="Arial"/>
              <a:cs typeface="Arial"/>
              <a:sym typeface="Arial"/>
            </a:endParaRPr>
          </a:p>
        </p:txBody>
      </p:sp>
      <p:sp>
        <p:nvSpPr>
          <p:cNvPr id="141" name="Google Shape;141;p10"/>
          <p:cNvSpPr/>
          <p:nvPr/>
        </p:nvSpPr>
        <p:spPr>
          <a:xfrm>
            <a:off x="9772587" y="2336613"/>
            <a:ext cx="1428393" cy="1428393"/>
          </a:xfrm>
          <a:prstGeom prst="ellipse">
            <a:avLst/>
          </a:prstGeom>
          <a:solidFill>
            <a:srgbClr val="FF8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2" name="Google Shape;142;p10"/>
          <p:cNvPicPr preferRelativeResize="0"/>
          <p:nvPr/>
        </p:nvPicPr>
        <p:blipFill rotWithShape="1">
          <a:blip r:embed="rId6">
            <a:alphaModFix/>
          </a:blip>
          <a:srcRect b="0" l="0" r="0" t="0"/>
          <a:stretch/>
        </p:blipFill>
        <p:spPr>
          <a:xfrm>
            <a:off x="10302651" y="2732766"/>
            <a:ext cx="371382" cy="638015"/>
          </a:xfrm>
          <a:prstGeom prst="rect">
            <a:avLst/>
          </a:prstGeom>
          <a:noFill/>
          <a:ln>
            <a:noFill/>
          </a:ln>
        </p:spPr>
      </p:pic>
      <p:sp>
        <p:nvSpPr>
          <p:cNvPr id="143" name="Google Shape;143;p10"/>
          <p:cNvSpPr/>
          <p:nvPr/>
        </p:nvSpPr>
        <p:spPr>
          <a:xfrm>
            <a:off x="9392159" y="3861224"/>
            <a:ext cx="2189250" cy="533862"/>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FFFFFF"/>
              </a:buClr>
              <a:buSzPts val="1800"/>
              <a:buFont typeface="Inter"/>
              <a:buNone/>
            </a:pPr>
            <a:r>
              <a:rPr b="1" i="0" lang="en-US" sz="1800" u="none" cap="none" strike="noStrike">
                <a:solidFill>
                  <a:srgbClr val="FFFFFF"/>
                </a:solidFill>
                <a:latin typeface="Inter"/>
                <a:ea typeface="Inter"/>
                <a:cs typeface="Inter"/>
                <a:sym typeface="Inter"/>
              </a:rPr>
              <a:t>Wellness centers and community outreach</a:t>
            </a:r>
            <a:endParaRPr b="0" i="0" sz="1800" u="none" cap="none" strike="noStrike">
              <a:solidFill>
                <a:schemeClr val="dk1"/>
              </a:solidFill>
              <a:latin typeface="Arial"/>
              <a:ea typeface="Arial"/>
              <a:cs typeface="Arial"/>
              <a:sym typeface="Arial"/>
            </a:endParaRPr>
          </a:p>
        </p:txBody>
      </p:sp>
      <p:sp>
        <p:nvSpPr>
          <p:cNvPr id="144" name="Google Shape;144;p10"/>
          <p:cNvSpPr/>
          <p:nvPr/>
        </p:nvSpPr>
        <p:spPr>
          <a:xfrm>
            <a:off x="0" y="5713571"/>
            <a:ext cx="12188952" cy="1142714"/>
          </a:xfrm>
          <a:prstGeom prst="rect">
            <a:avLst/>
          </a:prstGeom>
          <a:solidFill>
            <a:srgbClr val="22AA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0"/>
          <p:cNvSpPr/>
          <p:nvPr/>
        </p:nvSpPr>
        <p:spPr>
          <a:xfrm>
            <a:off x="833229" y="5961457"/>
            <a:ext cx="10522494" cy="650514"/>
          </a:xfrm>
          <a:prstGeom prst="rect">
            <a:avLst/>
          </a:prstGeom>
          <a:noFill/>
          <a:ln>
            <a:noFill/>
          </a:ln>
        </p:spPr>
        <p:txBody>
          <a:bodyPr anchorCtr="0" anchor="ctr" bIns="0" lIns="0" spcFirstLastPara="1" rIns="0" wrap="square" tIns="0">
            <a:noAutofit/>
          </a:bodyPr>
          <a:lstStyle/>
          <a:p>
            <a:pPr indent="0" lvl="0" marL="0" marR="0" rtl="0" algn="ctr">
              <a:lnSpc>
                <a:spcPct val="116814"/>
              </a:lnSpc>
              <a:spcBef>
                <a:spcPts val="0"/>
              </a:spcBef>
              <a:spcAft>
                <a:spcPts val="0"/>
              </a:spcAft>
              <a:buClr>
                <a:srgbClr val="333333"/>
              </a:buClr>
              <a:buSzPts val="1463"/>
              <a:buFont typeface="Inter"/>
              <a:buNone/>
            </a:pPr>
            <a:r>
              <a:rPr b="1" i="0" lang="en-US" sz="1463" u="none" cap="none" strike="noStrike">
                <a:solidFill>
                  <a:srgbClr val="333333"/>
                </a:solidFill>
                <a:latin typeface="Inter"/>
                <a:ea typeface="Inter"/>
                <a:cs typeface="Inter"/>
                <a:sym typeface="Inter"/>
              </a:rPr>
              <a:t>The key takeaway is that ACLA is already implementing many evidence-based strategies to improve colorectal cancer screening rates. This suggests an opportunity to refine and better target these existing programs to further drive improvements in screening uptake.</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50" name="Shape 150"/>
        <p:cNvGrpSpPr/>
        <p:nvPr/>
      </p:nvGrpSpPr>
      <p:grpSpPr>
        <a:xfrm>
          <a:off x="0" y="0"/>
          <a:ext cx="0" cy="0"/>
          <a:chOff x="0" y="0"/>
          <a:chExt cx="0" cy="0"/>
        </a:xfrm>
      </p:grpSpPr>
      <p:sp>
        <p:nvSpPr>
          <p:cNvPr id="151" name="Google Shape;151;p11"/>
          <p:cNvSpPr/>
          <p:nvPr/>
        </p:nvSpPr>
        <p:spPr>
          <a:xfrm>
            <a:off x="0" y="379020"/>
            <a:ext cx="12188952" cy="556081"/>
          </a:xfrm>
          <a:prstGeom prst="rect">
            <a:avLst/>
          </a:prstGeom>
          <a:noFill/>
          <a:ln>
            <a:noFill/>
          </a:ln>
        </p:spPr>
        <p:txBody>
          <a:bodyPr anchorCtr="0" anchor="t" bIns="0" lIns="0" spcFirstLastPara="1" rIns="0" wrap="square" tIns="0">
            <a:noAutofit/>
          </a:bodyPr>
          <a:lstStyle/>
          <a:p>
            <a:pPr indent="0" lvl="0" marL="0" marR="0" rtl="0" algn="ctr">
              <a:lnSpc>
                <a:spcPct val="116799"/>
              </a:lnSpc>
              <a:spcBef>
                <a:spcPts val="0"/>
              </a:spcBef>
              <a:spcAft>
                <a:spcPts val="0"/>
              </a:spcAft>
              <a:buClr>
                <a:srgbClr val="333333"/>
              </a:buClr>
              <a:buSzPts val="3750"/>
              <a:buFont typeface="Inter"/>
              <a:buNone/>
            </a:pPr>
            <a:r>
              <a:rPr b="1" i="0" lang="en-US" sz="3750" u="none" cap="none" strike="noStrike">
                <a:solidFill>
                  <a:srgbClr val="333333"/>
                </a:solidFill>
                <a:latin typeface="Inter"/>
                <a:ea typeface="Inter"/>
                <a:cs typeface="Inter"/>
                <a:sym typeface="Inter"/>
              </a:rPr>
              <a:t>Population Health Gap &amp; Opportunity</a:t>
            </a:r>
            <a:endParaRPr b="0" i="0" sz="1800" u="none" cap="none" strike="noStrike">
              <a:solidFill>
                <a:schemeClr val="dk1"/>
              </a:solidFill>
              <a:latin typeface="Arial"/>
              <a:ea typeface="Arial"/>
              <a:cs typeface="Arial"/>
              <a:sym typeface="Arial"/>
            </a:endParaRPr>
          </a:p>
        </p:txBody>
      </p:sp>
      <p:sp>
        <p:nvSpPr>
          <p:cNvPr id="152" name="Google Shape;152;p11"/>
          <p:cNvSpPr/>
          <p:nvPr/>
        </p:nvSpPr>
        <p:spPr>
          <a:xfrm>
            <a:off x="1476006" y="2443266"/>
            <a:ext cx="1428393" cy="1428393"/>
          </a:xfrm>
          <a:prstGeom prst="ellipse">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53" name="Google Shape;153;p11"/>
          <p:cNvPicPr preferRelativeResize="0"/>
          <p:nvPr/>
        </p:nvPicPr>
        <p:blipFill rotWithShape="1">
          <a:blip r:embed="rId3">
            <a:alphaModFix/>
          </a:blip>
          <a:srcRect b="0" l="0" r="0" t="0"/>
          <a:stretch/>
        </p:blipFill>
        <p:spPr>
          <a:xfrm>
            <a:off x="1946437" y="2871633"/>
            <a:ext cx="485654" cy="657061"/>
          </a:xfrm>
          <a:prstGeom prst="rect">
            <a:avLst/>
          </a:prstGeom>
          <a:noFill/>
          <a:ln>
            <a:noFill/>
          </a:ln>
        </p:spPr>
      </p:pic>
      <p:sp>
        <p:nvSpPr>
          <p:cNvPr id="154" name="Google Shape;154;p11"/>
          <p:cNvSpPr/>
          <p:nvPr/>
        </p:nvSpPr>
        <p:spPr>
          <a:xfrm>
            <a:off x="508984" y="3967877"/>
            <a:ext cx="3362437"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Persistent gaps in younger adults</a:t>
            </a:r>
            <a:endParaRPr b="0" i="0" sz="1800" u="none" cap="none" strike="noStrike">
              <a:solidFill>
                <a:schemeClr val="dk1"/>
              </a:solidFill>
              <a:latin typeface="Arial"/>
              <a:ea typeface="Arial"/>
              <a:cs typeface="Arial"/>
              <a:sym typeface="Arial"/>
            </a:endParaRPr>
          </a:p>
        </p:txBody>
      </p:sp>
      <p:sp>
        <p:nvSpPr>
          <p:cNvPr id="155" name="Google Shape;155;p11"/>
          <p:cNvSpPr/>
          <p:nvPr/>
        </p:nvSpPr>
        <p:spPr>
          <a:xfrm>
            <a:off x="5380280" y="2443266"/>
            <a:ext cx="1428393" cy="1428393"/>
          </a:xfrm>
          <a:prstGeom prst="ellipse">
            <a:avLst/>
          </a:prstGeom>
          <a:solidFill>
            <a:srgbClr val="FEC08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56" name="Google Shape;156;p11"/>
          <p:cNvPicPr preferRelativeResize="0"/>
          <p:nvPr/>
        </p:nvPicPr>
        <p:blipFill rotWithShape="1">
          <a:blip r:embed="rId4">
            <a:alphaModFix/>
          </a:blip>
          <a:srcRect b="0" l="0" r="0" t="0"/>
          <a:stretch/>
        </p:blipFill>
        <p:spPr>
          <a:xfrm>
            <a:off x="5801547" y="2872884"/>
            <a:ext cx="571357" cy="571357"/>
          </a:xfrm>
          <a:prstGeom prst="rect">
            <a:avLst/>
          </a:prstGeom>
          <a:noFill/>
          <a:ln>
            <a:noFill/>
          </a:ln>
        </p:spPr>
      </p:pic>
      <p:sp>
        <p:nvSpPr>
          <p:cNvPr id="157" name="Google Shape;157;p11"/>
          <p:cNvSpPr/>
          <p:nvPr/>
        </p:nvSpPr>
        <p:spPr>
          <a:xfrm>
            <a:off x="4544194" y="3967877"/>
            <a:ext cx="3100565"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Gaps in screening among men</a:t>
            </a:r>
            <a:endParaRPr b="0" i="0" sz="1800" u="none" cap="none" strike="noStrike">
              <a:solidFill>
                <a:schemeClr val="dk1"/>
              </a:solidFill>
              <a:latin typeface="Arial"/>
              <a:ea typeface="Arial"/>
              <a:cs typeface="Arial"/>
              <a:sym typeface="Arial"/>
            </a:endParaRPr>
          </a:p>
        </p:txBody>
      </p:sp>
      <p:sp>
        <p:nvSpPr>
          <p:cNvPr id="158" name="Google Shape;158;p11"/>
          <p:cNvSpPr/>
          <p:nvPr/>
        </p:nvSpPr>
        <p:spPr>
          <a:xfrm>
            <a:off x="9284553" y="2443266"/>
            <a:ext cx="1428393" cy="1428393"/>
          </a:xfrm>
          <a:prstGeom prst="ellipse">
            <a:avLst/>
          </a:prstGeom>
          <a:solidFill>
            <a:srgbClr val="FD864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59" name="Google Shape;159;p11"/>
          <p:cNvPicPr preferRelativeResize="0"/>
          <p:nvPr/>
        </p:nvPicPr>
        <p:blipFill rotWithShape="1">
          <a:blip r:embed="rId5">
            <a:alphaModFix/>
          </a:blip>
          <a:srcRect b="0" l="0" r="0" t="0"/>
          <a:stretch/>
        </p:blipFill>
        <p:spPr>
          <a:xfrm>
            <a:off x="9764406" y="2831025"/>
            <a:ext cx="466608" cy="666583"/>
          </a:xfrm>
          <a:prstGeom prst="rect">
            <a:avLst/>
          </a:prstGeom>
          <a:noFill/>
          <a:ln>
            <a:noFill/>
          </a:ln>
        </p:spPr>
      </p:pic>
      <p:sp>
        <p:nvSpPr>
          <p:cNvPr id="160" name="Google Shape;160;p11"/>
          <p:cNvSpPr/>
          <p:nvPr/>
        </p:nvSpPr>
        <p:spPr>
          <a:xfrm>
            <a:off x="8375143" y="3967877"/>
            <a:ext cx="3247213" cy="266931"/>
          </a:xfrm>
          <a:prstGeom prst="rect">
            <a:avLst/>
          </a:prstGeom>
          <a:noFill/>
          <a:ln>
            <a:noFill/>
          </a:ln>
        </p:spPr>
        <p:txBody>
          <a:bodyPr anchorCtr="0" anchor="t"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Regional disparities in screening</a:t>
            </a:r>
            <a:endParaRPr b="0" i="0" sz="1800" u="none" cap="none" strike="noStrike">
              <a:solidFill>
                <a:schemeClr val="dk1"/>
              </a:solidFill>
              <a:latin typeface="Arial"/>
              <a:ea typeface="Arial"/>
              <a:cs typeface="Arial"/>
              <a:sym typeface="Arial"/>
            </a:endParaRPr>
          </a:p>
        </p:txBody>
      </p:sp>
      <p:sp>
        <p:nvSpPr>
          <p:cNvPr id="161" name="Google Shape;161;p11"/>
          <p:cNvSpPr/>
          <p:nvPr/>
        </p:nvSpPr>
        <p:spPr>
          <a:xfrm>
            <a:off x="0" y="5713571"/>
            <a:ext cx="12188952" cy="1142714"/>
          </a:xfrm>
          <a:prstGeom prst="rect">
            <a:avLst/>
          </a:prstGeom>
          <a:solidFill>
            <a:srgbClr val="FFD9A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a:off x="19045" y="6019287"/>
            <a:ext cx="12150862" cy="533862"/>
          </a:xfrm>
          <a:prstGeom prst="rect">
            <a:avLst/>
          </a:prstGeom>
          <a:noFill/>
          <a:ln>
            <a:noFill/>
          </a:ln>
        </p:spPr>
        <p:txBody>
          <a:bodyPr anchorCtr="0" anchor="ctr" bIns="0" lIns="0" spcFirstLastPara="1" rIns="0" wrap="square" tIns="0">
            <a:noAutofit/>
          </a:bodyPr>
          <a:lstStyle/>
          <a:p>
            <a:pPr indent="0" lvl="0" marL="0" marR="0" rtl="0" algn="ctr">
              <a:lnSpc>
                <a:spcPct val="116777"/>
              </a:lnSpc>
              <a:spcBef>
                <a:spcPts val="0"/>
              </a:spcBef>
              <a:spcAft>
                <a:spcPts val="0"/>
              </a:spcAft>
              <a:buClr>
                <a:srgbClr val="333333"/>
              </a:buClr>
              <a:buSzPts val="1800"/>
              <a:buFont typeface="Inter"/>
              <a:buNone/>
            </a:pPr>
            <a:r>
              <a:rPr b="1" i="0" lang="en-US" sz="1800" u="none" cap="none" strike="noStrike">
                <a:solidFill>
                  <a:srgbClr val="333333"/>
                </a:solidFill>
                <a:latin typeface="Inter"/>
                <a:ea typeface="Inter"/>
                <a:cs typeface="Inter"/>
                <a:sym typeface="Inter"/>
              </a:rPr>
              <a:t>These persistent gaps in younger adults, men, and certain regions present a clear opportunity for ACLA to implement targeted, multicomponent outreach strategies to improve colorectal cancer screening uptake across its diverse population.</a:t>
            </a:r>
            <a:endParaRPr b="0" i="0" sz="1800" u="none" cap="none" strike="noStrike">
              <a:solidFill>
                <a:schemeClr val="dk1"/>
              </a:solidFill>
              <a:latin typeface="Arial"/>
              <a:ea typeface="Arial"/>
              <a:cs typeface="Arial"/>
              <a:sym typeface="Arial"/>
            </a:endParaRPr>
          </a:p>
        </p:txBody>
      </p:sp>
      <p:sp>
        <p:nvSpPr>
          <p:cNvPr id="163" name="Google Shape;163;p11"/>
          <p:cNvSpPr txBox="1"/>
          <p:nvPr/>
        </p:nvSpPr>
        <p:spPr>
          <a:xfrm>
            <a:off x="8497713" y="4584850"/>
            <a:ext cx="3000000" cy="415500"/>
          </a:xfrm>
          <a:prstGeom prst="rect">
            <a:avLst/>
          </a:prstGeom>
          <a:noFill/>
          <a:ln>
            <a:noFill/>
          </a:ln>
        </p:spPr>
        <p:txBody>
          <a:bodyPr anchorCtr="0" anchor="t" bIns="91425" lIns="91425" spcFirstLastPara="1" rIns="91425" wrap="square" tIns="91425">
            <a:spAutoFit/>
          </a:bodyPr>
          <a:lstStyle/>
          <a:p>
            <a:pPr indent="0" lvl="0" marL="0" rtl="0" algn="ctr">
              <a:lnSpc>
                <a:spcPct val="138733"/>
              </a:lnSpc>
              <a:spcBef>
                <a:spcPts val="0"/>
              </a:spcBef>
              <a:spcAft>
                <a:spcPts val="0"/>
              </a:spcAft>
              <a:buNone/>
            </a:pPr>
            <a:r>
              <a:rPr lang="en-US" sz="1500">
                <a:solidFill>
                  <a:schemeClr val="dk1"/>
                </a:solidFill>
                <a:latin typeface="Inter"/>
                <a:ea typeface="Inter"/>
                <a:cs typeface="Inter"/>
                <a:sym typeface="Inter"/>
              </a:rPr>
              <a:t>Regions 6 &amp; 8</a:t>
            </a:r>
            <a:endParaRPr sz="18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139CE5"/>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139CE5"/>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