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Lst>
  <p:notesMasterIdLst>
    <p:notesMasterId r:id="rId29"/>
  </p:notesMasterIdLst>
  <p:sldIdLst>
    <p:sldId id="256" r:id="rId2"/>
    <p:sldId id="257" r:id="rId3"/>
    <p:sldId id="258" r:id="rId4"/>
    <p:sldId id="259" r:id="rId5"/>
    <p:sldId id="260" r:id="rId6"/>
    <p:sldId id="284" r:id="rId7"/>
    <p:sldId id="268" r:id="rId8"/>
    <p:sldId id="287" r:id="rId9"/>
    <p:sldId id="270" r:id="rId10"/>
    <p:sldId id="286" r:id="rId11"/>
    <p:sldId id="269" r:id="rId12"/>
    <p:sldId id="285" r:id="rId13"/>
    <p:sldId id="290" r:id="rId14"/>
    <p:sldId id="281" r:id="rId15"/>
    <p:sldId id="288" r:id="rId16"/>
    <p:sldId id="271" r:id="rId17"/>
    <p:sldId id="291" r:id="rId18"/>
    <p:sldId id="292" r:id="rId19"/>
    <p:sldId id="294" r:id="rId20"/>
    <p:sldId id="273" r:id="rId21"/>
    <p:sldId id="280" r:id="rId22"/>
    <p:sldId id="295" r:id="rId23"/>
    <p:sldId id="279" r:id="rId24"/>
    <p:sldId id="296" r:id="rId25"/>
    <p:sldId id="272" r:id="rId26"/>
    <p:sldId id="289" r:id="rId27"/>
    <p:sldId id="29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78080"/>
  </p:normalViewPr>
  <p:slideViewPr>
    <p:cSldViewPr snapToGrid="0" snapToObjects="1">
      <p:cViewPr varScale="1">
        <p:scale>
          <a:sx n="93" d="100"/>
          <a:sy n="93" d="100"/>
        </p:scale>
        <p:origin x="227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122E6-8CB1-EE46-9312-0A07C7372C4C}" type="datetimeFigureOut">
              <a:rPr lang="en-US" smtClean="0"/>
              <a:t>11/18/25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1EBF6-3691-C04F-8EB2-D2E0CC8BABC9}" type="slidenum">
              <a:rPr lang="en-US" smtClean="0"/>
              <a:t>‹#›</a:t>
            </a:fld>
            <a:endParaRPr lang="en-US"/>
          </a:p>
        </p:txBody>
      </p:sp>
    </p:spTree>
    <p:extLst>
      <p:ext uri="{BB962C8B-B14F-4D97-AF65-F5344CB8AC3E}">
        <p14:creationId xmlns:p14="http://schemas.microsoft.com/office/powerpoint/2010/main" val="334224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qa.org/wp-content/themes/ncqa-org/css/images/landing-employer-toolkit/pdf/NCQA-HPA-MeasuringHCQ-HEDIS-WEB.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-HEDIS (Healthcare Effectiveness Data and Information Set) is a set of standardized performance measures for health plans, developed by the </a:t>
            </a:r>
            <a:r>
              <a:rPr lang="en-US" sz="1200" b="0" i="0" kern="1200" dirty="0">
                <a:solidFill>
                  <a:schemeClr val="tx1"/>
                </a:solidFill>
                <a:effectLst/>
                <a:latin typeface="+mn-lt"/>
                <a:ea typeface="+mn-ea"/>
                <a:cs typeface="+mn-cs"/>
                <a:hlinkClick r:id="rId3"/>
              </a:rPr>
              <a:t>NCQA</a:t>
            </a:r>
            <a:r>
              <a:rPr lang="en-US" sz="1200" b="0" i="0" kern="1200" dirty="0">
                <a:solidFill>
                  <a:schemeClr val="tx1"/>
                </a:solidFill>
                <a:effectLst/>
                <a:latin typeface="+mn-lt"/>
                <a:ea typeface="+mn-ea"/>
                <a:cs typeface="+mn-cs"/>
              </a:rPr>
              <a:t>(national committee of quality </a:t>
            </a:r>
            <a:r>
              <a:rPr lang="en-US" sz="1200" b="0" i="0" kern="1200" dirty="0" err="1">
                <a:solidFill>
                  <a:schemeClr val="tx1"/>
                </a:solidFill>
                <a:effectLst/>
                <a:latin typeface="+mn-lt"/>
                <a:ea typeface="+mn-ea"/>
                <a:cs typeface="+mn-cs"/>
              </a:rPr>
              <a:t>insuracen</a:t>
            </a:r>
            <a:r>
              <a:rPr lang="en-US" sz="1200" b="0" i="0" kern="1200" dirty="0">
                <a:solidFill>
                  <a:schemeClr val="tx1"/>
                </a:solidFill>
                <a:effectLst/>
                <a:latin typeface="+mn-lt"/>
                <a:ea typeface="+mn-ea"/>
                <a:cs typeface="+mn-cs"/>
              </a:rPr>
              <a:t>) to evaluate the quality of care. These measures are used to compare health plans on various aspects like preventative care, chronic condition management, and customer satisfaction, helping employers, governments, and individuals assess and choose plans.  </a:t>
            </a:r>
          </a:p>
          <a:p>
            <a:r>
              <a:rPr lang="en-US" b="1" dirty="0"/>
              <a:t>-Most preventable readmissions occur within 30 days</a:t>
            </a:r>
            <a:r>
              <a:rPr lang="en-US" dirty="0"/>
              <a:t>, and evidence shows this window is strongly linked to hospital-related factors like discharge planning, medication reconciliation, and early follow-up.</a:t>
            </a:r>
          </a:p>
          <a:p>
            <a:r>
              <a:rPr lang="en-US" b="1" dirty="0"/>
              <a:t>-Early readmissions (especially within 7 days)</a:t>
            </a:r>
            <a:r>
              <a:rPr lang="en-US" dirty="0"/>
              <a:t> are most often due to issues from the index hospitalization, while the rest of the 30-day window still captures events influenced by transitional care quality.</a:t>
            </a:r>
          </a:p>
          <a:p>
            <a:r>
              <a:rPr lang="en-US" b="1" dirty="0"/>
              <a:t>-Beyond 30 days, readmissions are less preventable</a:t>
            </a:r>
            <a:r>
              <a:rPr lang="en-US" dirty="0"/>
              <a:t> and more driven by new illnesses, chronic disease progression, or community-level factors—making 30 days the most meaningful and actionable timeframe.</a:t>
            </a:r>
          </a:p>
          <a:p>
            <a:endParaRPr lang="en-US" dirty="0"/>
          </a:p>
        </p:txBody>
      </p:sp>
      <p:sp>
        <p:nvSpPr>
          <p:cNvPr id="4" name="Slide Number Placeholder 3"/>
          <p:cNvSpPr>
            <a:spLocks noGrp="1"/>
          </p:cNvSpPr>
          <p:nvPr>
            <p:ph type="sldNum" sz="quarter" idx="5"/>
          </p:nvPr>
        </p:nvSpPr>
        <p:spPr/>
        <p:txBody>
          <a:bodyPr/>
          <a:lstStyle/>
          <a:p>
            <a:fld id="{0A21EBF6-3691-C04F-8EB2-D2E0CC8BABC9}" type="slidenum">
              <a:rPr lang="en-US" smtClean="0"/>
              <a:t>2</a:t>
            </a:fld>
            <a:endParaRPr lang="en-US"/>
          </a:p>
        </p:txBody>
      </p:sp>
    </p:spTree>
    <p:extLst>
      <p:ext uri="{BB962C8B-B14F-4D97-AF65-F5344CB8AC3E}">
        <p14:creationId xmlns:p14="http://schemas.microsoft.com/office/powerpoint/2010/main" val="363641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Agency of Healthcare Research and Quality official website government database/website </a:t>
            </a:r>
          </a:p>
        </p:txBody>
      </p:sp>
      <p:sp>
        <p:nvSpPr>
          <p:cNvPr id="4" name="Slide Number Placeholder 3"/>
          <p:cNvSpPr>
            <a:spLocks noGrp="1"/>
          </p:cNvSpPr>
          <p:nvPr>
            <p:ph type="sldNum" sz="quarter" idx="5"/>
          </p:nvPr>
        </p:nvSpPr>
        <p:spPr/>
        <p:txBody>
          <a:bodyPr/>
          <a:lstStyle/>
          <a:p>
            <a:fld id="{0A21EBF6-3691-C04F-8EB2-D2E0CC8BABC9}" type="slidenum">
              <a:rPr lang="en-US" smtClean="0"/>
              <a:t>5</a:t>
            </a:fld>
            <a:endParaRPr lang="en-US"/>
          </a:p>
        </p:txBody>
      </p:sp>
    </p:spTree>
    <p:extLst>
      <p:ext uri="{BB962C8B-B14F-4D97-AF65-F5344CB8AC3E}">
        <p14:creationId xmlns:p14="http://schemas.microsoft.com/office/powerpoint/2010/main" val="224560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HEDIS PCR</a:t>
            </a:r>
            <a:r>
              <a:rPr lang="en-US" dirty="0"/>
              <a:t> = The national quality measure called </a:t>
            </a:r>
            <a:r>
              <a:rPr lang="en-US" b="1" dirty="0"/>
              <a:t>Plan All-Cause Readmissions</a:t>
            </a:r>
            <a:r>
              <a:rPr lang="en-US" dirty="0"/>
              <a:t>, which tracks how often adults are readmitted to the hospital within 30 days. Your project directly uses this same measure, so it aligns with national quality standards.</a:t>
            </a:r>
          </a:p>
          <a:p>
            <a:r>
              <a:rPr lang="en-US" b="1" dirty="0"/>
              <a:t>LDH PIP initiatives</a:t>
            </a:r>
            <a:r>
              <a:rPr lang="en-US" dirty="0"/>
              <a:t> = The </a:t>
            </a:r>
            <a:r>
              <a:rPr lang="en-US" b="1" dirty="0"/>
              <a:t>Louisiana Department of Health’s Performance Improvement Projects</a:t>
            </a:r>
            <a:r>
              <a:rPr lang="en-US" dirty="0"/>
              <a:t>, which require Medicaid plans (like ACLA) to work on reducing preventable readmissions and improving transitions of care.</a:t>
            </a:r>
          </a:p>
          <a:p>
            <a:endParaRPr lang="en-US" dirty="0"/>
          </a:p>
        </p:txBody>
      </p:sp>
      <p:sp>
        <p:nvSpPr>
          <p:cNvPr id="4" name="Slide Number Placeholder 3"/>
          <p:cNvSpPr>
            <a:spLocks noGrp="1"/>
          </p:cNvSpPr>
          <p:nvPr>
            <p:ph type="sldNum" sz="quarter" idx="5"/>
          </p:nvPr>
        </p:nvSpPr>
        <p:spPr/>
        <p:txBody>
          <a:bodyPr/>
          <a:lstStyle/>
          <a:p>
            <a:fld id="{0A21EBF6-3691-C04F-8EB2-D2E0CC8BABC9}" type="slidenum">
              <a:rPr lang="en-US" smtClean="0"/>
              <a:t>20</a:t>
            </a:fld>
            <a:endParaRPr lang="en-US"/>
          </a:p>
        </p:txBody>
      </p:sp>
    </p:spTree>
    <p:extLst>
      <p:ext uri="{BB962C8B-B14F-4D97-AF65-F5344CB8AC3E}">
        <p14:creationId xmlns:p14="http://schemas.microsoft.com/office/powerpoint/2010/main" val="373102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5BCAD085-E8A6-8845-BD4E-CB4CCA059FC4}" type="datetimeFigureOut">
              <a:rPr lang="en-US" smtClean="0"/>
              <a:t>11/18/25</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1FF6DA9-008F-8B48-92A6-B652298478BF}"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txBody>
            <a:bodyPr/>
            <a:lstStyle/>
            <a:p>
              <a:endParaRPr lang="en-US"/>
            </a:p>
          </p:txBody>
        </p:sp>
      </p:grpSp>
    </p:spTree>
    <p:extLst>
      <p:ext uri="{BB962C8B-B14F-4D97-AF65-F5344CB8AC3E}">
        <p14:creationId xmlns:p14="http://schemas.microsoft.com/office/powerpoint/2010/main" val="388674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349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3795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0671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5BCAD085-E8A6-8845-BD4E-CB4CCA059FC4}" type="datetimeFigureOut">
              <a:rPr lang="en-US" smtClean="0"/>
              <a:t>11/18/25</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1FF6DA9-008F-8B48-92A6-B652298478BF}"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5381916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9809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5491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4708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1015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5BCAD085-E8A6-8845-BD4E-CB4CCA059FC4}" type="datetimeFigureOut">
              <a:rPr lang="en-US" smtClean="0"/>
              <a:t>11/18/25</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1FF6DA9-008F-8B48-92A6-B652298478BF}"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915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5BCAD085-E8A6-8845-BD4E-CB4CCA059FC4}" type="datetimeFigureOut">
              <a:rPr lang="en-US" smtClean="0"/>
              <a:t>11/18/25</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1FF6DA9-008F-8B48-92A6-B652298478BF}"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426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5BCAD085-E8A6-8845-BD4E-CB4CCA059FC4}" type="datetimeFigureOut">
              <a:rPr lang="en-US" smtClean="0"/>
              <a:t>11/18/25</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C1FF6DA9-008F-8B48-92A6-B652298478BF}"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467025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2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36"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p:nvSpPr>
          <p:cNvPr id="2" name="Title 1"/>
          <p:cNvSpPr>
            <a:spLocks noGrp="1"/>
          </p:cNvSpPr>
          <p:nvPr>
            <p:ph type="ctrTitle"/>
          </p:nvPr>
        </p:nvSpPr>
        <p:spPr>
          <a:xfrm>
            <a:off x="1108890" y="1480930"/>
            <a:ext cx="4313653" cy="3848521"/>
          </a:xfrm>
        </p:spPr>
        <p:txBody>
          <a:bodyPr anchor="ctr">
            <a:normAutofit/>
          </a:bodyPr>
          <a:lstStyle/>
          <a:p>
            <a:pPr algn="r"/>
            <a:r>
              <a:rPr lang="en-US" sz="4800"/>
              <a:t>ACLA Plan All-Cause Readmissions (PCR)</a:t>
            </a:r>
          </a:p>
        </p:txBody>
      </p:sp>
      <p:sp>
        <p:nvSpPr>
          <p:cNvPr id="3" name="Subtitle 2"/>
          <p:cNvSpPr>
            <a:spLocks noGrp="1"/>
          </p:cNvSpPr>
          <p:nvPr>
            <p:ph type="subTitle" idx="1"/>
          </p:nvPr>
        </p:nvSpPr>
        <p:spPr>
          <a:xfrm>
            <a:off x="6089902" y="1480929"/>
            <a:ext cx="1945208" cy="3848522"/>
          </a:xfrm>
        </p:spPr>
        <p:txBody>
          <a:bodyPr anchor="ctr">
            <a:normAutofit/>
          </a:bodyPr>
          <a:lstStyle/>
          <a:p>
            <a:pPr algn="l">
              <a:spcAft>
                <a:spcPts val="600"/>
              </a:spcAft>
            </a:pPr>
            <a:r>
              <a:rPr lang="en-US">
                <a:solidFill>
                  <a:schemeClr val="tx1"/>
                </a:solidFill>
              </a:rPr>
              <a:t>Humza Pirzadah</a:t>
            </a:r>
          </a:p>
        </p:txBody>
      </p:sp>
      <p:cxnSp>
        <p:nvCxnSpPr>
          <p:cNvPr id="27" name="Straight Connector 2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6223"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Discharge Dispositions</a:t>
            </a:r>
          </a:p>
        </p:txBody>
      </p:sp>
      <p:pic>
        <p:nvPicPr>
          <p:cNvPr id="3" name="Picture 2" descr="Discharge Dispositions.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500" dirty="0"/>
              <a:t>Discharge Dispositions</a:t>
            </a:r>
          </a:p>
        </p:txBody>
      </p:sp>
      <p:sp>
        <p:nvSpPr>
          <p:cNvPr id="3" name="Content Placeholder 2"/>
          <p:cNvSpPr>
            <a:spLocks noGrp="1"/>
          </p:cNvSpPr>
          <p:nvPr>
            <p:ph idx="1"/>
          </p:nvPr>
        </p:nvSpPr>
        <p:spPr/>
        <p:txBody>
          <a:bodyPr>
            <a:normAutofit/>
          </a:bodyPr>
          <a:lstStyle/>
          <a:p>
            <a:r>
              <a:rPr sz="2600" dirty="0"/>
              <a:t>National SNF readmissions: 20–27%</a:t>
            </a:r>
          </a:p>
          <a:p>
            <a:r>
              <a:rPr sz="2600" dirty="0"/>
              <a:t>ACLA SNF: 28.71% (consistent with national risk)</a:t>
            </a:r>
          </a:p>
          <a:p>
            <a:r>
              <a:rPr sz="2600" dirty="0"/>
              <a:t>Home discharge nationally: 10–12%; ACLA: 9.41%</a:t>
            </a:r>
          </a:p>
          <a:p>
            <a:r>
              <a:rPr sz="2600" dirty="0"/>
              <a:t>AMA nationally: 18–22%; ACLA AMA: 18.69%</a:t>
            </a:r>
          </a:p>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Case management</a:t>
            </a:r>
          </a:p>
        </p:txBody>
      </p:sp>
      <p:pic>
        <p:nvPicPr>
          <p:cNvPr id="3" name="Picture 2" descr="Case management.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Region</a:t>
            </a:r>
          </a:p>
        </p:txBody>
      </p:sp>
      <p:pic>
        <p:nvPicPr>
          <p:cNvPr id="3" name="Picture 2" descr="Region.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ssessing inequities underlying racial disparities of COVID-19 mortality in  Louisiana parishes | PNAS">
            <a:extLst>
              <a:ext uri="{FF2B5EF4-FFF2-40B4-BE49-F238E27FC236}">
                <a16:creationId xmlns:a16="http://schemas.microsoft.com/office/drawing/2014/main" id="{F8E6ACE8-9057-410A-9746-C7DE62554C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0963" y="1129708"/>
            <a:ext cx="3971037" cy="3762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ulnerable Areas Along Louisiana's Mississippi Delta Lack Geographic Access  to Rural Health Clinics (RHC) | Heart Disease and Stroke Maps | CDC">
            <a:extLst>
              <a:ext uri="{FF2B5EF4-FFF2-40B4-BE49-F238E27FC236}">
                <a16:creationId xmlns:a16="http://schemas.microsoft.com/office/drawing/2014/main" id="{CDD3E916-5F05-1348-A566-BD54086842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0362" y="915685"/>
            <a:ext cx="3971037" cy="502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0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Diagnosis</a:t>
            </a:r>
          </a:p>
        </p:txBody>
      </p:sp>
      <p:pic>
        <p:nvPicPr>
          <p:cNvPr id="3" name="Picture 2" descr="Diagnosis.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500" dirty="0"/>
              <a:t>Diagnosis Comparison</a:t>
            </a:r>
          </a:p>
        </p:txBody>
      </p:sp>
      <p:sp>
        <p:nvSpPr>
          <p:cNvPr id="3" name="Content Placeholder 2"/>
          <p:cNvSpPr>
            <a:spLocks noGrp="1"/>
          </p:cNvSpPr>
          <p:nvPr>
            <p:ph idx="1"/>
          </p:nvPr>
        </p:nvSpPr>
        <p:spPr/>
        <p:txBody>
          <a:bodyPr>
            <a:normAutofit/>
          </a:bodyPr>
          <a:lstStyle/>
          <a:p>
            <a:pPr marL="0" indent="0">
              <a:buNone/>
            </a:pPr>
            <a:r>
              <a:rPr sz="2600" dirty="0"/>
              <a:t>• National HF: 21–23%; ACLA HF: 12.54%</a:t>
            </a:r>
          </a:p>
          <a:p>
            <a:pPr marL="0" indent="0">
              <a:buNone/>
            </a:pPr>
            <a:r>
              <a:rPr sz="2600" dirty="0"/>
              <a:t>• National COPD: 18–20%; ACLA COPD: 13.03%</a:t>
            </a:r>
          </a:p>
          <a:p>
            <a:pPr marL="0" indent="0">
              <a:buNone/>
            </a:pPr>
            <a:r>
              <a:rPr sz="2600" dirty="0"/>
              <a:t>• National CKD: 17–19%; ACLA CKD: 13.55%</a:t>
            </a:r>
          </a:p>
          <a:p>
            <a:pPr marL="0" indent="0">
              <a:buNone/>
            </a:pPr>
            <a:r>
              <a:rPr sz="2600" dirty="0"/>
              <a:t>• ACLA outperforms national norms for chronic illnesses</a:t>
            </a:r>
          </a:p>
          <a:p>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Index LOS</a:t>
            </a:r>
          </a:p>
        </p:txBody>
      </p:sp>
      <p:pic>
        <p:nvPicPr>
          <p:cNvPr id="3" name="Picture 2" descr="Index LOS.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Readmission LOS</a:t>
            </a:r>
          </a:p>
        </p:txBody>
      </p:sp>
      <p:pic>
        <p:nvPicPr>
          <p:cNvPr id="3" name="Picture 2" descr="Readmission LOS.png"/>
          <p:cNvPicPr>
            <a:picLocks noChangeAspect="1"/>
          </p:cNvPicPr>
          <p:nvPr/>
        </p:nvPicPr>
        <p:blipFill>
          <a:blip r:embed="rId2"/>
          <a:srcRect r="48475"/>
          <a:stretch>
            <a:fillRect/>
          </a:stretch>
        </p:blipFill>
        <p:spPr>
          <a:xfrm>
            <a:off x="2531327" y="1417638"/>
            <a:ext cx="3769112" cy="43891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Compliance</a:t>
            </a:r>
          </a:p>
        </p:txBody>
      </p:sp>
      <p:pic>
        <p:nvPicPr>
          <p:cNvPr id="3" name="Picture 2" descr="Compliance.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Background</a:t>
            </a:r>
          </a:p>
        </p:txBody>
      </p:sp>
      <p:sp>
        <p:nvSpPr>
          <p:cNvPr id="3" name="Content Placeholder 2"/>
          <p:cNvSpPr>
            <a:spLocks noGrp="1"/>
          </p:cNvSpPr>
          <p:nvPr>
            <p:ph idx="1"/>
          </p:nvPr>
        </p:nvSpPr>
        <p:spPr/>
        <p:txBody>
          <a:bodyPr>
            <a:noAutofit/>
          </a:bodyPr>
          <a:lstStyle/>
          <a:p>
            <a:r>
              <a:rPr sz="2600" dirty="0"/>
              <a:t>PCR tracks unplanned acute readmissions within 30 days of discharge.</a:t>
            </a:r>
          </a:p>
          <a:p>
            <a:r>
              <a:rPr sz="2600" dirty="0"/>
              <a:t>Readmissions</a:t>
            </a:r>
            <a:r>
              <a:rPr lang="en-US" sz="2600" dirty="0"/>
              <a:t> (within 30 days)</a:t>
            </a:r>
            <a:r>
              <a:rPr sz="2600" dirty="0"/>
              <a:t> often reflect gaps in discharge planning, medication reconciliation, timely follow-up, and SDOH barriers.</a:t>
            </a:r>
          </a:p>
          <a:p>
            <a:r>
              <a:rPr sz="2600" dirty="0"/>
              <a:t>Reducing readmissions improves quality performance and total cost of care for Medicaid populations.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a:t>
            </a:r>
            <a:r>
              <a:rPr dirty="0"/>
              <a:t> ACLA </a:t>
            </a:r>
            <a:r>
              <a:rPr lang="en-US" dirty="0"/>
              <a:t>Can Cont. to </a:t>
            </a:r>
            <a:r>
              <a:rPr dirty="0"/>
              <a:t>Performs Better Than National Averages</a:t>
            </a:r>
          </a:p>
        </p:txBody>
      </p:sp>
      <p:sp>
        <p:nvSpPr>
          <p:cNvPr id="3" name="Content Placeholder 2"/>
          <p:cNvSpPr>
            <a:spLocks noGrp="1"/>
          </p:cNvSpPr>
          <p:nvPr>
            <p:ph idx="1"/>
          </p:nvPr>
        </p:nvSpPr>
        <p:spPr>
          <a:xfrm>
            <a:off x="1172632" y="2497666"/>
            <a:ext cx="6798736" cy="3444997"/>
          </a:xfrm>
        </p:spPr>
        <p:txBody>
          <a:bodyPr>
            <a:normAutofit/>
          </a:bodyPr>
          <a:lstStyle/>
          <a:p>
            <a:pPr marL="0" indent="0">
              <a:buNone/>
            </a:pPr>
            <a:r>
              <a:rPr sz="2800" dirty="0"/>
              <a:t>• Strong transitional care management</a:t>
            </a:r>
          </a:p>
          <a:p>
            <a:pPr marL="0" indent="0">
              <a:buNone/>
            </a:pPr>
            <a:r>
              <a:rPr sz="2800" dirty="0"/>
              <a:t>• Robust case management enrollment (CM improves outcomes)</a:t>
            </a:r>
          </a:p>
          <a:p>
            <a:pPr marL="0" indent="0">
              <a:buNone/>
            </a:pPr>
            <a:r>
              <a:rPr sz="2800" dirty="0"/>
              <a:t>• Addressing SDOH: transportation, BH needs, housing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Recommendations</a:t>
            </a:r>
          </a:p>
        </p:txBody>
      </p:sp>
      <p:sp>
        <p:nvSpPr>
          <p:cNvPr id="3" name="Content Placeholder 2"/>
          <p:cNvSpPr>
            <a:spLocks noGrp="1"/>
          </p:cNvSpPr>
          <p:nvPr>
            <p:ph idx="1"/>
          </p:nvPr>
        </p:nvSpPr>
        <p:spPr>
          <a:xfrm>
            <a:off x="1033173" y="2139345"/>
            <a:ext cx="6798736" cy="3444997"/>
          </a:xfrm>
        </p:spPr>
        <p:txBody>
          <a:bodyPr>
            <a:noAutofit/>
          </a:bodyPr>
          <a:lstStyle/>
          <a:p>
            <a:pPr marL="0" indent="0">
              <a:buNone/>
            </a:pPr>
            <a:r>
              <a:rPr lang="en-US" sz="1900" b="1" dirty="0"/>
              <a:t>Prioritize Region 2: Address Socioeconomic &amp; SDOH Burdens</a:t>
            </a:r>
          </a:p>
          <a:p>
            <a:r>
              <a:rPr lang="en-US" sz="1900" dirty="0"/>
              <a:t>Region 2 demonstrates a </a:t>
            </a:r>
            <a:r>
              <a:rPr lang="en-US" sz="1900" b="1" dirty="0"/>
              <a:t>notably higher readmission rate</a:t>
            </a:r>
            <a:r>
              <a:rPr lang="en-US" sz="1900" dirty="0"/>
              <a:t>, suggesting deeper structural and socioeconomic challenges.</a:t>
            </a:r>
          </a:p>
          <a:p>
            <a:r>
              <a:rPr lang="en-US" sz="1900" dirty="0"/>
              <a:t>Focused assessment of </a:t>
            </a:r>
            <a:r>
              <a:rPr lang="en-US" sz="1900" b="1" dirty="0"/>
              <a:t>transportation barriers, housing instability, income limitations, health literacy, and access to follow-up care</a:t>
            </a:r>
            <a:r>
              <a:rPr lang="en-US" sz="1900" dirty="0"/>
              <a:t> should guide targeted interventions.</a:t>
            </a:r>
          </a:p>
          <a:p>
            <a:r>
              <a:rPr lang="en-US" sz="1900" dirty="0"/>
              <a:t>Implement region-specific outreach: care coordination, community health worker engagement, and enhanced post-discharge follow-ups tailored to patients’ SDOH needs.</a:t>
            </a:r>
          </a:p>
          <a:p>
            <a:r>
              <a:rPr lang="en-US" sz="1900" dirty="0"/>
              <a:t>Use SDOH documentation tools to ensure patient needs are identified early and linked to resources before discharge.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66E74-D331-80A5-E07E-93678E698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466CB-1891-4BA0-24A3-EB512BD794F4}"/>
              </a:ext>
            </a:extLst>
          </p:cNvPr>
          <p:cNvSpPr>
            <a:spLocks noGrp="1"/>
          </p:cNvSpPr>
          <p:nvPr>
            <p:ph type="title"/>
          </p:nvPr>
        </p:nvSpPr>
        <p:spPr/>
        <p:txBody>
          <a:bodyPr/>
          <a:lstStyle/>
          <a:p>
            <a:r>
              <a:t>Recommendations</a:t>
            </a:r>
          </a:p>
        </p:txBody>
      </p:sp>
      <p:sp>
        <p:nvSpPr>
          <p:cNvPr id="3" name="Content Placeholder 2">
            <a:extLst>
              <a:ext uri="{FF2B5EF4-FFF2-40B4-BE49-F238E27FC236}">
                <a16:creationId xmlns:a16="http://schemas.microsoft.com/office/drawing/2014/main" id="{E3333FF3-D3A0-37F0-5DB7-B945458A4E57}"/>
              </a:ext>
            </a:extLst>
          </p:cNvPr>
          <p:cNvSpPr>
            <a:spLocks noGrp="1"/>
          </p:cNvSpPr>
          <p:nvPr>
            <p:ph idx="1"/>
          </p:nvPr>
        </p:nvSpPr>
        <p:spPr/>
        <p:txBody>
          <a:bodyPr>
            <a:normAutofit/>
          </a:bodyPr>
          <a:lstStyle/>
          <a:p>
            <a:pPr marL="0" indent="0">
              <a:buNone/>
            </a:pPr>
            <a:r>
              <a:rPr lang="en-US" b="1" dirty="0"/>
              <a:t>Improve Medication &amp; Care Plan Adherence</a:t>
            </a:r>
          </a:p>
          <a:p>
            <a:r>
              <a:rPr lang="en-US" dirty="0"/>
              <a:t>Non-adherent patients show </a:t>
            </a:r>
            <a:r>
              <a:rPr lang="en-US" b="1" dirty="0"/>
              <a:t>dramatically elevated readmission rates</a:t>
            </a:r>
            <a:r>
              <a:rPr lang="en-US" dirty="0"/>
              <a:t>, indicating a major opportunity for preventable readmissions.</a:t>
            </a:r>
          </a:p>
          <a:p>
            <a:r>
              <a:rPr lang="en-US" dirty="0"/>
              <a:t>Standardize adherence interventions: pharmacist reconciliation before discharge, teach-back education, and early post-discharge follow-ups (48–72 </a:t>
            </a:r>
            <a:r>
              <a:rPr lang="en-US" dirty="0" err="1"/>
              <a:t>hrs</a:t>
            </a:r>
            <a:r>
              <a:rPr lang="en-US" dirty="0"/>
              <a:t>).</a:t>
            </a:r>
          </a:p>
        </p:txBody>
      </p:sp>
    </p:spTree>
    <p:extLst>
      <p:ext uri="{BB962C8B-B14F-4D97-AF65-F5344CB8AC3E}">
        <p14:creationId xmlns:p14="http://schemas.microsoft.com/office/powerpoint/2010/main" val="2930052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500" dirty="0"/>
              <a:t>Conclusions</a:t>
            </a:r>
          </a:p>
        </p:txBody>
      </p:sp>
      <p:sp>
        <p:nvSpPr>
          <p:cNvPr id="3" name="Content Placeholder 2"/>
          <p:cNvSpPr>
            <a:spLocks noGrp="1"/>
          </p:cNvSpPr>
          <p:nvPr>
            <p:ph idx="1"/>
          </p:nvPr>
        </p:nvSpPr>
        <p:spPr/>
        <p:txBody>
          <a:bodyPr>
            <a:noAutofit/>
          </a:bodyPr>
          <a:lstStyle/>
          <a:p>
            <a:r>
              <a:rPr sz="2600" dirty="0"/>
              <a:t>Readmission rates vary</a:t>
            </a:r>
            <a:endParaRPr lang="en-US" sz="2600" dirty="0"/>
          </a:p>
          <a:p>
            <a:r>
              <a:rPr sz="2600" dirty="0"/>
              <a:t>Patterns suggest contributions from clinical complexity, access to care, </a:t>
            </a:r>
            <a:r>
              <a:rPr lang="en-US" sz="2600" dirty="0"/>
              <a:t>compliance, </a:t>
            </a:r>
            <a:r>
              <a:rPr sz="2600" dirty="0"/>
              <a:t>and SDOH barriers.</a:t>
            </a:r>
          </a:p>
          <a:p>
            <a:r>
              <a:rPr sz="2600" dirty="0"/>
              <a:t>2024 overall rate shows modest change versus 2023; subgroup differences </a:t>
            </a:r>
            <a:r>
              <a:rPr lang="en-US" sz="2600" dirty="0"/>
              <a:t>are small</a:t>
            </a:r>
            <a:r>
              <a:rPr sz="2600" dirty="0"/>
              <a:t>.</a:t>
            </a:r>
            <a:endParaRPr lang="en-US" sz="2600" dirty="0"/>
          </a:p>
          <a:p>
            <a:r>
              <a:rPr lang="en-US" sz="2600" dirty="0"/>
              <a:t>Focusing on the patterns identified can help ACLA improve even further beyond national average</a:t>
            </a:r>
            <a:endParaRPr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4D4D1E-020A-4A79-8955-0F1023053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9" name="Freeform 6">
              <a:extLst>
                <a:ext uri="{FF2B5EF4-FFF2-40B4-BE49-F238E27FC236}">
                  <a16:creationId xmlns:a16="http://schemas.microsoft.com/office/drawing/2014/main" id="{2A3F09AB-6A8A-41CD-9B63-2F5C58640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 name="Freeform 6">
              <a:extLst>
                <a:ext uri="{FF2B5EF4-FFF2-40B4-BE49-F238E27FC236}">
                  <a16:creationId xmlns:a16="http://schemas.microsoft.com/office/drawing/2014/main" id="{EB979427-0229-4DFC-8022-89C15DAC6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2" name="Rectangle 11">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5"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6"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p:nvSpPr>
          <p:cNvPr id="2" name="Title 1">
            <a:extLst>
              <a:ext uri="{FF2B5EF4-FFF2-40B4-BE49-F238E27FC236}">
                <a16:creationId xmlns:a16="http://schemas.microsoft.com/office/drawing/2014/main" id="{3D0DB10C-4B2F-B210-A16B-EA6366212D61}"/>
              </a:ext>
            </a:extLst>
          </p:cNvPr>
          <p:cNvSpPr>
            <a:spLocks noGrp="1"/>
          </p:cNvSpPr>
          <p:nvPr>
            <p:ph type="title"/>
          </p:nvPr>
        </p:nvSpPr>
        <p:spPr>
          <a:xfrm>
            <a:off x="1108890" y="1480930"/>
            <a:ext cx="4313653" cy="3848521"/>
          </a:xfrm>
        </p:spPr>
        <p:txBody>
          <a:bodyPr vert="horz" lIns="91440" tIns="45720" rIns="91440" bIns="45720" rtlCol="0" anchor="ctr">
            <a:normAutofit/>
          </a:bodyPr>
          <a:lstStyle/>
          <a:p>
            <a:pPr algn="r" defTabSz="914400"/>
            <a:r>
              <a:rPr lang="en-US" sz="5700" cap="all" dirty="0"/>
              <a:t>Thank You!</a:t>
            </a:r>
          </a:p>
        </p:txBody>
      </p:sp>
      <p:sp>
        <p:nvSpPr>
          <p:cNvPr id="3" name="Content Placeholder 2">
            <a:extLst>
              <a:ext uri="{FF2B5EF4-FFF2-40B4-BE49-F238E27FC236}">
                <a16:creationId xmlns:a16="http://schemas.microsoft.com/office/drawing/2014/main" id="{4871D8A5-64BA-63FF-B384-AF52235359A8}"/>
              </a:ext>
            </a:extLst>
          </p:cNvPr>
          <p:cNvSpPr>
            <a:spLocks noGrp="1"/>
          </p:cNvSpPr>
          <p:nvPr>
            <p:ph idx="1"/>
          </p:nvPr>
        </p:nvSpPr>
        <p:spPr>
          <a:xfrm>
            <a:off x="6089902" y="1480929"/>
            <a:ext cx="1945208" cy="3848522"/>
          </a:xfrm>
        </p:spPr>
        <p:txBody>
          <a:bodyPr vert="horz" lIns="91440" tIns="45720" rIns="91440" bIns="45720" rtlCol="0" anchor="ctr">
            <a:normAutofit/>
          </a:bodyPr>
          <a:lstStyle/>
          <a:p>
            <a:pPr marL="0" indent="0" defTabSz="914400">
              <a:lnSpc>
                <a:spcPct val="112000"/>
              </a:lnSpc>
              <a:spcBef>
                <a:spcPts val="0"/>
              </a:spcBef>
              <a:spcAft>
                <a:spcPts val="600"/>
              </a:spcAft>
              <a:buNone/>
            </a:pPr>
            <a:r>
              <a:rPr lang="en-US" sz="2300" dirty="0">
                <a:solidFill>
                  <a:schemeClr val="tx1"/>
                </a:solidFill>
              </a:rPr>
              <a:t>Humza </a:t>
            </a:r>
            <a:r>
              <a:rPr lang="en-US" sz="2300" dirty="0" err="1">
                <a:solidFill>
                  <a:schemeClr val="tx1"/>
                </a:solidFill>
              </a:rPr>
              <a:t>Pirzadah</a:t>
            </a:r>
            <a:r>
              <a:rPr lang="en-US" sz="2300" dirty="0">
                <a:solidFill>
                  <a:schemeClr val="tx1"/>
                </a:solidFill>
              </a:rPr>
              <a:t> </a:t>
            </a:r>
          </a:p>
        </p:txBody>
      </p:sp>
      <p:cxnSp>
        <p:nvCxnSpPr>
          <p:cNvPr id="18" name="Straight Connector 17">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6223"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618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Gender, Urban/Rural, LOS Findings</a:t>
            </a:r>
          </a:p>
        </p:txBody>
      </p:sp>
      <p:sp>
        <p:nvSpPr>
          <p:cNvPr id="3" name="Content Placeholder 2"/>
          <p:cNvSpPr>
            <a:spLocks noGrp="1"/>
          </p:cNvSpPr>
          <p:nvPr>
            <p:ph idx="1"/>
          </p:nvPr>
        </p:nvSpPr>
        <p:spPr/>
        <p:txBody>
          <a:bodyPr/>
          <a:lstStyle/>
          <a:p>
            <a:pPr marL="0" indent="0">
              <a:buNone/>
            </a:pPr>
            <a:r>
              <a:rPr dirty="0"/>
              <a:t>• National males readmit slightly more: matches ACLA (11.06% vs 9.40%)</a:t>
            </a:r>
          </a:p>
          <a:p>
            <a:pPr marL="0" indent="0">
              <a:buNone/>
            </a:pPr>
            <a:r>
              <a:rPr dirty="0"/>
              <a:t>• Rural slightly lower than urban nationally: matches ACLA (9.69% vs 10.26%)</a:t>
            </a:r>
          </a:p>
          <a:p>
            <a:pPr marL="0" indent="0">
              <a:buNone/>
            </a:pPr>
            <a:r>
              <a:rPr dirty="0"/>
              <a:t>• Longer index LOS predicts readmission nationally; reflected in ACLA data</a:t>
            </a:r>
          </a:p>
          <a:p>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Gender</a:t>
            </a:r>
          </a:p>
        </p:txBody>
      </p:sp>
      <p:pic>
        <p:nvPicPr>
          <p:cNvPr id="3" name="Picture 2" descr="Gender.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Urban vs Rural</a:t>
            </a:r>
          </a:p>
        </p:txBody>
      </p:sp>
      <p:pic>
        <p:nvPicPr>
          <p:cNvPr id="3" name="Picture 2" descr="Urban vs Rural.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t>Objectives</a:t>
            </a:r>
            <a:endParaRPr sz="4500" dirty="0"/>
          </a:p>
        </p:txBody>
      </p:sp>
      <p:sp>
        <p:nvSpPr>
          <p:cNvPr id="3" name="Content Placeholder 2"/>
          <p:cNvSpPr>
            <a:spLocks noGrp="1"/>
          </p:cNvSpPr>
          <p:nvPr>
            <p:ph idx="1"/>
          </p:nvPr>
        </p:nvSpPr>
        <p:spPr/>
        <p:txBody>
          <a:bodyPr>
            <a:normAutofit/>
          </a:bodyPr>
          <a:lstStyle/>
          <a:p>
            <a:r>
              <a:rPr sz="2600" dirty="0"/>
              <a:t>Quantify overall 30-day readmission rates for 2023 and 2024.</a:t>
            </a:r>
          </a:p>
          <a:p>
            <a:r>
              <a:rPr sz="2600" dirty="0"/>
              <a:t>Compare rates across Age, Gender, Region,</a:t>
            </a:r>
            <a:r>
              <a:rPr lang="en-US" sz="2600" dirty="0"/>
              <a:t> diagnosis,</a:t>
            </a:r>
            <a:r>
              <a:rPr sz="2600" dirty="0"/>
              <a:t> </a:t>
            </a:r>
            <a:r>
              <a:rPr lang="en-US" sz="2600" dirty="0"/>
              <a:t>DC </a:t>
            </a:r>
            <a:r>
              <a:rPr lang="en-US" sz="2600" dirty="0" err="1"/>
              <a:t>dispo</a:t>
            </a:r>
            <a:r>
              <a:rPr lang="en-US" sz="2600" dirty="0"/>
              <a:t>, CM involvement, </a:t>
            </a:r>
            <a:r>
              <a:rPr sz="2600" dirty="0"/>
              <a:t>and Race to detect inequities.</a:t>
            </a:r>
          </a:p>
          <a:p>
            <a:r>
              <a:rPr sz="2600" dirty="0"/>
              <a:t>Highlight priority groups for targeted transitional care interventions.</a:t>
            </a:r>
            <a:r>
              <a:rPr lang="en-US" sz="2600" dirty="0"/>
              <a:t> </a:t>
            </a:r>
            <a:endParaRPr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dirty="0"/>
              <a:t>Methods &amp; Data</a:t>
            </a:r>
          </a:p>
        </p:txBody>
      </p:sp>
      <p:sp>
        <p:nvSpPr>
          <p:cNvPr id="3" name="Content Placeholder 2"/>
          <p:cNvSpPr>
            <a:spLocks noGrp="1"/>
          </p:cNvSpPr>
          <p:nvPr>
            <p:ph idx="1"/>
          </p:nvPr>
        </p:nvSpPr>
        <p:spPr/>
        <p:txBody>
          <a:bodyPr>
            <a:normAutofit/>
          </a:bodyPr>
          <a:lstStyle/>
          <a:p>
            <a:r>
              <a:rPr sz="2600" dirty="0"/>
              <a:t>Source: Processed aggregate data (2023 &amp; 2024).</a:t>
            </a:r>
          </a:p>
          <a:p>
            <a:r>
              <a:rPr sz="2600" dirty="0"/>
              <a:t>Outcome: 30-day readmission rate.</a:t>
            </a:r>
          </a:p>
          <a:p>
            <a:r>
              <a:rPr sz="2600" dirty="0"/>
              <a:t>Approach: Descriptive summaries, bar-chart visualizations, and comparative interpretation by </a:t>
            </a:r>
            <a:r>
              <a:rPr sz="2600" dirty="0" err="1"/>
              <a:t>stratifier</a:t>
            </a:r>
            <a:r>
              <a:rPr sz="2600" dirty="0"/>
              <a:t>.</a:t>
            </a:r>
            <a:endParaRPr lang="en-U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500" dirty="0"/>
              <a:t>Overall Readmission Rates</a:t>
            </a:r>
          </a:p>
        </p:txBody>
      </p:sp>
      <p:sp>
        <p:nvSpPr>
          <p:cNvPr id="3" name="Content Placeholder 2"/>
          <p:cNvSpPr>
            <a:spLocks noGrp="1"/>
          </p:cNvSpPr>
          <p:nvPr>
            <p:ph idx="1"/>
          </p:nvPr>
        </p:nvSpPr>
        <p:spPr/>
        <p:txBody>
          <a:bodyPr>
            <a:normAutofit/>
          </a:bodyPr>
          <a:lstStyle/>
          <a:p>
            <a:r>
              <a:rPr sz="2600" dirty="0"/>
              <a:t>2023: 10.3%</a:t>
            </a:r>
          </a:p>
          <a:p>
            <a:r>
              <a:rPr sz="2600" dirty="0"/>
              <a:t>2024: 10.1%</a:t>
            </a:r>
            <a:endParaRPr lang="en-US" sz="2600" dirty="0"/>
          </a:p>
          <a:p>
            <a:pPr marL="0" indent="0">
              <a:buNone/>
            </a:pPr>
            <a:r>
              <a:rPr lang="en-US" sz="2600" dirty="0"/>
              <a:t>• National all-cause 30-day readmission rate: 14–15%</a:t>
            </a:r>
          </a:p>
          <a:p>
            <a:pPr marL="0" indent="0">
              <a:buNone/>
            </a:pPr>
            <a:r>
              <a:rPr lang="en-US" sz="2600" dirty="0"/>
              <a:t>• Medicaid populations typically 15–18%</a:t>
            </a:r>
          </a:p>
          <a:p>
            <a:pPr marL="0" indent="0">
              <a:buNone/>
            </a:pPr>
            <a:r>
              <a:rPr lang="en-US" sz="2600" dirty="0"/>
              <a:t>• ACLA overall rate (2023–2024): ~10.2%</a:t>
            </a:r>
          </a:p>
          <a:p>
            <a:pPr marL="0" indent="0">
              <a:buNone/>
            </a:pPr>
            <a:r>
              <a:rPr lang="en-US" sz="2600" dirty="0"/>
              <a:t>• ACLA performing better than national trends</a:t>
            </a:r>
          </a:p>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Race</a:t>
            </a:r>
          </a:p>
        </p:txBody>
      </p:sp>
      <p:pic>
        <p:nvPicPr>
          <p:cNvPr id="3" name="Picture 2" descr="Race.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dirty="0"/>
              <a:t>Race Comparisons: ACLA vs National</a:t>
            </a:r>
          </a:p>
        </p:txBody>
      </p:sp>
      <p:sp>
        <p:nvSpPr>
          <p:cNvPr id="3" name="Content Placeholder 2"/>
          <p:cNvSpPr>
            <a:spLocks noGrp="1"/>
          </p:cNvSpPr>
          <p:nvPr>
            <p:ph idx="1"/>
          </p:nvPr>
        </p:nvSpPr>
        <p:spPr/>
        <p:txBody>
          <a:bodyPr/>
          <a:lstStyle/>
          <a:p>
            <a:r>
              <a:rPr sz="2600" dirty="0"/>
              <a:t>National African American readmissions ≈ 16–17%</a:t>
            </a:r>
          </a:p>
          <a:p>
            <a:r>
              <a:rPr sz="2600" dirty="0"/>
              <a:t>ACLA African American: 10.23%</a:t>
            </a:r>
          </a:p>
          <a:p>
            <a:r>
              <a:rPr sz="2600" dirty="0"/>
              <a:t>National Asian: 11–12%; ACLA Asian: 7.12%</a:t>
            </a:r>
          </a:p>
          <a:p>
            <a:r>
              <a:rPr sz="2600" dirty="0"/>
              <a:t>Racial disparities reduced within ACLA</a:t>
            </a:r>
          </a:p>
          <a:p>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Age</a:t>
            </a:r>
          </a:p>
        </p:txBody>
      </p:sp>
      <p:pic>
        <p:nvPicPr>
          <p:cNvPr id="3" name="Picture 2" descr="Age.png"/>
          <p:cNvPicPr>
            <a:picLocks noChangeAspect="1"/>
          </p:cNvPicPr>
          <p:nvPr/>
        </p:nvPicPr>
        <p:blipFill>
          <a:blip r:embed="rId2"/>
          <a:stretch>
            <a:fillRect/>
          </a:stretch>
        </p:blipFill>
        <p:spPr>
          <a:xfrm>
            <a:off x="914400" y="1371600"/>
            <a:ext cx="7315200" cy="43891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t>Age Trends</a:t>
            </a:r>
            <a:endParaRPr sz="4500" dirty="0"/>
          </a:p>
        </p:txBody>
      </p:sp>
      <p:sp>
        <p:nvSpPr>
          <p:cNvPr id="3" name="Content Placeholder 2"/>
          <p:cNvSpPr>
            <a:spLocks noGrp="1"/>
          </p:cNvSpPr>
          <p:nvPr>
            <p:ph idx="1"/>
          </p:nvPr>
        </p:nvSpPr>
        <p:spPr/>
        <p:txBody>
          <a:bodyPr/>
          <a:lstStyle/>
          <a:p>
            <a:r>
              <a:rPr sz="2600" dirty="0"/>
              <a:t>National: Younger adults (8–10%), middle-aged (12–14%)</a:t>
            </a:r>
          </a:p>
          <a:p>
            <a:r>
              <a:rPr sz="2600" dirty="0"/>
              <a:t>ACLA: 18–34 = 9.15%; 34–49 = 10.43%; 50–64 = 10.74%</a:t>
            </a:r>
          </a:p>
          <a:p>
            <a:r>
              <a:rPr sz="2600" dirty="0"/>
              <a:t>ACLA shows consistently lower rates across </a:t>
            </a:r>
            <a:r>
              <a:rPr lang="en-US" sz="2600" dirty="0"/>
              <a:t>most</a:t>
            </a:r>
            <a:r>
              <a:rPr sz="2600" dirty="0"/>
              <a:t> age groups</a:t>
            </a:r>
          </a:p>
          <a:p>
            <a:endParaRPr dirty="0"/>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838</TotalTime>
  <Words>887</Words>
  <Application>Microsoft Macintosh PowerPoint</Application>
  <PresentationFormat>On-screen Show (4:3)</PresentationFormat>
  <Paragraphs>86</Paragraphs>
  <Slides>27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Aptos</vt:lpstr>
      <vt:lpstr>Franklin Gothic Book</vt:lpstr>
      <vt:lpstr>Crop</vt:lpstr>
      <vt:lpstr>ACLA Plan All-Cause Readmissions (PCR)</vt:lpstr>
      <vt:lpstr>Background</vt:lpstr>
      <vt:lpstr>Objectives</vt:lpstr>
      <vt:lpstr>Methods &amp; Data</vt:lpstr>
      <vt:lpstr>Overall Readmission Rates</vt:lpstr>
      <vt:lpstr>Race</vt:lpstr>
      <vt:lpstr>Race Comparisons: ACLA vs National</vt:lpstr>
      <vt:lpstr>Age</vt:lpstr>
      <vt:lpstr>Age Trends</vt:lpstr>
      <vt:lpstr>Discharge Dispositions</vt:lpstr>
      <vt:lpstr>Discharge Dispositions</vt:lpstr>
      <vt:lpstr>Case management</vt:lpstr>
      <vt:lpstr>Region</vt:lpstr>
      <vt:lpstr>PowerPoint Presentation</vt:lpstr>
      <vt:lpstr>Diagnosis</vt:lpstr>
      <vt:lpstr>Diagnosis Comparison</vt:lpstr>
      <vt:lpstr>Index LOS</vt:lpstr>
      <vt:lpstr>Readmission LOS</vt:lpstr>
      <vt:lpstr>Compliance</vt:lpstr>
      <vt:lpstr>How ACLA Can Cont. to Performs Better Than National Averages</vt:lpstr>
      <vt:lpstr>Recommendations</vt:lpstr>
      <vt:lpstr>Recommendations</vt:lpstr>
      <vt:lpstr>Conclusions</vt:lpstr>
      <vt:lpstr>Thank You!</vt:lpstr>
      <vt:lpstr>Gender, Urban/Rural, LOS Findings</vt:lpstr>
      <vt:lpstr>Gender</vt:lpstr>
      <vt:lpstr>Urban vs Rural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Pirzadah, Humza A.</cp:lastModifiedBy>
  <cp:revision>17</cp:revision>
  <dcterms:created xsi:type="dcterms:W3CDTF">2013-01-27T09:14:16Z</dcterms:created>
  <dcterms:modified xsi:type="dcterms:W3CDTF">2025-11-18T19:51:54Z</dcterms:modified>
  <cp:category/>
</cp:coreProperties>
</file>