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8" r:id="rId1"/>
  </p:sldMasterIdLst>
  <p:notesMasterIdLst>
    <p:notesMasterId r:id="rId20"/>
  </p:notesMasterIdLst>
  <p:sldIdLst>
    <p:sldId id="256" r:id="rId2"/>
    <p:sldId id="257" r:id="rId3"/>
    <p:sldId id="261" r:id="rId4"/>
    <p:sldId id="258" r:id="rId5"/>
    <p:sldId id="260" r:id="rId6"/>
    <p:sldId id="265" r:id="rId7"/>
    <p:sldId id="266" r:id="rId8"/>
    <p:sldId id="271" r:id="rId9"/>
    <p:sldId id="267" r:id="rId10"/>
    <p:sldId id="268" r:id="rId11"/>
    <p:sldId id="272" r:id="rId12"/>
    <p:sldId id="269" r:id="rId13"/>
    <p:sldId id="273" r:id="rId14"/>
    <p:sldId id="259" r:id="rId15"/>
    <p:sldId id="274" r:id="rId16"/>
    <p:sldId id="275" r:id="rId17"/>
    <p:sldId id="264" r:id="rId18"/>
    <p:sldId id="263"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69" autoAdjust="0"/>
    <p:restoredTop sz="93410" autoAdjust="0"/>
  </p:normalViewPr>
  <p:slideViewPr>
    <p:cSldViewPr snapToGrid="0">
      <p:cViewPr varScale="1">
        <p:scale>
          <a:sx n="111" d="100"/>
          <a:sy n="111" d="100"/>
        </p:scale>
        <p:origin x="59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3B8F84-0145-432D-BFD8-5D306CF62CE2}" type="datetimeFigureOut">
              <a:rPr lang="en-US" smtClean="0"/>
              <a:t>8/25/2026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6797E6E-6096-43FD-B5BC-7022703B361B}" type="slidenum">
              <a:rPr lang="en-US" smtClean="0"/>
              <a:t>‹#›</a:t>
            </a:fld>
            <a:endParaRPr lang="en-US"/>
          </a:p>
        </p:txBody>
      </p:sp>
    </p:spTree>
    <p:extLst>
      <p:ext uri="{BB962C8B-B14F-4D97-AF65-F5344CB8AC3E}">
        <p14:creationId xmlns:p14="http://schemas.microsoft.com/office/powerpoint/2010/main" val="22235971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amerihealthcaritasla.com/content/dam/amerihealth-caritas/acla/pdf/member/care-card.pdf.coredownload.inline.pdf" TargetMode="External"/><Relationship Id="rId2" Type="http://schemas.openxmlformats.org/officeDocument/2006/relationships/slide" Target="../slides/slide14.xml"/><Relationship Id="rId1" Type="http://schemas.openxmlformats.org/officeDocument/2006/relationships/notesMaster" Target="../notesMasters/notesMaster1.xml"/><Relationship Id="rId4" Type="http://schemas.openxmlformats.org/officeDocument/2006/relationships/hyperlink" Target="https://www.amerihealthcaritasla.com/about/news/062425-acla-nest-health-value-based-program#:~:text=The%20Nest%20Health%20team%20of,in%20a%20cost%2Deffective%20way."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bhmpc.com/2025/06/mens-health-month-2025-06/"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Source for second and third point </a:t>
            </a:r>
          </a:p>
          <a:p>
            <a:r>
              <a:rPr lang="en-US" dirty="0"/>
              <a:t>More details about coverage for these services under Medicaid:</a:t>
            </a:r>
          </a:p>
          <a:p>
            <a:r>
              <a:rPr lang="en-US" dirty="0"/>
              <a:t>Most Medicaid expansion plans cover without copay or coinsurance services rated A or B by USPSTF if by in-network doctor</a:t>
            </a:r>
          </a:p>
          <a:p>
            <a:endParaRPr lang="en-US" dirty="0"/>
          </a:p>
          <a:p>
            <a:endParaRPr lang="en-US" dirty="0"/>
          </a:p>
        </p:txBody>
      </p:sp>
      <p:sp>
        <p:nvSpPr>
          <p:cNvPr id="4" name="Slide Number Placeholder 3"/>
          <p:cNvSpPr>
            <a:spLocks noGrp="1"/>
          </p:cNvSpPr>
          <p:nvPr>
            <p:ph type="sldNum" sz="quarter" idx="5"/>
          </p:nvPr>
        </p:nvSpPr>
        <p:spPr/>
        <p:txBody>
          <a:bodyPr/>
          <a:lstStyle/>
          <a:p>
            <a:fld id="{36797E6E-6096-43FD-B5BC-7022703B361B}" type="slidenum">
              <a:rPr lang="en-US" smtClean="0"/>
              <a:t>2</a:t>
            </a:fld>
            <a:endParaRPr lang="en-US"/>
          </a:p>
        </p:txBody>
      </p:sp>
    </p:spTree>
    <p:extLst>
      <p:ext uri="{BB962C8B-B14F-4D97-AF65-F5344CB8AC3E}">
        <p14:creationId xmlns:p14="http://schemas.microsoft.com/office/powerpoint/2010/main" val="34514336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care card program – </a:t>
            </a:r>
            <a:r>
              <a:rPr lang="en-US" dirty="0" err="1">
                <a:hlinkClick r:id="rId3"/>
              </a:rPr>
              <a:t>amerihealth</a:t>
            </a:r>
            <a:r>
              <a:rPr lang="en-US" dirty="0">
                <a:hlinkClick r:id="rId3"/>
              </a:rPr>
              <a:t> caritas </a:t>
            </a:r>
            <a:r>
              <a:rPr lang="en-US" dirty="0" err="1">
                <a:hlinkClick r:id="rId3"/>
              </a:rPr>
              <a:t>louisiana</a:t>
            </a:r>
            <a:endParaRPr lang="en-US" dirty="0"/>
          </a:p>
          <a:p>
            <a:r>
              <a:rPr lang="en-US" dirty="0">
                <a:hlinkClick r:id="rId4"/>
              </a:rPr>
              <a:t>AmeriHealth Caritas Louisiana and Nest Health Value-Based Program Reduces Emergency Room Visits and Improves Outcomes for Families</a:t>
            </a:r>
            <a:endParaRPr lang="en-US" dirty="0"/>
          </a:p>
          <a:p>
            <a:endParaRPr lang="en-US" dirty="0"/>
          </a:p>
          <a:p>
            <a:r>
              <a:rPr lang="en-US" dirty="0"/>
              <a:t>Get more info about texting campaign and social media posts</a:t>
            </a:r>
          </a:p>
        </p:txBody>
      </p:sp>
      <p:sp>
        <p:nvSpPr>
          <p:cNvPr id="4" name="Slide Number Placeholder 3"/>
          <p:cNvSpPr>
            <a:spLocks noGrp="1"/>
          </p:cNvSpPr>
          <p:nvPr>
            <p:ph type="sldNum" sz="quarter" idx="5"/>
          </p:nvPr>
        </p:nvSpPr>
        <p:spPr/>
        <p:txBody>
          <a:bodyPr/>
          <a:lstStyle/>
          <a:p>
            <a:fld id="{36797E6E-6096-43FD-B5BC-7022703B361B}" type="slidenum">
              <a:rPr lang="en-US" smtClean="0"/>
              <a:t>14</a:t>
            </a:fld>
            <a:endParaRPr lang="en-US"/>
          </a:p>
        </p:txBody>
      </p:sp>
    </p:spTree>
    <p:extLst>
      <p:ext uri="{BB962C8B-B14F-4D97-AF65-F5344CB8AC3E}">
        <p14:creationId xmlns:p14="http://schemas.microsoft.com/office/powerpoint/2010/main" val="40870086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6797E6E-6096-43FD-B5BC-7022703B361B}" type="slidenum">
              <a:rPr lang="en-US" smtClean="0"/>
              <a:t>17</a:t>
            </a:fld>
            <a:endParaRPr lang="en-US"/>
          </a:p>
        </p:txBody>
      </p:sp>
    </p:spTree>
    <p:extLst>
      <p:ext uri="{BB962C8B-B14F-4D97-AF65-F5344CB8AC3E}">
        <p14:creationId xmlns:p14="http://schemas.microsoft.com/office/powerpoint/2010/main" val="9891510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Anyone else to include?</a:t>
            </a:r>
          </a:p>
        </p:txBody>
      </p:sp>
      <p:sp>
        <p:nvSpPr>
          <p:cNvPr id="4" name="Slide Number Placeholder 3"/>
          <p:cNvSpPr>
            <a:spLocks noGrp="1"/>
          </p:cNvSpPr>
          <p:nvPr>
            <p:ph type="sldNum" sz="quarter" idx="5"/>
          </p:nvPr>
        </p:nvSpPr>
        <p:spPr/>
        <p:txBody>
          <a:bodyPr/>
          <a:lstStyle/>
          <a:p>
            <a:fld id="{36797E6E-6096-43FD-B5BC-7022703B361B}" type="slidenum">
              <a:rPr lang="en-US" smtClean="0"/>
              <a:t>18</a:t>
            </a:fld>
            <a:endParaRPr lang="en-US"/>
          </a:p>
        </p:txBody>
      </p:sp>
    </p:spTree>
    <p:extLst>
      <p:ext uri="{BB962C8B-B14F-4D97-AF65-F5344CB8AC3E}">
        <p14:creationId xmlns:p14="http://schemas.microsoft.com/office/powerpoint/2010/main" val="5968873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6797E6E-6096-43FD-B5BC-7022703B361B}" type="slidenum">
              <a:rPr lang="en-US" smtClean="0"/>
              <a:t>3</a:t>
            </a:fld>
            <a:endParaRPr lang="en-US"/>
          </a:p>
        </p:txBody>
      </p:sp>
    </p:spTree>
    <p:extLst>
      <p:ext uri="{BB962C8B-B14F-4D97-AF65-F5344CB8AC3E}">
        <p14:creationId xmlns:p14="http://schemas.microsoft.com/office/powerpoint/2010/main" val="4075434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6797E6E-6096-43FD-B5BC-7022703B361B}" type="slidenum">
              <a:rPr lang="en-US" smtClean="0"/>
              <a:t>4</a:t>
            </a:fld>
            <a:endParaRPr lang="en-US"/>
          </a:p>
        </p:txBody>
      </p:sp>
    </p:spTree>
    <p:extLst>
      <p:ext uri="{BB962C8B-B14F-4D97-AF65-F5344CB8AC3E}">
        <p14:creationId xmlns:p14="http://schemas.microsoft.com/office/powerpoint/2010/main" val="21495159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Possible barriers:</a:t>
            </a:r>
          </a:p>
          <a:p>
            <a:pPr lvl="1"/>
            <a:r>
              <a:rPr lang="en-US" dirty="0"/>
              <a:t>Lower perceived need</a:t>
            </a:r>
          </a:p>
          <a:p>
            <a:pPr lvl="1"/>
            <a:r>
              <a:rPr lang="en-US" dirty="0"/>
              <a:t>Logistical issues</a:t>
            </a:r>
          </a:p>
          <a:p>
            <a:pPr lvl="1"/>
            <a:r>
              <a:rPr lang="en-US" dirty="0"/>
              <a:t>Difficulty navigating health system, transitioning from pediatric care</a:t>
            </a:r>
          </a:p>
          <a:p>
            <a:endParaRPr lang="en-US" dirty="0"/>
          </a:p>
        </p:txBody>
      </p:sp>
      <p:sp>
        <p:nvSpPr>
          <p:cNvPr id="4" name="Slide Number Placeholder 3"/>
          <p:cNvSpPr>
            <a:spLocks noGrp="1"/>
          </p:cNvSpPr>
          <p:nvPr>
            <p:ph type="sldNum" sz="quarter" idx="5"/>
          </p:nvPr>
        </p:nvSpPr>
        <p:spPr/>
        <p:txBody>
          <a:bodyPr/>
          <a:lstStyle/>
          <a:p>
            <a:fld id="{36797E6E-6096-43FD-B5BC-7022703B361B}" type="slidenum">
              <a:rPr lang="en-US" smtClean="0"/>
              <a:t>5</a:t>
            </a:fld>
            <a:endParaRPr lang="en-US"/>
          </a:p>
        </p:txBody>
      </p:sp>
    </p:spTree>
    <p:extLst>
      <p:ext uri="{BB962C8B-B14F-4D97-AF65-F5344CB8AC3E}">
        <p14:creationId xmlns:p14="http://schemas.microsoft.com/office/powerpoint/2010/main" val="36322507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Men’s Health Month: Prioritizing Preventive Care and Wellness Strategies - BHM Healthcare Solutions</a:t>
            </a:r>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Men also at higher risk for certain chronic diseases such as heart disease, lung cancer and HIV and have unique health problems like prostate cancer</a:t>
            </a:r>
          </a:p>
          <a:p>
            <a:endParaRPr lang="en-US" dirty="0"/>
          </a:p>
        </p:txBody>
      </p:sp>
      <p:sp>
        <p:nvSpPr>
          <p:cNvPr id="4" name="Slide Number Placeholder 3"/>
          <p:cNvSpPr>
            <a:spLocks noGrp="1"/>
          </p:cNvSpPr>
          <p:nvPr>
            <p:ph type="sldNum" sz="quarter" idx="5"/>
          </p:nvPr>
        </p:nvSpPr>
        <p:spPr/>
        <p:txBody>
          <a:bodyPr/>
          <a:lstStyle/>
          <a:p>
            <a:fld id="{36797E6E-6096-43FD-B5BC-7022703B361B}" type="slidenum">
              <a:rPr lang="en-US" smtClean="0"/>
              <a:t>6</a:t>
            </a:fld>
            <a:endParaRPr lang="en-US"/>
          </a:p>
        </p:txBody>
      </p:sp>
    </p:spTree>
    <p:extLst>
      <p:ext uri="{BB962C8B-B14F-4D97-AF65-F5344CB8AC3E}">
        <p14:creationId xmlns:p14="http://schemas.microsoft.com/office/powerpoint/2010/main" val="1114059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Order from lowest to highest</a:t>
            </a:r>
          </a:p>
          <a:p>
            <a:endParaRPr lang="en-US" dirty="0"/>
          </a:p>
          <a:p>
            <a:endParaRPr lang="en-US" dirty="0"/>
          </a:p>
        </p:txBody>
      </p:sp>
      <p:sp>
        <p:nvSpPr>
          <p:cNvPr id="4" name="Slide Number Placeholder 3"/>
          <p:cNvSpPr>
            <a:spLocks noGrp="1"/>
          </p:cNvSpPr>
          <p:nvPr>
            <p:ph type="sldNum" sz="quarter" idx="5"/>
          </p:nvPr>
        </p:nvSpPr>
        <p:spPr/>
        <p:txBody>
          <a:bodyPr/>
          <a:lstStyle/>
          <a:p>
            <a:fld id="{36797E6E-6096-43FD-B5BC-7022703B361B}" type="slidenum">
              <a:rPr lang="en-US" smtClean="0"/>
              <a:t>7</a:t>
            </a:fld>
            <a:endParaRPr lang="en-US"/>
          </a:p>
        </p:txBody>
      </p:sp>
    </p:spTree>
    <p:extLst>
      <p:ext uri="{BB962C8B-B14F-4D97-AF65-F5344CB8AC3E}">
        <p14:creationId xmlns:p14="http://schemas.microsoft.com/office/powerpoint/2010/main" val="38810068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Roughlt</a:t>
            </a:r>
            <a:r>
              <a:rPr lang="en-US" dirty="0"/>
              <a:t> 10% of number in Hispanic-Latino identifying members</a:t>
            </a:r>
          </a:p>
        </p:txBody>
      </p:sp>
      <p:sp>
        <p:nvSpPr>
          <p:cNvPr id="4" name="Slide Number Placeholder 3"/>
          <p:cNvSpPr>
            <a:spLocks noGrp="1"/>
          </p:cNvSpPr>
          <p:nvPr>
            <p:ph type="sldNum" sz="quarter" idx="5"/>
          </p:nvPr>
        </p:nvSpPr>
        <p:spPr/>
        <p:txBody>
          <a:bodyPr/>
          <a:lstStyle/>
          <a:p>
            <a:fld id="{36797E6E-6096-43FD-B5BC-7022703B361B}" type="slidenum">
              <a:rPr lang="en-US" smtClean="0"/>
              <a:t>9</a:t>
            </a:fld>
            <a:endParaRPr lang="en-US"/>
          </a:p>
        </p:txBody>
      </p:sp>
    </p:spTree>
    <p:extLst>
      <p:ext uri="{BB962C8B-B14F-4D97-AF65-F5344CB8AC3E}">
        <p14:creationId xmlns:p14="http://schemas.microsoft.com/office/powerpoint/2010/main" val="22937340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Change graph so lowest to highest by height of graph</a:t>
            </a:r>
          </a:p>
          <a:p>
            <a:r>
              <a:rPr lang="en-US" dirty="0"/>
              <a:t>Can highlight lowest and highest in different colors</a:t>
            </a:r>
          </a:p>
        </p:txBody>
      </p:sp>
      <p:sp>
        <p:nvSpPr>
          <p:cNvPr id="4" name="Slide Number Placeholder 3"/>
          <p:cNvSpPr>
            <a:spLocks noGrp="1"/>
          </p:cNvSpPr>
          <p:nvPr>
            <p:ph type="sldNum" sz="quarter" idx="5"/>
          </p:nvPr>
        </p:nvSpPr>
        <p:spPr/>
        <p:txBody>
          <a:bodyPr/>
          <a:lstStyle/>
          <a:p>
            <a:fld id="{36797E6E-6096-43FD-B5BC-7022703B361B}" type="slidenum">
              <a:rPr lang="en-US" smtClean="0"/>
              <a:t>11</a:t>
            </a:fld>
            <a:endParaRPr lang="en-US"/>
          </a:p>
        </p:txBody>
      </p:sp>
    </p:spTree>
    <p:extLst>
      <p:ext uri="{BB962C8B-B14F-4D97-AF65-F5344CB8AC3E}">
        <p14:creationId xmlns:p14="http://schemas.microsoft.com/office/powerpoint/2010/main" val="39696228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Importance to provide physical and behavioral preventive health care</a:t>
            </a:r>
          </a:p>
          <a:p>
            <a:r>
              <a:rPr lang="en-US" dirty="0"/>
              <a:t>Continue and expand current initiatives</a:t>
            </a:r>
          </a:p>
          <a:p>
            <a:endParaRPr lang="en-US" dirty="0"/>
          </a:p>
        </p:txBody>
      </p:sp>
      <p:sp>
        <p:nvSpPr>
          <p:cNvPr id="4" name="Slide Number Placeholder 3"/>
          <p:cNvSpPr>
            <a:spLocks noGrp="1"/>
          </p:cNvSpPr>
          <p:nvPr>
            <p:ph type="sldNum" sz="quarter" idx="5"/>
          </p:nvPr>
        </p:nvSpPr>
        <p:spPr/>
        <p:txBody>
          <a:bodyPr/>
          <a:lstStyle/>
          <a:p>
            <a:fld id="{36797E6E-6096-43FD-B5BC-7022703B361B}" type="slidenum">
              <a:rPr lang="en-US" smtClean="0"/>
              <a:t>13</a:t>
            </a:fld>
            <a:endParaRPr lang="en-US"/>
          </a:p>
        </p:txBody>
      </p:sp>
    </p:spTree>
    <p:extLst>
      <p:ext uri="{BB962C8B-B14F-4D97-AF65-F5344CB8AC3E}">
        <p14:creationId xmlns:p14="http://schemas.microsoft.com/office/powerpoint/2010/main" val="38256704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F272F9B-27F6-44D7-AC88-1C613F741DD2}" type="datetimeFigureOut">
              <a:rPr lang="en-US" smtClean="0"/>
              <a:t>8/25/2026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0E20F6-60F7-45C7-ACE8-C7E4C45E69F5}" type="slidenum">
              <a:rPr lang="en-US" smtClean="0"/>
              <a:t>‹#›</a:t>
            </a:fld>
            <a:endParaRPr lang="en-US"/>
          </a:p>
        </p:txBody>
      </p:sp>
    </p:spTree>
    <p:extLst>
      <p:ext uri="{BB962C8B-B14F-4D97-AF65-F5344CB8AC3E}">
        <p14:creationId xmlns:p14="http://schemas.microsoft.com/office/powerpoint/2010/main" val="30298117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F272F9B-27F6-44D7-AC88-1C613F741DD2}" type="datetimeFigureOut">
              <a:rPr lang="en-US" smtClean="0"/>
              <a:t>8/25/2026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0E20F6-60F7-45C7-ACE8-C7E4C45E69F5}" type="slidenum">
              <a:rPr lang="en-US" smtClean="0"/>
              <a:t>‹#›</a:t>
            </a:fld>
            <a:endParaRPr lang="en-US"/>
          </a:p>
        </p:txBody>
      </p:sp>
    </p:spTree>
    <p:extLst>
      <p:ext uri="{BB962C8B-B14F-4D97-AF65-F5344CB8AC3E}">
        <p14:creationId xmlns:p14="http://schemas.microsoft.com/office/powerpoint/2010/main" val="24596055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F272F9B-27F6-44D7-AC88-1C613F741DD2}" type="datetimeFigureOut">
              <a:rPr lang="en-US" smtClean="0"/>
              <a:t>8/25/2026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0E20F6-60F7-45C7-ACE8-C7E4C45E69F5}" type="slidenum">
              <a:rPr lang="en-US" smtClean="0"/>
              <a:t>‹#›</a:t>
            </a:fld>
            <a:endParaRPr lang="en-US"/>
          </a:p>
        </p:txBody>
      </p:sp>
    </p:spTree>
    <p:extLst>
      <p:ext uri="{BB962C8B-B14F-4D97-AF65-F5344CB8AC3E}">
        <p14:creationId xmlns:p14="http://schemas.microsoft.com/office/powerpoint/2010/main" val="186040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F272F9B-27F6-44D7-AC88-1C613F741DD2}" type="datetimeFigureOut">
              <a:rPr lang="en-US" smtClean="0"/>
              <a:t>8/25/2026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0E20F6-60F7-45C7-ACE8-C7E4C45E69F5}" type="slidenum">
              <a:rPr lang="en-US" smtClean="0"/>
              <a:t>‹#›</a:t>
            </a:fld>
            <a:endParaRPr lang="en-US"/>
          </a:p>
        </p:txBody>
      </p:sp>
    </p:spTree>
    <p:extLst>
      <p:ext uri="{BB962C8B-B14F-4D97-AF65-F5344CB8AC3E}">
        <p14:creationId xmlns:p14="http://schemas.microsoft.com/office/powerpoint/2010/main" val="21048449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F272F9B-27F6-44D7-AC88-1C613F741DD2}" type="datetimeFigureOut">
              <a:rPr lang="en-US" smtClean="0"/>
              <a:t>8/25/2026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0E20F6-60F7-45C7-ACE8-C7E4C45E69F5}" type="slidenum">
              <a:rPr lang="en-US" smtClean="0"/>
              <a:t>‹#›</a:t>
            </a:fld>
            <a:endParaRPr lang="en-US"/>
          </a:p>
        </p:txBody>
      </p:sp>
    </p:spTree>
    <p:extLst>
      <p:ext uri="{BB962C8B-B14F-4D97-AF65-F5344CB8AC3E}">
        <p14:creationId xmlns:p14="http://schemas.microsoft.com/office/powerpoint/2010/main" val="18619898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F272F9B-27F6-44D7-AC88-1C613F741DD2}" type="datetimeFigureOut">
              <a:rPr lang="en-US" smtClean="0"/>
              <a:t>8/25/2026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0E20F6-60F7-45C7-ACE8-C7E4C45E69F5}" type="slidenum">
              <a:rPr lang="en-US" smtClean="0"/>
              <a:t>‹#›</a:t>
            </a:fld>
            <a:endParaRPr lang="en-US"/>
          </a:p>
        </p:txBody>
      </p:sp>
    </p:spTree>
    <p:extLst>
      <p:ext uri="{BB962C8B-B14F-4D97-AF65-F5344CB8AC3E}">
        <p14:creationId xmlns:p14="http://schemas.microsoft.com/office/powerpoint/2010/main" val="21226623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F272F9B-27F6-44D7-AC88-1C613F741DD2}" type="datetimeFigureOut">
              <a:rPr lang="en-US" smtClean="0"/>
              <a:t>8/25/2026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F0E20F6-60F7-45C7-ACE8-C7E4C45E69F5}" type="slidenum">
              <a:rPr lang="en-US" smtClean="0"/>
              <a:t>‹#›</a:t>
            </a:fld>
            <a:endParaRPr lang="en-US"/>
          </a:p>
        </p:txBody>
      </p:sp>
    </p:spTree>
    <p:extLst>
      <p:ext uri="{BB962C8B-B14F-4D97-AF65-F5344CB8AC3E}">
        <p14:creationId xmlns:p14="http://schemas.microsoft.com/office/powerpoint/2010/main" val="10473699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F272F9B-27F6-44D7-AC88-1C613F741DD2}" type="datetimeFigureOut">
              <a:rPr lang="en-US" smtClean="0"/>
              <a:t>8/25/2026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F0E20F6-60F7-45C7-ACE8-C7E4C45E69F5}" type="slidenum">
              <a:rPr lang="en-US" smtClean="0"/>
              <a:t>‹#›</a:t>
            </a:fld>
            <a:endParaRPr lang="en-US"/>
          </a:p>
        </p:txBody>
      </p:sp>
    </p:spTree>
    <p:extLst>
      <p:ext uri="{BB962C8B-B14F-4D97-AF65-F5344CB8AC3E}">
        <p14:creationId xmlns:p14="http://schemas.microsoft.com/office/powerpoint/2010/main" val="2835275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272F9B-27F6-44D7-AC88-1C613F741DD2}" type="datetimeFigureOut">
              <a:rPr lang="en-US" smtClean="0"/>
              <a:t>8/25/2026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F0E20F6-60F7-45C7-ACE8-C7E4C45E69F5}" type="slidenum">
              <a:rPr lang="en-US" smtClean="0"/>
              <a:t>‹#›</a:t>
            </a:fld>
            <a:endParaRPr lang="en-US"/>
          </a:p>
        </p:txBody>
      </p:sp>
    </p:spTree>
    <p:extLst>
      <p:ext uri="{BB962C8B-B14F-4D97-AF65-F5344CB8AC3E}">
        <p14:creationId xmlns:p14="http://schemas.microsoft.com/office/powerpoint/2010/main" val="42589380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F272F9B-27F6-44D7-AC88-1C613F741DD2}" type="datetimeFigureOut">
              <a:rPr lang="en-US" smtClean="0"/>
              <a:t>8/25/2026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0E20F6-60F7-45C7-ACE8-C7E4C45E69F5}" type="slidenum">
              <a:rPr lang="en-US" smtClean="0"/>
              <a:t>‹#›</a:t>
            </a:fld>
            <a:endParaRPr lang="en-US"/>
          </a:p>
        </p:txBody>
      </p:sp>
    </p:spTree>
    <p:extLst>
      <p:ext uri="{BB962C8B-B14F-4D97-AF65-F5344CB8AC3E}">
        <p14:creationId xmlns:p14="http://schemas.microsoft.com/office/powerpoint/2010/main" val="35369912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F272F9B-27F6-44D7-AC88-1C613F741DD2}" type="datetimeFigureOut">
              <a:rPr lang="en-US" smtClean="0"/>
              <a:t>8/25/2026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0E20F6-60F7-45C7-ACE8-C7E4C45E69F5}" type="slidenum">
              <a:rPr lang="en-US" smtClean="0"/>
              <a:t>‹#›</a:t>
            </a:fld>
            <a:endParaRPr lang="en-US"/>
          </a:p>
        </p:txBody>
      </p:sp>
    </p:spTree>
    <p:extLst>
      <p:ext uri="{BB962C8B-B14F-4D97-AF65-F5344CB8AC3E}">
        <p14:creationId xmlns:p14="http://schemas.microsoft.com/office/powerpoint/2010/main" val="21505603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272F9B-27F6-44D7-AC88-1C613F741DD2}" type="datetimeFigureOut">
              <a:rPr lang="en-US" smtClean="0"/>
              <a:t>8/25/2026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0E20F6-60F7-45C7-ACE8-C7E4C45E69F5}" type="slidenum">
              <a:rPr lang="en-US" smtClean="0"/>
              <a:t>‹#›</a:t>
            </a:fld>
            <a:endParaRPr lang="en-US"/>
          </a:p>
        </p:txBody>
      </p:sp>
    </p:spTree>
    <p:extLst>
      <p:ext uri="{BB962C8B-B14F-4D97-AF65-F5344CB8AC3E}">
        <p14:creationId xmlns:p14="http://schemas.microsoft.com/office/powerpoint/2010/main" val="434838288"/>
      </p:ext>
    </p:extLst>
  </p:cSld>
  <p:clrMap bg1="lt1" tx1="dk1" bg2="lt2" tx2="dk2" accent1="accent1" accent2="accent2" accent3="accent3" accent4="accent4" accent5="accent5" accent6="accent6" hlink="hlink" folHlink="folHlink"/>
  <p:sldLayoutIdLst>
    <p:sldLayoutId id="2147483779" r:id="rId1"/>
    <p:sldLayoutId id="2147483780" r:id="rId2"/>
    <p:sldLayoutId id="2147483781" r:id="rId3"/>
    <p:sldLayoutId id="2147483782" r:id="rId4"/>
    <p:sldLayoutId id="2147483783" r:id="rId5"/>
    <p:sldLayoutId id="2147483784" r:id="rId6"/>
    <p:sldLayoutId id="2147483785" r:id="rId7"/>
    <p:sldLayoutId id="2147483786" r:id="rId8"/>
    <p:sldLayoutId id="2147483787" r:id="rId9"/>
    <p:sldLayoutId id="2147483788" r:id="rId10"/>
    <p:sldLayoutId id="21474837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hyperlink" Target="https://www.amerihealthcaritasla.com/about/news/062425-acla-nest-health-value-based-program" TargetMode="External"/><Relationship Id="rId3" Type="http://schemas.openxmlformats.org/officeDocument/2006/relationships/hyperlink" Target="https://www.hhs.gov/healthcare/about-the-aca/preventive-care/index.html" TargetMode="External"/><Relationship Id="rId7" Type="http://schemas.openxmlformats.org/officeDocument/2006/relationships/hyperlink" Target="https://doi.org/10.1007/s10900-017-0371-2"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hyperlink" Target="https://www.beckerspayer.com/payer/how-to-close-the-gap-why-members-avoid-preventive-care/#:~:text=Rather%20than%20waiting%20for%20members,higher%20completion%20of%20needed%20care." TargetMode="External"/><Relationship Id="rId5" Type="http://schemas.openxmlformats.org/officeDocument/2006/relationships/hyperlink" Target="https://odphp.health.gov/healthypeople/objectives-and-data/browse-objectives/health-care-access-and-quality/increase-proportion-adults-who-get-recommended-evidence-based-preventive-health-care-ahs-08" TargetMode="External"/><Relationship Id="rId4" Type="http://schemas.openxmlformats.org/officeDocument/2006/relationships/hyperlink" Target="https://www.ncqa.org/report-cards/health-plans/state-of-health-care-quality-report/adults-access-to-preventive-ambulatory-health-services-aap/" TargetMode="External"/><Relationship Id="rId9" Type="http://schemas.openxmlformats.org/officeDocument/2006/relationships/hyperlink" Target="https://www.commonwealthfund.org/sites/default/files/documents/___media_files_publications_issue_brief_2013_apr_1687_silowcarroll_forging_community_partnerships_medicaid_managed_care_ib.pdf"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4D5ED6D7-E3B4-244D-C5E7-DD776FCFC258}"/>
              </a:ext>
            </a:extLst>
          </p:cNvPr>
          <p:cNvSpPr>
            <a:spLocks noGrp="1"/>
          </p:cNvSpPr>
          <p:nvPr>
            <p:ph type="ctrTitle"/>
          </p:nvPr>
        </p:nvSpPr>
        <p:spPr>
          <a:xfrm>
            <a:off x="545432" y="1122363"/>
            <a:ext cx="11085094" cy="2387600"/>
          </a:xfrm>
        </p:spPr>
        <p:txBody>
          <a:bodyPr>
            <a:normAutofit fontScale="90000"/>
          </a:bodyPr>
          <a:lstStyle/>
          <a:p>
            <a:r>
              <a:rPr lang="en-US" dirty="0"/>
              <a:t>Adult Access to Preventive/Ambulatory Health Services</a:t>
            </a:r>
          </a:p>
        </p:txBody>
      </p:sp>
      <p:sp>
        <p:nvSpPr>
          <p:cNvPr id="17" name="Subtitle 16">
            <a:extLst>
              <a:ext uri="{FF2B5EF4-FFF2-40B4-BE49-F238E27FC236}">
                <a16:creationId xmlns:a16="http://schemas.microsoft.com/office/drawing/2014/main" id="{FE986844-CC72-A6B4-6F00-21582F5BF558}"/>
              </a:ext>
            </a:extLst>
          </p:cNvPr>
          <p:cNvSpPr>
            <a:spLocks noGrp="1"/>
          </p:cNvSpPr>
          <p:nvPr>
            <p:ph type="subTitle" idx="1"/>
          </p:nvPr>
        </p:nvSpPr>
        <p:spPr>
          <a:xfrm>
            <a:off x="1524000" y="4079875"/>
            <a:ext cx="9144000" cy="1655762"/>
          </a:xfrm>
        </p:spPr>
        <p:txBody>
          <a:bodyPr/>
          <a:lstStyle/>
          <a:p>
            <a:r>
              <a:rPr lang="en-US" dirty="0"/>
              <a:t>Priya Balamurugan</a:t>
            </a:r>
          </a:p>
          <a:p>
            <a:r>
              <a:rPr lang="en-US" dirty="0"/>
              <a:t>LSU New Orleans School of Medicine</a:t>
            </a:r>
          </a:p>
        </p:txBody>
      </p:sp>
    </p:spTree>
    <p:extLst>
      <p:ext uri="{BB962C8B-B14F-4D97-AF65-F5344CB8AC3E}">
        <p14:creationId xmlns:p14="http://schemas.microsoft.com/office/powerpoint/2010/main" val="22563741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2552B1-2049-FD61-1C03-8277C3731824}"/>
              </a:ext>
            </a:extLst>
          </p:cNvPr>
          <p:cNvSpPr>
            <a:spLocks noGrp="1"/>
          </p:cNvSpPr>
          <p:nvPr>
            <p:ph type="title"/>
          </p:nvPr>
        </p:nvSpPr>
        <p:spPr/>
        <p:txBody>
          <a:bodyPr/>
          <a:lstStyle/>
          <a:p>
            <a:r>
              <a:rPr lang="en-US" dirty="0"/>
              <a:t>Setting</a:t>
            </a:r>
          </a:p>
        </p:txBody>
      </p:sp>
      <p:sp>
        <p:nvSpPr>
          <p:cNvPr id="3" name="Content Placeholder 2">
            <a:extLst>
              <a:ext uri="{FF2B5EF4-FFF2-40B4-BE49-F238E27FC236}">
                <a16:creationId xmlns:a16="http://schemas.microsoft.com/office/drawing/2014/main" id="{2CD747D9-7C3E-200D-22FA-899A2B5275C6}"/>
              </a:ext>
            </a:extLst>
          </p:cNvPr>
          <p:cNvSpPr>
            <a:spLocks noGrp="1"/>
          </p:cNvSpPr>
          <p:nvPr>
            <p:ph idx="1"/>
          </p:nvPr>
        </p:nvSpPr>
        <p:spPr>
          <a:xfrm>
            <a:off x="838200" y="1825625"/>
            <a:ext cx="3958389" cy="4351338"/>
          </a:xfrm>
        </p:spPr>
        <p:txBody>
          <a:bodyPr/>
          <a:lstStyle/>
          <a:p>
            <a:r>
              <a:rPr lang="en-US" dirty="0"/>
              <a:t>Interestingly, rural populations with higher percent compliance than urban settings</a:t>
            </a:r>
          </a:p>
        </p:txBody>
      </p:sp>
      <p:pic>
        <p:nvPicPr>
          <p:cNvPr id="9" name="Picture 8">
            <a:extLst>
              <a:ext uri="{FF2B5EF4-FFF2-40B4-BE49-F238E27FC236}">
                <a16:creationId xmlns:a16="http://schemas.microsoft.com/office/drawing/2014/main" id="{F3C17A98-F806-B5D0-8F14-95188E1FA8FF}"/>
              </a:ext>
            </a:extLst>
          </p:cNvPr>
          <p:cNvPicPr>
            <a:picLocks noChangeAspect="1"/>
          </p:cNvPicPr>
          <p:nvPr/>
        </p:nvPicPr>
        <p:blipFill>
          <a:blip r:embed="rId2"/>
          <a:stretch>
            <a:fillRect/>
          </a:stretch>
        </p:blipFill>
        <p:spPr>
          <a:xfrm>
            <a:off x="5489846" y="1027906"/>
            <a:ext cx="6301102" cy="4136601"/>
          </a:xfrm>
          <a:prstGeom prst="rect">
            <a:avLst/>
          </a:prstGeom>
        </p:spPr>
      </p:pic>
    </p:spTree>
    <p:extLst>
      <p:ext uri="{BB962C8B-B14F-4D97-AF65-F5344CB8AC3E}">
        <p14:creationId xmlns:p14="http://schemas.microsoft.com/office/powerpoint/2010/main" val="17220694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9591F8-48AA-EB4E-517B-62322023D868}"/>
              </a:ext>
            </a:extLst>
          </p:cNvPr>
          <p:cNvSpPr>
            <a:spLocks noGrp="1"/>
          </p:cNvSpPr>
          <p:nvPr>
            <p:ph type="title"/>
          </p:nvPr>
        </p:nvSpPr>
        <p:spPr/>
        <p:txBody>
          <a:bodyPr/>
          <a:lstStyle/>
          <a:p>
            <a:r>
              <a:rPr lang="en-US" dirty="0"/>
              <a:t>Region</a:t>
            </a:r>
          </a:p>
        </p:txBody>
      </p:sp>
      <p:sp>
        <p:nvSpPr>
          <p:cNvPr id="3" name="Content Placeholder 2">
            <a:extLst>
              <a:ext uri="{FF2B5EF4-FFF2-40B4-BE49-F238E27FC236}">
                <a16:creationId xmlns:a16="http://schemas.microsoft.com/office/drawing/2014/main" id="{7E4D6707-0B90-B919-F27D-6A5680CA76CE}"/>
              </a:ext>
            </a:extLst>
          </p:cNvPr>
          <p:cNvSpPr>
            <a:spLocks noGrp="1"/>
          </p:cNvSpPr>
          <p:nvPr>
            <p:ph idx="1"/>
          </p:nvPr>
        </p:nvSpPr>
        <p:spPr>
          <a:xfrm>
            <a:off x="838199" y="1825625"/>
            <a:ext cx="3300663" cy="1325563"/>
          </a:xfrm>
        </p:spPr>
        <p:txBody>
          <a:bodyPr>
            <a:normAutofit fontScale="85000" lnSpcReduction="20000"/>
          </a:bodyPr>
          <a:lstStyle/>
          <a:p>
            <a:r>
              <a:rPr lang="en-US" dirty="0"/>
              <a:t>Lowest Compliance: Region 1, 7, and 8</a:t>
            </a:r>
          </a:p>
          <a:p>
            <a:r>
              <a:rPr lang="en-US" dirty="0"/>
              <a:t>Highest Compliance: Region 2, Region 9</a:t>
            </a:r>
          </a:p>
        </p:txBody>
      </p:sp>
      <p:pic>
        <p:nvPicPr>
          <p:cNvPr id="6" name="Picture 5">
            <a:extLst>
              <a:ext uri="{FF2B5EF4-FFF2-40B4-BE49-F238E27FC236}">
                <a16:creationId xmlns:a16="http://schemas.microsoft.com/office/drawing/2014/main" id="{902A9BCA-94E0-28A0-EF37-503E1D0F13AA}"/>
              </a:ext>
            </a:extLst>
          </p:cNvPr>
          <p:cNvPicPr>
            <a:picLocks noChangeAspect="1"/>
          </p:cNvPicPr>
          <p:nvPr/>
        </p:nvPicPr>
        <p:blipFill>
          <a:blip r:embed="rId3"/>
          <a:stretch>
            <a:fillRect/>
          </a:stretch>
        </p:blipFill>
        <p:spPr>
          <a:xfrm>
            <a:off x="1273848" y="3429000"/>
            <a:ext cx="3695890" cy="3238666"/>
          </a:xfrm>
          <a:prstGeom prst="rect">
            <a:avLst/>
          </a:prstGeom>
        </p:spPr>
      </p:pic>
      <p:pic>
        <p:nvPicPr>
          <p:cNvPr id="8" name="Picture 7">
            <a:extLst>
              <a:ext uri="{FF2B5EF4-FFF2-40B4-BE49-F238E27FC236}">
                <a16:creationId xmlns:a16="http://schemas.microsoft.com/office/drawing/2014/main" id="{A42BBA3A-1E4C-8AB8-A30F-7F969A61A10F}"/>
              </a:ext>
            </a:extLst>
          </p:cNvPr>
          <p:cNvPicPr>
            <a:picLocks noChangeAspect="1"/>
          </p:cNvPicPr>
          <p:nvPr/>
        </p:nvPicPr>
        <p:blipFill>
          <a:blip r:embed="rId4"/>
          <a:stretch>
            <a:fillRect/>
          </a:stretch>
        </p:blipFill>
        <p:spPr>
          <a:xfrm>
            <a:off x="4571652" y="612313"/>
            <a:ext cx="7171170" cy="4088024"/>
          </a:xfrm>
          <a:prstGeom prst="rect">
            <a:avLst/>
          </a:prstGeom>
        </p:spPr>
      </p:pic>
    </p:spTree>
    <p:extLst>
      <p:ext uri="{BB962C8B-B14F-4D97-AF65-F5344CB8AC3E}">
        <p14:creationId xmlns:p14="http://schemas.microsoft.com/office/powerpoint/2010/main" val="12117268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F2A99C-A67D-AD2A-367C-09F90AD57286}"/>
              </a:ext>
            </a:extLst>
          </p:cNvPr>
          <p:cNvSpPr>
            <a:spLocks noGrp="1"/>
          </p:cNvSpPr>
          <p:nvPr>
            <p:ph type="title"/>
          </p:nvPr>
        </p:nvSpPr>
        <p:spPr/>
        <p:txBody>
          <a:bodyPr/>
          <a:lstStyle/>
          <a:p>
            <a:r>
              <a:rPr lang="en-US" dirty="0"/>
              <a:t>Enrolled in Case Management</a:t>
            </a:r>
          </a:p>
        </p:txBody>
      </p:sp>
      <p:sp>
        <p:nvSpPr>
          <p:cNvPr id="3" name="Content Placeholder 2">
            <a:extLst>
              <a:ext uri="{FF2B5EF4-FFF2-40B4-BE49-F238E27FC236}">
                <a16:creationId xmlns:a16="http://schemas.microsoft.com/office/drawing/2014/main" id="{DAD43064-3014-7EAF-104C-E71FD9611095}"/>
              </a:ext>
            </a:extLst>
          </p:cNvPr>
          <p:cNvSpPr>
            <a:spLocks noGrp="1"/>
          </p:cNvSpPr>
          <p:nvPr>
            <p:ph idx="1"/>
          </p:nvPr>
        </p:nvSpPr>
        <p:spPr>
          <a:xfrm>
            <a:off x="838200" y="1825625"/>
            <a:ext cx="4146625" cy="4351338"/>
          </a:xfrm>
        </p:spPr>
        <p:txBody>
          <a:bodyPr/>
          <a:lstStyle/>
          <a:p>
            <a:r>
              <a:rPr lang="en-US" dirty="0"/>
              <a:t>Very high rates of compliance in those enrolled in case management</a:t>
            </a:r>
          </a:p>
        </p:txBody>
      </p:sp>
      <p:pic>
        <p:nvPicPr>
          <p:cNvPr id="9" name="Picture 8">
            <a:extLst>
              <a:ext uri="{FF2B5EF4-FFF2-40B4-BE49-F238E27FC236}">
                <a16:creationId xmlns:a16="http://schemas.microsoft.com/office/drawing/2014/main" id="{4996EAE6-06F7-9906-DA57-000FD927F7DF}"/>
              </a:ext>
            </a:extLst>
          </p:cNvPr>
          <p:cNvPicPr>
            <a:picLocks noChangeAspect="1"/>
          </p:cNvPicPr>
          <p:nvPr/>
        </p:nvPicPr>
        <p:blipFill>
          <a:blip r:embed="rId2"/>
          <a:stretch>
            <a:fillRect/>
          </a:stretch>
        </p:blipFill>
        <p:spPr>
          <a:xfrm>
            <a:off x="4984825" y="1690688"/>
            <a:ext cx="6944990" cy="4351338"/>
          </a:xfrm>
          <a:prstGeom prst="rect">
            <a:avLst/>
          </a:prstGeom>
        </p:spPr>
      </p:pic>
    </p:spTree>
    <p:extLst>
      <p:ext uri="{BB962C8B-B14F-4D97-AF65-F5344CB8AC3E}">
        <p14:creationId xmlns:p14="http://schemas.microsoft.com/office/powerpoint/2010/main" val="19185986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69FB9C-108A-F01A-CAE6-17FAECAC4CD4}"/>
              </a:ext>
            </a:extLst>
          </p:cNvPr>
          <p:cNvSpPr>
            <a:spLocks noGrp="1"/>
          </p:cNvSpPr>
          <p:nvPr>
            <p:ph type="title"/>
          </p:nvPr>
        </p:nvSpPr>
        <p:spPr/>
        <p:txBody>
          <a:bodyPr/>
          <a:lstStyle/>
          <a:p>
            <a:r>
              <a:rPr lang="en-US" dirty="0"/>
              <a:t>Summary</a:t>
            </a:r>
          </a:p>
        </p:txBody>
      </p:sp>
      <p:sp>
        <p:nvSpPr>
          <p:cNvPr id="3" name="Content Placeholder 2">
            <a:extLst>
              <a:ext uri="{FF2B5EF4-FFF2-40B4-BE49-F238E27FC236}">
                <a16:creationId xmlns:a16="http://schemas.microsoft.com/office/drawing/2014/main" id="{965A7C93-1E4C-9636-FBAF-4B98AE48F293}"/>
              </a:ext>
            </a:extLst>
          </p:cNvPr>
          <p:cNvSpPr>
            <a:spLocks noGrp="1"/>
          </p:cNvSpPr>
          <p:nvPr>
            <p:ph idx="1"/>
          </p:nvPr>
        </p:nvSpPr>
        <p:spPr/>
        <p:txBody>
          <a:bodyPr/>
          <a:lstStyle/>
          <a:p>
            <a:r>
              <a:rPr lang="en-US" dirty="0"/>
              <a:t>Key populations to target include 20-44 age group, male members, certain racial minorities, those of Hispanic/Latino ethnicity, and members in Regions 1,7 and 8 </a:t>
            </a:r>
          </a:p>
          <a:p>
            <a:r>
              <a:rPr lang="en-US" dirty="0"/>
              <a:t>Rural populations and Spanish-speaking populations did not have lower comparative rates of compliance</a:t>
            </a:r>
          </a:p>
          <a:p>
            <a:r>
              <a:rPr lang="en-US" dirty="0"/>
              <a:t>Case Management enrollees with very high compliance</a:t>
            </a:r>
          </a:p>
        </p:txBody>
      </p:sp>
    </p:spTree>
    <p:extLst>
      <p:ext uri="{BB962C8B-B14F-4D97-AF65-F5344CB8AC3E}">
        <p14:creationId xmlns:p14="http://schemas.microsoft.com/office/powerpoint/2010/main" val="4957261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86F14A-5B45-171B-67F0-2068E0B650F9}"/>
              </a:ext>
            </a:extLst>
          </p:cNvPr>
          <p:cNvSpPr>
            <a:spLocks noGrp="1"/>
          </p:cNvSpPr>
          <p:nvPr>
            <p:ph type="title"/>
          </p:nvPr>
        </p:nvSpPr>
        <p:spPr/>
        <p:txBody>
          <a:bodyPr/>
          <a:lstStyle/>
          <a:p>
            <a:r>
              <a:rPr lang="en-US" dirty="0"/>
              <a:t>Current Interventions</a:t>
            </a:r>
          </a:p>
        </p:txBody>
      </p:sp>
      <p:sp>
        <p:nvSpPr>
          <p:cNvPr id="10" name="Content Placeholder 9">
            <a:extLst>
              <a:ext uri="{FF2B5EF4-FFF2-40B4-BE49-F238E27FC236}">
                <a16:creationId xmlns:a16="http://schemas.microsoft.com/office/drawing/2014/main" id="{224F39B3-82ED-5C0F-40E9-D1360EF728A1}"/>
              </a:ext>
            </a:extLst>
          </p:cNvPr>
          <p:cNvSpPr>
            <a:spLocks noGrp="1"/>
          </p:cNvSpPr>
          <p:nvPr>
            <p:ph idx="1"/>
          </p:nvPr>
        </p:nvSpPr>
        <p:spPr>
          <a:xfrm>
            <a:off x="838200" y="1825625"/>
            <a:ext cx="4616116" cy="4351338"/>
          </a:xfrm>
        </p:spPr>
        <p:txBody>
          <a:bodyPr>
            <a:normAutofit fontScale="92500" lnSpcReduction="20000"/>
          </a:bodyPr>
          <a:lstStyle/>
          <a:p>
            <a:pPr marL="0" indent="0">
              <a:buNone/>
            </a:pPr>
            <a:r>
              <a:rPr lang="en-US" dirty="0"/>
              <a:t>Patient-centered:</a:t>
            </a:r>
          </a:p>
          <a:p>
            <a:r>
              <a:rPr lang="en-US" dirty="0"/>
              <a:t>Targeted mailers to let members know that they are past due for a wellness visit</a:t>
            </a:r>
          </a:p>
          <a:p>
            <a:r>
              <a:rPr lang="en-US" dirty="0"/>
              <a:t>Texting Campaign in 2025 and new campaign prepared for 2026</a:t>
            </a:r>
          </a:p>
          <a:p>
            <a:r>
              <a:rPr lang="en-US" dirty="0"/>
              <a:t>Social Media posts </a:t>
            </a:r>
          </a:p>
          <a:p>
            <a:r>
              <a:rPr lang="en-US" dirty="0"/>
              <a:t>Care Card- eligible members get rewards for completing recommended preventive health care</a:t>
            </a:r>
          </a:p>
          <a:p>
            <a:pPr marL="0" indent="0">
              <a:buNone/>
            </a:pPr>
            <a:endParaRPr lang="en-US" dirty="0"/>
          </a:p>
        </p:txBody>
      </p:sp>
      <p:pic>
        <p:nvPicPr>
          <p:cNvPr id="12" name="Picture 11">
            <a:extLst>
              <a:ext uri="{FF2B5EF4-FFF2-40B4-BE49-F238E27FC236}">
                <a16:creationId xmlns:a16="http://schemas.microsoft.com/office/drawing/2014/main" id="{8F8E3A01-B3D6-FA7D-6E3C-3D8AF65927AB}"/>
              </a:ext>
            </a:extLst>
          </p:cNvPr>
          <p:cNvPicPr>
            <a:picLocks noChangeAspect="1"/>
          </p:cNvPicPr>
          <p:nvPr/>
        </p:nvPicPr>
        <p:blipFill>
          <a:blip r:embed="rId3"/>
          <a:stretch>
            <a:fillRect/>
          </a:stretch>
        </p:blipFill>
        <p:spPr>
          <a:xfrm>
            <a:off x="6338928" y="583269"/>
            <a:ext cx="1663786" cy="3702240"/>
          </a:xfrm>
          <a:prstGeom prst="rect">
            <a:avLst/>
          </a:prstGeom>
        </p:spPr>
      </p:pic>
      <p:pic>
        <p:nvPicPr>
          <p:cNvPr id="14" name="Picture 13">
            <a:extLst>
              <a:ext uri="{FF2B5EF4-FFF2-40B4-BE49-F238E27FC236}">
                <a16:creationId xmlns:a16="http://schemas.microsoft.com/office/drawing/2014/main" id="{0726125B-D561-14F3-6F03-CD4E25A2E2E4}"/>
              </a:ext>
            </a:extLst>
          </p:cNvPr>
          <p:cNvPicPr>
            <a:picLocks noChangeAspect="1"/>
          </p:cNvPicPr>
          <p:nvPr/>
        </p:nvPicPr>
        <p:blipFill>
          <a:blip r:embed="rId4"/>
          <a:stretch>
            <a:fillRect/>
          </a:stretch>
        </p:blipFill>
        <p:spPr>
          <a:xfrm>
            <a:off x="6309140" y="4820502"/>
            <a:ext cx="1644735" cy="1530429"/>
          </a:xfrm>
          <a:prstGeom prst="rect">
            <a:avLst/>
          </a:prstGeom>
        </p:spPr>
      </p:pic>
      <p:pic>
        <p:nvPicPr>
          <p:cNvPr id="16" name="Picture 15">
            <a:extLst>
              <a:ext uri="{FF2B5EF4-FFF2-40B4-BE49-F238E27FC236}">
                <a16:creationId xmlns:a16="http://schemas.microsoft.com/office/drawing/2014/main" id="{7F4B0D8D-813E-AA56-13B3-24F19623D78B}"/>
              </a:ext>
            </a:extLst>
          </p:cNvPr>
          <p:cNvPicPr>
            <a:picLocks noChangeAspect="1"/>
          </p:cNvPicPr>
          <p:nvPr/>
        </p:nvPicPr>
        <p:blipFill>
          <a:blip r:embed="rId5"/>
          <a:stretch>
            <a:fillRect/>
          </a:stretch>
        </p:blipFill>
        <p:spPr>
          <a:xfrm>
            <a:off x="8248352" y="1690688"/>
            <a:ext cx="3932544" cy="3166775"/>
          </a:xfrm>
          <a:prstGeom prst="rect">
            <a:avLst/>
          </a:prstGeom>
        </p:spPr>
      </p:pic>
    </p:spTree>
    <p:extLst>
      <p:ext uri="{BB962C8B-B14F-4D97-AF65-F5344CB8AC3E}">
        <p14:creationId xmlns:p14="http://schemas.microsoft.com/office/powerpoint/2010/main" val="36799550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300ED4-917F-1C8E-6421-022B7B9DE169}"/>
              </a:ext>
            </a:extLst>
          </p:cNvPr>
          <p:cNvSpPr>
            <a:spLocks noGrp="1"/>
          </p:cNvSpPr>
          <p:nvPr>
            <p:ph type="title"/>
          </p:nvPr>
        </p:nvSpPr>
        <p:spPr/>
        <p:txBody>
          <a:bodyPr/>
          <a:lstStyle/>
          <a:p>
            <a:r>
              <a:rPr lang="en-US" dirty="0"/>
              <a:t>Interventions continued</a:t>
            </a:r>
          </a:p>
        </p:txBody>
      </p:sp>
      <p:sp>
        <p:nvSpPr>
          <p:cNvPr id="3" name="Content Placeholder 2">
            <a:extLst>
              <a:ext uri="{FF2B5EF4-FFF2-40B4-BE49-F238E27FC236}">
                <a16:creationId xmlns:a16="http://schemas.microsoft.com/office/drawing/2014/main" id="{84A6F911-E2DA-3CA8-93BE-F0B7425E6701}"/>
              </a:ext>
            </a:extLst>
          </p:cNvPr>
          <p:cNvSpPr>
            <a:spLocks noGrp="1"/>
          </p:cNvSpPr>
          <p:nvPr>
            <p:ph idx="1"/>
          </p:nvPr>
        </p:nvSpPr>
        <p:spPr/>
        <p:txBody>
          <a:bodyPr/>
          <a:lstStyle/>
          <a:p>
            <a:pPr marL="0" indent="0">
              <a:buNone/>
            </a:pPr>
            <a:r>
              <a:rPr lang="en-US" dirty="0"/>
              <a:t>Health system-focused</a:t>
            </a:r>
          </a:p>
          <a:p>
            <a:r>
              <a:rPr lang="en-US" dirty="0"/>
              <a:t>ACLA Partnership with Nest Health in Dec 2023 to offer in-home primary care services to members in Greater New Orleans area</a:t>
            </a:r>
          </a:p>
          <a:p>
            <a:pPr lvl="1"/>
            <a:r>
              <a:rPr lang="en-US" dirty="0"/>
              <a:t>Large reduction in Emergency room visits</a:t>
            </a:r>
          </a:p>
          <a:p>
            <a:pPr lvl="1"/>
            <a:r>
              <a:rPr lang="en-US" dirty="0"/>
              <a:t>Vaccination rate double LDH target rate</a:t>
            </a:r>
          </a:p>
          <a:p>
            <a:pPr lvl="1"/>
            <a:r>
              <a:rPr lang="en-US" b="0" i="0" dirty="0">
                <a:solidFill>
                  <a:srgbClr val="2D2D2D"/>
                </a:solidFill>
                <a:effectLst/>
                <a:latin typeface="open-sans"/>
              </a:rPr>
              <a:t>A 2:1 Return on Investment to AmeriHealth Caritas Louisiana over a 12-month period, based on its health care spending on participating members compared to what it paid Nest.</a:t>
            </a:r>
          </a:p>
          <a:p>
            <a:pPr marL="457200" lvl="1" indent="0">
              <a:buNone/>
            </a:pPr>
            <a:endParaRPr lang="en-US" dirty="0"/>
          </a:p>
        </p:txBody>
      </p:sp>
    </p:spTree>
    <p:extLst>
      <p:ext uri="{BB962C8B-B14F-4D97-AF65-F5344CB8AC3E}">
        <p14:creationId xmlns:p14="http://schemas.microsoft.com/office/powerpoint/2010/main" val="37346622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1098AE-8CE8-094E-966B-4596379CA564}"/>
              </a:ext>
            </a:extLst>
          </p:cNvPr>
          <p:cNvSpPr>
            <a:spLocks noGrp="1"/>
          </p:cNvSpPr>
          <p:nvPr>
            <p:ph type="title"/>
          </p:nvPr>
        </p:nvSpPr>
        <p:spPr/>
        <p:txBody>
          <a:bodyPr/>
          <a:lstStyle/>
          <a:p>
            <a:r>
              <a:rPr lang="en-US" dirty="0"/>
              <a:t>Recommendations</a:t>
            </a:r>
          </a:p>
        </p:txBody>
      </p:sp>
      <p:graphicFrame>
        <p:nvGraphicFramePr>
          <p:cNvPr id="4" name="Table 3">
            <a:extLst>
              <a:ext uri="{FF2B5EF4-FFF2-40B4-BE49-F238E27FC236}">
                <a16:creationId xmlns:a16="http://schemas.microsoft.com/office/drawing/2014/main" id="{1150BF4D-1F99-103C-AD73-A2A63C514A42}"/>
              </a:ext>
            </a:extLst>
          </p:cNvPr>
          <p:cNvGraphicFramePr>
            <a:graphicFrameLocks noGrp="1"/>
          </p:cNvGraphicFramePr>
          <p:nvPr>
            <p:extLst>
              <p:ext uri="{D42A27DB-BD31-4B8C-83A1-F6EECF244321}">
                <p14:modId xmlns:p14="http://schemas.microsoft.com/office/powerpoint/2010/main" val="3328561999"/>
              </p:ext>
            </p:extLst>
          </p:nvPr>
        </p:nvGraphicFramePr>
        <p:xfrm>
          <a:off x="1003300" y="1343504"/>
          <a:ext cx="10350500" cy="5491106"/>
        </p:xfrm>
        <a:graphic>
          <a:graphicData uri="http://schemas.openxmlformats.org/drawingml/2006/table">
            <a:tbl>
              <a:tblPr firstRow="1" bandRow="1">
                <a:tableStyleId>{F2DE63D5-997A-4646-A377-4702673A728D}</a:tableStyleId>
              </a:tblPr>
              <a:tblGrid>
                <a:gridCol w="5175250">
                  <a:extLst>
                    <a:ext uri="{9D8B030D-6E8A-4147-A177-3AD203B41FA5}">
                      <a16:colId xmlns:a16="http://schemas.microsoft.com/office/drawing/2014/main" val="3530221780"/>
                    </a:ext>
                  </a:extLst>
                </a:gridCol>
                <a:gridCol w="5175250">
                  <a:extLst>
                    <a:ext uri="{9D8B030D-6E8A-4147-A177-3AD203B41FA5}">
                      <a16:colId xmlns:a16="http://schemas.microsoft.com/office/drawing/2014/main" val="1738905391"/>
                    </a:ext>
                  </a:extLst>
                </a:gridCol>
              </a:tblGrid>
              <a:tr h="461906">
                <a:tc>
                  <a:txBody>
                    <a:bodyPr/>
                    <a:lstStyle/>
                    <a:p>
                      <a:r>
                        <a:rPr lang="en-US" dirty="0"/>
                        <a:t>Continue and expand current ACLA Interventions</a:t>
                      </a:r>
                    </a:p>
                  </a:txBody>
                  <a:tcPr/>
                </a:tc>
                <a:tc>
                  <a:txBody>
                    <a:bodyPr/>
                    <a:lstStyle/>
                    <a:p>
                      <a:r>
                        <a:rPr lang="en-US" dirty="0"/>
                        <a:t>Other potential interventions and future directions</a:t>
                      </a:r>
                    </a:p>
                  </a:txBody>
                  <a:tcPr/>
                </a:tc>
                <a:extLst>
                  <a:ext uri="{0D108BD9-81ED-4DB2-BD59-A6C34878D82A}">
                    <a16:rowId xmlns:a16="http://schemas.microsoft.com/office/drawing/2014/main" val="3515476881"/>
                  </a:ext>
                </a:extLst>
              </a:tr>
              <a:tr h="48640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Positive trend of improvement in compliance from 2024 to 2025</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Continue current interventions targeted at Non-utilizer list to remind members to  complete annual wellness/preventive care visit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Care Card targeting populations that might need extra incentive such as younger populations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Continue/expand programs like partnership with Nest Health to address barriers to accessing care such as transportation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a:txBody>
                  <a:tcPr/>
                </a:tc>
                <a:tc>
                  <a:txBody>
                    <a:bodyPr/>
                    <a:lstStyle/>
                    <a:p>
                      <a:pPr marL="285750" indent="-285750">
                        <a:buFont typeface="Arial" panose="020B0604020202020204" pitchFamily="34" charset="0"/>
                        <a:buChar char="•"/>
                      </a:pPr>
                      <a:r>
                        <a:rPr lang="en-US" dirty="0"/>
                        <a:t>Provider focused interventions including incentives like Pay for performance programs for various preventive health care services and sharing gaps-in-care and performance feedback with providers</a:t>
                      </a:r>
                    </a:p>
                    <a:p>
                      <a:pPr marL="285750" indent="-285750">
                        <a:buFont typeface="Arial" panose="020B0604020202020204" pitchFamily="34" charset="0"/>
                        <a:buChar char="•"/>
                      </a:pPr>
                      <a:r>
                        <a:rPr lang="en-US" dirty="0"/>
                        <a:t>Community-focused outreach by partnering with trusted community-based organizations and faith-based organizations to offer on-site screenings (how to track member utilization?) and information</a:t>
                      </a:r>
                    </a:p>
                    <a:p>
                      <a:pPr marL="285750" indent="-285750">
                        <a:buFont typeface="Arial" panose="020B0604020202020204" pitchFamily="34" charset="0"/>
                        <a:buChar char="•"/>
                      </a:pPr>
                      <a:endParaRPr lang="en-US" dirty="0"/>
                    </a:p>
                    <a:p>
                      <a:pPr marL="0" indent="0">
                        <a:buFont typeface="Arial" panose="020B0604020202020204" pitchFamily="34" charset="0"/>
                        <a:buNone/>
                      </a:pPr>
                      <a:r>
                        <a:rPr lang="en-US" dirty="0"/>
                        <a:t>Future directions:</a:t>
                      </a:r>
                    </a:p>
                    <a:p>
                      <a:pPr marL="0" indent="0">
                        <a:buFont typeface="Arial" panose="020B0604020202020204" pitchFamily="34" charset="0"/>
                        <a:buNone/>
                      </a:pPr>
                      <a:r>
                        <a:rPr lang="en-US" dirty="0"/>
                        <a:t>- Looking at SDOH data like transportation</a:t>
                      </a:r>
                    </a:p>
                    <a:p>
                      <a:pPr marL="0" indent="0">
                        <a:buFont typeface="Arial" panose="020B0604020202020204" pitchFamily="34" charset="0"/>
                        <a:buNone/>
                      </a:pPr>
                      <a:r>
                        <a:rPr lang="en-US" dirty="0"/>
                        <a:t>- For those who are compliant with AAP, what recommended and covered preventive services are they accessing, differentiating between ambulatory and preventive visits, how many people with PCP</a:t>
                      </a:r>
                    </a:p>
                    <a:p>
                      <a:pPr marL="0" indent="0">
                        <a:buFont typeface="Arial" panose="020B0604020202020204" pitchFamily="34" charset="0"/>
                        <a:buNone/>
                      </a:pPr>
                      <a:endParaRPr lang="en-US" dirty="0"/>
                    </a:p>
                  </a:txBody>
                  <a:tcPr/>
                </a:tc>
                <a:extLst>
                  <a:ext uri="{0D108BD9-81ED-4DB2-BD59-A6C34878D82A}">
                    <a16:rowId xmlns:a16="http://schemas.microsoft.com/office/drawing/2014/main" val="3767676672"/>
                  </a:ext>
                </a:extLst>
              </a:tr>
            </a:tbl>
          </a:graphicData>
        </a:graphic>
      </p:graphicFrame>
    </p:spTree>
    <p:extLst>
      <p:ext uri="{BB962C8B-B14F-4D97-AF65-F5344CB8AC3E}">
        <p14:creationId xmlns:p14="http://schemas.microsoft.com/office/powerpoint/2010/main" val="17558333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9A2CE0-7C57-5B0C-E739-B168D30142CC}"/>
              </a:ext>
            </a:extLst>
          </p:cNvPr>
          <p:cNvSpPr>
            <a:spLocks noGrp="1"/>
          </p:cNvSpPr>
          <p:nvPr>
            <p:ph type="title"/>
          </p:nvPr>
        </p:nvSpPr>
        <p:spPr/>
        <p:txBody>
          <a:bodyPr/>
          <a:lstStyle/>
          <a:p>
            <a:r>
              <a:rPr lang="en-US" dirty="0"/>
              <a:t>Sources</a:t>
            </a:r>
          </a:p>
        </p:txBody>
      </p:sp>
      <p:sp>
        <p:nvSpPr>
          <p:cNvPr id="3" name="Content Placeholder 2">
            <a:extLst>
              <a:ext uri="{FF2B5EF4-FFF2-40B4-BE49-F238E27FC236}">
                <a16:creationId xmlns:a16="http://schemas.microsoft.com/office/drawing/2014/main" id="{C88109B2-AA3C-4287-CB59-6080985EFEF9}"/>
              </a:ext>
            </a:extLst>
          </p:cNvPr>
          <p:cNvSpPr>
            <a:spLocks noGrp="1"/>
          </p:cNvSpPr>
          <p:nvPr>
            <p:ph idx="1"/>
          </p:nvPr>
        </p:nvSpPr>
        <p:spPr/>
        <p:txBody>
          <a:bodyPr>
            <a:normAutofit fontScale="62500" lnSpcReduction="20000"/>
          </a:bodyPr>
          <a:lstStyle/>
          <a:p>
            <a:pPr marL="514350" indent="-514350">
              <a:buFont typeface="+mj-lt"/>
              <a:buAutoNum type="arabicPeriod"/>
            </a:pPr>
            <a:r>
              <a:rPr lang="en-US" dirty="0">
                <a:hlinkClick r:id="rId3"/>
              </a:rPr>
              <a:t>https://www.hhs.gov/healthcare/about-the-aca/preventive-care/index.html</a:t>
            </a:r>
            <a:endParaRPr lang="en-US" dirty="0"/>
          </a:p>
          <a:p>
            <a:pPr marL="514350" indent="-514350">
              <a:buFont typeface="+mj-lt"/>
              <a:buAutoNum type="arabicPeriod"/>
            </a:pPr>
            <a:r>
              <a:rPr lang="en-US" dirty="0">
                <a:hlinkClick r:id="rId4"/>
              </a:rPr>
              <a:t>https://www.ncqa.org/report-cards/health-plans/state-of-health-care-quality-report/adults-access-to-preventive-ambulatory-health-services-aap/</a:t>
            </a:r>
            <a:endParaRPr lang="en-US" dirty="0"/>
          </a:p>
          <a:p>
            <a:pPr marL="514350" indent="-514350">
              <a:buFont typeface="+mj-lt"/>
              <a:buAutoNum type="arabicPeriod"/>
            </a:pPr>
            <a:r>
              <a:rPr lang="en-US" dirty="0">
                <a:hlinkClick r:id="rId5"/>
              </a:rPr>
              <a:t>https://odphp.health.gov/healthypeople/objectives-and-data/browse-objectives/health-care-access-and-quality/increase-proportion-adults-who-get-recommended-evidence-based-preventive-health-care-ahs-08</a:t>
            </a:r>
            <a:endParaRPr lang="en-US" dirty="0"/>
          </a:p>
          <a:p>
            <a:pPr marL="514350" indent="-514350">
              <a:buFont typeface="+mj-lt"/>
              <a:buAutoNum type="arabicPeriod"/>
            </a:pPr>
            <a:r>
              <a:rPr lang="en-US" dirty="0">
                <a:hlinkClick r:id="rId6"/>
              </a:rPr>
              <a:t>https://www.beckerspayer.com/payer/how-to-close-the-gap-why-members-avoid-preventive-care/#:~:text=Rather%20than%20waiting%20for%20members,higher%20completion%20of%20needed%20care.</a:t>
            </a:r>
            <a:endParaRPr lang="en-US" dirty="0"/>
          </a:p>
          <a:p>
            <a:pPr marL="514350" indent="-514350">
              <a:buFont typeface="+mj-lt"/>
              <a:buAutoNum type="arabicPeriod"/>
            </a:pPr>
            <a:r>
              <a:rPr lang="en-US" b="0" i="0" dirty="0" err="1">
                <a:solidFill>
                  <a:srgbClr val="212121"/>
                </a:solidFill>
                <a:effectLst/>
                <a:latin typeface="BlinkMacSystemFont"/>
              </a:rPr>
              <a:t>Luquis</a:t>
            </a:r>
            <a:r>
              <a:rPr lang="en-US" b="0" i="0" dirty="0">
                <a:solidFill>
                  <a:srgbClr val="212121"/>
                </a:solidFill>
                <a:effectLst/>
                <a:latin typeface="BlinkMacSystemFont"/>
              </a:rPr>
              <a:t>, R. R., &amp; </a:t>
            </a:r>
            <a:r>
              <a:rPr lang="en-US" b="0" i="0" dirty="0" err="1">
                <a:solidFill>
                  <a:srgbClr val="212121"/>
                </a:solidFill>
                <a:effectLst/>
                <a:latin typeface="BlinkMacSystemFont"/>
              </a:rPr>
              <a:t>Kensinger</a:t>
            </a:r>
            <a:r>
              <a:rPr lang="en-US" b="0" i="0" dirty="0">
                <a:solidFill>
                  <a:srgbClr val="212121"/>
                </a:solidFill>
                <a:effectLst/>
                <a:latin typeface="BlinkMacSystemFont"/>
              </a:rPr>
              <a:t>, W. S. (2017). Perceptions of Health Care and Access to Preventive Services Among Young Adults. </a:t>
            </a:r>
            <a:r>
              <a:rPr lang="en-US" b="0" i="1" dirty="0">
                <a:solidFill>
                  <a:srgbClr val="212121"/>
                </a:solidFill>
                <a:effectLst/>
                <a:latin typeface="BlinkMacSystemFont"/>
              </a:rPr>
              <a:t>Journal of community health</a:t>
            </a:r>
            <a:r>
              <a:rPr lang="en-US" b="0" i="0" dirty="0">
                <a:solidFill>
                  <a:srgbClr val="212121"/>
                </a:solidFill>
                <a:effectLst/>
                <a:latin typeface="BlinkMacSystemFont"/>
              </a:rPr>
              <a:t>, </a:t>
            </a:r>
            <a:r>
              <a:rPr lang="en-US" b="0" i="1" dirty="0">
                <a:solidFill>
                  <a:srgbClr val="212121"/>
                </a:solidFill>
                <a:effectLst/>
                <a:latin typeface="BlinkMacSystemFont"/>
              </a:rPr>
              <a:t>42</a:t>
            </a:r>
            <a:r>
              <a:rPr lang="en-US" b="0" i="0" dirty="0">
                <a:solidFill>
                  <a:srgbClr val="212121"/>
                </a:solidFill>
                <a:effectLst/>
                <a:latin typeface="BlinkMacSystemFont"/>
              </a:rPr>
              <a:t>(6), 1204–1212. </a:t>
            </a:r>
            <a:r>
              <a:rPr lang="en-US" b="0" i="0" dirty="0">
                <a:solidFill>
                  <a:srgbClr val="212121"/>
                </a:solidFill>
                <a:effectLst/>
                <a:latin typeface="BlinkMacSystemFont"/>
                <a:hlinkClick r:id="rId7"/>
              </a:rPr>
              <a:t>https://doi.org/10.1007/s10900-017-0371-2</a:t>
            </a:r>
            <a:endParaRPr lang="en-US" b="0" i="0" dirty="0">
              <a:solidFill>
                <a:srgbClr val="212121"/>
              </a:solidFill>
              <a:effectLst/>
              <a:latin typeface="BlinkMacSystemFont"/>
            </a:endParaRPr>
          </a:p>
          <a:p>
            <a:pPr marL="514350" indent="-514350">
              <a:buFont typeface="+mj-lt"/>
              <a:buAutoNum type="arabicPeriod"/>
            </a:pPr>
            <a:r>
              <a:rPr lang="en-US" dirty="0">
                <a:hlinkClick r:id="rId8"/>
              </a:rPr>
              <a:t>https://www.amerihealthcaritasla.com/about/news/062425-acla-nest-health-value-based-program</a:t>
            </a:r>
            <a:endParaRPr lang="en-US" dirty="0"/>
          </a:p>
          <a:p>
            <a:pPr marL="514350" indent="-514350">
              <a:buFont typeface="+mj-lt"/>
              <a:buAutoNum type="arabicPeriod"/>
            </a:pPr>
            <a:r>
              <a:rPr lang="en-US">
                <a:hlinkClick r:id="rId9"/>
              </a:rPr>
              <a:t>https://www.commonwealthfund.org/sites/default/files/documents/___media_files_publications_issue_brief_2013_apr_1687_silowcarroll_forging_community_partnerships_medicaid_managed_care_ib.pdf</a:t>
            </a:r>
            <a:endParaRPr lang="en-US" dirty="0"/>
          </a:p>
          <a:p>
            <a:endParaRPr lang="en-US" dirty="0"/>
          </a:p>
        </p:txBody>
      </p:sp>
    </p:spTree>
    <p:extLst>
      <p:ext uri="{BB962C8B-B14F-4D97-AF65-F5344CB8AC3E}">
        <p14:creationId xmlns:p14="http://schemas.microsoft.com/office/powerpoint/2010/main" val="27927440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465BEB-CFD9-0050-5C59-1C79EFFEB9CA}"/>
              </a:ext>
            </a:extLst>
          </p:cNvPr>
          <p:cNvSpPr>
            <a:spLocks noGrp="1"/>
          </p:cNvSpPr>
          <p:nvPr>
            <p:ph type="title"/>
          </p:nvPr>
        </p:nvSpPr>
        <p:spPr/>
        <p:txBody>
          <a:bodyPr/>
          <a:lstStyle/>
          <a:p>
            <a:r>
              <a:rPr lang="en-US" dirty="0"/>
              <a:t>Acknowledgements</a:t>
            </a:r>
          </a:p>
        </p:txBody>
      </p:sp>
      <p:sp>
        <p:nvSpPr>
          <p:cNvPr id="3" name="Content Placeholder 2">
            <a:extLst>
              <a:ext uri="{FF2B5EF4-FFF2-40B4-BE49-F238E27FC236}">
                <a16:creationId xmlns:a16="http://schemas.microsoft.com/office/drawing/2014/main" id="{7166E88C-5F7D-5687-22AC-690C8062B2E9}"/>
              </a:ext>
            </a:extLst>
          </p:cNvPr>
          <p:cNvSpPr>
            <a:spLocks noGrp="1"/>
          </p:cNvSpPr>
          <p:nvPr>
            <p:ph idx="1"/>
          </p:nvPr>
        </p:nvSpPr>
        <p:spPr>
          <a:xfrm>
            <a:off x="838200" y="1825625"/>
            <a:ext cx="10515600" cy="1325563"/>
          </a:xfrm>
        </p:spPr>
        <p:txBody>
          <a:bodyPr/>
          <a:lstStyle/>
          <a:p>
            <a:pPr marL="0" indent="0">
              <a:buNone/>
            </a:pPr>
            <a:r>
              <a:rPr lang="en-US" dirty="0"/>
              <a:t>Dr. Gregory Randolph, Dana Smith, Renee Wells, Shea Good, Allison Ladner,  Rhonda Baird</a:t>
            </a:r>
          </a:p>
          <a:p>
            <a:pPr marL="0" indent="0">
              <a:buNone/>
            </a:pPr>
            <a:endParaRPr lang="en-US" dirty="0"/>
          </a:p>
          <a:p>
            <a:pPr marL="0" indent="0">
              <a:buNone/>
            </a:pPr>
            <a:endParaRPr lang="en-US" dirty="0"/>
          </a:p>
        </p:txBody>
      </p:sp>
      <p:sp>
        <p:nvSpPr>
          <p:cNvPr id="4" name="TextBox 3">
            <a:extLst>
              <a:ext uri="{FF2B5EF4-FFF2-40B4-BE49-F238E27FC236}">
                <a16:creationId xmlns:a16="http://schemas.microsoft.com/office/drawing/2014/main" id="{F5526929-7DF1-819B-4A1C-324645E7F284}"/>
              </a:ext>
            </a:extLst>
          </p:cNvPr>
          <p:cNvSpPr txBox="1"/>
          <p:nvPr/>
        </p:nvSpPr>
        <p:spPr>
          <a:xfrm>
            <a:off x="2093495" y="3898230"/>
            <a:ext cx="8005010" cy="1200329"/>
          </a:xfrm>
          <a:prstGeom prst="rect">
            <a:avLst/>
          </a:prstGeom>
          <a:noFill/>
        </p:spPr>
        <p:txBody>
          <a:bodyPr wrap="square" rtlCol="0">
            <a:spAutoFit/>
          </a:bodyPr>
          <a:lstStyle/>
          <a:p>
            <a:pPr algn="ctr"/>
            <a:r>
              <a:rPr lang="en-US" sz="7200" dirty="0"/>
              <a:t>THANK YOU!</a:t>
            </a:r>
          </a:p>
        </p:txBody>
      </p:sp>
    </p:spTree>
    <p:extLst>
      <p:ext uri="{BB962C8B-B14F-4D97-AF65-F5344CB8AC3E}">
        <p14:creationId xmlns:p14="http://schemas.microsoft.com/office/powerpoint/2010/main" val="801334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6AAA6-525A-ED78-F29B-A3006A119A26}"/>
              </a:ext>
            </a:extLst>
          </p:cNvPr>
          <p:cNvSpPr>
            <a:spLocks noGrp="1"/>
          </p:cNvSpPr>
          <p:nvPr>
            <p:ph type="title"/>
          </p:nvPr>
        </p:nvSpPr>
        <p:spPr/>
        <p:txBody>
          <a:bodyPr/>
          <a:lstStyle/>
          <a:p>
            <a:r>
              <a:rPr lang="en-US" dirty="0"/>
              <a:t>Background</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C653CBD6-16B8-36F8-4E0C-78644A65545D}"/>
                  </a:ext>
                </a:extLst>
              </p:cNvPr>
              <p:cNvSpPr>
                <a:spLocks noGrp="1"/>
              </p:cNvSpPr>
              <p:nvPr>
                <p:ph idx="1"/>
              </p:nvPr>
            </p:nvSpPr>
            <p:spPr>
              <a:xfrm>
                <a:off x="1283970" y="1997075"/>
                <a:ext cx="10515600" cy="4351338"/>
              </a:xfrm>
            </p:spPr>
            <p:txBody>
              <a:bodyPr>
                <a:normAutofit fontScale="92500"/>
              </a:bodyPr>
              <a:lstStyle/>
              <a:p>
                <a:r>
                  <a:rPr lang="en-US" dirty="0"/>
                  <a:t> Preventive health services include services such as cancer screenings, hypertension, diabetes, and high cholesterol screenings, STI screenings, counseling on topics including substance use, mental health, diet and exercise and routine vaccinations¹</a:t>
                </a:r>
              </a:p>
              <a:p>
                <a:r>
                  <a:rPr lang="en-US" dirty="0"/>
                  <a:t>Access to these services on a regular basis can help reduce the amount of preventable disease and advanced disease in the population, leading to improved health, fewer early deaths and reduced health care </a:t>
                </a:r>
                <a14:m>
                  <m:oMath xmlns:m="http://schemas.openxmlformats.org/officeDocument/2006/math">
                    <m:sSup>
                      <m:sSupPr>
                        <m:ctrlPr>
                          <a:rPr lang="en-US" dirty="0"/>
                        </m:ctrlPr>
                      </m:sSupPr>
                      <m:e>
                        <m:r>
                          <m:rPr>
                            <m:nor/>
                          </m:rPr>
                          <a:rPr lang="en-US" dirty="0"/>
                          <m:t>costs</m:t>
                        </m:r>
                      </m:e>
                      <m:sup>
                        <m:r>
                          <a:rPr lang="en-US" b="0" i="1" smtClean="0">
                            <a:latin typeface="Cambria Math" panose="02040503050406030204" pitchFamily="18" charset="0"/>
                          </a:rPr>
                          <m:t>2,3</m:t>
                        </m:r>
                      </m:sup>
                    </m:sSup>
                  </m:oMath>
                </a14:m>
                <a:endParaRPr lang="en-US" dirty="0"/>
              </a:p>
              <a:p>
                <a:r>
                  <a:rPr lang="en-US" dirty="0"/>
                  <a:t>Some barriers to access even for those with insurance include logistical issues such as access to transportation and ability to take time off from work, as well as provider shortages, language barriers, low health literacy, low perceived need for preventive health care, and medical mistrust⁴</a:t>
                </a:r>
              </a:p>
              <a:p>
                <a:endParaRPr lang="en-US" dirty="0"/>
              </a:p>
            </p:txBody>
          </p:sp>
        </mc:Choice>
        <mc:Fallback xmlns="">
          <p:sp>
            <p:nvSpPr>
              <p:cNvPr id="3" name="Content Placeholder 2">
                <a:extLst>
                  <a:ext uri="{FF2B5EF4-FFF2-40B4-BE49-F238E27FC236}">
                    <a16:creationId xmlns:a16="http://schemas.microsoft.com/office/drawing/2014/main" id="{C653CBD6-16B8-36F8-4E0C-78644A65545D}"/>
                  </a:ext>
                </a:extLst>
              </p:cNvPr>
              <p:cNvSpPr>
                <a:spLocks noGrp="1" noRot="1" noChangeAspect="1" noMove="1" noResize="1" noEditPoints="1" noAdjustHandles="1" noChangeArrowheads="1" noChangeShapeType="1" noTextEdit="1"/>
              </p:cNvSpPr>
              <p:nvPr>
                <p:ph idx="1"/>
              </p:nvPr>
            </p:nvSpPr>
            <p:spPr>
              <a:xfrm>
                <a:off x="1283970" y="1997075"/>
                <a:ext cx="10515600" cy="4351338"/>
              </a:xfrm>
              <a:blipFill>
                <a:blip r:embed="rId3"/>
                <a:stretch>
                  <a:fillRect l="-928" t="-2244" b="-1823"/>
                </a:stretch>
              </a:blipFill>
            </p:spPr>
            <p:txBody>
              <a:bodyPr/>
              <a:lstStyle/>
              <a:p>
                <a:r>
                  <a:rPr lang="en-US">
                    <a:noFill/>
                  </a:rPr>
                  <a:t> </a:t>
                </a:r>
              </a:p>
            </p:txBody>
          </p:sp>
        </mc:Fallback>
      </mc:AlternateContent>
    </p:spTree>
    <p:extLst>
      <p:ext uri="{BB962C8B-B14F-4D97-AF65-F5344CB8AC3E}">
        <p14:creationId xmlns:p14="http://schemas.microsoft.com/office/powerpoint/2010/main" val="32088936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093C27-BB8F-7501-BA1C-55DD4087E77B}"/>
              </a:ext>
            </a:extLst>
          </p:cNvPr>
          <p:cNvSpPr>
            <a:spLocks noGrp="1"/>
          </p:cNvSpPr>
          <p:nvPr>
            <p:ph type="title"/>
          </p:nvPr>
        </p:nvSpPr>
        <p:spPr/>
        <p:txBody>
          <a:bodyPr/>
          <a:lstStyle/>
          <a:p>
            <a:r>
              <a:rPr lang="en-US" dirty="0"/>
              <a:t>HEDIS Adult Access to Preventive/Ambulatory Health Services (AAP) measure</a:t>
            </a:r>
          </a:p>
        </p:txBody>
      </p:sp>
      <p:sp>
        <p:nvSpPr>
          <p:cNvPr id="3" name="Content Placeholder 2">
            <a:extLst>
              <a:ext uri="{FF2B5EF4-FFF2-40B4-BE49-F238E27FC236}">
                <a16:creationId xmlns:a16="http://schemas.microsoft.com/office/drawing/2014/main" id="{7210BB7B-C592-7D5E-F4E5-782F0C215D19}"/>
              </a:ext>
            </a:extLst>
          </p:cNvPr>
          <p:cNvSpPr>
            <a:spLocks noGrp="1"/>
          </p:cNvSpPr>
          <p:nvPr>
            <p:ph idx="1"/>
          </p:nvPr>
        </p:nvSpPr>
        <p:spPr/>
        <p:txBody>
          <a:bodyPr>
            <a:normAutofit lnSpcReduction="10000"/>
          </a:bodyPr>
          <a:lstStyle/>
          <a:p>
            <a:r>
              <a:rPr lang="en-US" dirty="0"/>
              <a:t>Measure that AmeriHealth Caritas LA (ACLA)has focused on more recently</a:t>
            </a:r>
          </a:p>
          <a:p>
            <a:r>
              <a:rPr lang="en-US" dirty="0"/>
              <a:t>Defined as percentage of persons 20 years of age and older who had ambulatory or preventive care visits (includes in-person and telehealth visits)</a:t>
            </a:r>
          </a:p>
          <a:p>
            <a:r>
              <a:rPr lang="en-US" dirty="0"/>
              <a:t>Compliance equals at least one preventive/ambulatory visit during the year</a:t>
            </a:r>
          </a:p>
          <a:p>
            <a:r>
              <a:rPr lang="en-US" dirty="0"/>
              <a:t>Excludes acute inpatient or ED visits.</a:t>
            </a:r>
          </a:p>
          <a:p>
            <a:r>
              <a:rPr lang="en-US" dirty="0"/>
              <a:t>Excludes patients who passed away during the measurement year as well as hospice patients</a:t>
            </a:r>
          </a:p>
          <a:p>
            <a:endParaRPr lang="en-US" dirty="0"/>
          </a:p>
        </p:txBody>
      </p:sp>
    </p:spTree>
    <p:extLst>
      <p:ext uri="{BB962C8B-B14F-4D97-AF65-F5344CB8AC3E}">
        <p14:creationId xmlns:p14="http://schemas.microsoft.com/office/powerpoint/2010/main" val="41219245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7D9475-98FC-FCCB-7C84-7EBD0AB4A1AE}"/>
              </a:ext>
            </a:extLst>
          </p:cNvPr>
          <p:cNvSpPr>
            <a:spLocks noGrp="1"/>
          </p:cNvSpPr>
          <p:nvPr>
            <p:ph type="title"/>
          </p:nvPr>
        </p:nvSpPr>
        <p:spPr/>
        <p:txBody>
          <a:bodyPr/>
          <a:lstStyle/>
          <a:p>
            <a:r>
              <a:rPr lang="en-US" dirty="0"/>
              <a:t>Overview of Project</a:t>
            </a:r>
          </a:p>
        </p:txBody>
      </p:sp>
      <p:sp>
        <p:nvSpPr>
          <p:cNvPr id="10" name="Content Placeholder 9">
            <a:extLst>
              <a:ext uri="{FF2B5EF4-FFF2-40B4-BE49-F238E27FC236}">
                <a16:creationId xmlns:a16="http://schemas.microsoft.com/office/drawing/2014/main" id="{8E2D7DF9-E35C-B442-BD1F-1E36A98DF381}"/>
              </a:ext>
            </a:extLst>
          </p:cNvPr>
          <p:cNvSpPr>
            <a:spLocks noGrp="1"/>
          </p:cNvSpPr>
          <p:nvPr>
            <p:ph idx="1"/>
          </p:nvPr>
        </p:nvSpPr>
        <p:spPr>
          <a:xfrm>
            <a:off x="838200" y="1825625"/>
            <a:ext cx="5575348" cy="4351338"/>
          </a:xfrm>
        </p:spPr>
        <p:txBody>
          <a:bodyPr>
            <a:normAutofit fontScale="92500"/>
          </a:bodyPr>
          <a:lstStyle/>
          <a:p>
            <a:r>
              <a:rPr lang="en-US" dirty="0"/>
              <a:t>Looked at ACLA member compliance with AAP measure for 2024-2025</a:t>
            </a:r>
          </a:p>
          <a:p>
            <a:r>
              <a:rPr lang="en-US" dirty="0"/>
              <a:t>N= 98,333 entries</a:t>
            </a:r>
          </a:p>
          <a:p>
            <a:r>
              <a:rPr lang="en-US" dirty="0"/>
              <a:t>Overall compliance: 77%</a:t>
            </a:r>
          </a:p>
          <a:p>
            <a:r>
              <a:rPr lang="en-US" dirty="0"/>
              <a:t>Trend of increase in compliance from 2024 to 2025</a:t>
            </a:r>
          </a:p>
          <a:p>
            <a:r>
              <a:rPr lang="en-US" dirty="0"/>
              <a:t>Also looked at Age, Sex, Race, Ethnicity, Language Spoken, Rural/Urban setting, Region, and Enrollment in Case Management</a:t>
            </a:r>
          </a:p>
          <a:p>
            <a:endParaRPr lang="en-US" dirty="0"/>
          </a:p>
        </p:txBody>
      </p:sp>
      <p:pic>
        <p:nvPicPr>
          <p:cNvPr id="12" name="Picture 11">
            <a:extLst>
              <a:ext uri="{FF2B5EF4-FFF2-40B4-BE49-F238E27FC236}">
                <a16:creationId xmlns:a16="http://schemas.microsoft.com/office/drawing/2014/main" id="{564CA8E4-E75A-E696-B782-3DBDD4E9F72E}"/>
              </a:ext>
            </a:extLst>
          </p:cNvPr>
          <p:cNvPicPr>
            <a:picLocks noChangeAspect="1"/>
          </p:cNvPicPr>
          <p:nvPr/>
        </p:nvPicPr>
        <p:blipFill>
          <a:blip r:embed="rId3"/>
          <a:stretch>
            <a:fillRect/>
          </a:stretch>
        </p:blipFill>
        <p:spPr>
          <a:xfrm>
            <a:off x="6215829" y="1690688"/>
            <a:ext cx="5855943" cy="3997659"/>
          </a:xfrm>
          <a:prstGeom prst="rect">
            <a:avLst/>
          </a:prstGeom>
        </p:spPr>
      </p:pic>
    </p:spTree>
    <p:extLst>
      <p:ext uri="{BB962C8B-B14F-4D97-AF65-F5344CB8AC3E}">
        <p14:creationId xmlns:p14="http://schemas.microsoft.com/office/powerpoint/2010/main" val="21871047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3E7E22-5189-96CE-0302-9CEA1852062E}"/>
              </a:ext>
            </a:extLst>
          </p:cNvPr>
          <p:cNvSpPr>
            <a:spLocks noGrp="1"/>
          </p:cNvSpPr>
          <p:nvPr>
            <p:ph type="title"/>
          </p:nvPr>
        </p:nvSpPr>
        <p:spPr/>
        <p:txBody>
          <a:bodyPr/>
          <a:lstStyle/>
          <a:p>
            <a:r>
              <a:rPr lang="en-US" dirty="0"/>
              <a:t>Age</a:t>
            </a:r>
          </a:p>
        </p:txBody>
      </p:sp>
      <p:sp>
        <p:nvSpPr>
          <p:cNvPr id="10" name="Content Placeholder 9">
            <a:extLst>
              <a:ext uri="{FF2B5EF4-FFF2-40B4-BE49-F238E27FC236}">
                <a16:creationId xmlns:a16="http://schemas.microsoft.com/office/drawing/2014/main" id="{65BEFF8F-3A60-FE5E-22AE-ED0299367EE0}"/>
              </a:ext>
            </a:extLst>
          </p:cNvPr>
          <p:cNvSpPr>
            <a:spLocks noGrp="1"/>
          </p:cNvSpPr>
          <p:nvPr>
            <p:ph idx="1"/>
          </p:nvPr>
        </p:nvSpPr>
        <p:spPr>
          <a:xfrm>
            <a:off x="838200" y="1825625"/>
            <a:ext cx="3348680" cy="4351338"/>
          </a:xfrm>
        </p:spPr>
        <p:txBody>
          <a:bodyPr>
            <a:normAutofit/>
          </a:bodyPr>
          <a:lstStyle/>
          <a:p>
            <a:r>
              <a:rPr lang="en-US" dirty="0"/>
              <a:t>Lowest Compliance amongst 20-44 age group </a:t>
            </a:r>
          </a:p>
          <a:p>
            <a:r>
              <a:rPr lang="en-US" dirty="0"/>
              <a:t>20-44 age group with 6% improvement from 2024-2025 </a:t>
            </a:r>
          </a:p>
        </p:txBody>
      </p:sp>
      <p:pic>
        <p:nvPicPr>
          <p:cNvPr id="9" name="Picture 8">
            <a:extLst>
              <a:ext uri="{FF2B5EF4-FFF2-40B4-BE49-F238E27FC236}">
                <a16:creationId xmlns:a16="http://schemas.microsoft.com/office/drawing/2014/main" id="{CBB8831F-DD2B-0CC2-0983-0BC234766D60}"/>
              </a:ext>
            </a:extLst>
          </p:cNvPr>
          <p:cNvPicPr>
            <a:picLocks noChangeAspect="1"/>
          </p:cNvPicPr>
          <p:nvPr/>
        </p:nvPicPr>
        <p:blipFill>
          <a:blip r:embed="rId3"/>
          <a:stretch>
            <a:fillRect/>
          </a:stretch>
        </p:blipFill>
        <p:spPr>
          <a:xfrm>
            <a:off x="4186880" y="1550710"/>
            <a:ext cx="7696407" cy="3756580"/>
          </a:xfrm>
          <a:prstGeom prst="rect">
            <a:avLst/>
          </a:prstGeom>
        </p:spPr>
      </p:pic>
    </p:spTree>
    <p:extLst>
      <p:ext uri="{BB962C8B-B14F-4D97-AF65-F5344CB8AC3E}">
        <p14:creationId xmlns:p14="http://schemas.microsoft.com/office/powerpoint/2010/main" val="37663484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DCFCAF-4EB3-441D-0250-63B280E4674C}"/>
              </a:ext>
            </a:extLst>
          </p:cNvPr>
          <p:cNvSpPr>
            <a:spLocks noGrp="1"/>
          </p:cNvSpPr>
          <p:nvPr>
            <p:ph type="title"/>
          </p:nvPr>
        </p:nvSpPr>
        <p:spPr/>
        <p:txBody>
          <a:bodyPr/>
          <a:lstStyle/>
          <a:p>
            <a:r>
              <a:rPr lang="en-US" dirty="0"/>
              <a:t>Sex</a:t>
            </a:r>
          </a:p>
        </p:txBody>
      </p:sp>
      <p:sp>
        <p:nvSpPr>
          <p:cNvPr id="3" name="Content Placeholder 2">
            <a:extLst>
              <a:ext uri="{FF2B5EF4-FFF2-40B4-BE49-F238E27FC236}">
                <a16:creationId xmlns:a16="http://schemas.microsoft.com/office/drawing/2014/main" id="{03E35E1E-96ED-A01B-E5F2-96AF15D5846B}"/>
              </a:ext>
            </a:extLst>
          </p:cNvPr>
          <p:cNvSpPr>
            <a:spLocks noGrp="1"/>
          </p:cNvSpPr>
          <p:nvPr>
            <p:ph idx="1"/>
          </p:nvPr>
        </p:nvSpPr>
        <p:spPr>
          <a:xfrm>
            <a:off x="838200" y="1825625"/>
            <a:ext cx="4703596" cy="4351338"/>
          </a:xfrm>
        </p:spPr>
        <p:txBody>
          <a:bodyPr/>
          <a:lstStyle/>
          <a:p>
            <a:r>
              <a:rPr lang="en-US" dirty="0"/>
              <a:t>Notable difference with lower compliance among male members</a:t>
            </a:r>
          </a:p>
        </p:txBody>
      </p:sp>
      <p:pic>
        <p:nvPicPr>
          <p:cNvPr id="7" name="Picture 6">
            <a:extLst>
              <a:ext uri="{FF2B5EF4-FFF2-40B4-BE49-F238E27FC236}">
                <a16:creationId xmlns:a16="http://schemas.microsoft.com/office/drawing/2014/main" id="{16BE1F37-F0CD-1F90-CD77-B12567B65A9F}"/>
              </a:ext>
            </a:extLst>
          </p:cNvPr>
          <p:cNvPicPr>
            <a:picLocks noChangeAspect="1"/>
          </p:cNvPicPr>
          <p:nvPr/>
        </p:nvPicPr>
        <p:blipFill>
          <a:blip r:embed="rId3"/>
          <a:stretch>
            <a:fillRect/>
          </a:stretch>
        </p:blipFill>
        <p:spPr>
          <a:xfrm>
            <a:off x="5541796" y="1833241"/>
            <a:ext cx="6377488" cy="4343722"/>
          </a:xfrm>
          <a:prstGeom prst="rect">
            <a:avLst/>
          </a:prstGeom>
        </p:spPr>
      </p:pic>
    </p:spTree>
    <p:extLst>
      <p:ext uri="{BB962C8B-B14F-4D97-AF65-F5344CB8AC3E}">
        <p14:creationId xmlns:p14="http://schemas.microsoft.com/office/powerpoint/2010/main" val="37551428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7F4E2-4084-DFFA-7661-5BE3BBAFB410}"/>
              </a:ext>
            </a:extLst>
          </p:cNvPr>
          <p:cNvSpPr>
            <a:spLocks noGrp="1"/>
          </p:cNvSpPr>
          <p:nvPr>
            <p:ph type="title"/>
          </p:nvPr>
        </p:nvSpPr>
        <p:spPr/>
        <p:txBody>
          <a:bodyPr/>
          <a:lstStyle/>
          <a:p>
            <a:r>
              <a:rPr lang="en-US" dirty="0"/>
              <a:t>Race</a:t>
            </a:r>
          </a:p>
        </p:txBody>
      </p:sp>
      <p:sp>
        <p:nvSpPr>
          <p:cNvPr id="3" name="Content Placeholder 2">
            <a:extLst>
              <a:ext uri="{FF2B5EF4-FFF2-40B4-BE49-F238E27FC236}">
                <a16:creationId xmlns:a16="http://schemas.microsoft.com/office/drawing/2014/main" id="{1C76DCFA-211F-9DDE-319B-84A4CB836701}"/>
              </a:ext>
            </a:extLst>
          </p:cNvPr>
          <p:cNvSpPr>
            <a:spLocks noGrp="1"/>
          </p:cNvSpPr>
          <p:nvPr>
            <p:ph idx="1"/>
          </p:nvPr>
        </p:nvSpPr>
        <p:spPr>
          <a:xfrm>
            <a:off x="838200" y="1825625"/>
            <a:ext cx="3445042" cy="4351338"/>
          </a:xfrm>
        </p:spPr>
        <p:txBody>
          <a:bodyPr>
            <a:normAutofit/>
          </a:bodyPr>
          <a:lstStyle/>
          <a:p>
            <a:r>
              <a:rPr lang="en-US" sz="2000" dirty="0"/>
              <a:t>Lowest compliance: two or more races, Asian, Black or African American</a:t>
            </a:r>
          </a:p>
          <a:p>
            <a:r>
              <a:rPr lang="en-US" sz="2000" dirty="0"/>
              <a:t>Highest compliance White and Native Hawaiian or Other Pacific Islander</a:t>
            </a:r>
          </a:p>
          <a:p>
            <a:r>
              <a:rPr lang="en-US" sz="2000" dirty="0"/>
              <a:t>Native Hawaiian or Other Pacific islander represented about 33-38 entries both years </a:t>
            </a:r>
          </a:p>
        </p:txBody>
      </p:sp>
      <p:pic>
        <p:nvPicPr>
          <p:cNvPr id="11" name="Picture 10">
            <a:extLst>
              <a:ext uri="{FF2B5EF4-FFF2-40B4-BE49-F238E27FC236}">
                <a16:creationId xmlns:a16="http://schemas.microsoft.com/office/drawing/2014/main" id="{466EA23D-A34B-6A02-46A3-CE20E5231699}"/>
              </a:ext>
            </a:extLst>
          </p:cNvPr>
          <p:cNvPicPr>
            <a:picLocks noChangeAspect="1"/>
          </p:cNvPicPr>
          <p:nvPr/>
        </p:nvPicPr>
        <p:blipFill>
          <a:blip r:embed="rId3"/>
          <a:stretch>
            <a:fillRect/>
          </a:stretch>
        </p:blipFill>
        <p:spPr>
          <a:xfrm>
            <a:off x="4745693" y="800875"/>
            <a:ext cx="7137497" cy="4497106"/>
          </a:xfrm>
          <a:prstGeom prst="rect">
            <a:avLst/>
          </a:prstGeom>
        </p:spPr>
      </p:pic>
      <p:graphicFrame>
        <p:nvGraphicFramePr>
          <p:cNvPr id="12" name="Table 11">
            <a:extLst>
              <a:ext uri="{FF2B5EF4-FFF2-40B4-BE49-F238E27FC236}">
                <a16:creationId xmlns:a16="http://schemas.microsoft.com/office/drawing/2014/main" id="{D8B0E880-8F3A-2C44-F82C-CE126EFC954F}"/>
              </a:ext>
            </a:extLst>
          </p:cNvPr>
          <p:cNvGraphicFramePr>
            <a:graphicFrameLocks noGrp="1"/>
          </p:cNvGraphicFramePr>
          <p:nvPr>
            <p:extLst>
              <p:ext uri="{D42A27DB-BD31-4B8C-83A1-F6EECF244321}">
                <p14:modId xmlns:p14="http://schemas.microsoft.com/office/powerpoint/2010/main" val="1937174047"/>
              </p:ext>
            </p:extLst>
          </p:nvPr>
        </p:nvGraphicFramePr>
        <p:xfrm>
          <a:off x="4170946" y="5286025"/>
          <a:ext cx="6836613" cy="1280160"/>
        </p:xfrm>
        <a:graphic>
          <a:graphicData uri="http://schemas.openxmlformats.org/drawingml/2006/table">
            <a:tbl>
              <a:tblPr firstRow="1" bandRow="1">
                <a:tableStyleId>{5940675A-B579-460E-94D1-54222C63F5DA}</a:tableStyleId>
              </a:tblPr>
              <a:tblGrid>
                <a:gridCol w="976659">
                  <a:extLst>
                    <a:ext uri="{9D8B030D-6E8A-4147-A177-3AD203B41FA5}">
                      <a16:colId xmlns:a16="http://schemas.microsoft.com/office/drawing/2014/main" val="1552947378"/>
                    </a:ext>
                  </a:extLst>
                </a:gridCol>
                <a:gridCol w="976659">
                  <a:extLst>
                    <a:ext uri="{9D8B030D-6E8A-4147-A177-3AD203B41FA5}">
                      <a16:colId xmlns:a16="http://schemas.microsoft.com/office/drawing/2014/main" val="2287891003"/>
                    </a:ext>
                  </a:extLst>
                </a:gridCol>
                <a:gridCol w="976659">
                  <a:extLst>
                    <a:ext uri="{9D8B030D-6E8A-4147-A177-3AD203B41FA5}">
                      <a16:colId xmlns:a16="http://schemas.microsoft.com/office/drawing/2014/main" val="2348194931"/>
                    </a:ext>
                  </a:extLst>
                </a:gridCol>
                <a:gridCol w="976659">
                  <a:extLst>
                    <a:ext uri="{9D8B030D-6E8A-4147-A177-3AD203B41FA5}">
                      <a16:colId xmlns:a16="http://schemas.microsoft.com/office/drawing/2014/main" val="1942874009"/>
                    </a:ext>
                  </a:extLst>
                </a:gridCol>
                <a:gridCol w="976659">
                  <a:extLst>
                    <a:ext uri="{9D8B030D-6E8A-4147-A177-3AD203B41FA5}">
                      <a16:colId xmlns:a16="http://schemas.microsoft.com/office/drawing/2014/main" val="179332885"/>
                    </a:ext>
                  </a:extLst>
                </a:gridCol>
                <a:gridCol w="976659">
                  <a:extLst>
                    <a:ext uri="{9D8B030D-6E8A-4147-A177-3AD203B41FA5}">
                      <a16:colId xmlns:a16="http://schemas.microsoft.com/office/drawing/2014/main" val="1156417289"/>
                    </a:ext>
                  </a:extLst>
                </a:gridCol>
                <a:gridCol w="976659">
                  <a:extLst>
                    <a:ext uri="{9D8B030D-6E8A-4147-A177-3AD203B41FA5}">
                      <a16:colId xmlns:a16="http://schemas.microsoft.com/office/drawing/2014/main" val="3115830236"/>
                    </a:ext>
                  </a:extLst>
                </a:gridCol>
              </a:tblGrid>
              <a:tr h="385550">
                <a:tc>
                  <a:txBody>
                    <a:bodyPr/>
                    <a:lstStyle/>
                    <a:p>
                      <a:r>
                        <a:rPr lang="en-US" dirty="0"/>
                        <a:t>#Entries for 2024</a:t>
                      </a:r>
                    </a:p>
                  </a:txBody>
                  <a:tcPr/>
                </a:tc>
                <a:tc>
                  <a:txBody>
                    <a:bodyPr/>
                    <a:lstStyle/>
                    <a:p>
                      <a:r>
                        <a:rPr lang="en-US" dirty="0"/>
                        <a:t>805</a:t>
                      </a:r>
                    </a:p>
                  </a:txBody>
                  <a:tcPr/>
                </a:tc>
                <a:tc>
                  <a:txBody>
                    <a:bodyPr/>
                    <a:lstStyle/>
                    <a:p>
                      <a:r>
                        <a:rPr lang="en-US" dirty="0"/>
                        <a:t>808</a:t>
                      </a:r>
                    </a:p>
                  </a:txBody>
                  <a:tcPr/>
                </a:tc>
                <a:tc>
                  <a:txBody>
                    <a:bodyPr/>
                    <a:lstStyle/>
                    <a:p>
                      <a:r>
                        <a:rPr lang="en-US" dirty="0"/>
                        <a:t>28,041</a:t>
                      </a:r>
                    </a:p>
                  </a:txBody>
                  <a:tcPr/>
                </a:tc>
                <a:tc>
                  <a:txBody>
                    <a:bodyPr/>
                    <a:lstStyle/>
                    <a:p>
                      <a:r>
                        <a:rPr lang="en-US" dirty="0"/>
                        <a:t>480</a:t>
                      </a:r>
                    </a:p>
                  </a:txBody>
                  <a:tcPr/>
                </a:tc>
                <a:tc>
                  <a:txBody>
                    <a:bodyPr/>
                    <a:lstStyle/>
                    <a:p>
                      <a:r>
                        <a:rPr lang="en-US" dirty="0"/>
                        <a:t>22,335</a:t>
                      </a:r>
                    </a:p>
                  </a:txBody>
                  <a:tcPr/>
                </a:tc>
                <a:tc>
                  <a:txBody>
                    <a:bodyPr/>
                    <a:lstStyle/>
                    <a:p>
                      <a:r>
                        <a:rPr lang="en-US" dirty="0"/>
                        <a:t>38</a:t>
                      </a:r>
                    </a:p>
                  </a:txBody>
                  <a:tcPr/>
                </a:tc>
                <a:extLst>
                  <a:ext uri="{0D108BD9-81ED-4DB2-BD59-A6C34878D82A}">
                    <a16:rowId xmlns:a16="http://schemas.microsoft.com/office/drawing/2014/main" val="2214187467"/>
                  </a:ext>
                </a:extLst>
              </a:tr>
              <a:tr h="385550">
                <a:tc>
                  <a:txBody>
                    <a:bodyPr/>
                    <a:lstStyle/>
                    <a:p>
                      <a:r>
                        <a:rPr lang="en-US" dirty="0"/>
                        <a:t>#Entries for 2025</a:t>
                      </a:r>
                    </a:p>
                  </a:txBody>
                  <a:tcPr/>
                </a:tc>
                <a:tc>
                  <a:txBody>
                    <a:bodyPr/>
                    <a:lstStyle/>
                    <a:p>
                      <a:r>
                        <a:rPr lang="en-US" dirty="0"/>
                        <a:t>622</a:t>
                      </a:r>
                    </a:p>
                  </a:txBody>
                  <a:tcPr/>
                </a:tc>
                <a:tc>
                  <a:txBody>
                    <a:bodyPr/>
                    <a:lstStyle/>
                    <a:p>
                      <a:r>
                        <a:rPr lang="en-US" dirty="0"/>
                        <a:t>679</a:t>
                      </a:r>
                    </a:p>
                  </a:txBody>
                  <a:tcPr/>
                </a:tc>
                <a:tc>
                  <a:txBody>
                    <a:bodyPr/>
                    <a:lstStyle/>
                    <a:p>
                      <a:r>
                        <a:rPr lang="en-US" dirty="0"/>
                        <a:t>21,846</a:t>
                      </a:r>
                    </a:p>
                  </a:txBody>
                  <a:tcPr/>
                </a:tc>
                <a:tc>
                  <a:txBody>
                    <a:bodyPr/>
                    <a:lstStyle/>
                    <a:p>
                      <a:r>
                        <a:rPr lang="en-US" dirty="0"/>
                        <a:t>379</a:t>
                      </a:r>
                    </a:p>
                  </a:txBody>
                  <a:tcPr/>
                </a:tc>
                <a:tc>
                  <a:txBody>
                    <a:bodyPr/>
                    <a:lstStyle/>
                    <a:p>
                      <a:r>
                        <a:rPr lang="en-US" dirty="0"/>
                        <a:t>17,572</a:t>
                      </a:r>
                    </a:p>
                  </a:txBody>
                  <a:tcPr/>
                </a:tc>
                <a:tc>
                  <a:txBody>
                    <a:bodyPr/>
                    <a:lstStyle/>
                    <a:p>
                      <a:r>
                        <a:rPr lang="en-US" dirty="0"/>
                        <a:t>33</a:t>
                      </a:r>
                    </a:p>
                  </a:txBody>
                  <a:tcPr/>
                </a:tc>
                <a:extLst>
                  <a:ext uri="{0D108BD9-81ED-4DB2-BD59-A6C34878D82A}">
                    <a16:rowId xmlns:a16="http://schemas.microsoft.com/office/drawing/2014/main" val="1129171266"/>
                  </a:ext>
                </a:extLst>
              </a:tr>
            </a:tbl>
          </a:graphicData>
        </a:graphic>
      </p:graphicFrame>
    </p:spTree>
    <p:extLst>
      <p:ext uri="{BB962C8B-B14F-4D97-AF65-F5344CB8AC3E}">
        <p14:creationId xmlns:p14="http://schemas.microsoft.com/office/powerpoint/2010/main" val="5891340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F0843D-0399-D102-9EBB-36348E9C4CB9}"/>
              </a:ext>
            </a:extLst>
          </p:cNvPr>
          <p:cNvSpPr>
            <a:spLocks noGrp="1"/>
          </p:cNvSpPr>
          <p:nvPr>
            <p:ph type="title"/>
          </p:nvPr>
        </p:nvSpPr>
        <p:spPr/>
        <p:txBody>
          <a:bodyPr/>
          <a:lstStyle/>
          <a:p>
            <a:r>
              <a:rPr lang="en-US" dirty="0"/>
              <a:t>Ethnicity</a:t>
            </a:r>
          </a:p>
        </p:txBody>
      </p:sp>
      <p:sp>
        <p:nvSpPr>
          <p:cNvPr id="3" name="Content Placeholder 2">
            <a:extLst>
              <a:ext uri="{FF2B5EF4-FFF2-40B4-BE49-F238E27FC236}">
                <a16:creationId xmlns:a16="http://schemas.microsoft.com/office/drawing/2014/main" id="{23362EE0-A466-316E-53DF-E1899D78B39B}"/>
              </a:ext>
            </a:extLst>
          </p:cNvPr>
          <p:cNvSpPr>
            <a:spLocks noGrp="1"/>
          </p:cNvSpPr>
          <p:nvPr>
            <p:ph idx="1"/>
          </p:nvPr>
        </p:nvSpPr>
        <p:spPr>
          <a:xfrm>
            <a:off x="838200" y="1825625"/>
            <a:ext cx="3332747" cy="4351338"/>
          </a:xfrm>
        </p:spPr>
        <p:txBody>
          <a:bodyPr/>
          <a:lstStyle/>
          <a:p>
            <a:r>
              <a:rPr lang="en-US" dirty="0"/>
              <a:t>Hispanic or Latino ethnicity with lower compliance compared to Non-Hispanic or Latino members</a:t>
            </a:r>
          </a:p>
        </p:txBody>
      </p:sp>
      <p:pic>
        <p:nvPicPr>
          <p:cNvPr id="9" name="Picture 8">
            <a:extLst>
              <a:ext uri="{FF2B5EF4-FFF2-40B4-BE49-F238E27FC236}">
                <a16:creationId xmlns:a16="http://schemas.microsoft.com/office/drawing/2014/main" id="{9251CA33-1FB7-8CB2-45CF-8C913D0DAC88}"/>
              </a:ext>
            </a:extLst>
          </p:cNvPr>
          <p:cNvPicPr>
            <a:picLocks noChangeAspect="1"/>
          </p:cNvPicPr>
          <p:nvPr/>
        </p:nvPicPr>
        <p:blipFill>
          <a:blip r:embed="rId2"/>
          <a:stretch>
            <a:fillRect/>
          </a:stretch>
        </p:blipFill>
        <p:spPr>
          <a:xfrm>
            <a:off x="5507700" y="1568060"/>
            <a:ext cx="6427626" cy="3721879"/>
          </a:xfrm>
          <a:prstGeom prst="rect">
            <a:avLst/>
          </a:prstGeom>
        </p:spPr>
      </p:pic>
    </p:spTree>
    <p:extLst>
      <p:ext uri="{BB962C8B-B14F-4D97-AF65-F5344CB8AC3E}">
        <p14:creationId xmlns:p14="http://schemas.microsoft.com/office/powerpoint/2010/main" val="16159898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8FF601-7820-768B-C659-AE0614E6983B}"/>
              </a:ext>
            </a:extLst>
          </p:cNvPr>
          <p:cNvSpPr>
            <a:spLocks noGrp="1"/>
          </p:cNvSpPr>
          <p:nvPr>
            <p:ph type="title"/>
          </p:nvPr>
        </p:nvSpPr>
        <p:spPr/>
        <p:txBody>
          <a:bodyPr/>
          <a:lstStyle/>
          <a:p>
            <a:r>
              <a:rPr lang="en-US" dirty="0"/>
              <a:t>Language spoken</a:t>
            </a:r>
          </a:p>
        </p:txBody>
      </p:sp>
      <p:sp>
        <p:nvSpPr>
          <p:cNvPr id="3" name="Content Placeholder 2">
            <a:extLst>
              <a:ext uri="{FF2B5EF4-FFF2-40B4-BE49-F238E27FC236}">
                <a16:creationId xmlns:a16="http://schemas.microsoft.com/office/drawing/2014/main" id="{0C139897-D9F5-2E0C-1967-75CF70D5EBA0}"/>
              </a:ext>
            </a:extLst>
          </p:cNvPr>
          <p:cNvSpPr>
            <a:spLocks noGrp="1"/>
          </p:cNvSpPr>
          <p:nvPr>
            <p:ph idx="1"/>
          </p:nvPr>
        </p:nvSpPr>
        <p:spPr>
          <a:xfrm>
            <a:off x="838200" y="1825625"/>
            <a:ext cx="4840705" cy="4351338"/>
          </a:xfrm>
        </p:spPr>
        <p:txBody>
          <a:bodyPr/>
          <a:lstStyle/>
          <a:p>
            <a:r>
              <a:rPr lang="en-US" dirty="0"/>
              <a:t>Interestingly, members who speak Spanish with better percent compliance than English-speaking members</a:t>
            </a:r>
          </a:p>
        </p:txBody>
      </p:sp>
      <p:pic>
        <p:nvPicPr>
          <p:cNvPr id="9" name="Picture 8">
            <a:extLst>
              <a:ext uri="{FF2B5EF4-FFF2-40B4-BE49-F238E27FC236}">
                <a16:creationId xmlns:a16="http://schemas.microsoft.com/office/drawing/2014/main" id="{12F97F76-2186-8F0C-0A33-43FF81F122C3}"/>
              </a:ext>
            </a:extLst>
          </p:cNvPr>
          <p:cNvPicPr>
            <a:picLocks noChangeAspect="1"/>
          </p:cNvPicPr>
          <p:nvPr/>
        </p:nvPicPr>
        <p:blipFill>
          <a:blip r:embed="rId3"/>
          <a:stretch>
            <a:fillRect/>
          </a:stretch>
        </p:blipFill>
        <p:spPr>
          <a:xfrm>
            <a:off x="5741792" y="1541824"/>
            <a:ext cx="5612008" cy="3774351"/>
          </a:xfrm>
          <a:prstGeom prst="rect">
            <a:avLst/>
          </a:prstGeom>
        </p:spPr>
      </p:pic>
    </p:spTree>
    <p:extLst>
      <p:ext uri="{BB962C8B-B14F-4D97-AF65-F5344CB8AC3E}">
        <p14:creationId xmlns:p14="http://schemas.microsoft.com/office/powerpoint/2010/main" val="487892601"/>
      </p:ext>
    </p:extLst>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2013 - 2022 Theme</Template>
  <TotalTime>12816</TotalTime>
  <Words>1172</Words>
  <Application>Microsoft Office PowerPoint</Application>
  <PresentationFormat>Widescreen</PresentationFormat>
  <Paragraphs>126</Paragraphs>
  <Slides>18</Slides>
  <Notes>12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18</vt:i4>
      </vt:variant>
    </vt:vector>
  </HeadingPairs>
  <TitlesOfParts>
    <vt:vector size="26" baseType="lpstr">
      <vt:lpstr>Aptos</vt:lpstr>
      <vt:lpstr>Arial</vt:lpstr>
      <vt:lpstr>BlinkMacSystemFont</vt:lpstr>
      <vt:lpstr>Calibri</vt:lpstr>
      <vt:lpstr>Calibri Light</vt:lpstr>
      <vt:lpstr>Cambria Math</vt:lpstr>
      <vt:lpstr>open-sans</vt:lpstr>
      <vt:lpstr>Office 2013 - 2022 Theme</vt:lpstr>
      <vt:lpstr>Adult Access to Preventive/Ambulatory Health Services</vt:lpstr>
      <vt:lpstr>Background</vt:lpstr>
      <vt:lpstr>HEDIS Adult Access to Preventive/Ambulatory Health Services (AAP) measure</vt:lpstr>
      <vt:lpstr>Overview of Project</vt:lpstr>
      <vt:lpstr>Age</vt:lpstr>
      <vt:lpstr>Sex</vt:lpstr>
      <vt:lpstr>Race</vt:lpstr>
      <vt:lpstr>Ethnicity</vt:lpstr>
      <vt:lpstr>Language spoken</vt:lpstr>
      <vt:lpstr>Setting</vt:lpstr>
      <vt:lpstr>Region</vt:lpstr>
      <vt:lpstr>Enrolled in Case Management</vt:lpstr>
      <vt:lpstr>Summary</vt:lpstr>
      <vt:lpstr>Current Interventions</vt:lpstr>
      <vt:lpstr>Interventions continued</vt:lpstr>
      <vt:lpstr>Recommendations</vt:lpstr>
      <vt:lpstr>Sources</vt:lpstr>
      <vt:lpstr>Acknowledgements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Adult Access to Preventive/Ambulatory Health Services</dc:title>
  <dc:creator>Balamurugan, Priya</dc:creator>
  <cp:lastModifiedBy>Gautier, Joseph M.</cp:lastModifiedBy>
  <cp:revision>58</cp:revision>
  <dcterms:created xsi:type="dcterms:W3CDTF">2026-02-03T23:24:45Z</dcterms:created>
  <dcterms:modified xsi:type="dcterms:W3CDTF">2026-08-25T15:24:32Z</dcterms:modified>
</cp:coreProperties>
</file>