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IBM Plex Sans"/>
      <p:regular r:id="rId19"/>
      <p:bold r:id="rId20"/>
      <p:italic r:id="rId21"/>
      <p:boldItalic r:id="rId22"/>
    </p:embeddedFont>
    <p:embeddedFont>
      <p:font typeface="Bangers"/>
      <p:regular r:id="rId23"/>
    </p:embeddedFont>
    <p:embeddedFont>
      <p:font typeface="Chewy"/>
      <p:regular r:id="rId24"/>
    </p:embeddedFont>
    <p:embeddedFont>
      <p:font typeface="Nunito"/>
      <p:regular r:id="rId25"/>
      <p:bold r:id="rId26"/>
      <p:italic r:id="rId27"/>
      <p:boldItalic r:id="rId28"/>
    </p:embeddedFont>
    <p:embeddedFont>
      <p:font typeface="Coming Soon"/>
      <p:regular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IBMPlexSans-bold.fntdata"/><Relationship Id="rId22" Type="http://schemas.openxmlformats.org/officeDocument/2006/relationships/font" Target="fonts/IBMPlexSans-boldItalic.fntdata"/><Relationship Id="rId21" Type="http://schemas.openxmlformats.org/officeDocument/2006/relationships/font" Target="fonts/IBMPlexSans-italic.fntdata"/><Relationship Id="rId24" Type="http://schemas.openxmlformats.org/officeDocument/2006/relationships/font" Target="fonts/Chewy-regular.fntdata"/><Relationship Id="rId23" Type="http://schemas.openxmlformats.org/officeDocument/2006/relationships/font" Target="fonts/Bangers-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Nunito-bold.fntdata"/><Relationship Id="rId25" Type="http://schemas.openxmlformats.org/officeDocument/2006/relationships/font" Target="fonts/Nunito-regular.fntdata"/><Relationship Id="rId28" Type="http://schemas.openxmlformats.org/officeDocument/2006/relationships/font" Target="fonts/Nunito-boldItalic.fntdata"/><Relationship Id="rId27" Type="http://schemas.openxmlformats.org/officeDocument/2006/relationships/font" Target="fonts/Nunito-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omingSoon-regular.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IBMPlexSans-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ce8c0ac6d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ce8c0ac6d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Region 3: 2024 has 76%--&gt; Regions 1 and 5 high too </a:t>
            </a:r>
            <a:endParaRPr/>
          </a:p>
          <a:p>
            <a:pPr indent="0" lvl="0" marL="0" rtl="0" algn="l">
              <a:spcBef>
                <a:spcPts val="0"/>
              </a:spcBef>
              <a:spcAft>
                <a:spcPts val="0"/>
              </a:spcAft>
              <a:buNone/>
            </a:pPr>
            <a:r>
              <a:rPr lang="en"/>
              <a:t>Region 5 with </a:t>
            </a:r>
            <a:r>
              <a:rPr lang="en"/>
              <a:t>larger decrease in 2025***</a:t>
            </a:r>
            <a:endParaRPr/>
          </a:p>
          <a:p>
            <a:pPr indent="0" lvl="0" marL="0" rtl="0" algn="l">
              <a:spcBef>
                <a:spcPts val="0"/>
              </a:spcBef>
              <a:spcAft>
                <a:spcPts val="0"/>
              </a:spcAft>
              <a:buNone/>
            </a:pPr>
            <a:r>
              <a:rPr lang="en"/>
              <a:t>Region 4 with lowest in general (47 then 42)</a:t>
            </a:r>
            <a:endParaRPr/>
          </a:p>
          <a:p>
            <a:pPr indent="0" lvl="0" marL="45720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ce8c0ac6da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ce8c0ac6da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ce8c0ac6da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ce8c0ac6da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ce8c0ac6da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ce8c0ac6da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c58d99dbb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c58d99dbb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Tardive dyskinesia: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c58d99dbb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c58d99dbb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ce8c0ac6da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ce8c0ac6da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ce8c0ac6da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ce8c0ac6da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2023: 55%</a:t>
            </a:r>
            <a:endParaRPr/>
          </a:p>
          <a:p>
            <a:pPr indent="-298450" lvl="0" marL="457200" rtl="0" algn="l">
              <a:spcBef>
                <a:spcPts val="0"/>
              </a:spcBef>
              <a:spcAft>
                <a:spcPts val="0"/>
              </a:spcAft>
              <a:buSzPts val="1100"/>
              <a:buChar char="●"/>
            </a:pPr>
            <a:r>
              <a:rPr lang="en"/>
              <a:t>2024 and 2025: 60%</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ceed0ada02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ceed0ada02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Ages 1-11: 59% (2024) and 53% (2025)</a:t>
            </a:r>
            <a:endParaRPr/>
          </a:p>
          <a:p>
            <a:pPr indent="-298450" lvl="0" marL="457200" rtl="0" algn="l">
              <a:spcBef>
                <a:spcPts val="0"/>
              </a:spcBef>
              <a:spcAft>
                <a:spcPts val="0"/>
              </a:spcAft>
              <a:buSzPts val="1100"/>
              <a:buChar char="●"/>
            </a:pPr>
            <a:r>
              <a:rPr lang="en"/>
              <a:t>Ages 12-17: 61 (2024) and 64(2025)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c58d99dbbd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c58d99dbbd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Female had 10% higher documentation</a:t>
            </a:r>
            <a:endParaRPr/>
          </a:p>
          <a:p>
            <a:pPr indent="-298450" lvl="0" marL="457200" rtl="0" algn="l">
              <a:spcBef>
                <a:spcPts val="0"/>
              </a:spcBef>
              <a:spcAft>
                <a:spcPts val="0"/>
              </a:spcAft>
              <a:buSzPts val="1100"/>
              <a:buChar char="●"/>
            </a:pPr>
            <a:r>
              <a:rPr lang="en"/>
              <a:t>Generally stable over both years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c58d99dbbd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c58d99dbbd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Several other races (American indian, </a:t>
            </a:r>
            <a:r>
              <a:rPr lang="en"/>
              <a:t>Native</a:t>
            </a:r>
            <a:r>
              <a:rPr lang="en"/>
              <a:t> hawaiian/Pacific islander, multiple races/unknown race) were included in the data however made up such a small proportion of the cohort that did not analyze the data </a:t>
            </a:r>
            <a:endParaRPr/>
          </a:p>
          <a:p>
            <a:pPr indent="-298450" lvl="0" marL="457200" rtl="0" algn="l">
              <a:spcBef>
                <a:spcPts val="0"/>
              </a:spcBef>
              <a:spcAft>
                <a:spcPts val="0"/>
              </a:spcAft>
              <a:buSzPts val="1100"/>
              <a:buChar char="●"/>
            </a:pPr>
            <a:r>
              <a:rPr lang="en"/>
              <a:t>White: 64% </a:t>
            </a:r>
            <a:endParaRPr/>
          </a:p>
          <a:p>
            <a:pPr indent="-298450" lvl="0" marL="457200" rtl="0" algn="l">
              <a:spcBef>
                <a:spcPts val="0"/>
              </a:spcBef>
              <a:spcAft>
                <a:spcPts val="0"/>
              </a:spcAft>
              <a:buSzPts val="1100"/>
              <a:buChar char="●"/>
            </a:pPr>
            <a:r>
              <a:rPr lang="en"/>
              <a:t>Black 57%</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ce8c0ac6da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ce8c0ac6da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Rural: 58 and 52 </a:t>
            </a:r>
            <a:endParaRPr/>
          </a:p>
          <a:p>
            <a:pPr indent="-298450" lvl="0" marL="457200" rtl="0" algn="l">
              <a:spcBef>
                <a:spcPts val="0"/>
              </a:spcBef>
              <a:spcAft>
                <a:spcPts val="0"/>
              </a:spcAft>
              <a:buSzPts val="1100"/>
              <a:buChar char="●"/>
            </a:pPr>
            <a:r>
              <a:rPr lang="en"/>
              <a:t>Urban: 62 and 64</a:t>
            </a:r>
            <a:endParaRPr/>
          </a:p>
          <a:p>
            <a:pPr indent="-298450" lvl="0" marL="457200" rtl="0" algn="l">
              <a:spcBef>
                <a:spcPts val="0"/>
              </a:spcBef>
              <a:spcAft>
                <a:spcPts val="0"/>
              </a:spcAft>
              <a:buSzPts val="1100"/>
              <a:buChar char="●"/>
            </a:pPr>
            <a:r>
              <a:rPr lang="en"/>
              <a:t>Consistent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doi.org/10.1176/foc.6.3.foc368" TargetMode="External"/><Relationship Id="rId4" Type="http://schemas.openxmlformats.org/officeDocument/2006/relationships/hyperlink" Target="https://pubmed.ncbi.nlm.nih.gov/26703912/?utm_source=chatgpt.com" TargetMode="External"/><Relationship Id="rId5" Type="http://schemas.openxmlformats.org/officeDocument/2006/relationships/hyperlink" Target="https://pubmed.ncbi.nlm.nih.gov/26703912/" TargetMode="External"/><Relationship Id="rId6" Type="http://schemas.openxmlformats.org/officeDocument/2006/relationships/hyperlink" Target="https://childmind.org/article/children-and-antipsychotic-medications-child-mind-institute/?utm_source=chatgpt.com" TargetMode="External"/><Relationship Id="rId7" Type="http://schemas.openxmlformats.org/officeDocument/2006/relationships/hyperlink" Target="https://childmind.org/article/children-and-antipsychotic-medications-child-mind-institute/?utm_source=chatgpt.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311700" y="959425"/>
            <a:ext cx="8520600" cy="26904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sz="4044">
                <a:solidFill>
                  <a:srgbClr val="000000"/>
                </a:solidFill>
                <a:latin typeface="Fredoka One"/>
                <a:ea typeface="Fredoka One"/>
                <a:cs typeface="Fredoka One"/>
                <a:sym typeface="Fredoka One"/>
              </a:rPr>
              <a:t>Use of First Line Psychosocial Care for Children and</a:t>
            </a:r>
            <a:endParaRPr sz="4044">
              <a:solidFill>
                <a:srgbClr val="000000"/>
              </a:solidFill>
              <a:latin typeface="Fredoka One"/>
              <a:ea typeface="Fredoka One"/>
              <a:cs typeface="Fredoka One"/>
              <a:sym typeface="Fredoka One"/>
            </a:endParaRPr>
          </a:p>
          <a:p>
            <a:pPr indent="0" lvl="0" marL="0" rtl="0" algn="ctr">
              <a:spcBef>
                <a:spcPts val="0"/>
              </a:spcBef>
              <a:spcAft>
                <a:spcPts val="0"/>
              </a:spcAft>
              <a:buNone/>
            </a:pPr>
            <a:r>
              <a:rPr lang="en" sz="4044">
                <a:solidFill>
                  <a:srgbClr val="000000"/>
                </a:solidFill>
                <a:latin typeface="Fredoka One"/>
                <a:ea typeface="Fredoka One"/>
                <a:cs typeface="Fredoka One"/>
                <a:sym typeface="Fredoka One"/>
              </a:rPr>
              <a:t>Adolescents on Antipsychotics</a:t>
            </a:r>
            <a:endParaRPr sz="4044">
              <a:solidFill>
                <a:srgbClr val="000000"/>
              </a:solidFill>
              <a:latin typeface="Fredoka One"/>
              <a:ea typeface="Fredoka One"/>
              <a:cs typeface="Fredoka One"/>
              <a:sym typeface="Fredoka One"/>
            </a:endParaRPr>
          </a:p>
          <a:p>
            <a:pPr indent="0" lvl="0" marL="0" rtl="0" algn="l">
              <a:spcBef>
                <a:spcPts val="0"/>
              </a:spcBef>
              <a:spcAft>
                <a:spcPts val="0"/>
              </a:spcAft>
              <a:buNone/>
            </a:pPr>
            <a:r>
              <a:t/>
            </a:r>
            <a:endParaRPr/>
          </a:p>
        </p:txBody>
      </p:sp>
      <p:sp>
        <p:nvSpPr>
          <p:cNvPr id="129" name="Google Shape;129;p13"/>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fontScale="25000" lnSpcReduction="20000"/>
          </a:bodyPr>
          <a:lstStyle/>
          <a:p>
            <a:pPr indent="0" lvl="0" marL="0" rtl="0" algn="ctr">
              <a:lnSpc>
                <a:spcPct val="90000"/>
              </a:lnSpc>
              <a:spcBef>
                <a:spcPts val="1000"/>
              </a:spcBef>
              <a:spcAft>
                <a:spcPts val="0"/>
              </a:spcAft>
              <a:buNone/>
            </a:pPr>
            <a:r>
              <a:rPr b="0" lang="en" sz="6494">
                <a:latin typeface="Bangers"/>
                <a:ea typeface="Bangers"/>
                <a:cs typeface="Bangers"/>
                <a:sym typeface="Bangers"/>
              </a:rPr>
              <a:t>Ally Spring, MS4</a:t>
            </a:r>
            <a:endParaRPr b="0" sz="6494">
              <a:latin typeface="Bangers"/>
              <a:ea typeface="Bangers"/>
              <a:cs typeface="Bangers"/>
              <a:sym typeface="Bangers"/>
            </a:endParaRPr>
          </a:p>
          <a:p>
            <a:pPr indent="0" lvl="0" marL="0" rtl="0" algn="ctr">
              <a:lnSpc>
                <a:spcPct val="90000"/>
              </a:lnSpc>
              <a:spcBef>
                <a:spcPts val="1000"/>
              </a:spcBef>
              <a:spcAft>
                <a:spcPts val="0"/>
              </a:spcAft>
              <a:buNone/>
            </a:pPr>
            <a:r>
              <a:rPr b="0" lang="en" sz="6494">
                <a:latin typeface="Bangers"/>
                <a:ea typeface="Bangers"/>
                <a:cs typeface="Bangers"/>
                <a:sym typeface="Bangers"/>
              </a:rPr>
              <a:t>LSUHSC School of Medicine </a:t>
            </a:r>
            <a:endParaRPr b="0" sz="6494">
              <a:latin typeface="Bangers"/>
              <a:ea typeface="Bangers"/>
              <a:cs typeface="Bangers"/>
              <a:sym typeface="Bangers"/>
            </a:endParaRPr>
          </a:p>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2"/>
          <p:cNvSpPr txBox="1"/>
          <p:nvPr>
            <p:ph type="title"/>
          </p:nvPr>
        </p:nvSpPr>
        <p:spPr>
          <a:xfrm>
            <a:off x="579950" y="467500"/>
            <a:ext cx="7505700" cy="954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4000">
                <a:latin typeface="Chewy"/>
                <a:ea typeface="Chewy"/>
                <a:cs typeface="Chewy"/>
                <a:sym typeface="Chewy"/>
              </a:rPr>
              <a:t>Region</a:t>
            </a:r>
            <a:endParaRPr>
              <a:latin typeface="Chewy"/>
              <a:ea typeface="Chewy"/>
              <a:cs typeface="Chewy"/>
              <a:sym typeface="Chewy"/>
            </a:endParaRPr>
          </a:p>
          <a:p>
            <a:pPr indent="0" lvl="0" marL="0" rtl="0" algn="l">
              <a:spcBef>
                <a:spcPts val="0"/>
              </a:spcBef>
              <a:spcAft>
                <a:spcPts val="0"/>
              </a:spcAft>
              <a:buNone/>
            </a:pPr>
            <a:r>
              <a:t/>
            </a:r>
            <a:endParaRPr/>
          </a:p>
        </p:txBody>
      </p:sp>
      <p:pic>
        <p:nvPicPr>
          <p:cNvPr id="186" name="Google Shape;186;p22" title="Screenshot 2026-03-10 at 9.05.10 AM.png"/>
          <p:cNvPicPr preferRelativeResize="0"/>
          <p:nvPr/>
        </p:nvPicPr>
        <p:blipFill>
          <a:blip r:embed="rId3">
            <a:alphaModFix/>
          </a:blip>
          <a:stretch>
            <a:fillRect/>
          </a:stretch>
        </p:blipFill>
        <p:spPr>
          <a:xfrm>
            <a:off x="304800" y="1620938"/>
            <a:ext cx="2749000" cy="2644685"/>
          </a:xfrm>
          <a:prstGeom prst="rect">
            <a:avLst/>
          </a:prstGeom>
          <a:noFill/>
          <a:ln>
            <a:noFill/>
          </a:ln>
        </p:spPr>
      </p:pic>
      <p:pic>
        <p:nvPicPr>
          <p:cNvPr id="187" name="Google Shape;187;p22" title="Screenshot 2026-03-11 at 7.08.55 AM.png"/>
          <p:cNvPicPr preferRelativeResize="0"/>
          <p:nvPr/>
        </p:nvPicPr>
        <p:blipFill>
          <a:blip r:embed="rId4">
            <a:alphaModFix/>
          </a:blip>
          <a:stretch>
            <a:fillRect/>
          </a:stretch>
        </p:blipFill>
        <p:spPr>
          <a:xfrm>
            <a:off x="2969100" y="1144525"/>
            <a:ext cx="5921401" cy="3597526"/>
          </a:xfrm>
          <a:prstGeom prst="rect">
            <a:avLst/>
          </a:prstGeom>
          <a:noFill/>
          <a:ln>
            <a:noFill/>
          </a:ln>
        </p:spPr>
      </p:pic>
      <p:sp>
        <p:nvSpPr>
          <p:cNvPr id="188" name="Google Shape;188;p22"/>
          <p:cNvSpPr/>
          <p:nvPr/>
        </p:nvSpPr>
        <p:spPr>
          <a:xfrm>
            <a:off x="4805975" y="1768250"/>
            <a:ext cx="181500" cy="120900"/>
          </a:xfrm>
          <a:prstGeom prst="flowChartSummingJunction">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9" name="Google Shape;189;p22"/>
          <p:cNvSpPr/>
          <p:nvPr/>
        </p:nvSpPr>
        <p:spPr>
          <a:xfrm>
            <a:off x="3907000" y="1935775"/>
            <a:ext cx="181500" cy="120900"/>
          </a:xfrm>
          <a:prstGeom prst="flowChartSummingJunction">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3"/>
          <p:cNvSpPr txBox="1"/>
          <p:nvPr>
            <p:ph type="title"/>
          </p:nvPr>
        </p:nvSpPr>
        <p:spPr>
          <a:xfrm>
            <a:off x="637025" y="447850"/>
            <a:ext cx="25575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latin typeface="Chewy"/>
                <a:ea typeface="Chewy"/>
                <a:cs typeface="Chewy"/>
                <a:sym typeface="Chewy"/>
              </a:rPr>
              <a:t>Key Points </a:t>
            </a:r>
            <a:endParaRPr/>
          </a:p>
        </p:txBody>
      </p:sp>
      <p:grpSp>
        <p:nvGrpSpPr>
          <p:cNvPr id="195" name="Google Shape;195;p23"/>
          <p:cNvGrpSpPr/>
          <p:nvPr/>
        </p:nvGrpSpPr>
        <p:grpSpPr>
          <a:xfrm>
            <a:off x="3363519" y="293577"/>
            <a:ext cx="4702686" cy="3176258"/>
            <a:chOff x="2068883" y="962540"/>
            <a:chExt cx="4206338" cy="3218419"/>
          </a:xfrm>
        </p:grpSpPr>
        <p:sp>
          <p:nvSpPr>
            <p:cNvPr id="196" name="Google Shape;196;p23"/>
            <p:cNvSpPr/>
            <p:nvPr/>
          </p:nvSpPr>
          <p:spPr>
            <a:xfrm>
              <a:off x="2068883" y="3378460"/>
              <a:ext cx="804600" cy="800400"/>
            </a:xfrm>
            <a:prstGeom prst="roundRect">
              <a:avLst>
                <a:gd fmla="val 16667" name="adj"/>
              </a:avLst>
            </a:prstGeom>
            <a:solidFill>
              <a:srgbClr val="FFFFFF"/>
            </a:solidFill>
            <a:ln cap="flat" cmpd="sng" w="9400">
              <a:solidFill>
                <a:srgbClr val="000000"/>
              </a:solidFill>
              <a:prstDash val="solid"/>
              <a:round/>
              <a:headEnd len="sm" w="sm" type="none"/>
              <a:tailEnd len="sm" w="sm" type="none"/>
            </a:ln>
          </p:spPr>
          <p:txBody>
            <a:bodyPr anchorCtr="0" anchor="ctr" bIns="90225" lIns="90225" spcFirstLastPara="1" rIns="90225" wrap="square" tIns="90225">
              <a:noAutofit/>
            </a:bodyPr>
            <a:lstStyle/>
            <a:p>
              <a:pPr indent="0" lvl="0" marL="0" rtl="0" algn="l">
                <a:lnSpc>
                  <a:spcPct val="80000"/>
                </a:lnSpc>
                <a:spcBef>
                  <a:spcPts val="0"/>
                </a:spcBef>
                <a:spcAft>
                  <a:spcPts val="0"/>
                </a:spcAft>
                <a:buNone/>
              </a:pPr>
              <a:r>
                <a:t/>
              </a:r>
              <a:endParaRPr sz="1381">
                <a:solidFill>
                  <a:schemeClr val="dk1"/>
                </a:solidFill>
              </a:endParaRPr>
            </a:p>
          </p:txBody>
        </p:sp>
        <p:sp>
          <p:nvSpPr>
            <p:cNvPr id="197" name="Google Shape;197;p23"/>
            <p:cNvSpPr/>
            <p:nvPr/>
          </p:nvSpPr>
          <p:spPr>
            <a:xfrm>
              <a:off x="2879221" y="3376360"/>
              <a:ext cx="3396000" cy="804600"/>
            </a:xfrm>
            <a:prstGeom prst="roundRect">
              <a:avLst>
                <a:gd fmla="val 50000" name="adj"/>
              </a:avLst>
            </a:prstGeom>
            <a:solidFill>
              <a:srgbClr val="E8F4FF"/>
            </a:solidFill>
            <a:ln cap="flat" cmpd="sng" w="9400">
              <a:solidFill>
                <a:srgbClr val="000000"/>
              </a:solidFill>
              <a:prstDash val="solid"/>
              <a:round/>
              <a:headEnd len="sm" w="sm" type="none"/>
              <a:tailEnd len="sm" w="sm" type="none"/>
            </a:ln>
          </p:spPr>
          <p:txBody>
            <a:bodyPr anchorCtr="0" anchor="ctr" bIns="117300" lIns="180475" spcFirstLastPara="1" rIns="180475" wrap="square" tIns="117300">
              <a:noAutofit/>
            </a:bodyPr>
            <a:lstStyle/>
            <a:p>
              <a:pPr indent="0" lvl="0" marL="0" rtl="0" algn="l">
                <a:lnSpc>
                  <a:spcPct val="115000"/>
                </a:lnSpc>
                <a:spcBef>
                  <a:spcPts val="0"/>
                </a:spcBef>
                <a:spcAft>
                  <a:spcPts val="0"/>
                </a:spcAft>
                <a:buNone/>
              </a:pPr>
              <a:r>
                <a:rPr lang="en" sz="1184">
                  <a:solidFill>
                    <a:srgbClr val="010101"/>
                  </a:solidFill>
                  <a:latin typeface="Chewy"/>
                  <a:ea typeface="Chewy"/>
                  <a:cs typeface="Chewy"/>
                  <a:sym typeface="Chewy"/>
                </a:rPr>
                <a:t>Ages 1-11 had lower percentage of psychosocial therapy compared to ages 12-17</a:t>
              </a:r>
              <a:endParaRPr sz="1184">
                <a:solidFill>
                  <a:srgbClr val="010101"/>
                </a:solidFill>
                <a:latin typeface="Chewy"/>
                <a:ea typeface="Chewy"/>
                <a:cs typeface="Chewy"/>
                <a:sym typeface="Chewy"/>
              </a:endParaRPr>
            </a:p>
          </p:txBody>
        </p:sp>
        <p:sp>
          <p:nvSpPr>
            <p:cNvPr id="198" name="Google Shape;198;p23"/>
            <p:cNvSpPr txBox="1"/>
            <p:nvPr/>
          </p:nvSpPr>
          <p:spPr>
            <a:xfrm>
              <a:off x="2068883" y="3376660"/>
              <a:ext cx="804600" cy="804000"/>
            </a:xfrm>
            <a:prstGeom prst="rect">
              <a:avLst/>
            </a:prstGeom>
            <a:solidFill>
              <a:srgbClr val="00FF00"/>
            </a:solidFill>
            <a:ln>
              <a:noFill/>
            </a:ln>
          </p:spPr>
          <p:txBody>
            <a:bodyPr anchorCtr="0" anchor="ctr" bIns="90225" lIns="90225" spcFirstLastPara="1" rIns="90225" wrap="square" tIns="90225">
              <a:noAutofit/>
            </a:bodyPr>
            <a:lstStyle/>
            <a:p>
              <a:pPr indent="0" lvl="0" marL="0" rtl="0" algn="ctr">
                <a:lnSpc>
                  <a:spcPct val="90000"/>
                </a:lnSpc>
                <a:spcBef>
                  <a:spcPts val="0"/>
                </a:spcBef>
                <a:spcAft>
                  <a:spcPts val="0"/>
                </a:spcAft>
                <a:buNone/>
              </a:pPr>
              <a:r>
                <a:t/>
              </a:r>
              <a:endParaRPr sz="3256">
                <a:latin typeface="IBM Plex Sans"/>
                <a:ea typeface="IBM Plex Sans"/>
                <a:cs typeface="IBM Plex Sans"/>
                <a:sym typeface="IBM Plex Sans"/>
              </a:endParaRPr>
            </a:p>
          </p:txBody>
        </p:sp>
        <p:sp>
          <p:nvSpPr>
            <p:cNvPr id="199" name="Google Shape;199;p23"/>
            <p:cNvSpPr/>
            <p:nvPr/>
          </p:nvSpPr>
          <p:spPr>
            <a:xfrm>
              <a:off x="2068883" y="2572503"/>
              <a:ext cx="804600" cy="803100"/>
            </a:xfrm>
            <a:prstGeom prst="roundRect">
              <a:avLst>
                <a:gd fmla="val 16667" name="adj"/>
              </a:avLst>
            </a:prstGeom>
            <a:solidFill>
              <a:srgbClr val="FFFFFF"/>
            </a:solidFill>
            <a:ln cap="flat" cmpd="sng" w="9400">
              <a:solidFill>
                <a:srgbClr val="000000"/>
              </a:solidFill>
              <a:prstDash val="solid"/>
              <a:round/>
              <a:headEnd len="sm" w="sm" type="none"/>
              <a:tailEnd len="sm" w="sm" type="none"/>
            </a:ln>
          </p:spPr>
          <p:txBody>
            <a:bodyPr anchorCtr="0" anchor="ctr" bIns="90225" lIns="90225" spcFirstLastPara="1" rIns="90225" wrap="square" tIns="90225">
              <a:noAutofit/>
            </a:bodyPr>
            <a:lstStyle/>
            <a:p>
              <a:pPr indent="0" lvl="0" marL="0" rtl="0" algn="l">
                <a:lnSpc>
                  <a:spcPct val="80000"/>
                </a:lnSpc>
                <a:spcBef>
                  <a:spcPts val="0"/>
                </a:spcBef>
                <a:spcAft>
                  <a:spcPts val="0"/>
                </a:spcAft>
                <a:buNone/>
              </a:pPr>
              <a:r>
                <a:t/>
              </a:r>
              <a:endParaRPr sz="1381">
                <a:solidFill>
                  <a:schemeClr val="dk1"/>
                </a:solidFill>
              </a:endParaRPr>
            </a:p>
          </p:txBody>
        </p:sp>
        <p:sp>
          <p:nvSpPr>
            <p:cNvPr id="200" name="Google Shape;200;p23"/>
            <p:cNvSpPr/>
            <p:nvPr/>
          </p:nvSpPr>
          <p:spPr>
            <a:xfrm>
              <a:off x="2879221" y="2571753"/>
              <a:ext cx="3396000" cy="804600"/>
            </a:xfrm>
            <a:prstGeom prst="roundRect">
              <a:avLst>
                <a:gd fmla="val 50000" name="adj"/>
              </a:avLst>
            </a:prstGeom>
            <a:solidFill>
              <a:srgbClr val="E8F4FF"/>
            </a:solidFill>
            <a:ln cap="flat" cmpd="sng" w="9400">
              <a:solidFill>
                <a:srgbClr val="000000"/>
              </a:solidFill>
              <a:prstDash val="solid"/>
              <a:round/>
              <a:headEnd len="sm" w="sm" type="none"/>
              <a:tailEnd len="sm" w="sm" type="none"/>
            </a:ln>
          </p:spPr>
          <p:txBody>
            <a:bodyPr anchorCtr="0" anchor="ctr" bIns="117300" lIns="180475" spcFirstLastPara="1" rIns="180475" wrap="square" tIns="117300">
              <a:noAutofit/>
            </a:bodyPr>
            <a:lstStyle/>
            <a:p>
              <a:pPr indent="0" lvl="0" marL="0" rtl="0" algn="l">
                <a:lnSpc>
                  <a:spcPct val="115000"/>
                </a:lnSpc>
                <a:spcBef>
                  <a:spcPts val="0"/>
                </a:spcBef>
                <a:spcAft>
                  <a:spcPts val="0"/>
                </a:spcAft>
                <a:buNone/>
              </a:pPr>
              <a:r>
                <a:rPr lang="en" sz="1184">
                  <a:solidFill>
                    <a:srgbClr val="010101"/>
                  </a:solidFill>
                  <a:latin typeface="Chewy"/>
                  <a:ea typeface="Chewy"/>
                  <a:cs typeface="Chewy"/>
                  <a:sym typeface="Chewy"/>
                </a:rPr>
                <a:t>Higher percentage of psychosocial therapy as first-line treatment in 2024 and 2025 compared to 2023 </a:t>
              </a:r>
              <a:endParaRPr sz="1184">
                <a:solidFill>
                  <a:srgbClr val="010101"/>
                </a:solidFill>
                <a:latin typeface="Chewy"/>
                <a:ea typeface="Chewy"/>
                <a:cs typeface="Chewy"/>
                <a:sym typeface="Chewy"/>
              </a:endParaRPr>
            </a:p>
          </p:txBody>
        </p:sp>
        <p:sp>
          <p:nvSpPr>
            <p:cNvPr id="201" name="Google Shape;201;p23"/>
            <p:cNvSpPr txBox="1"/>
            <p:nvPr/>
          </p:nvSpPr>
          <p:spPr>
            <a:xfrm>
              <a:off x="2068883" y="2572053"/>
              <a:ext cx="804600" cy="804000"/>
            </a:xfrm>
            <a:prstGeom prst="rect">
              <a:avLst/>
            </a:prstGeom>
            <a:solidFill>
              <a:srgbClr val="FFFF00"/>
            </a:solidFill>
            <a:ln>
              <a:noFill/>
            </a:ln>
          </p:spPr>
          <p:txBody>
            <a:bodyPr anchorCtr="0" anchor="ctr" bIns="90225" lIns="90225" spcFirstLastPara="1" rIns="90225" wrap="square" tIns="90225">
              <a:noAutofit/>
            </a:bodyPr>
            <a:lstStyle/>
            <a:p>
              <a:pPr indent="0" lvl="0" marL="0" rtl="0" algn="ctr">
                <a:lnSpc>
                  <a:spcPct val="90000"/>
                </a:lnSpc>
                <a:spcBef>
                  <a:spcPts val="0"/>
                </a:spcBef>
                <a:spcAft>
                  <a:spcPts val="0"/>
                </a:spcAft>
                <a:buNone/>
              </a:pPr>
              <a:r>
                <a:t/>
              </a:r>
              <a:endParaRPr sz="3256">
                <a:latin typeface="IBM Plex Sans"/>
                <a:ea typeface="IBM Plex Sans"/>
                <a:cs typeface="IBM Plex Sans"/>
                <a:sym typeface="IBM Plex Sans"/>
              </a:endParaRPr>
            </a:p>
          </p:txBody>
        </p:sp>
        <p:sp>
          <p:nvSpPr>
            <p:cNvPr id="202" name="Google Shape;202;p23"/>
            <p:cNvSpPr/>
            <p:nvPr/>
          </p:nvSpPr>
          <p:spPr>
            <a:xfrm>
              <a:off x="2068883" y="1767147"/>
              <a:ext cx="804600" cy="804600"/>
            </a:xfrm>
            <a:prstGeom prst="roundRect">
              <a:avLst>
                <a:gd fmla="val 16667" name="adj"/>
              </a:avLst>
            </a:prstGeom>
            <a:solidFill>
              <a:srgbClr val="FFFFFF"/>
            </a:solidFill>
            <a:ln cap="flat" cmpd="sng" w="9400">
              <a:solidFill>
                <a:srgbClr val="000000"/>
              </a:solidFill>
              <a:prstDash val="solid"/>
              <a:round/>
              <a:headEnd len="sm" w="sm" type="none"/>
              <a:tailEnd len="sm" w="sm" type="none"/>
            </a:ln>
          </p:spPr>
          <p:txBody>
            <a:bodyPr anchorCtr="0" anchor="ctr" bIns="90225" lIns="90225" spcFirstLastPara="1" rIns="90225" wrap="square" tIns="90225">
              <a:noAutofit/>
            </a:bodyPr>
            <a:lstStyle/>
            <a:p>
              <a:pPr indent="0" lvl="0" marL="0" rtl="0" algn="l">
                <a:lnSpc>
                  <a:spcPct val="80000"/>
                </a:lnSpc>
                <a:spcBef>
                  <a:spcPts val="0"/>
                </a:spcBef>
                <a:spcAft>
                  <a:spcPts val="0"/>
                </a:spcAft>
                <a:buNone/>
              </a:pPr>
              <a:r>
                <a:t/>
              </a:r>
              <a:endParaRPr sz="1381">
                <a:solidFill>
                  <a:schemeClr val="dk1"/>
                </a:solidFill>
              </a:endParaRPr>
            </a:p>
          </p:txBody>
        </p:sp>
        <p:sp>
          <p:nvSpPr>
            <p:cNvPr id="203" name="Google Shape;203;p23"/>
            <p:cNvSpPr/>
            <p:nvPr/>
          </p:nvSpPr>
          <p:spPr>
            <a:xfrm>
              <a:off x="2879221" y="1767147"/>
              <a:ext cx="3396000" cy="804600"/>
            </a:xfrm>
            <a:prstGeom prst="roundRect">
              <a:avLst>
                <a:gd fmla="val 50000" name="adj"/>
              </a:avLst>
            </a:prstGeom>
            <a:solidFill>
              <a:srgbClr val="E8F4FF"/>
            </a:solidFill>
            <a:ln cap="flat" cmpd="sng" w="9400">
              <a:solidFill>
                <a:srgbClr val="000000"/>
              </a:solidFill>
              <a:prstDash val="solid"/>
              <a:round/>
              <a:headEnd len="sm" w="sm" type="none"/>
              <a:tailEnd len="sm" w="sm" type="none"/>
            </a:ln>
          </p:spPr>
          <p:txBody>
            <a:bodyPr anchorCtr="0" anchor="ctr" bIns="117300" lIns="180475" spcFirstLastPara="1" rIns="180475" wrap="square" tIns="117300">
              <a:noAutofit/>
            </a:bodyPr>
            <a:lstStyle/>
            <a:p>
              <a:pPr indent="0" lvl="0" marL="0" rtl="0" algn="l">
                <a:lnSpc>
                  <a:spcPct val="115000"/>
                </a:lnSpc>
                <a:spcBef>
                  <a:spcPts val="0"/>
                </a:spcBef>
                <a:spcAft>
                  <a:spcPts val="0"/>
                </a:spcAft>
                <a:buNone/>
              </a:pPr>
              <a:r>
                <a:rPr lang="en" sz="1184">
                  <a:solidFill>
                    <a:srgbClr val="010101"/>
                  </a:solidFill>
                  <a:latin typeface="Chewy"/>
                  <a:ea typeface="Chewy"/>
                  <a:cs typeface="Chewy"/>
                  <a:sym typeface="Chewy"/>
                </a:rPr>
                <a:t>White race had higher percentage of documented psychosocial therapy compared to Black or African American race</a:t>
              </a:r>
              <a:endParaRPr sz="1184">
                <a:solidFill>
                  <a:srgbClr val="010101"/>
                </a:solidFill>
                <a:latin typeface="Chewy"/>
                <a:ea typeface="Chewy"/>
                <a:cs typeface="Chewy"/>
                <a:sym typeface="Chewy"/>
              </a:endParaRPr>
            </a:p>
          </p:txBody>
        </p:sp>
        <p:sp>
          <p:nvSpPr>
            <p:cNvPr id="204" name="Google Shape;204;p23"/>
            <p:cNvSpPr txBox="1"/>
            <p:nvPr/>
          </p:nvSpPr>
          <p:spPr>
            <a:xfrm>
              <a:off x="2068883" y="1767447"/>
              <a:ext cx="804600" cy="804000"/>
            </a:xfrm>
            <a:prstGeom prst="rect">
              <a:avLst/>
            </a:prstGeom>
            <a:solidFill>
              <a:srgbClr val="FF0000"/>
            </a:solidFill>
            <a:ln>
              <a:noFill/>
            </a:ln>
          </p:spPr>
          <p:txBody>
            <a:bodyPr anchorCtr="0" anchor="ctr" bIns="90225" lIns="90225" spcFirstLastPara="1" rIns="90225" wrap="square" tIns="90225">
              <a:noAutofit/>
            </a:bodyPr>
            <a:lstStyle/>
            <a:p>
              <a:pPr indent="0" lvl="0" marL="0" rtl="0" algn="ctr">
                <a:lnSpc>
                  <a:spcPct val="90000"/>
                </a:lnSpc>
                <a:spcBef>
                  <a:spcPts val="0"/>
                </a:spcBef>
                <a:spcAft>
                  <a:spcPts val="0"/>
                </a:spcAft>
                <a:buNone/>
              </a:pPr>
              <a:r>
                <a:t/>
              </a:r>
              <a:endParaRPr sz="3256">
                <a:latin typeface="IBM Plex Sans"/>
                <a:ea typeface="IBM Plex Sans"/>
                <a:cs typeface="IBM Plex Sans"/>
                <a:sym typeface="IBM Plex Sans"/>
              </a:endParaRPr>
            </a:p>
          </p:txBody>
        </p:sp>
        <p:sp>
          <p:nvSpPr>
            <p:cNvPr id="205" name="Google Shape;205;p23"/>
            <p:cNvSpPr/>
            <p:nvPr/>
          </p:nvSpPr>
          <p:spPr>
            <a:xfrm>
              <a:off x="2068883" y="964640"/>
              <a:ext cx="804600" cy="800400"/>
            </a:xfrm>
            <a:prstGeom prst="roundRect">
              <a:avLst>
                <a:gd fmla="val 16667" name="adj"/>
              </a:avLst>
            </a:prstGeom>
            <a:solidFill>
              <a:srgbClr val="0000FF"/>
            </a:solidFill>
            <a:ln cap="flat" cmpd="sng" w="9400">
              <a:solidFill>
                <a:srgbClr val="000000"/>
              </a:solidFill>
              <a:prstDash val="solid"/>
              <a:round/>
              <a:headEnd len="sm" w="sm" type="none"/>
              <a:tailEnd len="sm" w="sm" type="none"/>
            </a:ln>
          </p:spPr>
          <p:txBody>
            <a:bodyPr anchorCtr="0" anchor="ctr" bIns="90225" lIns="90225" spcFirstLastPara="1" rIns="90225" wrap="square" tIns="90225">
              <a:noAutofit/>
            </a:bodyPr>
            <a:lstStyle/>
            <a:p>
              <a:pPr indent="0" lvl="0" marL="0" rtl="0" algn="l">
                <a:lnSpc>
                  <a:spcPct val="80000"/>
                </a:lnSpc>
                <a:spcBef>
                  <a:spcPts val="0"/>
                </a:spcBef>
                <a:spcAft>
                  <a:spcPts val="0"/>
                </a:spcAft>
                <a:buNone/>
              </a:pPr>
              <a:r>
                <a:t/>
              </a:r>
              <a:endParaRPr sz="1381">
                <a:solidFill>
                  <a:schemeClr val="dk1"/>
                </a:solidFill>
              </a:endParaRPr>
            </a:p>
          </p:txBody>
        </p:sp>
        <p:sp>
          <p:nvSpPr>
            <p:cNvPr id="206" name="Google Shape;206;p23"/>
            <p:cNvSpPr/>
            <p:nvPr/>
          </p:nvSpPr>
          <p:spPr>
            <a:xfrm>
              <a:off x="2879221" y="962540"/>
              <a:ext cx="3396000" cy="804600"/>
            </a:xfrm>
            <a:prstGeom prst="roundRect">
              <a:avLst>
                <a:gd fmla="val 50000" name="adj"/>
              </a:avLst>
            </a:prstGeom>
            <a:solidFill>
              <a:srgbClr val="E8F4FF"/>
            </a:solidFill>
            <a:ln cap="flat" cmpd="sng" w="9400">
              <a:solidFill>
                <a:srgbClr val="000000"/>
              </a:solidFill>
              <a:prstDash val="solid"/>
              <a:round/>
              <a:headEnd len="sm" w="sm" type="none"/>
              <a:tailEnd len="sm" w="sm" type="none"/>
            </a:ln>
          </p:spPr>
          <p:txBody>
            <a:bodyPr anchorCtr="0" anchor="ctr" bIns="117300" lIns="180475" spcFirstLastPara="1" rIns="180475" wrap="square" tIns="117300">
              <a:noAutofit/>
            </a:bodyPr>
            <a:lstStyle/>
            <a:p>
              <a:pPr indent="0" lvl="0" marL="0" rtl="0" algn="l">
                <a:lnSpc>
                  <a:spcPct val="115000"/>
                </a:lnSpc>
                <a:spcBef>
                  <a:spcPts val="0"/>
                </a:spcBef>
                <a:spcAft>
                  <a:spcPts val="0"/>
                </a:spcAft>
                <a:buNone/>
              </a:pPr>
              <a:r>
                <a:rPr lang="en" sz="1184">
                  <a:solidFill>
                    <a:srgbClr val="010101"/>
                  </a:solidFill>
                  <a:latin typeface="Chewy"/>
                  <a:ea typeface="Chewy"/>
                  <a:cs typeface="Chewy"/>
                  <a:sym typeface="Chewy"/>
                </a:rPr>
                <a:t>Females had higher percentage of documentation of psychosocial as first-line treatment than males</a:t>
              </a:r>
              <a:endParaRPr sz="1184">
                <a:solidFill>
                  <a:srgbClr val="010101"/>
                </a:solidFill>
                <a:latin typeface="Chewy"/>
                <a:ea typeface="Chewy"/>
                <a:cs typeface="Chewy"/>
                <a:sym typeface="Chewy"/>
              </a:endParaRPr>
            </a:p>
          </p:txBody>
        </p:sp>
      </p:grpSp>
      <p:sp>
        <p:nvSpPr>
          <p:cNvPr id="207" name="Google Shape;207;p23"/>
          <p:cNvSpPr/>
          <p:nvPr/>
        </p:nvSpPr>
        <p:spPr>
          <a:xfrm>
            <a:off x="4157700" y="3476425"/>
            <a:ext cx="3908400" cy="780300"/>
          </a:xfrm>
          <a:prstGeom prst="roundRect">
            <a:avLst>
              <a:gd fmla="val 50000" name="adj"/>
            </a:avLst>
          </a:prstGeom>
          <a:solidFill>
            <a:srgbClr val="E8F4FF"/>
          </a:solidFill>
          <a:ln cap="flat" cmpd="sng" w="10925">
            <a:solidFill>
              <a:srgbClr val="000000"/>
            </a:solidFill>
            <a:prstDash val="solid"/>
            <a:round/>
            <a:headEnd len="sm" w="sm" type="none"/>
            <a:tailEnd len="sm" w="sm" type="none"/>
          </a:ln>
        </p:spPr>
        <p:txBody>
          <a:bodyPr anchorCtr="0" anchor="ctr" bIns="136475" lIns="210000" spcFirstLastPara="1" rIns="210000" wrap="square" tIns="136475">
            <a:noAutofit/>
          </a:bodyPr>
          <a:lstStyle/>
          <a:p>
            <a:pPr indent="0" lvl="0" marL="0" rtl="0" algn="l">
              <a:lnSpc>
                <a:spcPct val="115000"/>
              </a:lnSpc>
              <a:spcBef>
                <a:spcPts val="0"/>
              </a:spcBef>
              <a:spcAft>
                <a:spcPts val="0"/>
              </a:spcAft>
              <a:buNone/>
            </a:pPr>
            <a:r>
              <a:rPr lang="en" sz="1150">
                <a:solidFill>
                  <a:srgbClr val="010101"/>
                </a:solidFill>
                <a:latin typeface="Chewy"/>
                <a:ea typeface="Chewy"/>
                <a:cs typeface="Chewy"/>
                <a:sym typeface="Chewy"/>
              </a:rPr>
              <a:t>Urban areas had higher percentage of documented psychosocial </a:t>
            </a:r>
            <a:r>
              <a:rPr lang="en" sz="1150">
                <a:solidFill>
                  <a:srgbClr val="010101"/>
                </a:solidFill>
                <a:latin typeface="Chewy"/>
                <a:ea typeface="Chewy"/>
                <a:cs typeface="Chewy"/>
                <a:sym typeface="Chewy"/>
              </a:rPr>
              <a:t>therapy</a:t>
            </a:r>
            <a:r>
              <a:rPr lang="en" sz="1150">
                <a:solidFill>
                  <a:srgbClr val="010101"/>
                </a:solidFill>
                <a:latin typeface="Chewy"/>
                <a:ea typeface="Chewy"/>
                <a:cs typeface="Chewy"/>
                <a:sym typeface="Chewy"/>
              </a:rPr>
              <a:t> in comparison to rural areas</a:t>
            </a:r>
            <a:endParaRPr sz="1150">
              <a:solidFill>
                <a:srgbClr val="010101"/>
              </a:solidFill>
              <a:latin typeface="Chewy"/>
              <a:ea typeface="Chewy"/>
              <a:cs typeface="Chewy"/>
              <a:sym typeface="Chewy"/>
            </a:endParaRPr>
          </a:p>
        </p:txBody>
      </p:sp>
      <p:sp>
        <p:nvSpPr>
          <p:cNvPr id="208" name="Google Shape;208;p23"/>
          <p:cNvSpPr txBox="1"/>
          <p:nvPr/>
        </p:nvSpPr>
        <p:spPr>
          <a:xfrm>
            <a:off x="3363605" y="3469821"/>
            <a:ext cx="794100" cy="793500"/>
          </a:xfrm>
          <a:prstGeom prst="rect">
            <a:avLst/>
          </a:prstGeom>
          <a:solidFill>
            <a:srgbClr val="FF00FF"/>
          </a:solidFill>
          <a:ln>
            <a:noFill/>
          </a:ln>
        </p:spPr>
        <p:txBody>
          <a:bodyPr anchorCtr="0" anchor="ctr" bIns="90225" lIns="90225" spcFirstLastPara="1" rIns="90225" wrap="square" tIns="90225">
            <a:noAutofit/>
          </a:bodyPr>
          <a:lstStyle/>
          <a:p>
            <a:pPr indent="0" lvl="0" marL="0" rtl="0" algn="ctr">
              <a:lnSpc>
                <a:spcPct val="90000"/>
              </a:lnSpc>
              <a:spcBef>
                <a:spcPts val="0"/>
              </a:spcBef>
              <a:spcAft>
                <a:spcPts val="0"/>
              </a:spcAft>
              <a:buNone/>
            </a:pPr>
            <a:r>
              <a:t/>
            </a:r>
            <a:endParaRPr sz="3256">
              <a:latin typeface="IBM Plex Sans"/>
              <a:ea typeface="IBM Plex Sans"/>
              <a:cs typeface="IBM Plex Sans"/>
              <a:sym typeface="IBM Plex Sans"/>
            </a:endParaRPr>
          </a:p>
        </p:txBody>
      </p:sp>
      <p:sp>
        <p:nvSpPr>
          <p:cNvPr id="209" name="Google Shape;209;p23"/>
          <p:cNvSpPr/>
          <p:nvPr/>
        </p:nvSpPr>
        <p:spPr>
          <a:xfrm>
            <a:off x="1361225" y="4352200"/>
            <a:ext cx="5763000" cy="517800"/>
          </a:xfrm>
          <a:prstGeom prst="doubleWave">
            <a:avLst>
              <a:gd fmla="val 6250" name="adj1"/>
              <a:gd fmla="val 0" name="adj2"/>
            </a:avLst>
          </a:prstGeom>
          <a:solidFill>
            <a:srgbClr val="FFAF4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latin typeface="Coming Soon"/>
                <a:ea typeface="Coming Soon"/>
                <a:cs typeface="Coming Soon"/>
                <a:sym typeface="Coming Soon"/>
              </a:rPr>
              <a:t>*Despite these findings, overall there are not large differences in comparison between the groups</a:t>
            </a:r>
            <a:endParaRPr b="1" sz="1300">
              <a:latin typeface="Coming Soon"/>
              <a:ea typeface="Coming Soon"/>
              <a:cs typeface="Coming Soon"/>
              <a:sym typeface="Coming Soo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4"/>
          <p:cNvSpPr txBox="1"/>
          <p:nvPr>
            <p:ph type="title"/>
          </p:nvPr>
        </p:nvSpPr>
        <p:spPr>
          <a:xfrm>
            <a:off x="772850" y="413475"/>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latin typeface="Chewy"/>
                <a:ea typeface="Chewy"/>
                <a:cs typeface="Chewy"/>
                <a:sym typeface="Chewy"/>
              </a:rPr>
              <a:t>Moving Forward</a:t>
            </a:r>
            <a:endParaRPr/>
          </a:p>
        </p:txBody>
      </p:sp>
      <p:sp>
        <p:nvSpPr>
          <p:cNvPr id="215" name="Google Shape;215;p24"/>
          <p:cNvSpPr txBox="1"/>
          <p:nvPr>
            <p:ph idx="1" type="body"/>
          </p:nvPr>
        </p:nvSpPr>
        <p:spPr>
          <a:xfrm>
            <a:off x="387950" y="1094825"/>
            <a:ext cx="8275500" cy="4091100"/>
          </a:xfrm>
          <a:prstGeom prst="rect">
            <a:avLst/>
          </a:prstGeom>
        </p:spPr>
        <p:txBody>
          <a:bodyPr anchorCtr="0" anchor="t" bIns="91425" lIns="91425" spcFirstLastPara="1" rIns="91425" wrap="square" tIns="91425">
            <a:normAutofit fontScale="85000" lnSpcReduction="20000"/>
          </a:bodyPr>
          <a:lstStyle/>
          <a:p>
            <a:pPr indent="-311283" lvl="0" marL="457200" rtl="0" algn="l">
              <a:lnSpc>
                <a:spcPct val="130000"/>
              </a:lnSpc>
              <a:spcBef>
                <a:spcPts val="1000"/>
              </a:spcBef>
              <a:spcAft>
                <a:spcPts val="0"/>
              </a:spcAft>
              <a:buClr>
                <a:srgbClr val="000000"/>
              </a:buClr>
              <a:buSzPct val="100000"/>
              <a:buFont typeface="Comic Sans MS"/>
              <a:buChar char="❖"/>
            </a:pPr>
            <a:r>
              <a:rPr lang="en" sz="1531">
                <a:solidFill>
                  <a:srgbClr val="000000"/>
                </a:solidFill>
                <a:latin typeface="Comic Sans MS"/>
                <a:ea typeface="Comic Sans MS"/>
                <a:cs typeface="Comic Sans MS"/>
                <a:sym typeface="Comic Sans MS"/>
              </a:rPr>
              <a:t>Identifying these specific groups and regions that are not receiving adequate first-line treatment of psychosocial therapy is important in order to create targeted management and population access to help </a:t>
            </a:r>
            <a:r>
              <a:rPr lang="en" sz="1531">
                <a:solidFill>
                  <a:srgbClr val="000000"/>
                </a:solidFill>
                <a:latin typeface="Comic Sans MS"/>
                <a:ea typeface="Comic Sans MS"/>
                <a:cs typeface="Comic Sans MS"/>
                <a:sym typeface="Comic Sans MS"/>
              </a:rPr>
              <a:t>close the gaps </a:t>
            </a:r>
            <a:endParaRPr sz="1531">
              <a:solidFill>
                <a:srgbClr val="000000"/>
              </a:solidFill>
              <a:latin typeface="Comic Sans MS"/>
              <a:ea typeface="Comic Sans MS"/>
              <a:cs typeface="Comic Sans MS"/>
              <a:sym typeface="Comic Sans MS"/>
            </a:endParaRPr>
          </a:p>
          <a:p>
            <a:pPr indent="-311283" lvl="0" marL="457200" rtl="0" algn="l">
              <a:lnSpc>
                <a:spcPct val="130000"/>
              </a:lnSpc>
              <a:spcBef>
                <a:spcPts val="1000"/>
              </a:spcBef>
              <a:spcAft>
                <a:spcPts val="0"/>
              </a:spcAft>
              <a:buClr>
                <a:srgbClr val="000000"/>
              </a:buClr>
              <a:buSzPct val="100000"/>
              <a:buFont typeface="Comic Sans MS"/>
              <a:buChar char="❖"/>
            </a:pPr>
            <a:r>
              <a:rPr lang="en" sz="1531">
                <a:solidFill>
                  <a:srgbClr val="000000"/>
                </a:solidFill>
                <a:latin typeface="Comic Sans MS"/>
                <a:ea typeface="Comic Sans MS"/>
                <a:cs typeface="Comic Sans MS"/>
                <a:sym typeface="Comic Sans MS"/>
              </a:rPr>
              <a:t>ACLA posted a Provider Alert in October 2025 addressing this topic and providing recommendations to emphasize the importance of implementing psychosocial therapy as first-line treatment, when indicated, in children and adolescents prior to starting antipsychotics</a:t>
            </a:r>
            <a:endParaRPr sz="1531">
              <a:solidFill>
                <a:srgbClr val="000000"/>
              </a:solidFill>
              <a:latin typeface="Comic Sans MS"/>
              <a:ea typeface="Comic Sans MS"/>
              <a:cs typeface="Comic Sans MS"/>
              <a:sym typeface="Comic Sans MS"/>
            </a:endParaRPr>
          </a:p>
          <a:p>
            <a:pPr indent="-311283" lvl="0" marL="457200" rtl="0" algn="l">
              <a:lnSpc>
                <a:spcPct val="130000"/>
              </a:lnSpc>
              <a:spcBef>
                <a:spcPts val="1000"/>
              </a:spcBef>
              <a:spcAft>
                <a:spcPts val="0"/>
              </a:spcAft>
              <a:buClr>
                <a:srgbClr val="000000"/>
              </a:buClr>
              <a:buSzPct val="100000"/>
              <a:buFont typeface="Comic Sans MS"/>
              <a:buChar char="❖"/>
            </a:pPr>
            <a:r>
              <a:rPr lang="en" sz="1531">
                <a:solidFill>
                  <a:srgbClr val="000000"/>
                </a:solidFill>
                <a:latin typeface="Comic Sans MS"/>
                <a:ea typeface="Comic Sans MS"/>
                <a:cs typeface="Comic Sans MS"/>
                <a:sym typeface="Comic Sans MS"/>
              </a:rPr>
              <a:t>Additionally, ACLA is in the process of creating a postcard on measuring and resources that can assist providers with scheduling counseling and treatment options</a:t>
            </a:r>
            <a:endParaRPr sz="1531">
              <a:solidFill>
                <a:srgbClr val="000000"/>
              </a:solidFill>
              <a:latin typeface="Comic Sans MS"/>
              <a:ea typeface="Comic Sans MS"/>
              <a:cs typeface="Comic Sans MS"/>
              <a:sym typeface="Comic Sans MS"/>
            </a:endParaRPr>
          </a:p>
          <a:p>
            <a:pPr indent="-322078" lvl="0" marL="457200" rtl="0" algn="l">
              <a:lnSpc>
                <a:spcPct val="130000"/>
              </a:lnSpc>
              <a:spcBef>
                <a:spcPts val="1000"/>
              </a:spcBef>
              <a:spcAft>
                <a:spcPts val="0"/>
              </a:spcAft>
              <a:buClr>
                <a:srgbClr val="000000"/>
              </a:buClr>
              <a:buSzPct val="113055"/>
              <a:buFont typeface="Comic Sans MS"/>
              <a:buChar char="❖"/>
            </a:pPr>
            <a:r>
              <a:rPr lang="en" sz="1531">
                <a:solidFill>
                  <a:srgbClr val="000000"/>
                </a:solidFill>
                <a:latin typeface="Comic Sans MS"/>
                <a:ea typeface="Comic Sans MS"/>
                <a:cs typeface="Comic Sans MS"/>
                <a:sym typeface="Comic Sans MS"/>
              </a:rPr>
              <a:t>Further assessment should be done to uncover the reasoning that psychosocial therapy is not overall being used as first-line treatment in those with new antipsychotic prescriptions</a:t>
            </a:r>
            <a:endParaRPr sz="1531">
              <a:solidFill>
                <a:srgbClr val="000000"/>
              </a:solidFill>
              <a:latin typeface="Comic Sans MS"/>
              <a:ea typeface="Comic Sans MS"/>
              <a:cs typeface="Comic Sans MS"/>
              <a:sym typeface="Comic Sans MS"/>
            </a:endParaRPr>
          </a:p>
          <a:p>
            <a:pPr indent="-311283" lvl="0" marL="457200" rtl="0" algn="l">
              <a:lnSpc>
                <a:spcPct val="130000"/>
              </a:lnSpc>
              <a:spcBef>
                <a:spcPts val="1000"/>
              </a:spcBef>
              <a:spcAft>
                <a:spcPts val="0"/>
              </a:spcAft>
              <a:buClr>
                <a:srgbClr val="000000"/>
              </a:buClr>
              <a:buSzPct val="100000"/>
              <a:buFont typeface="Comic Sans MS"/>
              <a:buChar char="❖"/>
            </a:pPr>
            <a:r>
              <a:rPr lang="en" sz="1531">
                <a:solidFill>
                  <a:srgbClr val="000000"/>
                </a:solidFill>
                <a:latin typeface="Comic Sans MS"/>
                <a:ea typeface="Comic Sans MS"/>
                <a:cs typeface="Comic Sans MS"/>
                <a:sym typeface="Comic Sans MS"/>
              </a:rPr>
              <a:t>It would be beneficial to collect and analyze newer data after the implementation of the ACLAs strategies to assess how these actions have affected patients and potentially further identify discrepancies between different groups</a:t>
            </a:r>
            <a:endParaRPr sz="1531">
              <a:solidFill>
                <a:srgbClr val="000000"/>
              </a:solidFill>
              <a:latin typeface="Comic Sans MS"/>
              <a:ea typeface="Comic Sans MS"/>
              <a:cs typeface="Comic Sans MS"/>
              <a:sym typeface="Comic Sans MS"/>
            </a:endParaRPr>
          </a:p>
          <a:p>
            <a:pPr indent="0" lvl="0" marL="0" rtl="0" algn="l">
              <a:spcBef>
                <a:spcPts val="100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5"/>
          <p:cNvSpPr txBox="1"/>
          <p:nvPr>
            <p:ph type="title"/>
          </p:nvPr>
        </p:nvSpPr>
        <p:spPr>
          <a:xfrm>
            <a:off x="772850" y="413475"/>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latin typeface="Chewy"/>
                <a:ea typeface="Chewy"/>
                <a:cs typeface="Chewy"/>
                <a:sym typeface="Chewy"/>
              </a:rPr>
              <a:t>Sources</a:t>
            </a:r>
            <a:endParaRPr/>
          </a:p>
        </p:txBody>
      </p:sp>
      <p:sp>
        <p:nvSpPr>
          <p:cNvPr id="221" name="Google Shape;221;p25"/>
          <p:cNvSpPr txBox="1"/>
          <p:nvPr>
            <p:ph idx="1" type="body"/>
          </p:nvPr>
        </p:nvSpPr>
        <p:spPr>
          <a:xfrm>
            <a:off x="440750" y="1277575"/>
            <a:ext cx="7837800" cy="3476700"/>
          </a:xfrm>
          <a:prstGeom prst="rect">
            <a:avLst/>
          </a:prstGeom>
        </p:spPr>
        <p:txBody>
          <a:bodyPr anchorCtr="0" anchor="t" bIns="91425" lIns="91425" spcFirstLastPara="1" rIns="91425" wrap="square" tIns="91425">
            <a:normAutofit/>
          </a:bodyPr>
          <a:lstStyle/>
          <a:p>
            <a:pPr indent="-317500" lvl="0" marL="457200" rtl="0" algn="l">
              <a:lnSpc>
                <a:spcPct val="125454"/>
              </a:lnSpc>
              <a:spcBef>
                <a:spcPts val="0"/>
              </a:spcBef>
              <a:spcAft>
                <a:spcPts val="0"/>
              </a:spcAft>
              <a:buSzPts val="1400"/>
              <a:buChar char="❖"/>
            </a:pPr>
            <a:r>
              <a:rPr lang="en" sz="1400">
                <a:solidFill>
                  <a:srgbClr val="000000"/>
                </a:solidFill>
              </a:rPr>
              <a:t>Correll, Christoph U. “Antipsychotic Use in Children and Adolescents: Minimizing Adverse Effects to Maximize Outcomes.” </a:t>
            </a:r>
            <a:r>
              <a:rPr i="1" lang="en" sz="1400">
                <a:solidFill>
                  <a:srgbClr val="000000"/>
                </a:solidFill>
              </a:rPr>
              <a:t>Focus</a:t>
            </a:r>
            <a:r>
              <a:rPr lang="en" sz="1400">
                <a:solidFill>
                  <a:srgbClr val="000000"/>
                </a:solidFill>
              </a:rPr>
              <a:t>, vol. 6, no. 3, 2008, pp. 368–382. </a:t>
            </a:r>
            <a:r>
              <a:rPr i="1" lang="en" sz="1400">
                <a:solidFill>
                  <a:srgbClr val="000000"/>
                </a:solidFill>
              </a:rPr>
              <a:t>American Psychiatric Association Publishing</a:t>
            </a:r>
            <a:r>
              <a:rPr lang="en" sz="1400">
                <a:solidFill>
                  <a:srgbClr val="000000"/>
                </a:solidFill>
              </a:rPr>
              <a:t>, </a:t>
            </a:r>
            <a:r>
              <a:rPr lang="en" sz="1400" u="sng">
                <a:solidFill>
                  <a:schemeClr val="hlink"/>
                </a:solidFill>
                <a:hlinkClick r:id="rId3"/>
              </a:rPr>
              <a:t>https://doi.org/10.1176/foc.6.3.foc368</a:t>
            </a:r>
            <a:endParaRPr sz="1400">
              <a:solidFill>
                <a:srgbClr val="000000"/>
              </a:solidFill>
            </a:endParaRPr>
          </a:p>
          <a:p>
            <a:pPr indent="-317500" lvl="0" marL="457200" rtl="0" algn="l">
              <a:lnSpc>
                <a:spcPct val="125454"/>
              </a:lnSpc>
              <a:spcBef>
                <a:spcPts val="0"/>
              </a:spcBef>
              <a:spcAft>
                <a:spcPts val="0"/>
              </a:spcAft>
              <a:buClr>
                <a:srgbClr val="000000"/>
              </a:buClr>
              <a:buSzPts val="1400"/>
              <a:buChar char="❖"/>
            </a:pPr>
            <a:r>
              <a:rPr lang="en" sz="1400">
                <a:solidFill>
                  <a:srgbClr val="000000"/>
                </a:solidFill>
              </a:rPr>
              <a:t>Finnerty, Molly, et al. “Access to Psychosocial Services Prior to Starting Antipsychotic Treatment Among Medicaid-Insured Youth.” </a:t>
            </a:r>
            <a:r>
              <a:rPr i="1" lang="en" sz="1400">
                <a:solidFill>
                  <a:srgbClr val="000000"/>
                </a:solidFill>
              </a:rPr>
              <a:t>PubMed</a:t>
            </a:r>
            <a:r>
              <a:rPr lang="en" sz="1400">
                <a:solidFill>
                  <a:srgbClr val="000000"/>
                </a:solidFill>
              </a:rPr>
              <a:t>, National Library of Medicine, 2016,</a:t>
            </a:r>
            <a:r>
              <a:rPr lang="en" sz="1400">
                <a:solidFill>
                  <a:srgbClr val="000000"/>
                </a:solidFill>
                <a:uFill>
                  <a:noFill/>
                </a:uFill>
                <a:hlinkClick r:id="rId4">
                  <a:extLst>
                    <a:ext uri="{A12FA001-AC4F-418D-AE19-62706E023703}">
                      <ahyp:hlinkClr val="tx"/>
                    </a:ext>
                  </a:extLst>
                </a:hlinkClick>
              </a:rPr>
              <a:t> </a:t>
            </a:r>
            <a:r>
              <a:rPr lang="en" sz="1400" u="sng">
                <a:solidFill>
                  <a:schemeClr val="hlink"/>
                </a:solidFill>
                <a:hlinkClick r:id="rId5"/>
              </a:rPr>
              <a:t>https://pubmed.ncbi.nlm.nih.gov/26703912/</a:t>
            </a:r>
            <a:endParaRPr sz="1400">
              <a:solidFill>
                <a:srgbClr val="000000"/>
              </a:solidFill>
            </a:endParaRPr>
          </a:p>
          <a:p>
            <a:pPr indent="-317500" lvl="0" marL="457200" rtl="0" algn="l">
              <a:lnSpc>
                <a:spcPct val="125454"/>
              </a:lnSpc>
              <a:spcBef>
                <a:spcPts val="0"/>
              </a:spcBef>
              <a:spcAft>
                <a:spcPts val="0"/>
              </a:spcAft>
              <a:buClr>
                <a:srgbClr val="000000"/>
              </a:buClr>
              <a:buSzPts val="1400"/>
              <a:buChar char="❖"/>
            </a:pPr>
            <a:r>
              <a:rPr lang="en" sz="1400">
                <a:solidFill>
                  <a:srgbClr val="000000"/>
                </a:solidFill>
              </a:rPr>
              <a:t>Miller, Caroline. “Children and Antipsychotic Medications.” </a:t>
            </a:r>
            <a:r>
              <a:rPr i="1" lang="en" sz="1400">
                <a:solidFill>
                  <a:srgbClr val="000000"/>
                </a:solidFill>
              </a:rPr>
              <a:t>Child Mind Institute</a:t>
            </a:r>
            <a:r>
              <a:rPr lang="en" sz="1400">
                <a:solidFill>
                  <a:srgbClr val="000000"/>
                </a:solidFill>
              </a:rPr>
              <a:t>, 24 June 2024,</a:t>
            </a:r>
            <a:r>
              <a:rPr lang="en" sz="1400">
                <a:solidFill>
                  <a:srgbClr val="000000"/>
                </a:solidFill>
                <a:uFill>
                  <a:noFill/>
                </a:uFill>
                <a:hlinkClick r:id="rId6">
                  <a:extLst>
                    <a:ext uri="{A12FA001-AC4F-418D-AE19-62706E023703}">
                      <ahyp:hlinkClr val="tx"/>
                    </a:ext>
                  </a:extLst>
                </a:hlinkClick>
              </a:rPr>
              <a:t> </a:t>
            </a:r>
            <a:r>
              <a:rPr lang="en" sz="1400" u="sng">
                <a:solidFill>
                  <a:schemeClr val="hlink"/>
                </a:solidFill>
                <a:hlinkClick r:id="rId7"/>
              </a:rPr>
              <a:t>https://childmind.org/article/children-and-antipsychotic-medications-child-mind-institute/</a:t>
            </a:r>
            <a:endParaRPr sz="14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4"/>
          <p:cNvSpPr txBox="1"/>
          <p:nvPr>
            <p:ph type="title"/>
          </p:nvPr>
        </p:nvSpPr>
        <p:spPr>
          <a:xfrm>
            <a:off x="572650" y="495750"/>
            <a:ext cx="7137900" cy="788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800">
                <a:latin typeface="Chewy"/>
                <a:ea typeface="Chewy"/>
                <a:cs typeface="Chewy"/>
                <a:sym typeface="Chewy"/>
              </a:rPr>
              <a:t>Background</a:t>
            </a:r>
            <a:endParaRPr sz="2800">
              <a:latin typeface="Chewy"/>
              <a:ea typeface="Chewy"/>
              <a:cs typeface="Chewy"/>
              <a:sym typeface="Chewy"/>
            </a:endParaRPr>
          </a:p>
        </p:txBody>
      </p:sp>
      <p:sp>
        <p:nvSpPr>
          <p:cNvPr id="135" name="Google Shape;135;p14"/>
          <p:cNvSpPr txBox="1"/>
          <p:nvPr>
            <p:ph idx="1" type="body"/>
          </p:nvPr>
        </p:nvSpPr>
        <p:spPr>
          <a:xfrm>
            <a:off x="572650" y="1284150"/>
            <a:ext cx="7752300" cy="3660900"/>
          </a:xfrm>
          <a:prstGeom prst="rect">
            <a:avLst/>
          </a:prstGeom>
        </p:spPr>
        <p:txBody>
          <a:bodyPr anchorCtr="0" anchor="t" bIns="91425" lIns="91425" spcFirstLastPara="1" rIns="91425" wrap="square" tIns="91425">
            <a:normAutofit fontScale="62500"/>
          </a:bodyPr>
          <a:lstStyle/>
          <a:p>
            <a:pPr indent="-304119" lvl="0" marL="457200" rtl="0" algn="l">
              <a:lnSpc>
                <a:spcPct val="150000"/>
              </a:lnSpc>
              <a:spcBef>
                <a:spcPts val="1000"/>
              </a:spcBef>
              <a:spcAft>
                <a:spcPts val="0"/>
              </a:spcAft>
              <a:buClr>
                <a:srgbClr val="000000"/>
              </a:buClr>
              <a:buSzPct val="100000"/>
              <a:buFont typeface="Comic Sans MS"/>
              <a:buChar char="❖"/>
            </a:pPr>
            <a:r>
              <a:rPr b="1" lang="en" sz="1902">
                <a:solidFill>
                  <a:srgbClr val="000000"/>
                </a:solidFill>
                <a:latin typeface="Comic Sans MS"/>
                <a:ea typeface="Comic Sans MS"/>
                <a:cs typeface="Comic Sans MS"/>
                <a:sym typeface="Comic Sans MS"/>
              </a:rPr>
              <a:t>Antipsychotics are used to reduce aggression and irritability in children and adolescents.</a:t>
            </a:r>
            <a:endParaRPr b="1" sz="1902">
              <a:solidFill>
                <a:srgbClr val="000000"/>
              </a:solidFill>
              <a:latin typeface="Comic Sans MS"/>
              <a:ea typeface="Comic Sans MS"/>
              <a:cs typeface="Comic Sans MS"/>
              <a:sym typeface="Comic Sans MS"/>
            </a:endParaRPr>
          </a:p>
          <a:p>
            <a:pPr indent="-304119" lvl="1" marL="914400" rtl="0" algn="l">
              <a:lnSpc>
                <a:spcPct val="150000"/>
              </a:lnSpc>
              <a:spcBef>
                <a:spcPts val="0"/>
              </a:spcBef>
              <a:spcAft>
                <a:spcPts val="0"/>
              </a:spcAft>
              <a:buClr>
                <a:srgbClr val="000000"/>
              </a:buClr>
              <a:buSzPct val="100000"/>
              <a:buFont typeface="Comic Sans MS"/>
              <a:buChar char="➢"/>
            </a:pPr>
            <a:r>
              <a:rPr lang="en" sz="1902">
                <a:solidFill>
                  <a:srgbClr val="000000"/>
                </a:solidFill>
                <a:latin typeface="Comic Sans MS"/>
                <a:ea typeface="Comic Sans MS"/>
                <a:cs typeface="Comic Sans MS"/>
                <a:sym typeface="Comic Sans MS"/>
              </a:rPr>
              <a:t>Autism, ADHD, behavioral disorders (eg, ODD), OCD, and Tourette’s</a:t>
            </a:r>
            <a:endParaRPr sz="1902">
              <a:solidFill>
                <a:srgbClr val="000000"/>
              </a:solidFill>
              <a:latin typeface="Comic Sans MS"/>
              <a:ea typeface="Comic Sans MS"/>
              <a:cs typeface="Comic Sans MS"/>
              <a:sym typeface="Comic Sans MS"/>
            </a:endParaRPr>
          </a:p>
          <a:p>
            <a:pPr indent="-304119" lvl="0" marL="457200" rtl="0" algn="l">
              <a:lnSpc>
                <a:spcPct val="150000"/>
              </a:lnSpc>
              <a:spcBef>
                <a:spcPts val="0"/>
              </a:spcBef>
              <a:spcAft>
                <a:spcPts val="0"/>
              </a:spcAft>
              <a:buClr>
                <a:srgbClr val="000000"/>
              </a:buClr>
              <a:buSzPct val="100000"/>
              <a:buFont typeface="Comic Sans MS"/>
              <a:buChar char="❖"/>
            </a:pPr>
            <a:r>
              <a:rPr b="1" lang="en" sz="1902">
                <a:solidFill>
                  <a:srgbClr val="000000"/>
                </a:solidFill>
                <a:latin typeface="Comic Sans MS"/>
                <a:ea typeface="Comic Sans MS"/>
                <a:cs typeface="Comic Sans MS"/>
                <a:sym typeface="Comic Sans MS"/>
              </a:rPr>
              <a:t>Side effects of APP include weight gain, metabolic effects, extrapyramidal side effects (eg, tardive dyskinesia and akathisia), cardiac effects, and neutropenia/agranulocytosis</a:t>
            </a:r>
            <a:endParaRPr b="1" sz="1902">
              <a:solidFill>
                <a:srgbClr val="000000"/>
              </a:solidFill>
              <a:latin typeface="Comic Sans MS"/>
              <a:ea typeface="Comic Sans MS"/>
              <a:cs typeface="Comic Sans MS"/>
              <a:sym typeface="Comic Sans MS"/>
            </a:endParaRPr>
          </a:p>
          <a:p>
            <a:pPr indent="-304119" lvl="0" marL="457200" rtl="0" algn="l">
              <a:lnSpc>
                <a:spcPct val="150000"/>
              </a:lnSpc>
              <a:spcBef>
                <a:spcPts val="0"/>
              </a:spcBef>
              <a:spcAft>
                <a:spcPts val="0"/>
              </a:spcAft>
              <a:buClr>
                <a:srgbClr val="000000"/>
              </a:buClr>
              <a:buSzPct val="100000"/>
              <a:buFont typeface="Comic Sans MS"/>
              <a:buChar char="❖"/>
            </a:pPr>
            <a:r>
              <a:rPr b="1" lang="en" sz="1902">
                <a:solidFill>
                  <a:srgbClr val="000000"/>
                </a:solidFill>
                <a:latin typeface="Comic Sans MS"/>
                <a:ea typeface="Comic Sans MS"/>
                <a:cs typeface="Comic Sans MS"/>
                <a:sym typeface="Comic Sans MS"/>
              </a:rPr>
              <a:t>In most cases, American Academy of Child and Adolescent Psychiatry (AACAP) recommends 12 weeks of psychosocial treatments prior to initiation of antipsychotics.</a:t>
            </a:r>
            <a:endParaRPr b="1" sz="1902">
              <a:solidFill>
                <a:srgbClr val="000000"/>
              </a:solidFill>
              <a:latin typeface="Comic Sans MS"/>
              <a:ea typeface="Comic Sans MS"/>
              <a:cs typeface="Comic Sans MS"/>
              <a:sym typeface="Comic Sans MS"/>
            </a:endParaRPr>
          </a:p>
          <a:p>
            <a:pPr indent="-304119" lvl="1" marL="914400" rtl="0" algn="l">
              <a:lnSpc>
                <a:spcPct val="150000"/>
              </a:lnSpc>
              <a:spcBef>
                <a:spcPts val="0"/>
              </a:spcBef>
              <a:spcAft>
                <a:spcPts val="0"/>
              </a:spcAft>
              <a:buClr>
                <a:srgbClr val="000000"/>
              </a:buClr>
              <a:buSzPct val="100000"/>
              <a:buFont typeface="Comic Sans MS"/>
              <a:buChar char="➢"/>
            </a:pPr>
            <a:r>
              <a:rPr lang="en" sz="1902">
                <a:solidFill>
                  <a:srgbClr val="000000"/>
                </a:solidFill>
                <a:latin typeface="Comic Sans MS"/>
                <a:ea typeface="Comic Sans MS"/>
                <a:cs typeface="Comic Sans MS"/>
                <a:sym typeface="Comic Sans MS"/>
              </a:rPr>
              <a:t>Recommended to use psychosocial treatment alongside antipsychotic prescription as well</a:t>
            </a:r>
            <a:endParaRPr sz="1902">
              <a:solidFill>
                <a:srgbClr val="000000"/>
              </a:solidFill>
              <a:latin typeface="Comic Sans MS"/>
              <a:ea typeface="Comic Sans MS"/>
              <a:cs typeface="Comic Sans MS"/>
              <a:sym typeface="Comic Sans MS"/>
            </a:endParaRPr>
          </a:p>
          <a:p>
            <a:pPr indent="-304119" lvl="0" marL="457200" rtl="0" algn="l">
              <a:lnSpc>
                <a:spcPct val="150000"/>
              </a:lnSpc>
              <a:spcBef>
                <a:spcPts val="0"/>
              </a:spcBef>
              <a:spcAft>
                <a:spcPts val="0"/>
              </a:spcAft>
              <a:buClr>
                <a:srgbClr val="000000"/>
              </a:buClr>
              <a:buSzPct val="100000"/>
              <a:buFont typeface="Comic Sans MS"/>
              <a:buChar char="❖"/>
            </a:pPr>
            <a:r>
              <a:rPr b="1" lang="en" sz="1902">
                <a:solidFill>
                  <a:srgbClr val="000000"/>
                </a:solidFill>
                <a:latin typeface="Comic Sans MS"/>
                <a:ea typeface="Comic Sans MS"/>
                <a:cs typeface="Comic Sans MS"/>
                <a:sym typeface="Comic Sans MS"/>
              </a:rPr>
              <a:t>Studies showed that less than half of Medicaid-insured youth received psychosocial support before starting antipsychotics (Finnerty et al. 69)</a:t>
            </a:r>
            <a:endParaRPr b="1" sz="1902">
              <a:solidFill>
                <a:srgbClr val="000000"/>
              </a:solidFill>
              <a:latin typeface="Comic Sans MS"/>
              <a:ea typeface="Comic Sans MS"/>
              <a:cs typeface="Comic Sans MS"/>
              <a:sym typeface="Comic Sans MS"/>
            </a:endParaRPr>
          </a:p>
          <a:p>
            <a:pPr indent="-304119" lvl="1" marL="914400" rtl="0" algn="l">
              <a:lnSpc>
                <a:spcPct val="150000"/>
              </a:lnSpc>
              <a:spcBef>
                <a:spcPts val="0"/>
              </a:spcBef>
              <a:spcAft>
                <a:spcPts val="0"/>
              </a:spcAft>
              <a:buClr>
                <a:srgbClr val="000000"/>
              </a:buClr>
              <a:buSzPct val="100000"/>
              <a:buFont typeface="Comic Sans MS"/>
              <a:buChar char="➢"/>
            </a:pPr>
            <a:r>
              <a:rPr lang="en" sz="1902">
                <a:solidFill>
                  <a:srgbClr val="000000"/>
                </a:solidFill>
                <a:latin typeface="Comic Sans MS"/>
                <a:ea typeface="Comic Sans MS"/>
                <a:cs typeface="Comic Sans MS"/>
                <a:sym typeface="Comic Sans MS"/>
              </a:rPr>
              <a:t>Identifies underutilization of first-line psychosocial interventions as opposed to antipsychotics in non-indicated conditions in youth</a:t>
            </a:r>
            <a:endParaRPr sz="1902">
              <a:solidFill>
                <a:srgbClr val="000000"/>
              </a:solidFill>
              <a:latin typeface="Comic Sans MS"/>
              <a:ea typeface="Comic Sans MS"/>
              <a:cs typeface="Comic Sans MS"/>
              <a:sym typeface="Comic Sans MS"/>
            </a:endParaRPr>
          </a:p>
          <a:p>
            <a:pPr indent="0" lvl="0" marL="0" rtl="0" algn="l">
              <a:spcBef>
                <a:spcPts val="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5"/>
          <p:cNvSpPr txBox="1"/>
          <p:nvPr>
            <p:ph type="title"/>
          </p:nvPr>
        </p:nvSpPr>
        <p:spPr>
          <a:xfrm>
            <a:off x="477250" y="344675"/>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000">
                <a:latin typeface="Chewy"/>
                <a:ea typeface="Chewy"/>
                <a:cs typeface="Chewy"/>
                <a:sym typeface="Chewy"/>
              </a:rPr>
              <a:t>Project aim and purpose</a:t>
            </a:r>
            <a:endParaRPr>
              <a:latin typeface="Chewy"/>
              <a:ea typeface="Chewy"/>
              <a:cs typeface="Chewy"/>
              <a:sym typeface="Chewy"/>
            </a:endParaRPr>
          </a:p>
        </p:txBody>
      </p:sp>
      <p:sp>
        <p:nvSpPr>
          <p:cNvPr id="141" name="Google Shape;141;p15"/>
          <p:cNvSpPr txBox="1"/>
          <p:nvPr>
            <p:ph idx="1" type="body"/>
          </p:nvPr>
        </p:nvSpPr>
        <p:spPr>
          <a:xfrm>
            <a:off x="620125" y="1667350"/>
            <a:ext cx="7505700" cy="3096300"/>
          </a:xfrm>
          <a:prstGeom prst="rect">
            <a:avLst/>
          </a:prstGeom>
        </p:spPr>
        <p:txBody>
          <a:bodyPr anchorCtr="0" anchor="t" bIns="91425" lIns="91425" spcFirstLastPara="1" rIns="91425" wrap="square" tIns="91425">
            <a:normAutofit/>
          </a:bodyPr>
          <a:lstStyle/>
          <a:p>
            <a:pPr indent="0" lvl="0" marL="0" rtl="0" algn="ctr">
              <a:lnSpc>
                <a:spcPct val="90000"/>
              </a:lnSpc>
              <a:spcBef>
                <a:spcPts val="1000"/>
              </a:spcBef>
              <a:spcAft>
                <a:spcPts val="0"/>
              </a:spcAft>
              <a:buNone/>
            </a:pPr>
            <a:r>
              <a:rPr b="1" lang="en" sz="2200">
                <a:solidFill>
                  <a:srgbClr val="000000"/>
                </a:solidFill>
                <a:latin typeface="Comic Sans MS"/>
                <a:ea typeface="Comic Sans MS"/>
                <a:cs typeface="Comic Sans MS"/>
                <a:sym typeface="Comic Sans MS"/>
              </a:rPr>
              <a:t>Among ACLA members ages 1-17 who receive a new antipsychotic prescription, which demographic, geographic, and age factors are associated with higher documentation of psychosocial care as first-line treatment? </a:t>
            </a:r>
            <a:endParaRPr b="1" sz="2200">
              <a:solidFill>
                <a:srgbClr val="000000"/>
              </a:solidFill>
              <a:latin typeface="Comic Sans MS"/>
              <a:ea typeface="Comic Sans MS"/>
              <a:cs typeface="Comic Sans MS"/>
              <a:sym typeface="Comic Sans MS"/>
            </a:endParaRPr>
          </a:p>
          <a:p>
            <a:pPr indent="0" lvl="0" marL="0" rtl="0" algn="l">
              <a:spcBef>
                <a:spcPts val="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6"/>
          <p:cNvSpPr txBox="1"/>
          <p:nvPr>
            <p:ph type="title"/>
          </p:nvPr>
        </p:nvSpPr>
        <p:spPr>
          <a:xfrm>
            <a:off x="819150" y="521500"/>
            <a:ext cx="7505700" cy="954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4000">
                <a:latin typeface="Chewy"/>
                <a:ea typeface="Chewy"/>
                <a:cs typeface="Chewy"/>
                <a:sym typeface="Chewy"/>
              </a:rPr>
              <a:t>Cohort Characteristics</a:t>
            </a:r>
            <a:endParaRPr>
              <a:latin typeface="Chewy"/>
              <a:ea typeface="Chewy"/>
              <a:cs typeface="Chewy"/>
              <a:sym typeface="Chewy"/>
            </a:endParaRPr>
          </a:p>
          <a:p>
            <a:pPr indent="0" lvl="0" marL="0" rtl="0" algn="l">
              <a:spcBef>
                <a:spcPts val="0"/>
              </a:spcBef>
              <a:spcAft>
                <a:spcPts val="0"/>
              </a:spcAft>
              <a:buNone/>
            </a:pPr>
            <a:r>
              <a:t/>
            </a:r>
            <a:endParaRPr/>
          </a:p>
        </p:txBody>
      </p:sp>
      <p:sp>
        <p:nvSpPr>
          <p:cNvPr id="147" name="Google Shape;147;p16"/>
          <p:cNvSpPr txBox="1"/>
          <p:nvPr>
            <p:ph idx="1" type="body"/>
          </p:nvPr>
        </p:nvSpPr>
        <p:spPr>
          <a:xfrm>
            <a:off x="819150" y="1206050"/>
            <a:ext cx="7505700" cy="3082500"/>
          </a:xfrm>
          <a:prstGeom prst="rect">
            <a:avLst/>
          </a:prstGeom>
        </p:spPr>
        <p:txBody>
          <a:bodyPr anchorCtr="0" anchor="t" bIns="91425" lIns="91425" spcFirstLastPara="1" rIns="91425" wrap="square" tIns="91425">
            <a:normAutofit/>
          </a:bodyPr>
          <a:lstStyle/>
          <a:p>
            <a:pPr indent="-330200" lvl="0" marL="457200" rtl="0" algn="l">
              <a:lnSpc>
                <a:spcPct val="130000"/>
              </a:lnSpc>
              <a:spcBef>
                <a:spcPts val="0"/>
              </a:spcBef>
              <a:spcAft>
                <a:spcPts val="0"/>
              </a:spcAft>
              <a:buClr>
                <a:srgbClr val="000000"/>
              </a:buClr>
              <a:buSzPts val="1600"/>
              <a:buFont typeface="Comic Sans MS"/>
              <a:buChar char="❖"/>
            </a:pPr>
            <a:r>
              <a:rPr b="1" lang="en" sz="1600">
                <a:solidFill>
                  <a:srgbClr val="000000"/>
                </a:solidFill>
                <a:latin typeface="Comic Sans MS"/>
                <a:ea typeface="Comic Sans MS"/>
                <a:cs typeface="Comic Sans MS"/>
                <a:sym typeface="Comic Sans MS"/>
              </a:rPr>
              <a:t>Total members: 683</a:t>
            </a:r>
            <a:endParaRPr b="1" sz="1600">
              <a:solidFill>
                <a:srgbClr val="000000"/>
              </a:solidFill>
              <a:latin typeface="Comic Sans MS"/>
              <a:ea typeface="Comic Sans MS"/>
              <a:cs typeface="Comic Sans MS"/>
              <a:sym typeface="Comic Sans MS"/>
            </a:endParaRPr>
          </a:p>
          <a:p>
            <a:pPr indent="-317500" lvl="1" marL="914400" rtl="0" algn="l">
              <a:lnSpc>
                <a:spcPct val="130000"/>
              </a:lnSpc>
              <a:spcBef>
                <a:spcPts val="0"/>
              </a:spcBef>
              <a:spcAft>
                <a:spcPts val="0"/>
              </a:spcAft>
              <a:buClr>
                <a:srgbClr val="000000"/>
              </a:buClr>
              <a:buSzPts val="1400"/>
              <a:buFont typeface="Comic Sans MS"/>
              <a:buChar char="➢"/>
            </a:pPr>
            <a:r>
              <a:rPr lang="en" sz="1400">
                <a:solidFill>
                  <a:srgbClr val="000000"/>
                </a:solidFill>
                <a:latin typeface="Comic Sans MS"/>
                <a:ea typeface="Comic Sans MS"/>
                <a:cs typeface="Comic Sans MS"/>
                <a:sym typeface="Comic Sans MS"/>
              </a:rPr>
              <a:t>2024: 340</a:t>
            </a:r>
            <a:endParaRPr sz="1400">
              <a:solidFill>
                <a:srgbClr val="000000"/>
              </a:solidFill>
              <a:latin typeface="Comic Sans MS"/>
              <a:ea typeface="Comic Sans MS"/>
              <a:cs typeface="Comic Sans MS"/>
              <a:sym typeface="Comic Sans MS"/>
            </a:endParaRPr>
          </a:p>
          <a:p>
            <a:pPr indent="-317500" lvl="1" marL="914400" rtl="0" algn="l">
              <a:lnSpc>
                <a:spcPct val="130000"/>
              </a:lnSpc>
              <a:spcBef>
                <a:spcPts val="0"/>
              </a:spcBef>
              <a:spcAft>
                <a:spcPts val="0"/>
              </a:spcAft>
              <a:buClr>
                <a:srgbClr val="000000"/>
              </a:buClr>
              <a:buSzPts val="1400"/>
              <a:buFont typeface="Comic Sans MS"/>
              <a:buChar char="➢"/>
            </a:pPr>
            <a:r>
              <a:rPr lang="en" sz="1400">
                <a:solidFill>
                  <a:srgbClr val="000000"/>
                </a:solidFill>
                <a:latin typeface="Comic Sans MS"/>
                <a:ea typeface="Comic Sans MS"/>
                <a:cs typeface="Comic Sans MS"/>
                <a:sym typeface="Comic Sans MS"/>
              </a:rPr>
              <a:t>2025: 343</a:t>
            </a:r>
            <a:endParaRPr sz="1400">
              <a:solidFill>
                <a:srgbClr val="000000"/>
              </a:solidFill>
              <a:latin typeface="Comic Sans MS"/>
              <a:ea typeface="Comic Sans MS"/>
              <a:cs typeface="Comic Sans MS"/>
              <a:sym typeface="Comic Sans MS"/>
            </a:endParaRPr>
          </a:p>
          <a:p>
            <a:pPr indent="-330200" lvl="0" marL="457200" rtl="0" algn="l">
              <a:lnSpc>
                <a:spcPct val="130000"/>
              </a:lnSpc>
              <a:spcBef>
                <a:spcPts val="0"/>
              </a:spcBef>
              <a:spcAft>
                <a:spcPts val="0"/>
              </a:spcAft>
              <a:buClr>
                <a:srgbClr val="000000"/>
              </a:buClr>
              <a:buSzPts val="1600"/>
              <a:buFont typeface="Comic Sans MS"/>
              <a:buChar char="❖"/>
            </a:pPr>
            <a:r>
              <a:rPr b="1" lang="en" sz="1600">
                <a:solidFill>
                  <a:srgbClr val="000000"/>
                </a:solidFill>
                <a:latin typeface="Comic Sans MS"/>
                <a:ea typeface="Comic Sans MS"/>
                <a:cs typeface="Comic Sans MS"/>
                <a:sym typeface="Comic Sans MS"/>
              </a:rPr>
              <a:t>Time: 2024-2025</a:t>
            </a:r>
            <a:endParaRPr b="1" sz="1600">
              <a:solidFill>
                <a:srgbClr val="000000"/>
              </a:solidFill>
              <a:latin typeface="Comic Sans MS"/>
              <a:ea typeface="Comic Sans MS"/>
              <a:cs typeface="Comic Sans MS"/>
              <a:sym typeface="Comic Sans MS"/>
            </a:endParaRPr>
          </a:p>
          <a:p>
            <a:pPr indent="-330200" lvl="0" marL="457200" rtl="0" algn="l">
              <a:lnSpc>
                <a:spcPct val="130000"/>
              </a:lnSpc>
              <a:spcBef>
                <a:spcPts val="0"/>
              </a:spcBef>
              <a:spcAft>
                <a:spcPts val="0"/>
              </a:spcAft>
              <a:buClr>
                <a:srgbClr val="000000"/>
              </a:buClr>
              <a:buSzPts val="1600"/>
              <a:buFont typeface="Comic Sans MS"/>
              <a:buChar char="❖"/>
            </a:pPr>
            <a:r>
              <a:rPr b="1" lang="en" sz="1600">
                <a:solidFill>
                  <a:srgbClr val="000000"/>
                </a:solidFill>
                <a:latin typeface="Comic Sans MS"/>
                <a:ea typeface="Comic Sans MS"/>
                <a:cs typeface="Comic Sans MS"/>
                <a:sym typeface="Comic Sans MS"/>
              </a:rPr>
              <a:t>Geographic Regions: All 9 Louisiana Regions</a:t>
            </a:r>
            <a:endParaRPr b="1" sz="1600">
              <a:solidFill>
                <a:srgbClr val="000000"/>
              </a:solidFill>
              <a:latin typeface="Comic Sans MS"/>
              <a:ea typeface="Comic Sans MS"/>
              <a:cs typeface="Comic Sans MS"/>
              <a:sym typeface="Comic Sans MS"/>
            </a:endParaRPr>
          </a:p>
          <a:p>
            <a:pPr indent="-330200" lvl="0" marL="457200" rtl="0" algn="l">
              <a:lnSpc>
                <a:spcPct val="130000"/>
              </a:lnSpc>
              <a:spcBef>
                <a:spcPts val="0"/>
              </a:spcBef>
              <a:spcAft>
                <a:spcPts val="0"/>
              </a:spcAft>
              <a:buClr>
                <a:srgbClr val="000000"/>
              </a:buClr>
              <a:buSzPts val="1600"/>
              <a:buFont typeface="Comic Sans MS"/>
              <a:buChar char="❖"/>
            </a:pPr>
            <a:r>
              <a:rPr b="1" lang="en" sz="1600">
                <a:solidFill>
                  <a:srgbClr val="000000"/>
                </a:solidFill>
                <a:latin typeface="Comic Sans MS"/>
                <a:ea typeface="Comic Sans MS"/>
                <a:cs typeface="Comic Sans MS"/>
                <a:sym typeface="Comic Sans MS"/>
              </a:rPr>
              <a:t>Language: English</a:t>
            </a:r>
            <a:endParaRPr b="1" sz="1600">
              <a:solidFill>
                <a:srgbClr val="000000"/>
              </a:solidFill>
              <a:latin typeface="Comic Sans MS"/>
              <a:ea typeface="Comic Sans MS"/>
              <a:cs typeface="Comic Sans MS"/>
              <a:sym typeface="Comic Sans MS"/>
            </a:endParaRPr>
          </a:p>
          <a:p>
            <a:pPr indent="-330200" lvl="0" marL="457200" rtl="0" algn="l">
              <a:lnSpc>
                <a:spcPct val="130000"/>
              </a:lnSpc>
              <a:spcBef>
                <a:spcPts val="0"/>
              </a:spcBef>
              <a:spcAft>
                <a:spcPts val="0"/>
              </a:spcAft>
              <a:buClr>
                <a:srgbClr val="000000"/>
              </a:buClr>
              <a:buSzPts val="1600"/>
              <a:buFont typeface="Comic Sans MS"/>
              <a:buChar char="❖"/>
            </a:pPr>
            <a:r>
              <a:rPr b="1" lang="en" sz="1600">
                <a:solidFill>
                  <a:srgbClr val="000000"/>
                </a:solidFill>
                <a:latin typeface="Comic Sans MS"/>
                <a:ea typeface="Comic Sans MS"/>
                <a:cs typeface="Comic Sans MS"/>
                <a:sym typeface="Comic Sans MS"/>
              </a:rPr>
              <a:t>Ages: 4-17 </a:t>
            </a:r>
            <a:endParaRPr b="1" sz="1600">
              <a:solidFill>
                <a:srgbClr val="000000"/>
              </a:solidFill>
              <a:latin typeface="Comic Sans MS"/>
              <a:ea typeface="Comic Sans MS"/>
              <a:cs typeface="Comic Sans MS"/>
              <a:sym typeface="Comic Sans MS"/>
            </a:endParaRPr>
          </a:p>
        </p:txBody>
      </p:sp>
      <p:sp>
        <p:nvSpPr>
          <p:cNvPr id="148" name="Google Shape;148;p16"/>
          <p:cNvSpPr txBox="1"/>
          <p:nvPr/>
        </p:nvSpPr>
        <p:spPr>
          <a:xfrm>
            <a:off x="1554750" y="3828200"/>
            <a:ext cx="6216300" cy="74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latin typeface="Chewy"/>
                <a:ea typeface="Chewy"/>
                <a:cs typeface="Chewy"/>
                <a:sym typeface="Chewy"/>
              </a:rPr>
              <a:t>*All graphs show percentage of members with new prescription of antipsychotics </a:t>
            </a:r>
            <a:r>
              <a:rPr lang="en" sz="1500">
                <a:latin typeface="Chewy"/>
                <a:ea typeface="Chewy"/>
                <a:cs typeface="Chewy"/>
                <a:sym typeface="Chewy"/>
              </a:rPr>
              <a:t>and have</a:t>
            </a:r>
            <a:r>
              <a:rPr lang="en" sz="1500">
                <a:latin typeface="Chewy"/>
                <a:ea typeface="Chewy"/>
                <a:cs typeface="Chewy"/>
                <a:sym typeface="Chewy"/>
              </a:rPr>
              <a:t> documentation of psychotherapy as first-line treatment prior to antipsychotic </a:t>
            </a:r>
            <a:endParaRPr sz="1500">
              <a:latin typeface="Chewy"/>
              <a:ea typeface="Chewy"/>
              <a:cs typeface="Chewy"/>
              <a:sym typeface="Chewy"/>
            </a:endParaRPr>
          </a:p>
        </p:txBody>
      </p:sp>
      <p:sp>
        <p:nvSpPr>
          <p:cNvPr id="149" name="Google Shape;149;p16"/>
          <p:cNvSpPr/>
          <p:nvPr/>
        </p:nvSpPr>
        <p:spPr>
          <a:xfrm>
            <a:off x="1625525" y="3828200"/>
            <a:ext cx="6270300" cy="795000"/>
          </a:xfrm>
          <a:prstGeom prst="rect">
            <a:avLst/>
          </a:prstGeom>
          <a:noFill/>
          <a:ln cap="flat" cmpd="sng" w="38100">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Fredoka One"/>
              <a:ea typeface="Fredoka One"/>
              <a:cs typeface="Fredoka One"/>
              <a:sym typeface="Fredoka On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7"/>
          <p:cNvSpPr txBox="1"/>
          <p:nvPr>
            <p:ph type="title"/>
          </p:nvPr>
        </p:nvSpPr>
        <p:spPr>
          <a:xfrm>
            <a:off x="579950" y="467500"/>
            <a:ext cx="7505700" cy="954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4000">
                <a:latin typeface="Chewy"/>
                <a:ea typeface="Chewy"/>
                <a:cs typeface="Chewy"/>
                <a:sym typeface="Chewy"/>
              </a:rPr>
              <a:t>Year</a:t>
            </a:r>
            <a:endParaRPr>
              <a:latin typeface="Chewy"/>
              <a:ea typeface="Chewy"/>
              <a:cs typeface="Chewy"/>
              <a:sym typeface="Chewy"/>
            </a:endParaRPr>
          </a:p>
          <a:p>
            <a:pPr indent="0" lvl="0" marL="0" rtl="0" algn="l">
              <a:spcBef>
                <a:spcPts val="0"/>
              </a:spcBef>
              <a:spcAft>
                <a:spcPts val="0"/>
              </a:spcAft>
              <a:buNone/>
            </a:pPr>
            <a:r>
              <a:t/>
            </a:r>
            <a:endParaRPr/>
          </a:p>
        </p:txBody>
      </p:sp>
      <p:sp>
        <p:nvSpPr>
          <p:cNvPr id="155" name="Google Shape;155;p17"/>
          <p:cNvSpPr txBox="1"/>
          <p:nvPr/>
        </p:nvSpPr>
        <p:spPr>
          <a:xfrm>
            <a:off x="4995500" y="4041625"/>
            <a:ext cx="2986200" cy="58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300">
              <a:solidFill>
                <a:schemeClr val="dk2"/>
              </a:solidFill>
              <a:latin typeface="Calibri"/>
              <a:ea typeface="Calibri"/>
              <a:cs typeface="Calibri"/>
              <a:sym typeface="Calibri"/>
            </a:endParaRPr>
          </a:p>
        </p:txBody>
      </p:sp>
      <p:pic>
        <p:nvPicPr>
          <p:cNvPr id="156" name="Google Shape;156;p17" title="Screenshot 2026-03-11 at 6.57.40 AM.png"/>
          <p:cNvPicPr preferRelativeResize="0"/>
          <p:nvPr/>
        </p:nvPicPr>
        <p:blipFill>
          <a:blip r:embed="rId3">
            <a:alphaModFix/>
          </a:blip>
          <a:stretch>
            <a:fillRect/>
          </a:stretch>
        </p:blipFill>
        <p:spPr>
          <a:xfrm>
            <a:off x="1945050" y="1241675"/>
            <a:ext cx="5470475" cy="33209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8"/>
          <p:cNvSpPr txBox="1"/>
          <p:nvPr>
            <p:ph type="title"/>
          </p:nvPr>
        </p:nvSpPr>
        <p:spPr>
          <a:xfrm>
            <a:off x="579950" y="467500"/>
            <a:ext cx="7505700" cy="954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4000">
                <a:latin typeface="Chewy"/>
                <a:ea typeface="Chewy"/>
                <a:cs typeface="Chewy"/>
                <a:sym typeface="Chewy"/>
              </a:rPr>
              <a:t>Age</a:t>
            </a:r>
            <a:endParaRPr>
              <a:latin typeface="Chewy"/>
              <a:ea typeface="Chewy"/>
              <a:cs typeface="Chewy"/>
              <a:sym typeface="Chewy"/>
            </a:endParaRPr>
          </a:p>
          <a:p>
            <a:pPr indent="0" lvl="0" marL="0" rtl="0" algn="l">
              <a:spcBef>
                <a:spcPts val="0"/>
              </a:spcBef>
              <a:spcAft>
                <a:spcPts val="0"/>
              </a:spcAft>
              <a:buNone/>
            </a:pPr>
            <a:r>
              <a:t/>
            </a:r>
            <a:endParaRPr/>
          </a:p>
        </p:txBody>
      </p:sp>
      <p:pic>
        <p:nvPicPr>
          <p:cNvPr id="162" name="Google Shape;162;p18" title="Screenshot 2026-03-11 at 7.34.26 AM.png"/>
          <p:cNvPicPr preferRelativeResize="0"/>
          <p:nvPr/>
        </p:nvPicPr>
        <p:blipFill>
          <a:blip r:embed="rId3">
            <a:alphaModFix/>
          </a:blip>
          <a:stretch>
            <a:fillRect/>
          </a:stretch>
        </p:blipFill>
        <p:spPr>
          <a:xfrm>
            <a:off x="1895950" y="1043975"/>
            <a:ext cx="6189701" cy="366510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9"/>
          <p:cNvSpPr txBox="1"/>
          <p:nvPr>
            <p:ph type="title"/>
          </p:nvPr>
        </p:nvSpPr>
        <p:spPr>
          <a:xfrm>
            <a:off x="819150" y="437125"/>
            <a:ext cx="7505700" cy="954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4000">
                <a:latin typeface="Chewy"/>
                <a:ea typeface="Chewy"/>
                <a:cs typeface="Chewy"/>
                <a:sym typeface="Chewy"/>
              </a:rPr>
              <a:t>Sex</a:t>
            </a:r>
            <a:endParaRPr>
              <a:latin typeface="Chewy"/>
              <a:ea typeface="Chewy"/>
              <a:cs typeface="Chewy"/>
              <a:sym typeface="Chewy"/>
            </a:endParaRPr>
          </a:p>
          <a:p>
            <a:pPr indent="0" lvl="0" marL="0" rtl="0" algn="l">
              <a:spcBef>
                <a:spcPts val="0"/>
              </a:spcBef>
              <a:spcAft>
                <a:spcPts val="0"/>
              </a:spcAft>
              <a:buNone/>
            </a:pPr>
            <a:r>
              <a:t/>
            </a:r>
            <a:endParaRPr/>
          </a:p>
        </p:txBody>
      </p:sp>
      <p:pic>
        <p:nvPicPr>
          <p:cNvPr id="168" name="Google Shape;168;p19" title="Screenshot 2026-03-11 at 6.57.07 AM.png"/>
          <p:cNvPicPr preferRelativeResize="0"/>
          <p:nvPr/>
        </p:nvPicPr>
        <p:blipFill>
          <a:blip r:embed="rId3">
            <a:alphaModFix/>
          </a:blip>
          <a:stretch>
            <a:fillRect/>
          </a:stretch>
        </p:blipFill>
        <p:spPr>
          <a:xfrm>
            <a:off x="1822425" y="1067750"/>
            <a:ext cx="5997874" cy="36411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0"/>
          <p:cNvSpPr txBox="1"/>
          <p:nvPr>
            <p:ph type="title"/>
          </p:nvPr>
        </p:nvSpPr>
        <p:spPr>
          <a:xfrm>
            <a:off x="579950" y="467500"/>
            <a:ext cx="7505700" cy="954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4000">
                <a:latin typeface="Chewy"/>
                <a:ea typeface="Chewy"/>
                <a:cs typeface="Chewy"/>
                <a:sym typeface="Chewy"/>
              </a:rPr>
              <a:t>Race</a:t>
            </a:r>
            <a:endParaRPr>
              <a:latin typeface="Chewy"/>
              <a:ea typeface="Chewy"/>
              <a:cs typeface="Chewy"/>
              <a:sym typeface="Chewy"/>
            </a:endParaRPr>
          </a:p>
          <a:p>
            <a:pPr indent="0" lvl="0" marL="0" rtl="0" algn="l">
              <a:spcBef>
                <a:spcPts val="0"/>
              </a:spcBef>
              <a:spcAft>
                <a:spcPts val="0"/>
              </a:spcAft>
              <a:buNone/>
            </a:pPr>
            <a:r>
              <a:t/>
            </a:r>
            <a:endParaRPr/>
          </a:p>
        </p:txBody>
      </p:sp>
      <p:pic>
        <p:nvPicPr>
          <p:cNvPr id="174" name="Google Shape;174;p20" title="Screenshot 2026-03-11 at 6.57.19 AM.png"/>
          <p:cNvPicPr preferRelativeResize="0"/>
          <p:nvPr/>
        </p:nvPicPr>
        <p:blipFill>
          <a:blip r:embed="rId3">
            <a:alphaModFix/>
          </a:blip>
          <a:stretch>
            <a:fillRect/>
          </a:stretch>
        </p:blipFill>
        <p:spPr>
          <a:xfrm>
            <a:off x="1888475" y="1050150"/>
            <a:ext cx="6042174" cy="3642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1"/>
          <p:cNvSpPr txBox="1"/>
          <p:nvPr>
            <p:ph type="title"/>
          </p:nvPr>
        </p:nvSpPr>
        <p:spPr>
          <a:xfrm>
            <a:off x="579950" y="467500"/>
            <a:ext cx="7505700" cy="954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sz="4000">
                <a:latin typeface="Chewy"/>
                <a:ea typeface="Chewy"/>
                <a:cs typeface="Chewy"/>
                <a:sym typeface="Chewy"/>
              </a:rPr>
              <a:t>Rural/Urban</a:t>
            </a:r>
            <a:endParaRPr>
              <a:latin typeface="Chewy"/>
              <a:ea typeface="Chewy"/>
              <a:cs typeface="Chewy"/>
              <a:sym typeface="Chewy"/>
            </a:endParaRPr>
          </a:p>
          <a:p>
            <a:pPr indent="0" lvl="0" marL="0" rtl="0" algn="l">
              <a:spcBef>
                <a:spcPts val="0"/>
              </a:spcBef>
              <a:spcAft>
                <a:spcPts val="0"/>
              </a:spcAft>
              <a:buNone/>
            </a:pPr>
            <a:r>
              <a:t/>
            </a:r>
            <a:endParaRPr/>
          </a:p>
        </p:txBody>
      </p:sp>
      <p:pic>
        <p:nvPicPr>
          <p:cNvPr id="180" name="Google Shape;180;p21" title="Screenshot 2026-03-11 at 6.57.54 AM.png"/>
          <p:cNvPicPr preferRelativeResize="0"/>
          <p:nvPr/>
        </p:nvPicPr>
        <p:blipFill>
          <a:blip r:embed="rId3">
            <a:alphaModFix/>
          </a:blip>
          <a:stretch>
            <a:fillRect/>
          </a:stretch>
        </p:blipFill>
        <p:spPr>
          <a:xfrm>
            <a:off x="1929950" y="1317325"/>
            <a:ext cx="5592711" cy="3416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