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7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drawings/drawing1.xml" ContentType="application/vnd.openxmlformats-officedocument.drawingml.chartshapes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8.xml" ContentType="application/vnd.openxmlformats-officedocument.presentationml.notesSl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notesMasterIdLst>
    <p:notesMasterId r:id="rId21"/>
  </p:notesMasterIdLst>
  <p:sldIdLst>
    <p:sldId id="256" r:id="rId2"/>
    <p:sldId id="259" r:id="rId3"/>
    <p:sldId id="262" r:id="rId4"/>
    <p:sldId id="263" r:id="rId5"/>
    <p:sldId id="264" r:id="rId6"/>
    <p:sldId id="261" r:id="rId7"/>
    <p:sldId id="265" r:id="rId8"/>
    <p:sldId id="260" r:id="rId9"/>
    <p:sldId id="268" r:id="rId10"/>
    <p:sldId id="267" r:id="rId11"/>
    <p:sldId id="257" r:id="rId12"/>
    <p:sldId id="269" r:id="rId13"/>
    <p:sldId id="270" r:id="rId14"/>
    <p:sldId id="275" r:id="rId15"/>
    <p:sldId id="258" r:id="rId16"/>
    <p:sldId id="271" r:id="rId17"/>
    <p:sldId id="272" r:id="rId18"/>
    <p:sldId id="273" r:id="rId19"/>
    <p:sldId id="274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chumann" initials="S" lastIdx="1" clrIdx="0">
    <p:extLst>
      <p:ext uri="{19B8F6BF-5375-455C-9EA6-DF929625EA0E}">
        <p15:presenceInfo xmlns:p15="http://schemas.microsoft.com/office/powerpoint/2012/main" userId="Schuman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6" autoAdjust="0"/>
    <p:restoredTop sz="66127" autoAdjust="0"/>
  </p:normalViewPr>
  <p:slideViewPr>
    <p:cSldViewPr snapToGrid="0">
      <p:cViewPr varScale="1">
        <p:scale>
          <a:sx n="48" d="100"/>
          <a:sy n="48" d="100"/>
        </p:scale>
        <p:origin x="636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chumann\Downloads\LDL%20by%20Year%20(1)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chumann\Documents\pop%20med\Complete%20Graphs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chumann\Downloads\LDL%20by%20Year%20(1)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chumann\Downloads\LDL%20by%20Year%20(1)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chumann\Documents\pop%20med\Complete%20Graphs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chumann\Downloads\LDL%20by%20Year%20(1)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chumann\Documents\pop%20med\Complete%20Graphs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chumann\Documents\pop%20med\Complete%20Graphs.xlsx" TargetMode="External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chartUserShapes" Target="../drawings/drawing1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chumann\Documents\pop%20med\Complete%20Graphs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chumann\Documents\pop%20med\Complete%20Graphs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6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2023 LDL Distribution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6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9017370126409067"/>
          <c:y val="0.13713757122043385"/>
          <c:w val="0.79964714400971171"/>
          <c:h val="0.5727105655621100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'LDL by Year'!$A$2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'LDL by Year'!$B$1:$G$1</c:f>
              <c:strCache>
                <c:ptCount val="6"/>
                <c:pt idx="0">
                  <c:v>Very High (&gt;175 mg/dl)</c:v>
                </c:pt>
                <c:pt idx="1">
                  <c:v>High (150-174 mg/dl)</c:v>
                </c:pt>
                <c:pt idx="2">
                  <c:v>Borderline High (125-149 mg/dl)</c:v>
                </c:pt>
                <c:pt idx="3">
                  <c:v>Borderline Low (100-124 mg/dl)</c:v>
                </c:pt>
                <c:pt idx="4">
                  <c:v>Low (75-99 mg/dL)</c:v>
                </c:pt>
                <c:pt idx="5">
                  <c:v>less 75</c:v>
                </c:pt>
              </c:strCache>
            </c:strRef>
          </c:cat>
          <c:val>
            <c:numRef>
              <c:f>'LDL by Year'!$B$2:$G$2</c:f>
              <c:numCache>
                <c:formatCode>General</c:formatCode>
                <c:ptCount val="6"/>
                <c:pt idx="0">
                  <c:v>4.3607532210109018E-2</c:v>
                </c:pt>
                <c:pt idx="1">
                  <c:v>7.3339940535183348E-2</c:v>
                </c:pt>
                <c:pt idx="2">
                  <c:v>0.14073339940535184</c:v>
                </c:pt>
                <c:pt idx="3">
                  <c:v>0.25470763131813678</c:v>
                </c:pt>
                <c:pt idx="4">
                  <c:v>0.28741328047571851</c:v>
                </c:pt>
                <c:pt idx="5">
                  <c:v>0.20019821605550051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AC0-4BE6-AD6F-AA3C3B919B6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354037935"/>
        <c:axId val="1354040335"/>
      </c:barChart>
      <c:catAx>
        <c:axId val="1354037935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Category of LDL</a:t>
                </a:r>
              </a:p>
            </c:rich>
          </c:tx>
          <c:layout>
            <c:manualLayout>
              <c:xMode val="edge"/>
              <c:yMode val="edge"/>
              <c:x val="0.41238471714162001"/>
              <c:y val="0.88655448764635003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54040335"/>
        <c:crosses val="autoZero"/>
        <c:auto val="1"/>
        <c:lblAlgn val="ctr"/>
        <c:lblOffset val="100"/>
        <c:noMultiLvlLbl val="0"/>
      </c:catAx>
      <c:valAx>
        <c:axId val="135404033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Percentage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5403793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A1C Levels in Hyperlipidemia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6.8018402994844927E-3"/>
                  <c:y val="8.8576266080878444E-2"/>
                </c:manualLayout>
              </c:layout>
              <c:spPr>
                <a:solidFill>
                  <a:schemeClr val="bg1"/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0712270506510822E-2"/>
                      <c:h val="6.379733594939225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8C1B-49BD-BC55-6EF6A42B780E}"/>
                </c:ext>
              </c:extLst>
            </c:dLbl>
            <c:dLbl>
              <c:idx val="1"/>
              <c:layout>
                <c:manualLayout>
                  <c:x val="4.2511501871776835E-3"/>
                  <c:y val="0.10203088877670813"/>
                </c:manualLayout>
              </c:layout>
              <c:spPr>
                <a:solidFill>
                  <a:schemeClr val="bg1"/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438655902799024E-2"/>
                      <c:h val="6.82822101813354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8C1B-49BD-BC55-6EF6A42B780E}"/>
                </c:ext>
              </c:extLst>
            </c:dLbl>
            <c:spPr>
              <a:solidFill>
                <a:schemeClr val="bg1"/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errBars>
            <c:errBarType val="both"/>
            <c:errValType val="cust"/>
            <c:noEndCap val="0"/>
            <c:plus>
              <c:numRef>
                <c:f>'A1C and Hyperlipidemia'!$D$5:$D$6</c:f>
                <c:numCache>
                  <c:formatCode>General</c:formatCode>
                  <c:ptCount val="2"/>
                  <c:pt idx="0">
                    <c:v>1.47</c:v>
                  </c:pt>
                  <c:pt idx="1">
                    <c:v>1.58</c:v>
                  </c:pt>
                </c:numCache>
              </c:numRef>
            </c:plus>
            <c:minus>
              <c:numRef>
                <c:f>'A1C and Hyperlipidemia'!$D$5:$D$6</c:f>
                <c:numCache>
                  <c:formatCode>General</c:formatCode>
                  <c:ptCount val="2"/>
                  <c:pt idx="0">
                    <c:v>1.47</c:v>
                  </c:pt>
                  <c:pt idx="1">
                    <c:v>1.58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'A1C and Hyperlipidemia'!$B$5:$B$6</c:f>
              <c:strCache>
                <c:ptCount val="2"/>
                <c:pt idx="0">
                  <c:v>No Hyperlipidemia</c:v>
                </c:pt>
                <c:pt idx="1">
                  <c:v>Hyperlipidemia</c:v>
                </c:pt>
              </c:strCache>
            </c:strRef>
          </c:cat>
          <c:val>
            <c:numRef>
              <c:f>'A1C and Hyperlipidemia'!$C$5:$C$6</c:f>
              <c:numCache>
                <c:formatCode>General</c:formatCode>
                <c:ptCount val="2"/>
                <c:pt idx="0">
                  <c:v>6.15</c:v>
                </c:pt>
                <c:pt idx="1">
                  <c:v>6.4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064-4336-9159-FBE7E2552782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811464399"/>
        <c:axId val="811464879"/>
      </c:barChart>
      <c:catAx>
        <c:axId val="81146439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11464879"/>
        <c:crosses val="autoZero"/>
        <c:auto val="1"/>
        <c:lblAlgn val="ctr"/>
        <c:lblOffset val="100"/>
        <c:noMultiLvlLbl val="0"/>
      </c:catAx>
      <c:valAx>
        <c:axId val="811464879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A1C (%)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1146439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Compliance in all hypertensive patients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19CA-4E47-B1FA-14770F58E83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19CA-4E47-B1FA-14770F58E838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'LDL by Year'!$D$16:$E$16</c:f>
              <c:strCache>
                <c:ptCount val="2"/>
                <c:pt idx="0">
                  <c:v>non-compliant</c:v>
                </c:pt>
                <c:pt idx="1">
                  <c:v>compliant</c:v>
                </c:pt>
              </c:strCache>
            </c:strRef>
          </c:cat>
          <c:val>
            <c:numRef>
              <c:f>'LDL by Year'!$D$17:$E$17</c:f>
              <c:numCache>
                <c:formatCode>General</c:formatCode>
                <c:ptCount val="2"/>
                <c:pt idx="0">
                  <c:v>0.65353502137454789</c:v>
                </c:pt>
                <c:pt idx="1">
                  <c:v>0.34646497862545217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9CA-4E47-B1FA-14770F58E838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95" b="1" i="0" u="none" strike="noStrike" kern="1200" cap="all" spc="100" normalizeH="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Compliance by Gender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95" b="1" i="0" u="none" strike="noStrike" kern="1200" cap="all" spc="100" normalizeH="0" baseline="0">
              <a:solidFill>
                <a:schemeClr val="lt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pattFill prst="ltUpDiag">
              <a:fgClr>
                <a:schemeClr val="accent1"/>
              </a:fgClr>
              <a:bgClr>
                <a:schemeClr val="lt1"/>
              </a:bgClr>
            </a:pattFill>
            <a:ln>
              <a:noFill/>
            </a:ln>
            <a:effectLst/>
          </c:spPr>
          <c:invertIfNegative val="0"/>
          <c:cat>
            <c:strRef>
              <c:f>'LDL by Year'!$E$19:$F$19</c:f>
              <c:strCache>
                <c:ptCount val="2"/>
                <c:pt idx="0">
                  <c:v>Female compliance</c:v>
                </c:pt>
                <c:pt idx="1">
                  <c:v>Male compliance </c:v>
                </c:pt>
              </c:strCache>
            </c:strRef>
          </c:cat>
          <c:val>
            <c:numRef>
              <c:f>'LDL by Year'!$E$21:$F$21</c:f>
              <c:numCache>
                <c:formatCode>General</c:formatCode>
                <c:ptCount val="2"/>
                <c:pt idx="0">
                  <c:v>0.35725576983876067</c:v>
                </c:pt>
                <c:pt idx="1">
                  <c:v>0.3285514345696291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17B-4AF1-9563-D6C202BA487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69"/>
        <c:overlap val="-20"/>
        <c:axId val="493553568"/>
        <c:axId val="493558848"/>
      </c:barChart>
      <c:catAx>
        <c:axId val="49355356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lt1">
                  <a:alpha val="2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3175" cap="flat" cmpd="sng" algn="ctr">
            <a:solidFill>
              <a:schemeClr val="accent1">
                <a:lumMod val="60000"/>
                <a:lumOff val="40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64" b="0" i="0" u="none" strike="noStrike" kern="1200" cap="all" spc="150" normalizeH="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93558848"/>
        <c:crosses val="autoZero"/>
        <c:auto val="1"/>
        <c:lblAlgn val="ctr"/>
        <c:lblOffset val="100"/>
        <c:noMultiLvlLbl val="0"/>
      </c:catAx>
      <c:valAx>
        <c:axId val="493558848"/>
        <c:scaling>
          <c:orientation val="minMax"/>
          <c:min val="0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9355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accent1"/>
    </a:solidFill>
    <a:ln w="9525" cap="flat" cmpd="sng" algn="ctr">
      <a:solidFill>
        <a:schemeClr val="accent1"/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Compliance and LDL Levels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3.138865381725575E-3"/>
                  <c:y val="9.4851540534656387E-2"/>
                </c:manualLayout>
              </c:layout>
              <c:spPr>
                <a:solidFill>
                  <a:schemeClr val="bg1"/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b="0" i="0" u="none" strike="noStrike" kern="1200" baseline="0">
                      <a:ln>
                        <a:noFill/>
                      </a:ln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1D5-4F94-AA03-28DDF76AD41E}"/>
                </c:ext>
              </c:extLst>
            </c:dLbl>
            <c:dLbl>
              <c:idx val="1"/>
              <c:layout>
                <c:manualLayout>
                  <c:x val="-6.27773076345115E-3"/>
                  <c:y val="0.10433669458812213"/>
                </c:manualLayout>
              </c:layout>
              <c:spPr>
                <a:solidFill>
                  <a:schemeClr val="bg1"/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b="0" i="0" u="none" strike="noStrike" kern="1200" baseline="0">
                      <a:ln>
                        <a:noFill/>
                      </a:ln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1D5-4F94-AA03-28DDF76AD41E}"/>
                </c:ext>
              </c:extLst>
            </c:dLbl>
            <c:spPr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ln>
                      <a:noFill/>
                    </a:ln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errBars>
            <c:errBarType val="both"/>
            <c:errValType val="cust"/>
            <c:noEndCap val="0"/>
            <c:plus>
              <c:numRef>
                <c:f>'[2]Compliance and LDL'!$C$2:$C$3</c:f>
                <c:numCache>
                  <c:formatCode>General</c:formatCode>
                  <c:ptCount val="2"/>
                  <c:pt idx="0">
                    <c:v>35.96</c:v>
                  </c:pt>
                  <c:pt idx="1">
                    <c:v>38.36</c:v>
                  </c:pt>
                </c:numCache>
              </c:numRef>
            </c:plus>
            <c:minus>
              <c:numRef>
                <c:f>'[2]Compliance and LDL'!$C$2:$C$3</c:f>
                <c:numCache>
                  <c:formatCode>General</c:formatCode>
                  <c:ptCount val="2"/>
                  <c:pt idx="0">
                    <c:v>35.96</c:v>
                  </c:pt>
                  <c:pt idx="1">
                    <c:v>38.36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'[2]Compliance and LDL'!$A$2:$A$3</c:f>
              <c:strCache>
                <c:ptCount val="2"/>
                <c:pt idx="0">
                  <c:v>Compliant</c:v>
                </c:pt>
                <c:pt idx="1">
                  <c:v>Non-Compliant</c:v>
                </c:pt>
              </c:strCache>
            </c:strRef>
          </c:cat>
          <c:val>
            <c:numRef>
              <c:f>'[2]Compliance and LDL'!$B$2:$B$3</c:f>
              <c:numCache>
                <c:formatCode>General</c:formatCode>
                <c:ptCount val="2"/>
                <c:pt idx="0">
                  <c:v>102.08</c:v>
                </c:pt>
                <c:pt idx="1">
                  <c:v>105.7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1D5-4F94-AA03-28DDF76AD41E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530626496"/>
        <c:axId val="1530624096"/>
      </c:barChart>
      <c:catAx>
        <c:axId val="15306264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30624096"/>
        <c:crosses val="autoZero"/>
        <c:auto val="1"/>
        <c:lblAlgn val="ctr"/>
        <c:lblOffset val="100"/>
        <c:noMultiLvlLbl val="0"/>
      </c:catAx>
      <c:valAx>
        <c:axId val="1530624096"/>
        <c:scaling>
          <c:orientation val="minMax"/>
          <c:max val="150"/>
          <c:min val="5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ln>
                      <a:noFill/>
                    </a:ln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LDL (mg/dl)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30626496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ln>
            <a:noFill/>
          </a:ln>
        </a:defRPr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Percentage of Hypertensive Patients with LDL levels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spPr>
            <a:solidFill>
              <a:srgbClr val="FFFF00"/>
            </a:solidFill>
          </c:spPr>
          <c:dPt>
            <c:idx val="0"/>
            <c:bubble3D val="0"/>
            <c:spPr>
              <a:solidFill>
                <a:srgbClr val="00B0F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24F8-4F2D-B22F-B8BD5322281B}"/>
              </c:ext>
            </c:extLst>
          </c:dPt>
          <c:dPt>
            <c:idx val="1"/>
            <c:bubble3D val="0"/>
            <c:spPr>
              <a:solidFill>
                <a:srgbClr val="FFFF0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24F8-4F2D-B22F-B8BD5322281B}"/>
              </c:ext>
            </c:extLst>
          </c:dPt>
          <c:dLbls>
            <c:dLbl>
              <c:idx val="1"/>
              <c:layout>
                <c:manualLayout>
                  <c:x val="3.3462103835090171E-2"/>
                  <c:y val="-0.23881122002606828"/>
                </c:manualLayout>
              </c:layout>
              <c:spPr>
                <a:pattFill prst="pct75">
                  <a:fgClr>
                    <a:schemeClr val="dk1">
                      <a:lumMod val="75000"/>
                      <a:lumOff val="25000"/>
                    </a:schemeClr>
                  </a:fgClr>
                  <a:bgClr>
                    <a:schemeClr val="dk1">
                      <a:lumMod val="65000"/>
                      <a:lumOff val="35000"/>
                    </a:schemeClr>
                  </a:bgClr>
                </a:patt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4F8-4F2D-B22F-B8BD5322281B}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'LDL by Year'!$I$3:$I$4</c:f>
              <c:strCache>
                <c:ptCount val="2"/>
                <c:pt idx="0">
                  <c:v>LDL level reported</c:v>
                </c:pt>
                <c:pt idx="1">
                  <c:v>No LDL on record </c:v>
                </c:pt>
              </c:strCache>
            </c:strRef>
          </c:cat>
          <c:val>
            <c:numRef>
              <c:f>'LDL by Year'!$J$3:$J$4</c:f>
              <c:numCache>
                <c:formatCode>General</c:formatCode>
                <c:ptCount val="2"/>
                <c:pt idx="0">
                  <c:v>6</c:v>
                </c:pt>
                <c:pt idx="1">
                  <c:v>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4F8-4F2D-B22F-B8BD5322281B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7258353887622322"/>
          <c:y val="0.49604469084221614"/>
          <c:w val="0.21857016448307098"/>
          <c:h val="0.24005347545842484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16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LDL</a:t>
            </a:r>
            <a:r>
              <a:rPr lang="en-US" baseline="0"/>
              <a:t> Levels </a:t>
            </a:r>
            <a:r>
              <a:rPr lang="en-US"/>
              <a:t>by Sex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2325635171935367"/>
          <c:y val="7.0243139059261023E-2"/>
          <c:w val="0.87674364828064633"/>
          <c:h val="0.88600247874424942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8.2051282051282051E-3"/>
                  <c:y val="6.0252672497570457E-2"/>
                </c:manualLayout>
              </c:layout>
              <c:spPr>
                <a:solidFill>
                  <a:schemeClr val="bg1"/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95C-40D2-AFD0-0361F48FE517}"/>
                </c:ext>
              </c:extLst>
            </c:dLbl>
            <c:dLbl>
              <c:idx val="1"/>
              <c:layout>
                <c:manualLayout>
                  <c:x val="-2.0512820512820513E-3"/>
                  <c:y val="5.2478134110787097E-2"/>
                </c:manualLayout>
              </c:layout>
              <c:spPr>
                <a:solidFill>
                  <a:schemeClr val="bg1"/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95C-40D2-AFD0-0361F48FE51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errBars>
            <c:errBarType val="both"/>
            <c:errValType val="cust"/>
            <c:noEndCap val="0"/>
            <c:plus>
              <c:numRef>
                <c:f>'Male and Female Lipids'!$C$3:$C$4</c:f>
                <c:numCache>
                  <c:formatCode>General</c:formatCode>
                  <c:ptCount val="2"/>
                  <c:pt idx="0">
                    <c:v>35.96</c:v>
                  </c:pt>
                  <c:pt idx="1">
                    <c:v>37.93</c:v>
                  </c:pt>
                </c:numCache>
              </c:numRef>
            </c:plus>
            <c:minus>
              <c:numRef>
                <c:f>'Male and Female Lipids'!$C$3:$C$4</c:f>
                <c:numCache>
                  <c:formatCode>General</c:formatCode>
                  <c:ptCount val="2"/>
                  <c:pt idx="0">
                    <c:v>35.96</c:v>
                  </c:pt>
                  <c:pt idx="1">
                    <c:v>37.93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'Male and Female Lipids'!$A$3:$A$4</c:f>
              <c:strCache>
                <c:ptCount val="2"/>
                <c:pt idx="0">
                  <c:v>Male</c:v>
                </c:pt>
                <c:pt idx="1">
                  <c:v>Female</c:v>
                </c:pt>
              </c:strCache>
            </c:strRef>
          </c:cat>
          <c:val>
            <c:numRef>
              <c:f>'Male and Female Lipids'!$B$3:$B$4</c:f>
              <c:numCache>
                <c:formatCode>General</c:formatCode>
                <c:ptCount val="2"/>
                <c:pt idx="0">
                  <c:v>99.66</c:v>
                </c:pt>
                <c:pt idx="1">
                  <c:v>106.88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95C-40D2-AFD0-0361F48FE51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89507504"/>
        <c:axId val="489508944"/>
      </c:barChart>
      <c:catAx>
        <c:axId val="4895075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89508944"/>
        <c:crosses val="autoZero"/>
        <c:auto val="1"/>
        <c:lblAlgn val="ctr"/>
        <c:lblOffset val="100"/>
        <c:noMultiLvlLbl val="0"/>
      </c:catAx>
      <c:valAx>
        <c:axId val="489508944"/>
        <c:scaling>
          <c:orientation val="minMax"/>
          <c:max val="150"/>
          <c:min val="5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LDL (mg/dl)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89507504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/>
              <a:t>Urban</a:t>
            </a:r>
            <a:r>
              <a:rPr lang="en-US" sz="1800" baseline="0"/>
              <a:t> vs. Rural LDL Levels</a:t>
            </a:r>
            <a:endParaRPr lang="en-US" sz="180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7.0859446785344865E-2"/>
          <c:y val="7.3420548188299697E-2"/>
          <c:w val="0.89165272410855367"/>
          <c:h val="0.89497448274611691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8.9256735966908654E-4"/>
                  <c:y val="6.4541703087837632E-2"/>
                </c:manualLayout>
              </c:layout>
              <c:spPr>
                <a:solidFill>
                  <a:schemeClr val="bg1"/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1655307634234042E-2"/>
                      <c:h val="4.183879161010052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A0A3-498A-AB11-73A32FDC920B}"/>
                </c:ext>
              </c:extLst>
            </c:dLbl>
            <c:dLbl>
              <c:idx val="1"/>
              <c:layout>
                <c:manualLayout>
                  <c:x val="1.7851347193381677E-3"/>
                  <c:y val="8.0241104947364028E-2"/>
                </c:manualLayout>
              </c:layout>
              <c:spPr>
                <a:solidFill>
                  <a:schemeClr val="bg1"/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7010711792248554E-2"/>
                      <c:h val="5.230501373245258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A0A3-498A-AB11-73A32FDC920B}"/>
                </c:ext>
              </c:extLst>
            </c:dLbl>
            <c:spPr>
              <a:solidFill>
                <a:schemeClr val="bg1"/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errBars>
            <c:errBarType val="both"/>
            <c:errValType val="cust"/>
            <c:noEndCap val="0"/>
            <c:plus>
              <c:numRef>
                <c:f>'Urban and Rural Lipids'!$C$5:$C$6</c:f>
                <c:numCache>
                  <c:formatCode>General</c:formatCode>
                  <c:ptCount val="2"/>
                  <c:pt idx="0">
                    <c:v>38.01</c:v>
                  </c:pt>
                  <c:pt idx="1">
                    <c:v>34.22</c:v>
                  </c:pt>
                </c:numCache>
              </c:numRef>
            </c:plus>
            <c:minus>
              <c:numRef>
                <c:f>'Urban and Rural Lipids'!$C$5:$C$6</c:f>
                <c:numCache>
                  <c:formatCode>General</c:formatCode>
                  <c:ptCount val="2"/>
                  <c:pt idx="0">
                    <c:v>38.01</c:v>
                  </c:pt>
                  <c:pt idx="1">
                    <c:v>34.22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'Urban and Rural Lipids'!$A$5:$A$6</c:f>
              <c:strCache>
                <c:ptCount val="2"/>
                <c:pt idx="0">
                  <c:v>Urban</c:v>
                </c:pt>
                <c:pt idx="1">
                  <c:v>Rural</c:v>
                </c:pt>
              </c:strCache>
            </c:strRef>
          </c:cat>
          <c:val>
            <c:numRef>
              <c:f>'Urban and Rural Lipids'!$B$5:$B$6</c:f>
              <c:numCache>
                <c:formatCode>General</c:formatCode>
                <c:ptCount val="2"/>
                <c:pt idx="0">
                  <c:v>104.63</c:v>
                </c:pt>
                <c:pt idx="1">
                  <c:v>101.54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0A3-498A-AB11-73A32FDC920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89503184"/>
        <c:axId val="489505104"/>
      </c:barChart>
      <c:catAx>
        <c:axId val="4895031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89505104"/>
        <c:crosses val="autoZero"/>
        <c:auto val="1"/>
        <c:lblAlgn val="ctr"/>
        <c:lblOffset val="100"/>
        <c:noMultiLvlLbl val="0"/>
      </c:catAx>
      <c:valAx>
        <c:axId val="489505104"/>
        <c:scaling>
          <c:orientation val="minMax"/>
          <c:max val="150"/>
          <c:min val="5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LDL (mg/dl)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89503184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LDL Levels By Region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errBars>
            <c:errBarType val="both"/>
            <c:errValType val="cust"/>
            <c:noEndCap val="0"/>
            <c:plus>
              <c:numRef>
                <c:f>Regions!$D$3:$D$11</c:f>
                <c:numCache>
                  <c:formatCode>General</c:formatCode>
                  <c:ptCount val="9"/>
                  <c:pt idx="0">
                    <c:v>38.64</c:v>
                  </c:pt>
                  <c:pt idx="1">
                    <c:v>28.32</c:v>
                  </c:pt>
                  <c:pt idx="2">
                    <c:v>34.979999999999997</c:v>
                  </c:pt>
                  <c:pt idx="3">
                    <c:v>36.119999999999997</c:v>
                  </c:pt>
                  <c:pt idx="4">
                    <c:v>34.76</c:v>
                  </c:pt>
                  <c:pt idx="5">
                    <c:v>31.44</c:v>
                  </c:pt>
                  <c:pt idx="6">
                    <c:v>28.46</c:v>
                  </c:pt>
                  <c:pt idx="7">
                    <c:v>33.81</c:v>
                  </c:pt>
                  <c:pt idx="8">
                    <c:v>42.42</c:v>
                  </c:pt>
                </c:numCache>
              </c:numRef>
            </c:plus>
            <c:minus>
              <c:numRef>
                <c:f>Regions!$D$3:$D$11</c:f>
                <c:numCache>
                  <c:formatCode>General</c:formatCode>
                  <c:ptCount val="9"/>
                  <c:pt idx="0">
                    <c:v>38.64</c:v>
                  </c:pt>
                  <c:pt idx="1">
                    <c:v>28.32</c:v>
                  </c:pt>
                  <c:pt idx="2">
                    <c:v>34.979999999999997</c:v>
                  </c:pt>
                  <c:pt idx="3">
                    <c:v>36.119999999999997</c:v>
                  </c:pt>
                  <c:pt idx="4">
                    <c:v>34.76</c:v>
                  </c:pt>
                  <c:pt idx="5">
                    <c:v>31.44</c:v>
                  </c:pt>
                  <c:pt idx="6">
                    <c:v>28.46</c:v>
                  </c:pt>
                  <c:pt idx="7">
                    <c:v>33.81</c:v>
                  </c:pt>
                  <c:pt idx="8">
                    <c:v>42.42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numRef>
              <c:f>Regions!$B$3:$B$11</c:f>
              <c:numCache>
                <c:formatCode>General</c:formatCode>
                <c:ptCount val="9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</c:numCache>
            </c:numRef>
          </c:cat>
          <c:val>
            <c:numRef>
              <c:f>Regions!$C$3:$C$11</c:f>
              <c:numCache>
                <c:formatCode>General</c:formatCode>
                <c:ptCount val="9"/>
                <c:pt idx="0">
                  <c:v>105.65</c:v>
                </c:pt>
                <c:pt idx="1">
                  <c:v>93.33</c:v>
                </c:pt>
                <c:pt idx="2">
                  <c:v>107.88</c:v>
                </c:pt>
                <c:pt idx="3">
                  <c:v>97.63</c:v>
                </c:pt>
                <c:pt idx="4">
                  <c:v>96.46</c:v>
                </c:pt>
                <c:pt idx="5">
                  <c:v>102.33</c:v>
                </c:pt>
                <c:pt idx="6">
                  <c:v>98.85</c:v>
                </c:pt>
                <c:pt idx="7">
                  <c:v>100.34</c:v>
                </c:pt>
                <c:pt idx="8">
                  <c:v>106.65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6B1-427E-861F-5D2AA9AF3CFE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89499824"/>
        <c:axId val="484624320"/>
      </c:barChart>
      <c:catAx>
        <c:axId val="48949982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Region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84624320"/>
        <c:crosses val="autoZero"/>
        <c:auto val="1"/>
        <c:lblAlgn val="ctr"/>
        <c:lblOffset val="100"/>
        <c:noMultiLvlLbl val="0"/>
      </c:catAx>
      <c:valAx>
        <c:axId val="484624320"/>
        <c:scaling>
          <c:orientation val="minMax"/>
          <c:max val="15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LDL (mg/dl)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89499824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/>
              <a:t>LDL</a:t>
            </a:r>
            <a:r>
              <a:rPr lang="en-US" sz="1800" baseline="0"/>
              <a:t> Levels by Obesity Status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9.0909090909090814E-2"/>
                </c:manualLayout>
              </c:layout>
              <c:spPr>
                <a:solidFill>
                  <a:schemeClr val="bg1"/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000-4C78-B22F-5220A6EFBCA6}"/>
                </c:ext>
              </c:extLst>
            </c:dLbl>
            <c:dLbl>
              <c:idx val="1"/>
              <c:layout>
                <c:manualLayout>
                  <c:x val="0"/>
                  <c:y val="9.569377990430622E-2"/>
                </c:manualLayout>
              </c:layout>
              <c:spPr>
                <a:solidFill>
                  <a:schemeClr val="bg1"/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000-4C78-B22F-5220A6EFBCA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errBars>
            <c:errBarType val="both"/>
            <c:errValType val="cust"/>
            <c:noEndCap val="0"/>
            <c:plus>
              <c:numRef>
                <c:f>'Obesity LDL'!$D$4:$D$5</c:f>
                <c:numCache>
                  <c:formatCode>General</c:formatCode>
                  <c:ptCount val="2"/>
                  <c:pt idx="0">
                    <c:v>41.37</c:v>
                  </c:pt>
                  <c:pt idx="1">
                    <c:v>32.11</c:v>
                  </c:pt>
                </c:numCache>
              </c:numRef>
            </c:plus>
            <c:minus>
              <c:numRef>
                <c:f>'Obesity LDL'!$D$4:$D$5</c:f>
                <c:numCache>
                  <c:formatCode>General</c:formatCode>
                  <c:ptCount val="2"/>
                  <c:pt idx="0">
                    <c:v>41.37</c:v>
                  </c:pt>
                  <c:pt idx="1">
                    <c:v>32.11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'Obesity LDL'!$B$4:$B$5</c:f>
              <c:strCache>
                <c:ptCount val="2"/>
                <c:pt idx="0">
                  <c:v>No Obesity</c:v>
                </c:pt>
                <c:pt idx="1">
                  <c:v>Obesity</c:v>
                </c:pt>
              </c:strCache>
            </c:strRef>
          </c:cat>
          <c:val>
            <c:numRef>
              <c:f>'Obesity LDL'!$C$4:$C$5</c:f>
              <c:numCache>
                <c:formatCode>General</c:formatCode>
                <c:ptCount val="2"/>
                <c:pt idx="0">
                  <c:v>109.76</c:v>
                </c:pt>
                <c:pt idx="1">
                  <c:v>99.43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000-4C78-B22F-5220A6EFBCA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80435327"/>
        <c:axId val="280435807"/>
      </c:barChart>
      <c:catAx>
        <c:axId val="28043532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80435807"/>
        <c:crosses val="autoZero"/>
        <c:auto val="1"/>
        <c:lblAlgn val="ctr"/>
        <c:lblOffset val="100"/>
        <c:noMultiLvlLbl val="0"/>
      </c:catAx>
      <c:valAx>
        <c:axId val="280435807"/>
        <c:scaling>
          <c:orientation val="minMax"/>
          <c:max val="160"/>
          <c:min val="5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LDL (mg/dl)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80435327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14">
  <cs:axisTitle>
    <cs:lnRef idx="0"/>
    <cs:fillRef idx="0"/>
    <cs:effectRef idx="0"/>
    <cs:fontRef idx="minor">
      <a:schemeClr val="lt1"/>
    </cs:fontRef>
    <cs:defRPr sz="1197" b="1" kern="1200"/>
  </cs:axisTitle>
  <cs:categoryAxis>
    <cs:lnRef idx="0">
      <cs:styleClr val="0"/>
    </cs:lnRef>
    <cs:fillRef idx="0"/>
    <cs:effectRef idx="0"/>
    <cs:fontRef idx="minor">
      <a:schemeClr val="lt1"/>
    </cs:fontRef>
    <cs:spPr>
      <a:ln w="3175" cap="flat" cmpd="sng" algn="ctr">
        <a:solidFill>
          <a:schemeClr val="phClr">
            <a:lumMod val="60000"/>
            <a:lumOff val="40000"/>
          </a:schemeClr>
        </a:solidFill>
        <a:round/>
      </a:ln>
    </cs:spPr>
    <cs:defRPr sz="1064" kern="1200" cap="all" spc="150" normalizeH="0" baseline="0"/>
  </cs:categoryAxis>
  <cs:chartArea>
    <cs:lnRef idx="0">
      <cs:styleClr val="0"/>
    </cs:lnRef>
    <cs:fillRef idx="0">
      <cs:styleClr val="0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  <cs:defRPr sz="1330" kern="1200"/>
  </cs:chartArea>
  <cs:dataLabel>
    <cs:lnRef idx="0"/>
    <cs:fillRef idx="0">
      <cs:styleClr val="auto"/>
    </cs:fillRef>
    <cs:effectRef idx="0"/>
    <cs:fontRef idx="minor">
      <a:schemeClr val="lt1"/>
    </cs:fontRef>
    <cs:spPr>
      <a:solidFill>
        <a:schemeClr val="phClr">
          <a:alpha val="70000"/>
        </a:schemeClr>
      </a:solidFill>
    </cs:spPr>
    <cs:defRPr sz="1197" kern="120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pattFill prst="ltUpDiag">
        <a:fgClr>
          <a:schemeClr val="phClr"/>
        </a:fgClr>
        <a:bgClr>
          <a:schemeClr val="lt1"/>
        </a:bgClr>
      </a:patt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ltUpDiag">
        <a:fgClr>
          <a:schemeClr val="phClr"/>
        </a:fgClr>
        <a:bgClr>
          <a:schemeClr val="lt1"/>
        </a:bgClr>
      </a:pattFill>
    </cs:spPr>
  </cs:dataPoint3D>
  <cs:dataPointLine>
    <cs:lnRef idx="0">
      <cs:styleClr val="auto"/>
    </cs:lnRef>
    <cs:fillRef idx="0"/>
    <cs:effectRef idx="0">
      <cs:styleClr val="auto"/>
    </cs:effectRef>
    <cs:fontRef idx="minor">
      <a:schemeClr val="dk1"/>
    </cs:fontRef>
    <cs:spPr>
      <a:ln w="34925" cap="rnd">
        <a:solidFill>
          <a:schemeClr val="lt1"/>
        </a:solidFill>
        <a:round/>
      </a:ln>
      <a:effectLst>
        <a:outerShdw dist="25400" dir="2700000" algn="tl" rotWithShape="0">
          <a:schemeClr val="phClr"/>
        </a:outerShdw>
      </a:effectLst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22225">
        <a:solidFill>
          <a:schemeClr val="lt1"/>
        </a:solidFill>
        <a:round/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>
      <cs:styleClr val="0"/>
    </cs:lnRef>
    <cs:fillRef idx="0"/>
    <cs:effectRef idx="0"/>
    <cs:fontRef idx="minor">
      <a:schemeClr val="lt1"/>
    </cs:fontRef>
    <cs:spPr>
      <a:ln w="9525">
        <a:solidFill>
          <a:schemeClr val="phClr">
            <a:lumMod val="60000"/>
            <a:lumOff val="40000"/>
          </a:schemeClr>
        </a:solidFill>
      </a:ln>
    </cs:spPr>
    <cs:defRPr sz="1197" kern="1200"/>
  </cs:dataTable>
  <cs:downBar>
    <cs:lnRef idx="0">
      <cs:styleClr val="0"/>
    </cs:lnRef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phClr">
            <a:lumMod val="60000"/>
            <a:lumOff val="40000"/>
          </a:schemeClr>
        </a:solidFill>
      </a:ln>
    </cs:spPr>
  </cs:downBar>
  <cs:drop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  <a:prstDash val="dash"/>
      </a:ln>
    </cs:spPr>
  </cs:dropLine>
  <cs:errorBar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  <a:round/>
      </a:ln>
      <a:effectLst>
        <a:glow rad="25400">
          <a:schemeClr val="lt1"/>
        </a:glow>
      </a:effectLst>
    </cs:spPr>
  </cs:errorBar>
  <cs:floor>
    <cs:lnRef idx="0"/>
    <cs:fillRef idx="0"/>
    <cs:effectRef idx="0"/>
    <cs:fontRef idx="minor">
      <a:schemeClr val="dk1"/>
    </cs:fontRef>
  </cs:floor>
  <cs:gridlineMajor>
    <cs:lnRef idx="0">
      <cs:styleClr val="0"/>
    </cs:lnRef>
    <cs:fillRef idx="0"/>
    <cs:effectRef idx="0"/>
    <cs:fontRef idx="minor">
      <a:schemeClr val="dk1"/>
    </cs:fontRef>
    <cs:spPr>
      <a:ln w="9525" cap="flat" cmpd="sng" algn="ctr">
        <a:solidFill>
          <a:schemeClr val="lt1">
            <a:alpha val="25000"/>
          </a:schemeClr>
        </a:solidFill>
        <a:round/>
      </a:ln>
    </cs:spPr>
  </cs:gridlineMajor>
  <cs:gridlineMinor>
    <cs:lnRef idx="0">
      <cs:styleClr val="0"/>
    </cs:lnRef>
    <cs:fillRef idx="0"/>
    <cs:effectRef idx="0"/>
    <cs:fontRef idx="minor">
      <a:schemeClr val="dk1"/>
    </cs:fontRef>
    <cs:spPr>
      <a:ln>
        <a:solidFill>
          <a:schemeClr val="lt1">
            <a:alpha val="10000"/>
          </a:schemeClr>
        </a:solidFill>
      </a:ln>
    </cs:spPr>
  </cs:gridlineMinor>
  <cs:hiLo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  <a:prstDash val="dash"/>
      </a:ln>
    </cs:spPr>
  </cs:hiLoLine>
  <cs:leader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</a:ln>
    </cs:spPr>
  </cs:leaderLine>
  <cs:legend>
    <cs:lnRef idx="0"/>
    <cs:fillRef idx="0"/>
    <cs:effectRef idx="0"/>
    <cs:fontRef idx="minor">
      <a:schemeClr val="lt1"/>
    </cs:fontRef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>
      <cs:styleClr val="0"/>
    </cs:lnRef>
    <cs:fillRef idx="0"/>
    <cs:effectRef idx="0"/>
    <cs:fontRef idx="minor">
      <a:schemeClr val="lt1"/>
    </cs:fontRef>
    <cs:spPr>
      <a:ln w="3175" cap="flat" cmpd="sng" algn="ctr">
        <a:solidFill>
          <a:schemeClr val="phClr">
            <a:lumMod val="60000"/>
            <a:lumOff val="40000"/>
          </a:schemeClr>
        </a:solidFill>
        <a:round/>
      </a:ln>
    </cs:spPr>
    <cs:defRPr sz="1197" kern="1200"/>
  </cs:seriesAxis>
  <cs:series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  <a:tint val="5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lt1"/>
    </cs:fontRef>
    <cs:defRPr sz="1995" b="1" kern="1200" cap="all" spc="100" normalizeH="0" baseline="0"/>
  </cs:title>
  <cs:trendline>
    <cs:lnRef idx="0"/>
    <cs:fillRef idx="0"/>
    <cs:effectRef idx="0"/>
    <cs:fontRef idx="minor">
      <a:schemeClr val="dk1"/>
    </cs:fontRef>
    <cs:spPr>
      <a:ln w="28575" cap="rnd">
        <a:solidFill>
          <a:schemeClr val="lt1">
            <a:alpha val="50000"/>
          </a:schemeClr>
        </a:solidFill>
        <a:round/>
      </a:ln>
    </cs:spPr>
  </cs:trendline>
  <cs:trendlineLabel>
    <cs:lnRef idx="0"/>
    <cs:fillRef idx="0"/>
    <cs:effectRef idx="0"/>
    <cs:fontRef idx="minor">
      <a:schemeClr val="lt1"/>
    </cs:fontRef>
    <cs:defRPr sz="1197" kern="1200"/>
  </cs:trendlineLabel>
  <cs:upBar>
    <cs:lnRef idx="0">
      <cs:styleClr val="0"/>
    </cs:lnRef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phClr">
            <a:lumMod val="60000"/>
            <a:lumOff val="40000"/>
          </a:schemeClr>
        </a:solidFill>
      </a:ln>
    </cs:spPr>
  </cs:upBar>
  <cs:valueAxis>
    <cs:lnRef idx="0"/>
    <cs:fillRef idx="0"/>
    <cs:effectRef idx="0"/>
    <cs:fontRef idx="minor">
      <a:schemeClr val="lt1"/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0.04225</cdr:x>
      <cdr:y>0.48263</cdr:y>
    </cdr:from>
    <cdr:to>
      <cdr:x>1</cdr:x>
      <cdr:y>0.48263</cdr:y>
    </cdr:to>
    <cdr:cxnSp macro="">
      <cdr:nvCxnSpPr>
        <cdr:cNvPr id="2" name="Straight Connector 1">
          <a:extLst xmlns:a="http://schemas.openxmlformats.org/drawingml/2006/main">
            <a:ext uri="{FF2B5EF4-FFF2-40B4-BE49-F238E27FC236}">
              <a16:creationId xmlns:a16="http://schemas.microsoft.com/office/drawing/2014/main" id="{A6E4E038-48D5-950B-C3ED-348FB32EE100}"/>
            </a:ext>
          </a:extLst>
        </cdr:cNvPr>
        <cdr:cNvCxnSpPr/>
      </cdr:nvCxnSpPr>
      <cdr:spPr>
        <a:xfrm xmlns:a="http://schemas.openxmlformats.org/drawingml/2006/main">
          <a:off x="305926" y="2699822"/>
          <a:ext cx="6934915" cy="0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2">
          <a:schemeClr val="accent5"/>
        </a:lnRef>
        <a:fillRef xmlns:a="http://schemas.openxmlformats.org/drawingml/2006/main" idx="0">
          <a:schemeClr val="accent5"/>
        </a:fillRef>
        <a:effectRef xmlns:a="http://schemas.openxmlformats.org/drawingml/2006/main" idx="1">
          <a:schemeClr val="accent5"/>
        </a:effectRef>
        <a:fontRef xmlns:a="http://schemas.openxmlformats.org/drawingml/2006/main" idx="minor">
          <a:schemeClr val="tx1"/>
        </a:fontRef>
      </cdr:style>
    </cdr:cxn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03AF2C-4EE2-4345-B34C-9C72BE1113E4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0CE80F-4B45-47C4-850A-58D116CC27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7304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uptodate.com/contents/the-prevalence-and-control-of-hypertension-in-adults/abstract/8" TargetMode="External"/><Relationship Id="rId3" Type="http://schemas.openxmlformats.org/officeDocument/2006/relationships/hyperlink" Target="https://www.uptodate.com/contents/the-prevalence-and-control-of-hypertension-in-adults/abstract/3" TargetMode="External"/><Relationship Id="rId7" Type="http://schemas.openxmlformats.org/officeDocument/2006/relationships/hyperlink" Target="https://www.uptodate.com/contents/the-prevalence-and-control-of-hypertension-in-adults/abstract/7" TargetMode="External"/><Relationship Id="rId12" Type="http://schemas.openxmlformats.org/officeDocument/2006/relationships/hyperlink" Target="https://www.uptodate.com/contents/the-prevalence-and-control-of-hypertension-in-adults/abstract/13" TargetMode="External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Relationship Id="rId6" Type="http://schemas.openxmlformats.org/officeDocument/2006/relationships/hyperlink" Target="https://www.uptodate.com/contents/the-prevalence-and-control-of-hypertension-in-adults/abstract/6" TargetMode="External"/><Relationship Id="rId11" Type="http://schemas.openxmlformats.org/officeDocument/2006/relationships/hyperlink" Target="https://www.uptodate.com/contents/the-prevalence-and-control-of-hypertension-in-adults/abstract/12" TargetMode="External"/><Relationship Id="rId5" Type="http://schemas.openxmlformats.org/officeDocument/2006/relationships/hyperlink" Target="https://www.uptodate.com/contents/the-prevalence-and-control-of-hypertension-in-adults/abstract/5" TargetMode="External"/><Relationship Id="rId10" Type="http://schemas.openxmlformats.org/officeDocument/2006/relationships/hyperlink" Target="https://www.uptodate.com/contents/the-prevalence-and-control-of-hypertension-in-adults/abstract/11" TargetMode="External"/><Relationship Id="rId4" Type="http://schemas.openxmlformats.org/officeDocument/2006/relationships/hyperlink" Target="https://www.uptodate.com/contents/the-prevalence-and-control-of-hypertension-in-adults/abstract/4" TargetMode="External"/><Relationship Id="rId9" Type="http://schemas.openxmlformats.org/officeDocument/2006/relationships/hyperlink" Target="https://www.uptodate.com/contents/the-prevalence-and-control-of-hypertension-in-adults/abstract/9" TargetMode="Externa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pubmed.ncbi.nlm.nih.gov/30423393" TargetMode="External"/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pubmed.ncbi.nlm.nih.gov/25523435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>
              <a:buFont typeface="+mj-lt"/>
              <a:buAutoNum type="arabicPeriod"/>
            </a:pPr>
            <a:r>
              <a:rPr lang="en-US" b="0" i="0" u="none" strike="noStrike" dirty="0">
                <a:solidFill>
                  <a:srgbClr val="005B92"/>
                </a:solidFill>
                <a:effectLst/>
                <a:latin typeface="Noto Sans" panose="020B0502040504020204" pitchFamily="34" charset="0"/>
                <a:hlinkClick r:id="rId3"/>
              </a:rPr>
              <a:t>Burt VL, Whelton P, Roccella EJ, et al. Prevalence of hypertension in the US adult population. Results from the Third National Health and Nutrition Examination Survey, 1988-1991. Hypertension 1995; 25:305.</a:t>
            </a:r>
            <a:endParaRPr lang="en-US" b="0" i="0" dirty="0">
              <a:solidFill>
                <a:srgbClr val="232323"/>
              </a:solidFill>
              <a:effectLst/>
              <a:latin typeface="Noto Sans" panose="020B0502040504020204" pitchFamily="34" charset="0"/>
            </a:endParaRPr>
          </a:p>
          <a:p>
            <a:pPr algn="l">
              <a:buFont typeface="+mj-lt"/>
              <a:buAutoNum type="arabicPeriod"/>
            </a:pPr>
            <a:r>
              <a:rPr lang="en-US" b="0" i="0" u="none" strike="noStrike" dirty="0">
                <a:solidFill>
                  <a:srgbClr val="005B92"/>
                </a:solidFill>
                <a:effectLst/>
                <a:latin typeface="Noto Sans" panose="020B0502040504020204" pitchFamily="34" charset="0"/>
                <a:hlinkClick r:id="rId4"/>
              </a:rPr>
              <a:t>Hajjar I, </a:t>
            </a:r>
            <a:r>
              <a:rPr lang="en-US" b="0" i="0" u="none" strike="noStrike" dirty="0" err="1">
                <a:solidFill>
                  <a:srgbClr val="005B92"/>
                </a:solidFill>
                <a:effectLst/>
                <a:latin typeface="Noto Sans" panose="020B0502040504020204" pitchFamily="34" charset="0"/>
                <a:hlinkClick r:id="rId4"/>
              </a:rPr>
              <a:t>Kotchen</a:t>
            </a:r>
            <a:r>
              <a:rPr lang="en-US" b="0" i="0" u="none" strike="noStrike" dirty="0">
                <a:solidFill>
                  <a:srgbClr val="005B92"/>
                </a:solidFill>
                <a:effectLst/>
                <a:latin typeface="Noto Sans" panose="020B0502040504020204" pitchFamily="34" charset="0"/>
                <a:hlinkClick r:id="rId4"/>
              </a:rPr>
              <a:t> TA. Trends in prevalence, awareness, treatment, and control of hypertension in the United States, 1988-2000. JAMA 2003; 290:199.</a:t>
            </a:r>
            <a:endParaRPr lang="en-US" b="0" i="0" dirty="0">
              <a:solidFill>
                <a:srgbClr val="232323"/>
              </a:solidFill>
              <a:effectLst/>
              <a:latin typeface="Noto Sans" panose="020B0502040504020204" pitchFamily="34" charset="0"/>
            </a:endParaRPr>
          </a:p>
          <a:p>
            <a:pPr algn="l">
              <a:buFont typeface="+mj-lt"/>
              <a:buAutoNum type="arabicPeriod"/>
            </a:pPr>
            <a:r>
              <a:rPr lang="en-US" b="0" i="0" u="none" strike="noStrike" dirty="0">
                <a:solidFill>
                  <a:srgbClr val="005B92"/>
                </a:solidFill>
                <a:effectLst/>
                <a:latin typeface="Noto Sans" panose="020B0502040504020204" pitchFamily="34" charset="0"/>
                <a:hlinkClick r:id="rId5"/>
              </a:rPr>
              <a:t>Egan BM, Zhao Y, Axon RN. US trends in prevalence, awareness, treatment, and control of hypertension, 1988-2008. JAMA 2010; 303:2043.</a:t>
            </a:r>
            <a:endParaRPr lang="en-US" b="0" i="0" dirty="0">
              <a:solidFill>
                <a:srgbClr val="232323"/>
              </a:solidFill>
              <a:effectLst/>
              <a:latin typeface="Noto Sans" panose="020B0502040504020204" pitchFamily="34" charset="0"/>
            </a:endParaRPr>
          </a:p>
          <a:p>
            <a:pPr algn="l">
              <a:buFont typeface="+mj-lt"/>
              <a:buAutoNum type="arabicPeriod"/>
            </a:pPr>
            <a:r>
              <a:rPr lang="en-US" b="0" i="0" u="none" strike="noStrike" dirty="0">
                <a:solidFill>
                  <a:srgbClr val="005B92"/>
                </a:solidFill>
                <a:effectLst/>
                <a:latin typeface="Noto Sans" panose="020B0502040504020204" pitchFamily="34" charset="0"/>
                <a:hlinkClick r:id="rId6"/>
              </a:rPr>
              <a:t>Centers for Disease Control and Prevention (CDC). Vital signs: prevalence, treatment, and control of hypertension--United States, 1999-2002 and 2005-2008. MMWR </a:t>
            </a:r>
            <a:r>
              <a:rPr lang="en-US" b="0" i="0" u="none" strike="noStrike" dirty="0" err="1">
                <a:solidFill>
                  <a:srgbClr val="005B92"/>
                </a:solidFill>
                <a:effectLst/>
                <a:latin typeface="Noto Sans" panose="020B0502040504020204" pitchFamily="34" charset="0"/>
                <a:hlinkClick r:id="rId6"/>
              </a:rPr>
              <a:t>Morb</a:t>
            </a:r>
            <a:r>
              <a:rPr lang="en-US" b="0" i="0" u="none" strike="noStrike" dirty="0">
                <a:solidFill>
                  <a:srgbClr val="005B92"/>
                </a:solidFill>
                <a:effectLst/>
                <a:latin typeface="Noto Sans" panose="020B0502040504020204" pitchFamily="34" charset="0"/>
                <a:hlinkClick r:id="rId6"/>
              </a:rPr>
              <a:t> Mortal </a:t>
            </a:r>
            <a:r>
              <a:rPr lang="en-US" b="0" i="0" u="none" strike="noStrike" dirty="0" err="1">
                <a:solidFill>
                  <a:srgbClr val="005B92"/>
                </a:solidFill>
                <a:effectLst/>
                <a:latin typeface="Noto Sans" panose="020B0502040504020204" pitchFamily="34" charset="0"/>
                <a:hlinkClick r:id="rId6"/>
              </a:rPr>
              <a:t>Wkly</a:t>
            </a:r>
            <a:r>
              <a:rPr lang="en-US" b="0" i="0" u="none" strike="noStrike" dirty="0">
                <a:solidFill>
                  <a:srgbClr val="005B92"/>
                </a:solidFill>
                <a:effectLst/>
                <a:latin typeface="Noto Sans" panose="020B0502040504020204" pitchFamily="34" charset="0"/>
                <a:hlinkClick r:id="rId6"/>
              </a:rPr>
              <a:t> Rep 2011; 60:103.</a:t>
            </a:r>
            <a:endParaRPr lang="en-US" b="0" i="0" dirty="0">
              <a:solidFill>
                <a:srgbClr val="232323"/>
              </a:solidFill>
              <a:effectLst/>
              <a:latin typeface="Noto Sans" panose="020B0502040504020204" pitchFamily="34" charset="0"/>
            </a:endParaRPr>
          </a:p>
          <a:p>
            <a:pPr algn="l">
              <a:buFont typeface="+mj-lt"/>
              <a:buAutoNum type="arabicPeriod"/>
            </a:pPr>
            <a:r>
              <a:rPr lang="en-US" b="0" i="0" u="none" strike="noStrike" dirty="0">
                <a:solidFill>
                  <a:srgbClr val="005B92"/>
                </a:solidFill>
                <a:effectLst/>
                <a:latin typeface="Noto Sans" panose="020B0502040504020204" pitchFamily="34" charset="0"/>
                <a:hlinkClick r:id="rId7"/>
              </a:rPr>
              <a:t>Yoon SS, Carroll MD, Fryar CD. Hypertension Prevalence and Control Among Adults: United States, 2011-2014. NCHS Data Brief 2015; :1.</a:t>
            </a:r>
            <a:endParaRPr lang="en-US" b="0" i="0" dirty="0">
              <a:solidFill>
                <a:srgbClr val="232323"/>
              </a:solidFill>
              <a:effectLst/>
              <a:latin typeface="Noto Sans" panose="020B0502040504020204" pitchFamily="34" charset="0"/>
            </a:endParaRPr>
          </a:p>
          <a:p>
            <a:pPr algn="l">
              <a:buFont typeface="+mj-lt"/>
              <a:buAutoNum type="arabicPeriod"/>
            </a:pPr>
            <a:r>
              <a:rPr lang="en-US" b="0" i="0" u="none" strike="noStrike" dirty="0">
                <a:solidFill>
                  <a:srgbClr val="005B92"/>
                </a:solidFill>
                <a:effectLst/>
                <a:latin typeface="Noto Sans" panose="020B0502040504020204" pitchFamily="34" charset="0"/>
                <a:hlinkClick r:id="rId8"/>
              </a:rPr>
              <a:t>Egan BM, Li J, Hutchison FN, Ferdinand KC. Hypertension in the United States, 1999 to 2012: progress toward Healthy People 2020 goals. Circulation 2014; 130:1692.</a:t>
            </a:r>
            <a:endParaRPr lang="en-US" b="0" i="0" dirty="0">
              <a:solidFill>
                <a:srgbClr val="232323"/>
              </a:solidFill>
              <a:effectLst/>
              <a:latin typeface="Noto Sans" panose="020B0502040504020204" pitchFamily="34" charset="0"/>
            </a:endParaRPr>
          </a:p>
          <a:p>
            <a:pPr algn="l">
              <a:buFont typeface="+mj-lt"/>
              <a:buAutoNum type="arabicPeriod"/>
            </a:pPr>
            <a:r>
              <a:rPr lang="en-US" b="0" i="0" u="none" strike="noStrike" dirty="0">
                <a:solidFill>
                  <a:srgbClr val="005B92"/>
                </a:solidFill>
                <a:effectLst/>
                <a:latin typeface="Noto Sans" panose="020B0502040504020204" pitchFamily="34" charset="0"/>
                <a:hlinkClick r:id="rId9"/>
              </a:rPr>
              <a:t>Fryar CD, </a:t>
            </a:r>
            <a:r>
              <a:rPr lang="en-US" b="0" i="0" u="none" strike="noStrike" dirty="0" err="1">
                <a:solidFill>
                  <a:srgbClr val="005B92"/>
                </a:solidFill>
                <a:effectLst/>
                <a:latin typeface="Noto Sans" panose="020B0502040504020204" pitchFamily="34" charset="0"/>
                <a:hlinkClick r:id="rId9"/>
              </a:rPr>
              <a:t>Ostchega</a:t>
            </a:r>
            <a:r>
              <a:rPr lang="en-US" b="0" i="0" u="none" strike="noStrike" dirty="0">
                <a:solidFill>
                  <a:srgbClr val="005B92"/>
                </a:solidFill>
                <a:effectLst/>
                <a:latin typeface="Noto Sans" panose="020B0502040504020204" pitchFamily="34" charset="0"/>
                <a:hlinkClick r:id="rId9"/>
              </a:rPr>
              <a:t> Y, Hales CM, et al. Hypertension Prevalence and Control Among Adults: United States, 2015-2016. NCHS Data Brief 2017; :1.</a:t>
            </a:r>
            <a:endParaRPr lang="en-US" b="0" i="0" dirty="0">
              <a:solidFill>
                <a:srgbClr val="232323"/>
              </a:solidFill>
              <a:effectLst/>
              <a:latin typeface="Noto Sans" panose="020B0502040504020204" pitchFamily="34" charset="0"/>
            </a:endParaRPr>
          </a:p>
          <a:p>
            <a:pPr algn="l" latinLnBrk="1">
              <a:buFont typeface="+mj-lt"/>
              <a:buAutoNum type="arabicPeriod"/>
            </a:pPr>
            <a:r>
              <a:rPr lang="en-US" b="0" i="0" dirty="0">
                <a:solidFill>
                  <a:srgbClr val="232323"/>
                </a:solidFill>
                <a:effectLst/>
                <a:latin typeface="Noto Sans" panose="020B0502040504020204" pitchFamily="34" charset="0"/>
              </a:rPr>
              <a:t>Hypertension Prevalence Among Adults Aged 18 and Over: (Accessed on September 24, 2020).</a:t>
            </a:r>
          </a:p>
          <a:p>
            <a:pPr algn="l">
              <a:buFont typeface="+mj-lt"/>
              <a:buAutoNum type="arabicPeriod"/>
            </a:pPr>
            <a:r>
              <a:rPr lang="en-US" b="0" i="0" u="none" strike="noStrike" dirty="0" err="1">
                <a:solidFill>
                  <a:srgbClr val="005B92"/>
                </a:solidFill>
                <a:effectLst/>
                <a:latin typeface="Noto Sans" panose="020B0502040504020204" pitchFamily="34" charset="0"/>
                <a:hlinkClick r:id="rId10"/>
              </a:rPr>
              <a:t>Muntner</a:t>
            </a:r>
            <a:r>
              <a:rPr lang="en-US" b="0" i="0" u="none" strike="noStrike" dirty="0">
                <a:solidFill>
                  <a:srgbClr val="005B92"/>
                </a:solidFill>
                <a:effectLst/>
                <a:latin typeface="Noto Sans" panose="020B0502040504020204" pitchFamily="34" charset="0"/>
                <a:hlinkClick r:id="rId10"/>
              </a:rPr>
              <a:t> P, Hardy ST, Fine LJ, et al. Trends in Blood Pressure Control Among US Adults With Hypertension, 1999-2000 to 2017-2018. JAMA 2020; 324:1190.</a:t>
            </a:r>
            <a:endParaRPr lang="en-US" b="0" i="0" dirty="0">
              <a:solidFill>
                <a:srgbClr val="232323"/>
              </a:solidFill>
              <a:effectLst/>
              <a:latin typeface="Noto Sans" panose="020B0502040504020204" pitchFamily="34" charset="0"/>
            </a:endParaRPr>
          </a:p>
          <a:p>
            <a:pPr algn="l">
              <a:buFont typeface="+mj-lt"/>
              <a:buAutoNum type="arabicPeriod"/>
            </a:pPr>
            <a:r>
              <a:rPr lang="en-US" b="0" i="0" u="none" strike="noStrike" dirty="0" err="1">
                <a:solidFill>
                  <a:srgbClr val="005B92"/>
                </a:solidFill>
                <a:effectLst/>
                <a:latin typeface="Noto Sans" panose="020B0502040504020204" pitchFamily="34" charset="0"/>
                <a:hlinkClick r:id="rId11"/>
              </a:rPr>
              <a:t>Ostchega</a:t>
            </a:r>
            <a:r>
              <a:rPr lang="en-US" b="0" i="0" u="none" strike="noStrike" dirty="0">
                <a:solidFill>
                  <a:srgbClr val="005B92"/>
                </a:solidFill>
                <a:effectLst/>
                <a:latin typeface="Noto Sans" panose="020B0502040504020204" pitchFamily="34" charset="0"/>
                <a:hlinkClick r:id="rId11"/>
              </a:rPr>
              <a:t> Y, Fryar CD, Nwankwo T, Nguyen DT. Hypertension Prevalence Among Adults Aged 18 and Over: United States, 2017-2018. NCHS Data Brief 2020; :1.</a:t>
            </a:r>
            <a:endParaRPr lang="en-US" b="0" i="0" dirty="0">
              <a:solidFill>
                <a:srgbClr val="232323"/>
              </a:solidFill>
              <a:effectLst/>
              <a:latin typeface="Noto Sans" panose="020B0502040504020204" pitchFamily="34" charset="0"/>
            </a:endParaRPr>
          </a:p>
          <a:p>
            <a:pPr algn="l">
              <a:buFont typeface="+mj-lt"/>
              <a:buAutoNum type="arabicPeriod"/>
            </a:pPr>
            <a:r>
              <a:rPr lang="en-US" b="0" i="0" u="none" strike="noStrike" dirty="0">
                <a:solidFill>
                  <a:srgbClr val="005B92"/>
                </a:solidFill>
                <a:effectLst/>
                <a:latin typeface="Noto Sans" panose="020B0502040504020204" pitchFamily="34" charset="0"/>
                <a:hlinkClick r:id="rId12"/>
              </a:rPr>
              <a:t>Samanic CM, Barbour KE, Liu Y, et al. Prevalence of Self-Reported Hypertension and Antihypertensive Medication Use by County and Rural-Urban Classification - United States, 2017. MMWR </a:t>
            </a:r>
            <a:r>
              <a:rPr lang="en-US" b="0" i="0" u="none" strike="noStrike" dirty="0" err="1">
                <a:solidFill>
                  <a:srgbClr val="005B92"/>
                </a:solidFill>
                <a:effectLst/>
                <a:latin typeface="Noto Sans" panose="020B0502040504020204" pitchFamily="34" charset="0"/>
                <a:hlinkClick r:id="rId12"/>
              </a:rPr>
              <a:t>Morb</a:t>
            </a:r>
            <a:r>
              <a:rPr lang="en-US" b="0" i="0" u="none" strike="noStrike" dirty="0">
                <a:solidFill>
                  <a:srgbClr val="005B92"/>
                </a:solidFill>
                <a:effectLst/>
                <a:latin typeface="Noto Sans" panose="020B0502040504020204" pitchFamily="34" charset="0"/>
                <a:hlinkClick r:id="rId12"/>
              </a:rPr>
              <a:t> Mortal </a:t>
            </a:r>
            <a:r>
              <a:rPr lang="en-US" b="0" i="0" u="none" strike="noStrike" dirty="0" err="1">
                <a:solidFill>
                  <a:srgbClr val="005B92"/>
                </a:solidFill>
                <a:effectLst/>
                <a:latin typeface="Noto Sans" panose="020B0502040504020204" pitchFamily="34" charset="0"/>
                <a:hlinkClick r:id="rId12"/>
              </a:rPr>
              <a:t>Wkly</a:t>
            </a:r>
            <a:r>
              <a:rPr lang="en-US" b="0" i="0" u="none" strike="noStrike" dirty="0">
                <a:solidFill>
                  <a:srgbClr val="005B92"/>
                </a:solidFill>
                <a:effectLst/>
                <a:latin typeface="Noto Sans" panose="020B0502040504020204" pitchFamily="34" charset="0"/>
                <a:hlinkClick r:id="rId12"/>
              </a:rPr>
              <a:t> Rep 2020; 69:533.</a:t>
            </a:r>
            <a:endParaRPr lang="en-US" b="0" i="0" dirty="0">
              <a:solidFill>
                <a:srgbClr val="232323"/>
              </a:solidFill>
              <a:effectLst/>
              <a:latin typeface="Noto Sans" panose="020B0502040504020204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0CE80F-4B45-47C4-850A-58D116CC271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2104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0" i="0" dirty="0">
                <a:solidFill>
                  <a:srgbClr val="212121"/>
                </a:solidFill>
                <a:effectLst/>
                <a:latin typeface="BlinkMacSystemFont"/>
              </a:rPr>
              <a:t>Ference BA, </a:t>
            </a:r>
            <a:r>
              <a:rPr lang="en-US" b="0" i="0" dirty="0" err="1">
                <a:solidFill>
                  <a:srgbClr val="212121"/>
                </a:solidFill>
                <a:effectLst/>
                <a:latin typeface="BlinkMacSystemFont"/>
              </a:rPr>
              <a:t>Braunwald</a:t>
            </a:r>
            <a:r>
              <a:rPr lang="en-US" b="0" i="0" dirty="0">
                <a:solidFill>
                  <a:srgbClr val="212121"/>
                </a:solidFill>
                <a:effectLst/>
                <a:latin typeface="BlinkMacSystemFont"/>
              </a:rPr>
              <a:t> E, Catapano AL. The LDL cumulative exposure hypothesis: evidence and practical applications. Nat Rev </a:t>
            </a:r>
            <a:r>
              <a:rPr lang="en-US" b="0" i="0" dirty="0" err="1">
                <a:solidFill>
                  <a:srgbClr val="212121"/>
                </a:solidFill>
                <a:effectLst/>
                <a:latin typeface="BlinkMacSystemFont"/>
              </a:rPr>
              <a:t>Cardiol</a:t>
            </a:r>
            <a:r>
              <a:rPr lang="en-US" b="0" i="0" dirty="0">
                <a:solidFill>
                  <a:srgbClr val="212121"/>
                </a:solidFill>
                <a:effectLst/>
                <a:latin typeface="BlinkMacSystemFont"/>
              </a:rPr>
              <a:t>. 2024 Oct;21(10):701-716. </a:t>
            </a:r>
            <a:r>
              <a:rPr lang="en-US" b="0" i="0" dirty="0" err="1">
                <a:solidFill>
                  <a:srgbClr val="212121"/>
                </a:solidFill>
                <a:effectLst/>
                <a:latin typeface="BlinkMacSystemFont"/>
              </a:rPr>
              <a:t>doi</a:t>
            </a:r>
            <a:r>
              <a:rPr lang="en-US" b="0" i="0" dirty="0">
                <a:solidFill>
                  <a:srgbClr val="212121"/>
                </a:solidFill>
                <a:effectLst/>
                <a:latin typeface="BlinkMacSystemFont"/>
              </a:rPr>
              <a:t>: 10.1038/s41569-024-01039-5. </a:t>
            </a:r>
            <a:r>
              <a:rPr lang="en-US" b="0" i="0" dirty="0" err="1">
                <a:solidFill>
                  <a:srgbClr val="212121"/>
                </a:solidFill>
                <a:effectLst/>
                <a:latin typeface="BlinkMacSystemFont"/>
              </a:rPr>
              <a:t>Epub</a:t>
            </a:r>
            <a:r>
              <a:rPr lang="en-US" b="0" i="0" dirty="0">
                <a:solidFill>
                  <a:srgbClr val="212121"/>
                </a:solidFill>
                <a:effectLst/>
                <a:latin typeface="BlinkMacSystemFont"/>
              </a:rPr>
              <a:t> 2024 Jul 5. PMID: 38969749.</a:t>
            </a:r>
          </a:p>
          <a:p>
            <a:endParaRPr lang="en-US" b="0" i="0" dirty="0">
              <a:solidFill>
                <a:srgbClr val="212121"/>
              </a:solidFill>
              <a:effectLst/>
              <a:latin typeface="BlinkMacSystemFont"/>
            </a:endParaRPr>
          </a:p>
          <a:p>
            <a:r>
              <a:rPr lang="en-US" dirty="0"/>
              <a:t>https://www.pennmedicine.org/for-patients-and-visitors/patient-information/conditions-treated-a-to-z/atherosclerosis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0CE80F-4B45-47C4-850A-58D116CC271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7673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solidFill>
                  <a:srgbClr val="222328"/>
                </a:solidFill>
                <a:effectLst/>
                <a:latin typeface="Montserrat" panose="00000500000000000000" pitchFamily="2" charset="0"/>
              </a:rPr>
              <a:t>Martin et. al. 2024 Heart disease and stroke statistics: a report of U.S. and global data from the American Heart Association. </a:t>
            </a:r>
            <a:r>
              <a:rPr lang="en-US" b="0" i="1" dirty="0">
                <a:solidFill>
                  <a:srgbClr val="222328"/>
                </a:solidFill>
                <a:effectLst/>
                <a:latin typeface="Montserrat" panose="00000500000000000000" pitchFamily="2" charset="0"/>
              </a:rPr>
              <a:t>Circulation.</a:t>
            </a:r>
            <a:r>
              <a:rPr lang="en-US" b="0" i="0" dirty="0">
                <a:solidFill>
                  <a:srgbClr val="222328"/>
                </a:solidFill>
                <a:effectLst/>
                <a:latin typeface="Montserrat" panose="00000500000000000000" pitchFamily="2" charset="0"/>
              </a:rPr>
              <a:t> Published online January 24, 2024. </a:t>
            </a:r>
            <a:r>
              <a:rPr lang="en-US" b="0" i="0" dirty="0" err="1">
                <a:solidFill>
                  <a:srgbClr val="222328"/>
                </a:solidFill>
                <a:effectLst/>
                <a:latin typeface="Montserrat" panose="00000500000000000000" pitchFamily="2" charset="0"/>
              </a:rPr>
              <a:t>doi</a:t>
            </a:r>
            <a:r>
              <a:rPr lang="en-US" b="0" i="0" dirty="0">
                <a:solidFill>
                  <a:srgbClr val="222328"/>
                </a:solidFill>
                <a:effectLst/>
                <a:latin typeface="Montserrat" panose="00000500000000000000" pitchFamily="2" charset="0"/>
              </a:rPr>
              <a:t>: 10.1161/CIR.0000000000001209</a:t>
            </a:r>
          </a:p>
          <a:p>
            <a:pPr algn="l"/>
            <a:r>
              <a:rPr lang="en-US" b="0" i="0" dirty="0">
                <a:solidFill>
                  <a:srgbClr val="222328"/>
                </a:solidFill>
                <a:effectLst/>
                <a:latin typeface="Montserrat" panose="00000500000000000000" pitchFamily="2" charset="0"/>
              </a:rPr>
              <a:t>copyright American Heart Association 2024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0CE80F-4B45-47C4-850A-58D116CC271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6673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https://ldh.la.gov/assets/oph/Center-EH/drywall/Hypertension.pdf</a:t>
            </a:r>
          </a:p>
          <a:p>
            <a:r>
              <a:rPr lang="en-US" dirty="0"/>
              <a:t>https://www.americashealthrankings.org/explore/measures/High_Chol/LA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0CE80F-4B45-47C4-850A-58D116CC271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2512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0" i="0" dirty="0">
                <a:solidFill>
                  <a:srgbClr val="040C28"/>
                </a:solidFill>
                <a:effectLst/>
                <a:latin typeface="Google Sans"/>
              </a:rPr>
              <a:t>UpToDate, Connor RF (Ed), Wolters Kluwer.</a:t>
            </a:r>
            <a:r>
              <a:rPr lang="en-US" b="0" i="0" dirty="0">
                <a:solidFill>
                  <a:srgbClr val="474747"/>
                </a:solidFill>
                <a:effectLst/>
                <a:latin typeface="Google Sans"/>
              </a:rPr>
              <a:t> 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0CE80F-4B45-47C4-850A-58D116CC271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1640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Average LDL is 104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0CE80F-4B45-47C4-850A-58D116CC271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3663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Compliant SD: 35.96</a:t>
            </a:r>
            <a:br>
              <a:rPr lang="en-US" dirty="0"/>
            </a:br>
            <a:r>
              <a:rPr lang="en-US" dirty="0"/>
              <a:t>Non-compliant SD: 38.36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0CE80F-4B45-47C4-850A-58D116CC271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8444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https://ldh.la.gov/page/about-ldh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0CE80F-4B45-47C4-850A-58D116CC271A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1986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solidFill>
                  <a:srgbClr val="424242"/>
                </a:solidFill>
                <a:effectLst/>
                <a:latin typeface="Schibsted Grotesk"/>
              </a:rPr>
              <a:t>1.</a:t>
            </a:r>
            <a:r>
              <a:rPr lang="en-US" b="0" i="0" dirty="0">
                <a:solidFill>
                  <a:srgbClr val="E4643D"/>
                </a:solidFill>
                <a:effectLst/>
                <a:latin typeface="Schibsted Grotesk"/>
                <a:hlinkClick r:id="rId3"/>
              </a:rPr>
              <a:t>2018 AHA/­ACC/­AACVPR/­AAPA/­ABC/­ACPM/­ADA/­AGS/­</a:t>
            </a:r>
            <a:r>
              <a:rPr lang="en-US" b="0" i="0" dirty="0" err="1">
                <a:solidFill>
                  <a:srgbClr val="E4643D"/>
                </a:solidFill>
                <a:effectLst/>
                <a:latin typeface="Schibsted Grotesk"/>
                <a:hlinkClick r:id="rId3"/>
              </a:rPr>
              <a:t>APhA</a:t>
            </a:r>
            <a:r>
              <a:rPr lang="en-US" b="0" i="0" dirty="0">
                <a:solidFill>
                  <a:srgbClr val="E4643D"/>
                </a:solidFill>
                <a:effectLst/>
                <a:latin typeface="Schibsted Grotesk"/>
                <a:hlinkClick r:id="rId3"/>
              </a:rPr>
              <a:t>/­ASPC/­NLA/­PCNA Guideline on the Management of Blood Cholesterol: A Report of the American College of Cardiology/­American Heart Association Task Force on Clinical Practice </a:t>
            </a:r>
            <a:r>
              <a:rPr lang="en-US" b="0" i="0" dirty="0" err="1">
                <a:solidFill>
                  <a:srgbClr val="E4643D"/>
                </a:solidFill>
                <a:effectLst/>
                <a:latin typeface="Schibsted Grotesk"/>
                <a:hlinkClick r:id="rId3"/>
              </a:rPr>
              <a:t>Guidelines.</a:t>
            </a:r>
            <a:r>
              <a:rPr lang="en-US" b="0" i="0" dirty="0" err="1">
                <a:solidFill>
                  <a:srgbClr val="424242"/>
                </a:solidFill>
                <a:effectLst/>
                <a:latin typeface="var(--oe-sans)"/>
              </a:rPr>
              <a:t>Grundy</a:t>
            </a:r>
            <a:r>
              <a:rPr lang="en-US" b="0" i="0" dirty="0">
                <a:solidFill>
                  <a:srgbClr val="424242"/>
                </a:solidFill>
                <a:effectLst/>
                <a:latin typeface="var(--oe-sans)"/>
              </a:rPr>
              <a:t> SM, Stone NJ, Bailey AL, et al.</a:t>
            </a:r>
          </a:p>
          <a:p>
            <a:pPr algn="l"/>
            <a:r>
              <a:rPr lang="en-US" b="0" i="0" dirty="0">
                <a:solidFill>
                  <a:srgbClr val="424242"/>
                </a:solidFill>
                <a:effectLst/>
                <a:latin typeface="var(--oe-sans)"/>
              </a:rPr>
              <a:t>Journal of the American College of Cardiology. 2019;73(24):e285-e350. doi:10.1016/j.jacc.2018.11.003.</a:t>
            </a:r>
          </a:p>
          <a:p>
            <a:pPr algn="l"/>
            <a:r>
              <a:rPr lang="en-US" b="0" i="0" dirty="0">
                <a:solidFill>
                  <a:srgbClr val="424242"/>
                </a:solidFill>
                <a:effectLst/>
                <a:latin typeface="Schibsted Grotesk"/>
              </a:rPr>
              <a:t>2.</a:t>
            </a:r>
            <a:r>
              <a:rPr lang="en-US" b="0" i="0" dirty="0">
                <a:solidFill>
                  <a:srgbClr val="E4643D"/>
                </a:solidFill>
                <a:effectLst/>
                <a:latin typeface="Schibsted Grotesk"/>
                <a:hlinkClick r:id="rId4"/>
              </a:rPr>
              <a:t>National Lipid Association Annual Summary of Clinical Lipidology 2015.</a:t>
            </a:r>
            <a:r>
              <a:rPr lang="en-US" b="0" i="0" dirty="0">
                <a:solidFill>
                  <a:srgbClr val="424242"/>
                </a:solidFill>
                <a:effectLst/>
                <a:latin typeface="var(--oe-sans)"/>
              </a:rPr>
              <a:t>Bays HE, Jones PH, Brown WV, Jacobson TA.</a:t>
            </a:r>
          </a:p>
          <a:p>
            <a:pPr algn="l"/>
            <a:r>
              <a:rPr lang="en-US" b="0" i="0" dirty="0">
                <a:solidFill>
                  <a:srgbClr val="424242"/>
                </a:solidFill>
                <a:effectLst/>
                <a:latin typeface="var(--oe-sans)"/>
              </a:rPr>
              <a:t>Journal of Clinical Lipidology. 2014 Nov-Dec;8(6 Suppl):S1-36. doi:10.1016/j.jacl.2014.10.002.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0CE80F-4B45-47C4-850A-58D116CC271A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9982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49FB2-60CA-409D-A8BC-0BEFF4F71842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FB823-6FC0-44B8-9329-BD09B45DF8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1599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49FB2-60CA-409D-A8BC-0BEFF4F71842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FB823-6FC0-44B8-9329-BD09B45DF8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6704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49FB2-60CA-409D-A8BC-0BEFF4F71842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FB823-6FC0-44B8-9329-BD09B45DF804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809973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49FB2-60CA-409D-A8BC-0BEFF4F71842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FB823-6FC0-44B8-9329-BD09B45DF8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0212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49FB2-60CA-409D-A8BC-0BEFF4F71842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FB823-6FC0-44B8-9329-BD09B45DF804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28419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49FB2-60CA-409D-A8BC-0BEFF4F71842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FB823-6FC0-44B8-9329-BD09B45DF8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7576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49FB2-60CA-409D-A8BC-0BEFF4F71842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FB823-6FC0-44B8-9329-BD09B45DF8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9785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49FB2-60CA-409D-A8BC-0BEFF4F71842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FB823-6FC0-44B8-9329-BD09B45DF8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8723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49FB2-60CA-409D-A8BC-0BEFF4F71842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FB823-6FC0-44B8-9329-BD09B45DF8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6328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49FB2-60CA-409D-A8BC-0BEFF4F71842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FB823-6FC0-44B8-9329-BD09B45DF8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121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49FB2-60CA-409D-A8BC-0BEFF4F71842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FB823-6FC0-44B8-9329-BD09B45DF8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7990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49FB2-60CA-409D-A8BC-0BEFF4F71842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FB823-6FC0-44B8-9329-BD09B45DF8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8734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49FB2-60CA-409D-A8BC-0BEFF4F71842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FB823-6FC0-44B8-9329-BD09B45DF8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625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49FB2-60CA-409D-A8BC-0BEFF4F71842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FB823-6FC0-44B8-9329-BD09B45DF8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366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49FB2-60CA-409D-A8BC-0BEFF4F71842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FB823-6FC0-44B8-9329-BD09B45DF8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518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49FB2-60CA-409D-A8BC-0BEFF4F71842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FB823-6FC0-44B8-9329-BD09B45DF8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271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B49FB2-60CA-409D-A8BC-0BEFF4F71842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F5FB823-6FC0-44B8-9329-BD09B45DF8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704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gi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266C38-A955-B1FA-628E-96ECF2FEA2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914400"/>
            <a:ext cx="7766936" cy="3136436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Reviewing relationships between hypertension and lipid levels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43E035F-62D4-6536-09E5-5DFFC47E167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Schumann Chang, MS4</a:t>
            </a:r>
          </a:p>
          <a:p>
            <a:r>
              <a:rPr lang="en-US" dirty="0"/>
              <a:t> LSUHSC New Orleans School of Medicine</a:t>
            </a:r>
          </a:p>
        </p:txBody>
      </p:sp>
    </p:spTree>
    <p:extLst>
      <p:ext uri="{BB962C8B-B14F-4D97-AF65-F5344CB8AC3E}">
        <p14:creationId xmlns:p14="http://schemas.microsoft.com/office/powerpoint/2010/main" val="21841387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35434D-DD11-61DC-9C16-75543F5A82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85254" y="5080000"/>
            <a:ext cx="8596668" cy="1320800"/>
          </a:xfrm>
        </p:spPr>
        <p:txBody>
          <a:bodyPr/>
          <a:lstStyle/>
          <a:p>
            <a:r>
              <a:rPr lang="en-US" dirty="0"/>
              <a:t> 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124130F3-2377-8553-D3B5-CEA03CA98D0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75325499"/>
              </p:ext>
            </p:extLst>
          </p:nvPr>
        </p:nvGraphicFramePr>
        <p:xfrm>
          <a:off x="944881" y="579120"/>
          <a:ext cx="8613774" cy="4480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000546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E624739-1C21-496F-89E6-2AEF7B4881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94576" y="664464"/>
            <a:ext cx="3136392" cy="1320800"/>
          </a:xfrm>
        </p:spPr>
        <p:txBody>
          <a:bodyPr>
            <a:normAutofit fontScale="90000"/>
          </a:bodyPr>
          <a:lstStyle/>
          <a:p>
            <a:r>
              <a:rPr lang="en-US" dirty="0"/>
              <a:t>Women has higher average LDL compared to men </a:t>
            </a: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40531387"/>
              </p:ext>
            </p:extLst>
          </p:nvPr>
        </p:nvGraphicFramePr>
        <p:xfrm>
          <a:off x="337069" y="233830"/>
          <a:ext cx="6214341" cy="65549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00000000-0008-0000-0100-000003000000}"/>
              </a:ext>
            </a:extLst>
          </p:cNvPr>
          <p:cNvCxnSpPr/>
          <p:nvPr/>
        </p:nvCxnSpPr>
        <p:spPr>
          <a:xfrm>
            <a:off x="1108183" y="3300922"/>
            <a:ext cx="6040734" cy="0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E2540E6C-9B1B-A445-435C-297CA669E598}"/>
              </a:ext>
            </a:extLst>
          </p:cNvPr>
          <p:cNvSpPr txBox="1"/>
          <p:nvPr/>
        </p:nvSpPr>
        <p:spPr>
          <a:xfrm>
            <a:off x="7159752" y="3008376"/>
            <a:ext cx="28072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Standard deviation: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Male: 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Aptos Narrow" panose="020B0004020202020204" pitchFamily="34" charset="0"/>
              </a:rPr>
              <a:t>35.96</a:t>
            </a:r>
            <a:r>
              <a:rPr lang="en-US" dirty="0"/>
              <a:t>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Female: 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Aptos Narrow" panose="020B0004020202020204" pitchFamily="34" charset="0"/>
              </a:rPr>
              <a:t>37.93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170481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2751D6-0B71-E40A-C0EF-138CA2190D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60336" y="609600"/>
            <a:ext cx="3218688" cy="1320800"/>
          </a:xfrm>
        </p:spPr>
        <p:txBody>
          <a:bodyPr>
            <a:normAutofit fontScale="90000"/>
          </a:bodyPr>
          <a:lstStyle/>
          <a:p>
            <a:r>
              <a:rPr lang="en-US" dirty="0"/>
              <a:t>Urban lipid average greater than rural lipid average 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00000000-0008-0000-0200-0000020000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54019269"/>
              </p:ext>
            </p:extLst>
          </p:nvPr>
        </p:nvGraphicFramePr>
        <p:xfrm>
          <a:off x="211519" y="466344"/>
          <a:ext cx="7240841" cy="55939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5550BED2-3E76-B37F-7AF3-AAF6E7DC31E2}"/>
              </a:ext>
            </a:extLst>
          </p:cNvPr>
          <p:cNvSpPr txBox="1"/>
          <p:nvPr/>
        </p:nvSpPr>
        <p:spPr>
          <a:xfrm>
            <a:off x="7379208" y="2660904"/>
            <a:ext cx="28072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Standard deviation: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Urban: 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Aptos Narrow" panose="020B0004020202020204" pitchFamily="34" charset="0"/>
              </a:rPr>
              <a:t>38.01</a:t>
            </a:r>
            <a:r>
              <a:rPr lang="en-US" dirty="0"/>
              <a:t>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latin typeface="Aptos Narrow" panose="020B0004020202020204" pitchFamily="34" charset="0"/>
              </a:rPr>
              <a:t>Rural: 34.22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39872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5BC262-72B8-C2E1-4B48-225038EFA5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166" y="207264"/>
            <a:ext cx="8596668" cy="1320800"/>
          </a:xfrm>
        </p:spPr>
        <p:txBody>
          <a:bodyPr/>
          <a:lstStyle/>
          <a:p>
            <a:r>
              <a:rPr lang="en-US" dirty="0"/>
              <a:t>Region 3 has highest LDL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B40D55-D8AC-6140-9834-E5CD8D11FD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24607" y="3769112"/>
            <a:ext cx="2603587" cy="903248"/>
          </a:xfrm>
        </p:spPr>
        <p:txBody>
          <a:bodyPr/>
          <a:lstStyle/>
          <a:p>
            <a:r>
              <a:rPr lang="en-US" dirty="0"/>
              <a:t>Regions 1, 3, 9 are above average 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00000000-0008-0000-03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65132707"/>
              </p:ext>
            </p:extLst>
          </p:nvPr>
        </p:nvGraphicFramePr>
        <p:xfrm>
          <a:off x="304566" y="1132391"/>
          <a:ext cx="8270721" cy="56029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00000000-0008-0000-0300-000005000000}"/>
              </a:ext>
            </a:extLst>
          </p:cNvPr>
          <p:cNvCxnSpPr>
            <a:cxnSpLocks/>
          </p:cNvCxnSpPr>
          <p:nvPr/>
        </p:nvCxnSpPr>
        <p:spPr>
          <a:xfrm>
            <a:off x="448954" y="2993327"/>
            <a:ext cx="7986767" cy="0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73516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>
            <a:extLst>
              <a:ext uri="{FF2B5EF4-FFF2-40B4-BE49-F238E27FC236}">
                <a16:creationId xmlns:a16="http://schemas.microsoft.com/office/drawing/2014/main" id="{2D385064-BC66-DA0D-6AFE-4B389932F62C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104" y="322743"/>
            <a:ext cx="6583509" cy="6289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733820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92AE2D-9ED1-198B-0492-D2E7F025D0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9940" y="609600"/>
            <a:ext cx="2494061" cy="1320800"/>
          </a:xfrm>
        </p:spPr>
        <p:txBody>
          <a:bodyPr/>
          <a:lstStyle/>
          <a:p>
            <a:r>
              <a:rPr lang="en-US" dirty="0"/>
              <a:t>Obesity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2753485-4906-CA3B-84B2-677D8E7722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2965" y="1257340"/>
            <a:ext cx="1969953" cy="3880773"/>
          </a:xfrm>
        </p:spPr>
        <p:txBody>
          <a:bodyPr/>
          <a:lstStyle/>
          <a:p>
            <a:r>
              <a:rPr lang="en-US" dirty="0"/>
              <a:t>Standard deviation </a:t>
            </a:r>
          </a:p>
          <a:p>
            <a:pPr lvl="1"/>
            <a:r>
              <a:rPr lang="en-US" dirty="0"/>
              <a:t>Obesity: 32.11</a:t>
            </a:r>
          </a:p>
          <a:p>
            <a:pPr lvl="1"/>
            <a:r>
              <a:rPr lang="en-US" dirty="0"/>
              <a:t>No obesity: 41.37</a:t>
            </a: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BEB14692-39C4-5E3B-5D2E-3ABFAE8C8BF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15299299"/>
              </p:ext>
            </p:extLst>
          </p:nvPr>
        </p:nvGraphicFramePr>
        <p:xfrm>
          <a:off x="133815" y="613316"/>
          <a:ext cx="6579219" cy="58432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F9E8893-46A4-4696-97B9-F1C820E7E686}"/>
              </a:ext>
            </a:extLst>
          </p:cNvPr>
          <p:cNvCxnSpPr>
            <a:cxnSpLocks/>
          </p:cNvCxnSpPr>
          <p:nvPr/>
        </p:nvCxnSpPr>
        <p:spPr>
          <a:xfrm>
            <a:off x="304800" y="3719706"/>
            <a:ext cx="6573078" cy="0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98388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8FF93B-A541-529F-FCE7-B668779CD5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285" y="0"/>
            <a:ext cx="4875974" cy="1320800"/>
          </a:xfrm>
        </p:spPr>
        <p:txBody>
          <a:bodyPr>
            <a:normAutofit fontScale="90000"/>
          </a:bodyPr>
          <a:lstStyle/>
          <a:p>
            <a:r>
              <a:rPr lang="en-US" dirty="0"/>
              <a:t>A1C is greater in patients who have hyperlipidemia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D92F9E-5659-BF3A-4E73-DA050E5DBA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83190" y="3465281"/>
            <a:ext cx="2888165" cy="3880773"/>
          </a:xfrm>
        </p:spPr>
        <p:txBody>
          <a:bodyPr/>
          <a:lstStyle/>
          <a:p>
            <a:r>
              <a:rPr lang="en-US" dirty="0"/>
              <a:t>Standard deviation </a:t>
            </a:r>
          </a:p>
          <a:p>
            <a:pPr lvl="1"/>
            <a:r>
              <a:rPr lang="en-US" dirty="0"/>
              <a:t>No hyperlipidemia: 1.47 </a:t>
            </a:r>
          </a:p>
          <a:p>
            <a:pPr lvl="1"/>
            <a:r>
              <a:rPr lang="en-US" dirty="0"/>
              <a:t>Hyperlipidemia: 1.58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3ECEA0F9-370E-C24A-13DC-029ED526DE0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75326778"/>
              </p:ext>
            </p:extLst>
          </p:nvPr>
        </p:nvGraphicFramePr>
        <p:xfrm>
          <a:off x="501805" y="1115122"/>
          <a:ext cx="7468567" cy="56634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CCA639F2-E28F-429A-97BE-CFAD3CC0257D}"/>
              </a:ext>
            </a:extLst>
          </p:cNvPr>
          <p:cNvCxnSpPr>
            <a:cxnSpLocks/>
          </p:cNvCxnSpPr>
          <p:nvPr/>
        </p:nvCxnSpPr>
        <p:spPr>
          <a:xfrm>
            <a:off x="1380201" y="3053632"/>
            <a:ext cx="6163831" cy="0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148731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9B89A3-DB29-7C33-B496-2B0CA421D7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and Recommendations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933D7F-C52D-2426-764A-5334A0AA88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9318" y="1483933"/>
            <a:ext cx="9527370" cy="4990019"/>
          </a:xfrm>
        </p:spPr>
        <p:txBody>
          <a:bodyPr>
            <a:normAutofit/>
          </a:bodyPr>
          <a:lstStyle/>
          <a:p>
            <a:r>
              <a:rPr lang="en-US" sz="2800" dirty="0"/>
              <a:t>It was interesting to see that 6% of  hypertensive patients had a recorded LDL level </a:t>
            </a:r>
          </a:p>
          <a:p>
            <a:pPr lvl="1"/>
            <a:r>
              <a:rPr lang="en-US" sz="2600" dirty="0"/>
              <a:t>The ACC/AHA recommend that</a:t>
            </a:r>
            <a:r>
              <a:rPr lang="en-US" sz="2600" b="1" dirty="0"/>
              <a:t> all adults</a:t>
            </a:r>
            <a:r>
              <a:rPr lang="en-US" sz="2600" dirty="0"/>
              <a:t>, including those with hypertension, should have a fasting or non-fasting lipoprotein profile obtained at least every 5 years.[1]  </a:t>
            </a:r>
          </a:p>
          <a:p>
            <a:pPr lvl="1"/>
            <a:r>
              <a:rPr lang="en-US" sz="2600" dirty="0"/>
              <a:t>Additionally, if therapy is initiated, the National Lipid Association (NLA) advises that lipid levels should be reassessed 6 weeks and again at 6-week intervals until the treatment goal. Then individuals should be tested at 6- to 12-month intervals</a:t>
            </a:r>
          </a:p>
        </p:txBody>
      </p:sp>
    </p:spTree>
    <p:extLst>
      <p:ext uri="{BB962C8B-B14F-4D97-AF65-F5344CB8AC3E}">
        <p14:creationId xmlns:p14="http://schemas.microsoft.com/office/powerpoint/2010/main" val="34358271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7D3AC3-699F-2581-AEA8-02E23EC545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34D035-0B6C-5C5E-B15E-8DACCB7B37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3595" y="1710015"/>
            <a:ext cx="8596668" cy="4651028"/>
          </a:xfrm>
        </p:spPr>
        <p:txBody>
          <a:bodyPr>
            <a:normAutofit/>
          </a:bodyPr>
          <a:lstStyle/>
          <a:p>
            <a:r>
              <a:rPr lang="en-US" sz="2800" dirty="0"/>
              <a:t>Lower lipid levels in compliant compared to non-compliant patients </a:t>
            </a:r>
          </a:p>
          <a:p>
            <a:r>
              <a:rPr lang="en-US" sz="2800" dirty="0"/>
              <a:t>women overall are more compliant but they have higher lipid levels. </a:t>
            </a:r>
          </a:p>
          <a:p>
            <a:r>
              <a:rPr lang="en-US" sz="2800" dirty="0"/>
              <a:t>Strongly correlated with obesity. </a:t>
            </a:r>
          </a:p>
          <a:p>
            <a:r>
              <a:rPr lang="en-US" sz="2800" dirty="0"/>
              <a:t>Higher lipids in urban, region 3 has highest with regions 1, 3, 6, 9 are above average </a:t>
            </a:r>
          </a:p>
          <a:p>
            <a:r>
              <a:rPr lang="en-US" sz="2800" dirty="0"/>
              <a:t>Patients with Hyperlipidemia also had a higher A1C average </a:t>
            </a:r>
          </a:p>
        </p:txBody>
      </p:sp>
    </p:spTree>
    <p:extLst>
      <p:ext uri="{BB962C8B-B14F-4D97-AF65-F5344CB8AC3E}">
        <p14:creationId xmlns:p14="http://schemas.microsoft.com/office/powerpoint/2010/main" val="109205633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0B2639-AB82-7FEC-6FB7-38ED20EDD2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Acknowledgement and thanks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F23EE8-BEE0-1DCE-BB33-610D3DDFD8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0343" y="1842537"/>
            <a:ext cx="8596668" cy="3880773"/>
          </a:xfrm>
        </p:spPr>
        <p:txBody>
          <a:bodyPr/>
          <a:lstStyle/>
          <a:p>
            <a:r>
              <a:rPr lang="en-US" dirty="0"/>
              <a:t>Thank you Dr. Randolph, Ms. Dana Smith, Renee Wells, and Shea Good for their help with providing the data for this project </a:t>
            </a:r>
          </a:p>
          <a:p>
            <a:pPr algn="l"/>
            <a:r>
              <a:rPr lang="en-US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‌ACLA Clinical Quality Improvement Activity</a:t>
            </a:r>
          </a:p>
          <a:p>
            <a:pPr algn="l"/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ACLA Data</a:t>
            </a:r>
            <a:endParaRPr lang="en-US" b="0" i="0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11017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DA6D3-7F19-E0FF-F2C8-4FC2403BD0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113" y="144379"/>
            <a:ext cx="8596668" cy="1320800"/>
          </a:xfrm>
        </p:spPr>
        <p:txBody>
          <a:bodyPr/>
          <a:lstStyle/>
          <a:p>
            <a:r>
              <a:rPr lang="en-US" dirty="0"/>
              <a:t>Background &amp; Prevalence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1C2F5A-6C95-CA87-223D-73419D1CC5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1133894"/>
            <a:ext cx="3641558" cy="6004843"/>
          </a:xfrm>
        </p:spPr>
        <p:txBody>
          <a:bodyPr>
            <a:normAutofit/>
          </a:bodyPr>
          <a:lstStyle/>
          <a:p>
            <a:r>
              <a:rPr lang="en-US" sz="2400" dirty="0"/>
              <a:t>Hypertension is a major risk factor for heart disease and stroke. </a:t>
            </a:r>
          </a:p>
          <a:p>
            <a:r>
              <a:rPr lang="en-US" sz="2400" dirty="0"/>
              <a:t>In the United States, the prevalence of </a:t>
            </a:r>
            <a:r>
              <a:rPr lang="en-US" sz="2400" dirty="0" err="1"/>
              <a:t>hуреrtеnѕiоn</a:t>
            </a:r>
            <a:r>
              <a:rPr lang="en-US" sz="2400" dirty="0"/>
              <a:t> is higher among males, older adults, Black adults, those with obesity, chronic kidney disease, diabetes, and those living in rural areas [3-9,12,13]. </a:t>
            </a:r>
          </a:p>
          <a:p>
            <a:endParaRPr lang="en-US" sz="2800" dirty="0"/>
          </a:p>
          <a:p>
            <a:endParaRPr lang="en-US" sz="2800" dirty="0"/>
          </a:p>
          <a:p>
            <a:pPr marL="0" indent="0">
              <a:buNone/>
            </a:pPr>
            <a:endParaRPr lang="en-US" sz="28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BC9089B-1C90-BA54-F5A2-401B1786DE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35956" y="1123949"/>
            <a:ext cx="8456044" cy="520753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E30902E-BB06-B136-D298-FED0086C0561}"/>
              </a:ext>
            </a:extLst>
          </p:cNvPr>
          <p:cNvSpPr txBox="1"/>
          <p:nvPr/>
        </p:nvSpPr>
        <p:spPr>
          <a:xfrm>
            <a:off x="4411579" y="6280302"/>
            <a:ext cx="612808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i="0" dirty="0">
                <a:solidFill>
                  <a:srgbClr val="040C28"/>
                </a:solidFill>
                <a:effectLst/>
                <a:latin typeface="Google Sans"/>
              </a:rPr>
              <a:t>UpToDate, Connor RF (Ed), Wolters Kluwer.</a:t>
            </a:r>
            <a:r>
              <a:rPr lang="en-US" b="0" i="0" dirty="0">
                <a:solidFill>
                  <a:srgbClr val="474747"/>
                </a:solidFill>
                <a:effectLst/>
                <a:latin typeface="Google Sans"/>
              </a:rPr>
              <a:t>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41688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E554E5-96A3-4E55-B566-79C85284FC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6281" y="256673"/>
            <a:ext cx="8596668" cy="1320800"/>
          </a:xfrm>
        </p:spPr>
        <p:txBody>
          <a:bodyPr/>
          <a:lstStyle/>
          <a:p>
            <a:r>
              <a:rPr lang="en-US" dirty="0"/>
              <a:t>Lipids in Cardiovascular Health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94D962-A4F0-4A3D-8EB5-763C5170CD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767" y="954158"/>
            <a:ext cx="5863738" cy="5512904"/>
          </a:xfrm>
        </p:spPr>
        <p:txBody>
          <a:bodyPr>
            <a:normAutofit fontScale="92500"/>
          </a:bodyPr>
          <a:lstStyle/>
          <a:p>
            <a:r>
              <a:rPr lang="en-US" sz="2000" dirty="0"/>
              <a:t>Lipids, particularly, low-density lipoprotein (LDL) cholesterol has a big role in cardiovascular health</a:t>
            </a:r>
          </a:p>
          <a:p>
            <a:r>
              <a:rPr lang="en-US" sz="2000" dirty="0"/>
              <a:t> Elevated LDL cholesterol is a primary contributor to the development of </a:t>
            </a:r>
            <a:r>
              <a:rPr lang="en-US" sz="2000" dirty="0">
                <a:solidFill>
                  <a:schemeClr val="accent1"/>
                </a:solidFill>
              </a:rPr>
              <a:t>atherosclerosis</a:t>
            </a:r>
            <a:r>
              <a:rPr lang="en-US" sz="2000" dirty="0"/>
              <a:t>. LDL-c is the primary component that leads to the buildup of fatty deposits within the arterial walls, causing Atherosclerotic Cardiovascular Disease (ASCVD)</a:t>
            </a:r>
          </a:p>
          <a:p>
            <a:r>
              <a:rPr lang="en-US" sz="2000" dirty="0"/>
              <a:t>The cumulative exposure hypothesis posits that the risk of ASCVD is directly related to </a:t>
            </a:r>
            <a:r>
              <a:rPr lang="en-US" sz="2000" dirty="0">
                <a:solidFill>
                  <a:schemeClr val="accent1"/>
                </a:solidFill>
              </a:rPr>
              <a:t>both the magnitude and duration of LDL exposure. </a:t>
            </a:r>
            <a:r>
              <a:rPr lang="en-US" sz="2000" dirty="0"/>
              <a:t>This means that maintaining </a:t>
            </a:r>
            <a:r>
              <a:rPr lang="en-US" sz="2000" dirty="0">
                <a:solidFill>
                  <a:schemeClr val="accent1"/>
                </a:solidFill>
              </a:rPr>
              <a:t>low</a:t>
            </a:r>
            <a:r>
              <a:rPr lang="en-US" sz="2000" dirty="0"/>
              <a:t> LDL-C levels over </a:t>
            </a:r>
            <a:r>
              <a:rPr lang="en-US" sz="2000" dirty="0">
                <a:solidFill>
                  <a:schemeClr val="accent1"/>
                </a:solidFill>
              </a:rPr>
              <a:t>time</a:t>
            </a:r>
            <a:r>
              <a:rPr lang="en-US" sz="2000" dirty="0"/>
              <a:t> can significantly reduce the risk of cardiovascular events by slowing the progression of atherosclerosis and delaying the development of mature atherosclerotic plaques.</a:t>
            </a:r>
          </a:p>
        </p:txBody>
      </p:sp>
      <p:pic>
        <p:nvPicPr>
          <p:cNvPr id="1026" name="Picture 2" descr="Atherosclerosis - Symptoms and Causes">
            <a:extLst>
              <a:ext uri="{FF2B5EF4-FFF2-40B4-BE49-F238E27FC236}">
                <a16:creationId xmlns:a16="http://schemas.microsoft.com/office/drawing/2014/main" id="{FAFE3E94-BD42-B1FC-8C25-E9A00947BE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4906" y="1789043"/>
            <a:ext cx="5727094" cy="37710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344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317D61-4DAA-AE23-5222-8DE86D15F8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6F88E7-AB29-7E98-FC63-8A6C9B29DF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LDL-C 2024 statistics infographic">
            <a:extLst>
              <a:ext uri="{FF2B5EF4-FFF2-40B4-BE49-F238E27FC236}">
                <a16:creationId xmlns:a16="http://schemas.microsoft.com/office/drawing/2014/main" id="{44D4C500-2339-1FB6-246D-FE558FE9BD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557" y="230356"/>
            <a:ext cx="11430000" cy="6429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128252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55DD2F-400F-CF48-C9F6-3DC1C11452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0871" y="368969"/>
            <a:ext cx="8596668" cy="802105"/>
          </a:xfrm>
        </p:spPr>
        <p:txBody>
          <a:bodyPr/>
          <a:lstStyle/>
          <a:p>
            <a:r>
              <a:rPr lang="en-US" dirty="0"/>
              <a:t>Meanwhile in Louisiana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A14545-46CE-9CB1-D2F4-8B3B824D52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534947"/>
            <a:ext cx="4994597" cy="4448758"/>
          </a:xfrm>
        </p:spPr>
        <p:txBody>
          <a:bodyPr>
            <a:normAutofit/>
          </a:bodyPr>
          <a:lstStyle/>
          <a:p>
            <a:r>
              <a:rPr lang="en-US" sz="2400" b="0" i="0" dirty="0">
                <a:solidFill>
                  <a:srgbClr val="001D35"/>
                </a:solidFill>
                <a:effectLst/>
                <a:latin typeface="Google Sans"/>
              </a:rPr>
              <a:t>In 2022, about 40% of adults in Louisiana reported being diagnosed with hypertension. This is about 8% higher than the national average of 32%.  </a:t>
            </a:r>
          </a:p>
          <a:p>
            <a:r>
              <a:rPr lang="en-US" sz="2400" dirty="0">
                <a:solidFill>
                  <a:srgbClr val="001D35"/>
                </a:solidFill>
                <a:latin typeface="Google Sans"/>
              </a:rPr>
              <a:t>On American’s Health Rankings:</a:t>
            </a:r>
            <a:endParaRPr lang="en-US" sz="24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976B9B0-BC65-7EEA-A7E3-AAEA41CD2C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6277" y="3915668"/>
            <a:ext cx="11765723" cy="2662989"/>
          </a:xfrm>
          <a:prstGeom prst="rect">
            <a:avLst/>
          </a:prstGeom>
        </p:spPr>
      </p:pic>
      <p:pic>
        <p:nvPicPr>
          <p:cNvPr id="2050" name="Picture 2" descr="Louisiana Parish Map">
            <a:extLst>
              <a:ext uri="{FF2B5EF4-FFF2-40B4-BE49-F238E27FC236}">
                <a16:creationId xmlns:a16="http://schemas.microsoft.com/office/drawing/2014/main" id="{5C0425BF-2398-0FC6-BFB6-D58A8CDF44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9843" y="286275"/>
            <a:ext cx="3644348" cy="34305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288513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445C85-C7AA-072D-2EAD-E5BD60CCBE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Diagnosis of Hypertension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E95F6E-5238-36A7-F324-83D16FAD53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83074"/>
            <a:ext cx="7552266" cy="4801684"/>
          </a:xfrm>
        </p:spPr>
        <p:txBody>
          <a:bodyPr>
            <a:normAutofit/>
          </a:bodyPr>
          <a:lstStyle/>
          <a:p>
            <a:r>
              <a:rPr lang="en-US" sz="3200" dirty="0"/>
              <a:t>ACC/AHA definition of hypertension includes individuals </a:t>
            </a:r>
            <a:r>
              <a:rPr lang="en-US" sz="3200" dirty="0">
                <a:solidFill>
                  <a:schemeClr val="accent1"/>
                </a:solidFill>
              </a:rPr>
              <a:t>taking antihypertensive medication </a:t>
            </a:r>
            <a:r>
              <a:rPr lang="en-US" sz="3200" dirty="0"/>
              <a:t>OR </a:t>
            </a:r>
            <a:r>
              <a:rPr lang="en-US" sz="3200" dirty="0">
                <a:solidFill>
                  <a:schemeClr val="accent1"/>
                </a:solidFill>
              </a:rPr>
              <a:t>SBP </a:t>
            </a:r>
            <a:r>
              <a:rPr lang="en-US" sz="3200" b="0" i="0" dirty="0">
                <a:solidFill>
                  <a:schemeClr val="accent1"/>
                </a:solidFill>
                <a:effectLst/>
                <a:latin typeface="Noto Sans" panose="020B0502040504020204" pitchFamily="34" charset="0"/>
              </a:rPr>
              <a:t>≥</a:t>
            </a:r>
            <a:r>
              <a:rPr lang="en-US" sz="3200" dirty="0">
                <a:solidFill>
                  <a:schemeClr val="accent1"/>
                </a:solidFill>
              </a:rPr>
              <a:t>130 and/or DBP </a:t>
            </a:r>
            <a:r>
              <a:rPr lang="en-US" sz="3200" b="0" i="0" dirty="0">
                <a:solidFill>
                  <a:schemeClr val="accent1"/>
                </a:solidFill>
                <a:effectLst/>
                <a:latin typeface="Noto Sans" panose="020B0502040504020204" pitchFamily="34" charset="0"/>
              </a:rPr>
              <a:t>≥</a:t>
            </a:r>
            <a:r>
              <a:rPr lang="en-US" sz="3200" dirty="0">
                <a:solidFill>
                  <a:schemeClr val="accent1"/>
                </a:solidFill>
              </a:rPr>
              <a:t>80</a:t>
            </a:r>
          </a:p>
          <a:p>
            <a:r>
              <a:rPr lang="en-US" sz="3200" dirty="0"/>
              <a:t>Normal BP = SBP &lt;120 and DBP &lt;80</a:t>
            </a:r>
          </a:p>
          <a:p>
            <a:pPr lvl="1"/>
            <a:r>
              <a:rPr lang="en-US" sz="2800" dirty="0"/>
              <a:t>Stage 1: Systolic 130 to 139 mmHg or diastolic 80 to 89 mmHg</a:t>
            </a:r>
          </a:p>
          <a:p>
            <a:pPr lvl="1"/>
            <a:r>
              <a:rPr lang="en-US" sz="2800" dirty="0"/>
              <a:t>Stage 2: Systolic at least 140 mmHg or diastolic at least 90 mmHg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08659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2ED988-1866-D363-6048-DE42DDAE19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787" y="160421"/>
            <a:ext cx="8596668" cy="1320800"/>
          </a:xfrm>
        </p:spPr>
        <p:txBody>
          <a:bodyPr/>
          <a:lstStyle/>
          <a:p>
            <a:r>
              <a:rPr lang="en-US" dirty="0"/>
              <a:t>Current ACLA initiatives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237CD8-E6C1-AFD4-7687-18A159A57B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005558"/>
            <a:ext cx="9577137" cy="5635874"/>
          </a:xfrm>
        </p:spPr>
        <p:txBody>
          <a:bodyPr>
            <a:normAutofit/>
          </a:bodyPr>
          <a:lstStyle/>
          <a:p>
            <a:r>
              <a:rPr lang="en-US" sz="2800" dirty="0"/>
              <a:t>NEST Healthcare: offers in home visits, provider can treat the whole family. Good for patients who have children, work multiple jobs, lack of transportation</a:t>
            </a:r>
          </a:p>
          <a:p>
            <a:r>
              <a:rPr lang="en-US" sz="2800" dirty="0"/>
              <a:t>BP </a:t>
            </a:r>
            <a:r>
              <a:rPr lang="en-US" sz="2800" dirty="0" err="1"/>
              <a:t>pocketguide</a:t>
            </a:r>
            <a:r>
              <a:rPr lang="en-US" sz="2800" dirty="0"/>
              <a:t> for ACLA members: track bp, record prescription with nurse, also includes contraindications, precautions for medications</a:t>
            </a:r>
          </a:p>
          <a:p>
            <a:r>
              <a:rPr lang="en-US" sz="2800" dirty="0"/>
              <a:t>Make every calorie count program which provides support for patients with diabetes, obese, hypertension</a:t>
            </a:r>
          </a:p>
          <a:p>
            <a:pPr lvl="1"/>
            <a:r>
              <a:rPr lang="en-US" sz="2400" dirty="0"/>
              <a:t>this program now avail for every patient and offers free nutrition consult, referral to gym after 1 wellness visit and incentive payment to increase compliance for doing screenings at wellness visit</a:t>
            </a:r>
          </a:p>
          <a:p>
            <a:pPr marL="457200" lvl="1" indent="0">
              <a:buNone/>
            </a:pPr>
            <a:endParaRPr lang="en-US" sz="2400" dirty="0"/>
          </a:p>
          <a:p>
            <a:pPr lvl="1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519024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1471E4-362B-0B95-CA72-F4BA881C6F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08547"/>
            <a:ext cx="8596668" cy="802106"/>
          </a:xfrm>
        </p:spPr>
        <p:txBody>
          <a:bodyPr/>
          <a:lstStyle/>
          <a:p>
            <a:r>
              <a:rPr lang="en-US" dirty="0"/>
              <a:t>Population of interest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7D1B51-7D05-489E-DF8C-0367EDF456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074820"/>
            <a:ext cx="4041649" cy="5783179"/>
          </a:xfrm>
        </p:spPr>
        <p:txBody>
          <a:bodyPr>
            <a:normAutofit/>
          </a:bodyPr>
          <a:lstStyle/>
          <a:p>
            <a:r>
              <a:rPr lang="en-US" sz="2400" dirty="0"/>
              <a:t>Members of the population turning 18-85 years of age who had a diagnosis of HTN within year 2023 </a:t>
            </a:r>
          </a:p>
          <a:p>
            <a:r>
              <a:rPr lang="en-US" sz="2400" dirty="0"/>
              <a:t>Definition of compliance is BP adequately controlled (&lt;140/90 mmHg)</a:t>
            </a:r>
          </a:p>
          <a:p>
            <a:r>
              <a:rPr lang="en-US" sz="2400" dirty="0"/>
              <a:t>What is the LDL levels of everyone within this population in association with other sub-groups? </a:t>
            </a:r>
          </a:p>
          <a:p>
            <a:endParaRPr lang="en-US" sz="2400" dirty="0"/>
          </a:p>
          <a:p>
            <a:endParaRPr lang="en-US" sz="2400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6B3362C-CB74-95B0-49FB-E24CDA99190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38417461"/>
              </p:ext>
            </p:extLst>
          </p:nvPr>
        </p:nvGraphicFramePr>
        <p:xfrm>
          <a:off x="3776580" y="1046922"/>
          <a:ext cx="6441439" cy="55648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EEE2574A-D7A8-029A-1065-72AECAD01C0E}"/>
              </a:ext>
            </a:extLst>
          </p:cNvPr>
          <p:cNvSpPr txBox="1"/>
          <p:nvPr/>
        </p:nvSpPr>
        <p:spPr>
          <a:xfrm>
            <a:off x="4147457" y="6136304"/>
            <a:ext cx="620485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Average LDL is 104</a:t>
            </a:r>
          </a:p>
        </p:txBody>
      </p:sp>
    </p:spTree>
    <p:extLst>
      <p:ext uri="{BB962C8B-B14F-4D97-AF65-F5344CB8AC3E}">
        <p14:creationId xmlns:p14="http://schemas.microsoft.com/office/powerpoint/2010/main" val="34131575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075789-A957-9E56-7494-C2050295D9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1830" y="378594"/>
            <a:ext cx="8596668" cy="1320800"/>
          </a:xfrm>
        </p:spPr>
        <p:txBody>
          <a:bodyPr/>
          <a:lstStyle/>
          <a:p>
            <a:r>
              <a:rPr lang="en-US" dirty="0"/>
              <a:t>Compliance </a:t>
            </a:r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40F83A45-1A7C-12BC-E223-3CF4B28E4B2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76652173"/>
              </p:ext>
            </p:extLst>
          </p:nvPr>
        </p:nvGraphicFramePr>
        <p:xfrm>
          <a:off x="6675120" y="365760"/>
          <a:ext cx="5181600" cy="27990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603BDDBD-79A1-9D0B-1EF3-718ED802ABB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32788484"/>
              </p:ext>
            </p:extLst>
          </p:nvPr>
        </p:nvGraphicFramePr>
        <p:xfrm>
          <a:off x="6695440" y="3743960"/>
          <a:ext cx="5110480" cy="2707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4" name="Chart 13">
            <a:extLst>
              <a:ext uri="{FF2B5EF4-FFF2-40B4-BE49-F238E27FC236}">
                <a16:creationId xmlns:a16="http://schemas.microsoft.com/office/drawing/2014/main" id="{4E02C33D-CF1C-4953-86D4-E312A0D5E09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18121239"/>
              </p:ext>
            </p:extLst>
          </p:nvPr>
        </p:nvGraphicFramePr>
        <p:xfrm>
          <a:off x="177799" y="1328065"/>
          <a:ext cx="6341533" cy="54029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CB9B7CD-D01C-46FA-9A47-37AA869A29E2}"/>
              </a:ext>
            </a:extLst>
          </p:cNvPr>
          <p:cNvCxnSpPr>
            <a:cxnSpLocks/>
          </p:cNvCxnSpPr>
          <p:nvPr/>
        </p:nvCxnSpPr>
        <p:spPr>
          <a:xfrm>
            <a:off x="601513" y="3923926"/>
            <a:ext cx="5363333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031355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TM02900688[[fn=Facet]]</Template>
  <TotalTime>1170</TotalTime>
  <Words>1483</Words>
  <Application>Microsoft Office PowerPoint</Application>
  <PresentationFormat>Widescreen</PresentationFormat>
  <Paragraphs>129</Paragraphs>
  <Slides>19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31" baseType="lpstr">
      <vt:lpstr>BlinkMacSystemFont</vt:lpstr>
      <vt:lpstr>Google Sans</vt:lpstr>
      <vt:lpstr>Schibsted Grotesk</vt:lpstr>
      <vt:lpstr>var(--oe-sans)</vt:lpstr>
      <vt:lpstr>Aptos Narrow</vt:lpstr>
      <vt:lpstr>Arial</vt:lpstr>
      <vt:lpstr>Calibri</vt:lpstr>
      <vt:lpstr>Montserrat</vt:lpstr>
      <vt:lpstr>Noto Sans</vt:lpstr>
      <vt:lpstr>Trebuchet MS</vt:lpstr>
      <vt:lpstr>Wingdings 3</vt:lpstr>
      <vt:lpstr>Facet</vt:lpstr>
      <vt:lpstr>Reviewing relationships between hypertension and lipid levels </vt:lpstr>
      <vt:lpstr>Background &amp; Prevalence </vt:lpstr>
      <vt:lpstr>Lipids in Cardiovascular Health </vt:lpstr>
      <vt:lpstr>PowerPoint Presentation</vt:lpstr>
      <vt:lpstr>Meanwhile in Louisiana </vt:lpstr>
      <vt:lpstr>Diagnosis of Hypertension</vt:lpstr>
      <vt:lpstr>Current ACLA initiatives </vt:lpstr>
      <vt:lpstr>Population of interest </vt:lpstr>
      <vt:lpstr>Compliance </vt:lpstr>
      <vt:lpstr> </vt:lpstr>
      <vt:lpstr>Women has higher average LDL compared to men </vt:lpstr>
      <vt:lpstr>Urban lipid average greater than rural lipid average </vt:lpstr>
      <vt:lpstr>Region 3 has highest LDL</vt:lpstr>
      <vt:lpstr>PowerPoint Presentation</vt:lpstr>
      <vt:lpstr>Obesity</vt:lpstr>
      <vt:lpstr>A1C is greater in patients who have hyperlipidemia </vt:lpstr>
      <vt:lpstr>Summary and Recommendations </vt:lpstr>
      <vt:lpstr>More Summary</vt:lpstr>
      <vt:lpstr>Acknowledgement and thanks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Schumann</dc:creator>
  <cp:lastModifiedBy>Schumann</cp:lastModifiedBy>
  <cp:revision>14</cp:revision>
  <dcterms:created xsi:type="dcterms:W3CDTF">2025-02-03T02:43:25Z</dcterms:created>
  <dcterms:modified xsi:type="dcterms:W3CDTF">2025-02-05T23:46:56Z</dcterms:modified>
</cp:coreProperties>
</file>