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5" r:id="rId3"/>
    <p:sldId id="258" r:id="rId4"/>
    <p:sldId id="261" r:id="rId5"/>
    <p:sldId id="263" r:id="rId6"/>
    <p:sldId id="270" r:id="rId7"/>
    <p:sldId id="257" r:id="rId8"/>
    <p:sldId id="259" r:id="rId9"/>
    <p:sldId id="264" r:id="rId10"/>
    <p:sldId id="265" r:id="rId11"/>
    <p:sldId id="267" r:id="rId12"/>
    <p:sldId id="271" r:id="rId13"/>
    <p:sldId id="266" r:id="rId14"/>
    <p:sldId id="268" r:id="rId15"/>
    <p:sldId id="273" r:id="rId16"/>
    <p:sldId id="274"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E8865-4982-4DCC-9037-DA712F50458F}" v="6" dt="2025-02-07T08:47:40.162"/>
    <p1510:client id="{85363EF9-E029-46D1-A2B7-E03A97906A21}" v="53" dt="2025-02-06T22:13:08.636"/>
    <p1510:client id="{D24B5943-E9FB-4F51-BC09-F7E618530B68}" v="20" dt="2025-02-07T05:08:35.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FD3A1-8AC4-46FC-981B-294A74D5A28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A969A8B-7E6D-40B0-B3F9-64F8035DF008}">
      <dgm:prSet/>
      <dgm:spPr/>
      <dgm:t>
        <a:bodyPr/>
        <a:lstStyle/>
        <a:p>
          <a:r>
            <a:rPr lang="en-US"/>
            <a:t>Dana Smith</a:t>
          </a:r>
        </a:p>
      </dgm:t>
    </dgm:pt>
    <dgm:pt modelId="{23B58B16-B02D-4726-A0DC-452562A5A46C}" type="parTrans" cxnId="{E3CB9929-617B-493C-98FE-CC499C3B277E}">
      <dgm:prSet/>
      <dgm:spPr/>
      <dgm:t>
        <a:bodyPr/>
        <a:lstStyle/>
        <a:p>
          <a:endParaRPr lang="en-US"/>
        </a:p>
      </dgm:t>
    </dgm:pt>
    <dgm:pt modelId="{13981533-55E8-49E0-A4AF-5CC655713346}" type="sibTrans" cxnId="{E3CB9929-617B-493C-98FE-CC499C3B277E}">
      <dgm:prSet/>
      <dgm:spPr/>
      <dgm:t>
        <a:bodyPr/>
        <a:lstStyle/>
        <a:p>
          <a:endParaRPr lang="en-US"/>
        </a:p>
      </dgm:t>
    </dgm:pt>
    <dgm:pt modelId="{916409F0-606C-4AC7-BFA3-D1C289F4BDEE}">
      <dgm:prSet/>
      <dgm:spPr/>
      <dgm:t>
        <a:bodyPr/>
        <a:lstStyle/>
        <a:p>
          <a:r>
            <a:rPr lang="en-US"/>
            <a:t>Dr. Gregory Randolph</a:t>
          </a:r>
        </a:p>
      </dgm:t>
    </dgm:pt>
    <dgm:pt modelId="{8DA70895-3D40-4279-B438-141A99685687}" type="parTrans" cxnId="{BAA90863-88B0-436A-B4AD-3AFEA6205646}">
      <dgm:prSet/>
      <dgm:spPr/>
      <dgm:t>
        <a:bodyPr/>
        <a:lstStyle/>
        <a:p>
          <a:endParaRPr lang="en-US"/>
        </a:p>
      </dgm:t>
    </dgm:pt>
    <dgm:pt modelId="{75869277-98A0-43DB-821A-B1009D8CBC88}" type="sibTrans" cxnId="{BAA90863-88B0-436A-B4AD-3AFEA6205646}">
      <dgm:prSet/>
      <dgm:spPr/>
      <dgm:t>
        <a:bodyPr/>
        <a:lstStyle/>
        <a:p>
          <a:endParaRPr lang="en-US"/>
        </a:p>
      </dgm:t>
    </dgm:pt>
    <dgm:pt modelId="{5C4F8FE5-4FCF-4D16-9760-629B671223BB}">
      <dgm:prSet/>
      <dgm:spPr/>
      <dgm:t>
        <a:bodyPr/>
        <a:lstStyle/>
        <a:p>
          <a:r>
            <a:rPr lang="en-US"/>
            <a:t>Renee Wells</a:t>
          </a:r>
        </a:p>
      </dgm:t>
    </dgm:pt>
    <dgm:pt modelId="{945012F9-FD4C-40D8-8437-E9B4A27CA19F}" type="parTrans" cxnId="{1A0A0FE5-8341-4CC5-9DA2-30D9C0FE15B8}">
      <dgm:prSet/>
      <dgm:spPr/>
      <dgm:t>
        <a:bodyPr/>
        <a:lstStyle/>
        <a:p>
          <a:endParaRPr lang="en-US"/>
        </a:p>
      </dgm:t>
    </dgm:pt>
    <dgm:pt modelId="{3B0C058D-E231-43FB-8013-D25E26AF5DB0}" type="sibTrans" cxnId="{1A0A0FE5-8341-4CC5-9DA2-30D9C0FE15B8}">
      <dgm:prSet/>
      <dgm:spPr/>
      <dgm:t>
        <a:bodyPr/>
        <a:lstStyle/>
        <a:p>
          <a:endParaRPr lang="en-US"/>
        </a:p>
      </dgm:t>
    </dgm:pt>
    <dgm:pt modelId="{49FD9AC1-CF3C-4BDD-B040-DD6B4BBEF30F}">
      <dgm:prSet/>
      <dgm:spPr/>
      <dgm:t>
        <a:bodyPr/>
        <a:lstStyle/>
        <a:p>
          <a:r>
            <a:rPr lang="en-US"/>
            <a:t>Rhonda Baird</a:t>
          </a:r>
        </a:p>
      </dgm:t>
    </dgm:pt>
    <dgm:pt modelId="{3FAF7C29-7065-4C10-B32E-C2BD8FC84D97}" type="parTrans" cxnId="{1AE21530-5299-42B9-ADA7-645BDE6F0916}">
      <dgm:prSet/>
      <dgm:spPr/>
      <dgm:t>
        <a:bodyPr/>
        <a:lstStyle/>
        <a:p>
          <a:endParaRPr lang="en-US"/>
        </a:p>
      </dgm:t>
    </dgm:pt>
    <dgm:pt modelId="{1A33F086-609B-4884-BEA8-7CFF1C26292C}" type="sibTrans" cxnId="{1AE21530-5299-42B9-ADA7-645BDE6F0916}">
      <dgm:prSet/>
      <dgm:spPr/>
      <dgm:t>
        <a:bodyPr/>
        <a:lstStyle/>
        <a:p>
          <a:endParaRPr lang="en-US"/>
        </a:p>
      </dgm:t>
    </dgm:pt>
    <dgm:pt modelId="{6EA9A3AC-012A-4C61-909C-B2710CDA6506}">
      <dgm:prSet/>
      <dgm:spPr/>
      <dgm:t>
        <a:bodyPr/>
        <a:lstStyle/>
        <a:p>
          <a:r>
            <a:rPr lang="en-US"/>
            <a:t>Shea Good</a:t>
          </a:r>
        </a:p>
      </dgm:t>
    </dgm:pt>
    <dgm:pt modelId="{F09A93B1-D1C2-4333-981E-F257DC8A97EA}" type="parTrans" cxnId="{6A0195D7-706A-4E4F-B0F4-47FBFA9B387F}">
      <dgm:prSet/>
      <dgm:spPr/>
      <dgm:t>
        <a:bodyPr/>
        <a:lstStyle/>
        <a:p>
          <a:endParaRPr lang="en-US"/>
        </a:p>
      </dgm:t>
    </dgm:pt>
    <dgm:pt modelId="{A5ECD25F-DC8F-440F-8235-0128AA1F3AB7}" type="sibTrans" cxnId="{6A0195D7-706A-4E4F-B0F4-47FBFA9B387F}">
      <dgm:prSet/>
      <dgm:spPr/>
      <dgm:t>
        <a:bodyPr/>
        <a:lstStyle/>
        <a:p>
          <a:endParaRPr lang="en-US"/>
        </a:p>
      </dgm:t>
    </dgm:pt>
    <dgm:pt modelId="{79E6DB6F-7E80-4C79-9369-D4FE76931EAD}">
      <dgm:prSet/>
      <dgm:spPr/>
      <dgm:t>
        <a:bodyPr/>
        <a:lstStyle/>
        <a:p>
          <a:r>
            <a:rPr lang="en-US"/>
            <a:t>Carrie Blades</a:t>
          </a:r>
        </a:p>
      </dgm:t>
    </dgm:pt>
    <dgm:pt modelId="{FD2113D8-C474-4C31-8066-E4A74AE433C4}" type="parTrans" cxnId="{9D8EA8B2-DC57-4E99-B98F-74228DB66413}">
      <dgm:prSet/>
      <dgm:spPr/>
      <dgm:t>
        <a:bodyPr/>
        <a:lstStyle/>
        <a:p>
          <a:endParaRPr lang="en-US"/>
        </a:p>
      </dgm:t>
    </dgm:pt>
    <dgm:pt modelId="{8A8A6E60-846A-4403-A4CD-4C39D0909BDD}" type="sibTrans" cxnId="{9D8EA8B2-DC57-4E99-B98F-74228DB66413}">
      <dgm:prSet/>
      <dgm:spPr/>
      <dgm:t>
        <a:bodyPr/>
        <a:lstStyle/>
        <a:p>
          <a:endParaRPr lang="en-US"/>
        </a:p>
      </dgm:t>
    </dgm:pt>
    <dgm:pt modelId="{60167327-47F3-4CC2-9500-767A1BF4AF3C}">
      <dgm:prSet/>
      <dgm:spPr/>
      <dgm:t>
        <a:bodyPr/>
        <a:lstStyle/>
        <a:p>
          <a:r>
            <a:rPr lang="en-US"/>
            <a:t>Allison Caston</a:t>
          </a:r>
        </a:p>
      </dgm:t>
    </dgm:pt>
    <dgm:pt modelId="{E16B1B9E-23F7-42F4-89DF-5ADFDC50C76D}" type="parTrans" cxnId="{E62DFB63-8422-481B-9CD0-568C21C712C9}">
      <dgm:prSet/>
      <dgm:spPr/>
      <dgm:t>
        <a:bodyPr/>
        <a:lstStyle/>
        <a:p>
          <a:endParaRPr lang="en-US"/>
        </a:p>
      </dgm:t>
    </dgm:pt>
    <dgm:pt modelId="{609A6F24-BDF9-4DF1-806B-4186DF51F605}" type="sibTrans" cxnId="{E62DFB63-8422-481B-9CD0-568C21C712C9}">
      <dgm:prSet/>
      <dgm:spPr/>
      <dgm:t>
        <a:bodyPr/>
        <a:lstStyle/>
        <a:p>
          <a:endParaRPr lang="en-US"/>
        </a:p>
      </dgm:t>
    </dgm:pt>
    <dgm:pt modelId="{C9A42BC8-2E92-4AE3-9084-F49A22E6B477}">
      <dgm:prSet/>
      <dgm:spPr/>
      <dgm:t>
        <a:bodyPr/>
        <a:lstStyle/>
        <a:p>
          <a:r>
            <a:rPr lang="en-US"/>
            <a:t>AmeriHealth Caritas LA</a:t>
          </a:r>
        </a:p>
      </dgm:t>
    </dgm:pt>
    <dgm:pt modelId="{91A254D7-9BFC-45CA-8508-3D75EB0309EC}" type="parTrans" cxnId="{5850DAEC-A76D-4133-9122-0107DAFC800A}">
      <dgm:prSet/>
      <dgm:spPr/>
      <dgm:t>
        <a:bodyPr/>
        <a:lstStyle/>
        <a:p>
          <a:endParaRPr lang="en-US"/>
        </a:p>
      </dgm:t>
    </dgm:pt>
    <dgm:pt modelId="{98DD4378-9F5D-41DC-A8C8-C802615A5C1C}" type="sibTrans" cxnId="{5850DAEC-A76D-4133-9122-0107DAFC800A}">
      <dgm:prSet/>
      <dgm:spPr/>
      <dgm:t>
        <a:bodyPr/>
        <a:lstStyle/>
        <a:p>
          <a:endParaRPr lang="en-US"/>
        </a:p>
      </dgm:t>
    </dgm:pt>
    <dgm:pt modelId="{17687162-4FA0-4C7B-B259-9646CE35B955}" type="pres">
      <dgm:prSet presAssocID="{E62FD3A1-8AC4-46FC-981B-294A74D5A28A}" presName="diagram" presStyleCnt="0">
        <dgm:presLayoutVars>
          <dgm:dir/>
          <dgm:resizeHandles val="exact"/>
        </dgm:presLayoutVars>
      </dgm:prSet>
      <dgm:spPr/>
    </dgm:pt>
    <dgm:pt modelId="{CAD2D45F-BFF1-47E7-9628-7F5748F202E2}" type="pres">
      <dgm:prSet presAssocID="{6A969A8B-7E6D-40B0-B3F9-64F8035DF008}" presName="node" presStyleLbl="node1" presStyleIdx="0" presStyleCnt="8">
        <dgm:presLayoutVars>
          <dgm:bulletEnabled val="1"/>
        </dgm:presLayoutVars>
      </dgm:prSet>
      <dgm:spPr/>
    </dgm:pt>
    <dgm:pt modelId="{3C8EE658-3787-461D-B1BE-01A06C8F9928}" type="pres">
      <dgm:prSet presAssocID="{13981533-55E8-49E0-A4AF-5CC655713346}" presName="sibTrans" presStyleCnt="0"/>
      <dgm:spPr/>
    </dgm:pt>
    <dgm:pt modelId="{BD5211BA-EDF0-4938-ACD8-571DBB1DC9CD}" type="pres">
      <dgm:prSet presAssocID="{916409F0-606C-4AC7-BFA3-D1C289F4BDEE}" presName="node" presStyleLbl="node1" presStyleIdx="1" presStyleCnt="8">
        <dgm:presLayoutVars>
          <dgm:bulletEnabled val="1"/>
        </dgm:presLayoutVars>
      </dgm:prSet>
      <dgm:spPr/>
    </dgm:pt>
    <dgm:pt modelId="{F065EB8D-08AB-4F26-8782-DBC52E571CD5}" type="pres">
      <dgm:prSet presAssocID="{75869277-98A0-43DB-821A-B1009D8CBC88}" presName="sibTrans" presStyleCnt="0"/>
      <dgm:spPr/>
    </dgm:pt>
    <dgm:pt modelId="{D565BC7E-8232-485D-A2C6-30A186EC0232}" type="pres">
      <dgm:prSet presAssocID="{5C4F8FE5-4FCF-4D16-9760-629B671223BB}" presName="node" presStyleLbl="node1" presStyleIdx="2" presStyleCnt="8">
        <dgm:presLayoutVars>
          <dgm:bulletEnabled val="1"/>
        </dgm:presLayoutVars>
      </dgm:prSet>
      <dgm:spPr/>
    </dgm:pt>
    <dgm:pt modelId="{40B566C7-180F-4EC2-A733-68B7A2DF1220}" type="pres">
      <dgm:prSet presAssocID="{3B0C058D-E231-43FB-8013-D25E26AF5DB0}" presName="sibTrans" presStyleCnt="0"/>
      <dgm:spPr/>
    </dgm:pt>
    <dgm:pt modelId="{7F9930EE-0D05-4244-B7A8-E838A2BAA242}" type="pres">
      <dgm:prSet presAssocID="{49FD9AC1-CF3C-4BDD-B040-DD6B4BBEF30F}" presName="node" presStyleLbl="node1" presStyleIdx="3" presStyleCnt="8">
        <dgm:presLayoutVars>
          <dgm:bulletEnabled val="1"/>
        </dgm:presLayoutVars>
      </dgm:prSet>
      <dgm:spPr/>
    </dgm:pt>
    <dgm:pt modelId="{7458C74F-A2A2-4BCD-ABD7-705BEC56ED4E}" type="pres">
      <dgm:prSet presAssocID="{1A33F086-609B-4884-BEA8-7CFF1C26292C}" presName="sibTrans" presStyleCnt="0"/>
      <dgm:spPr/>
    </dgm:pt>
    <dgm:pt modelId="{01A14CC2-45B4-482C-8A05-42C6BA1A2983}" type="pres">
      <dgm:prSet presAssocID="{6EA9A3AC-012A-4C61-909C-B2710CDA6506}" presName="node" presStyleLbl="node1" presStyleIdx="4" presStyleCnt="8">
        <dgm:presLayoutVars>
          <dgm:bulletEnabled val="1"/>
        </dgm:presLayoutVars>
      </dgm:prSet>
      <dgm:spPr/>
    </dgm:pt>
    <dgm:pt modelId="{1509D94B-CF3F-46E7-B728-83EA0FBB2309}" type="pres">
      <dgm:prSet presAssocID="{A5ECD25F-DC8F-440F-8235-0128AA1F3AB7}" presName="sibTrans" presStyleCnt="0"/>
      <dgm:spPr/>
    </dgm:pt>
    <dgm:pt modelId="{BFB32BE7-0C81-4908-BE50-F3176243B1A6}" type="pres">
      <dgm:prSet presAssocID="{79E6DB6F-7E80-4C79-9369-D4FE76931EAD}" presName="node" presStyleLbl="node1" presStyleIdx="5" presStyleCnt="8">
        <dgm:presLayoutVars>
          <dgm:bulletEnabled val="1"/>
        </dgm:presLayoutVars>
      </dgm:prSet>
      <dgm:spPr/>
    </dgm:pt>
    <dgm:pt modelId="{C3487BF4-1A3C-4ADD-9266-6B0F5B10CE37}" type="pres">
      <dgm:prSet presAssocID="{8A8A6E60-846A-4403-A4CD-4C39D0909BDD}" presName="sibTrans" presStyleCnt="0"/>
      <dgm:spPr/>
    </dgm:pt>
    <dgm:pt modelId="{67C187B8-4C25-4FAF-A2BF-930EB2FB41BA}" type="pres">
      <dgm:prSet presAssocID="{60167327-47F3-4CC2-9500-767A1BF4AF3C}" presName="node" presStyleLbl="node1" presStyleIdx="6" presStyleCnt="8">
        <dgm:presLayoutVars>
          <dgm:bulletEnabled val="1"/>
        </dgm:presLayoutVars>
      </dgm:prSet>
      <dgm:spPr/>
    </dgm:pt>
    <dgm:pt modelId="{5403E77A-EFC9-43E4-8757-69F74A844EB2}" type="pres">
      <dgm:prSet presAssocID="{609A6F24-BDF9-4DF1-806B-4186DF51F605}" presName="sibTrans" presStyleCnt="0"/>
      <dgm:spPr/>
    </dgm:pt>
    <dgm:pt modelId="{B49E5933-B4C1-4EC5-B97A-2C9D4EC27AF7}" type="pres">
      <dgm:prSet presAssocID="{C9A42BC8-2E92-4AE3-9084-F49A22E6B477}" presName="node" presStyleLbl="node1" presStyleIdx="7" presStyleCnt="8">
        <dgm:presLayoutVars>
          <dgm:bulletEnabled val="1"/>
        </dgm:presLayoutVars>
      </dgm:prSet>
      <dgm:spPr/>
    </dgm:pt>
  </dgm:ptLst>
  <dgm:cxnLst>
    <dgm:cxn modelId="{2F4EC80C-8AC2-460C-A9AB-F75B07B4A2F0}" type="presOf" srcId="{49FD9AC1-CF3C-4BDD-B040-DD6B4BBEF30F}" destId="{7F9930EE-0D05-4244-B7A8-E838A2BAA242}" srcOrd="0" destOrd="0" presId="urn:microsoft.com/office/officeart/2005/8/layout/default"/>
    <dgm:cxn modelId="{384F361C-90C0-4E2F-9702-D02D9564B309}" type="presOf" srcId="{5C4F8FE5-4FCF-4D16-9760-629B671223BB}" destId="{D565BC7E-8232-485D-A2C6-30A186EC0232}" srcOrd="0" destOrd="0" presId="urn:microsoft.com/office/officeart/2005/8/layout/default"/>
    <dgm:cxn modelId="{E3CB9929-617B-493C-98FE-CC499C3B277E}" srcId="{E62FD3A1-8AC4-46FC-981B-294A74D5A28A}" destId="{6A969A8B-7E6D-40B0-B3F9-64F8035DF008}" srcOrd="0" destOrd="0" parTransId="{23B58B16-B02D-4726-A0DC-452562A5A46C}" sibTransId="{13981533-55E8-49E0-A4AF-5CC655713346}"/>
    <dgm:cxn modelId="{1AE21530-5299-42B9-ADA7-645BDE6F0916}" srcId="{E62FD3A1-8AC4-46FC-981B-294A74D5A28A}" destId="{49FD9AC1-CF3C-4BDD-B040-DD6B4BBEF30F}" srcOrd="3" destOrd="0" parTransId="{3FAF7C29-7065-4C10-B32E-C2BD8FC84D97}" sibTransId="{1A33F086-609B-4884-BEA8-7CFF1C26292C}"/>
    <dgm:cxn modelId="{40219E38-9F68-4774-93B5-1A3369B0F2F5}" type="presOf" srcId="{6EA9A3AC-012A-4C61-909C-B2710CDA6506}" destId="{01A14CC2-45B4-482C-8A05-42C6BA1A2983}" srcOrd="0" destOrd="0" presId="urn:microsoft.com/office/officeart/2005/8/layout/default"/>
    <dgm:cxn modelId="{ACF85E3D-B010-44F9-9118-6E40CE68118A}" type="presOf" srcId="{79E6DB6F-7E80-4C79-9369-D4FE76931EAD}" destId="{BFB32BE7-0C81-4908-BE50-F3176243B1A6}" srcOrd="0" destOrd="0" presId="urn:microsoft.com/office/officeart/2005/8/layout/default"/>
    <dgm:cxn modelId="{BAA90863-88B0-436A-B4AD-3AFEA6205646}" srcId="{E62FD3A1-8AC4-46FC-981B-294A74D5A28A}" destId="{916409F0-606C-4AC7-BFA3-D1C289F4BDEE}" srcOrd="1" destOrd="0" parTransId="{8DA70895-3D40-4279-B438-141A99685687}" sibTransId="{75869277-98A0-43DB-821A-B1009D8CBC88}"/>
    <dgm:cxn modelId="{E62DFB63-8422-481B-9CD0-568C21C712C9}" srcId="{E62FD3A1-8AC4-46FC-981B-294A74D5A28A}" destId="{60167327-47F3-4CC2-9500-767A1BF4AF3C}" srcOrd="6" destOrd="0" parTransId="{E16B1B9E-23F7-42F4-89DF-5ADFDC50C76D}" sibTransId="{609A6F24-BDF9-4DF1-806B-4186DF51F605}"/>
    <dgm:cxn modelId="{61998CA3-1975-4950-A7AA-6AFC9D69DAFA}" type="presOf" srcId="{E62FD3A1-8AC4-46FC-981B-294A74D5A28A}" destId="{17687162-4FA0-4C7B-B259-9646CE35B955}" srcOrd="0" destOrd="0" presId="urn:microsoft.com/office/officeart/2005/8/layout/default"/>
    <dgm:cxn modelId="{2C72F0A5-50BE-4063-8922-E2D9B1B559EB}" type="presOf" srcId="{6A969A8B-7E6D-40B0-B3F9-64F8035DF008}" destId="{CAD2D45F-BFF1-47E7-9628-7F5748F202E2}" srcOrd="0" destOrd="0" presId="urn:microsoft.com/office/officeart/2005/8/layout/default"/>
    <dgm:cxn modelId="{9D8EA8B2-DC57-4E99-B98F-74228DB66413}" srcId="{E62FD3A1-8AC4-46FC-981B-294A74D5A28A}" destId="{79E6DB6F-7E80-4C79-9369-D4FE76931EAD}" srcOrd="5" destOrd="0" parTransId="{FD2113D8-C474-4C31-8066-E4A74AE433C4}" sibTransId="{8A8A6E60-846A-4403-A4CD-4C39D0909BDD}"/>
    <dgm:cxn modelId="{744069D4-67BD-4FF8-BEA5-597024AB1AF7}" type="presOf" srcId="{C9A42BC8-2E92-4AE3-9084-F49A22E6B477}" destId="{B49E5933-B4C1-4EC5-B97A-2C9D4EC27AF7}" srcOrd="0" destOrd="0" presId="urn:microsoft.com/office/officeart/2005/8/layout/default"/>
    <dgm:cxn modelId="{6A0195D7-706A-4E4F-B0F4-47FBFA9B387F}" srcId="{E62FD3A1-8AC4-46FC-981B-294A74D5A28A}" destId="{6EA9A3AC-012A-4C61-909C-B2710CDA6506}" srcOrd="4" destOrd="0" parTransId="{F09A93B1-D1C2-4333-981E-F257DC8A97EA}" sibTransId="{A5ECD25F-DC8F-440F-8235-0128AA1F3AB7}"/>
    <dgm:cxn modelId="{1A0A0FE5-8341-4CC5-9DA2-30D9C0FE15B8}" srcId="{E62FD3A1-8AC4-46FC-981B-294A74D5A28A}" destId="{5C4F8FE5-4FCF-4D16-9760-629B671223BB}" srcOrd="2" destOrd="0" parTransId="{945012F9-FD4C-40D8-8437-E9B4A27CA19F}" sibTransId="{3B0C058D-E231-43FB-8013-D25E26AF5DB0}"/>
    <dgm:cxn modelId="{CB655FE7-1513-4416-9B08-2CA4F3093912}" type="presOf" srcId="{916409F0-606C-4AC7-BFA3-D1C289F4BDEE}" destId="{BD5211BA-EDF0-4938-ACD8-571DBB1DC9CD}" srcOrd="0" destOrd="0" presId="urn:microsoft.com/office/officeart/2005/8/layout/default"/>
    <dgm:cxn modelId="{5850DAEC-A76D-4133-9122-0107DAFC800A}" srcId="{E62FD3A1-8AC4-46FC-981B-294A74D5A28A}" destId="{C9A42BC8-2E92-4AE3-9084-F49A22E6B477}" srcOrd="7" destOrd="0" parTransId="{91A254D7-9BFC-45CA-8508-3D75EB0309EC}" sibTransId="{98DD4378-9F5D-41DC-A8C8-C802615A5C1C}"/>
    <dgm:cxn modelId="{B37F43F9-C030-41D9-945D-4824D394C0F5}" type="presOf" srcId="{60167327-47F3-4CC2-9500-767A1BF4AF3C}" destId="{67C187B8-4C25-4FAF-A2BF-930EB2FB41BA}" srcOrd="0" destOrd="0" presId="urn:microsoft.com/office/officeart/2005/8/layout/default"/>
    <dgm:cxn modelId="{8BFC1B33-2396-457F-BF84-33B59097E011}" type="presParOf" srcId="{17687162-4FA0-4C7B-B259-9646CE35B955}" destId="{CAD2D45F-BFF1-47E7-9628-7F5748F202E2}" srcOrd="0" destOrd="0" presId="urn:microsoft.com/office/officeart/2005/8/layout/default"/>
    <dgm:cxn modelId="{433CCDC4-207C-416E-A3A1-4DCC959538E7}" type="presParOf" srcId="{17687162-4FA0-4C7B-B259-9646CE35B955}" destId="{3C8EE658-3787-461D-B1BE-01A06C8F9928}" srcOrd="1" destOrd="0" presId="urn:microsoft.com/office/officeart/2005/8/layout/default"/>
    <dgm:cxn modelId="{015E59DA-E1AF-4B6E-9178-3DA7ABC7796E}" type="presParOf" srcId="{17687162-4FA0-4C7B-B259-9646CE35B955}" destId="{BD5211BA-EDF0-4938-ACD8-571DBB1DC9CD}" srcOrd="2" destOrd="0" presId="urn:microsoft.com/office/officeart/2005/8/layout/default"/>
    <dgm:cxn modelId="{379B4010-1ECC-4C9F-9C91-3215C7B783E2}" type="presParOf" srcId="{17687162-4FA0-4C7B-B259-9646CE35B955}" destId="{F065EB8D-08AB-4F26-8782-DBC52E571CD5}" srcOrd="3" destOrd="0" presId="urn:microsoft.com/office/officeart/2005/8/layout/default"/>
    <dgm:cxn modelId="{E0701C3B-C98C-4338-AE2F-62E33109D10E}" type="presParOf" srcId="{17687162-4FA0-4C7B-B259-9646CE35B955}" destId="{D565BC7E-8232-485D-A2C6-30A186EC0232}" srcOrd="4" destOrd="0" presId="urn:microsoft.com/office/officeart/2005/8/layout/default"/>
    <dgm:cxn modelId="{E26157E9-0807-4CA2-B9DD-835B2DC82886}" type="presParOf" srcId="{17687162-4FA0-4C7B-B259-9646CE35B955}" destId="{40B566C7-180F-4EC2-A733-68B7A2DF1220}" srcOrd="5" destOrd="0" presId="urn:microsoft.com/office/officeart/2005/8/layout/default"/>
    <dgm:cxn modelId="{369A06EA-6362-4B8B-BEA4-E3282D040FDA}" type="presParOf" srcId="{17687162-4FA0-4C7B-B259-9646CE35B955}" destId="{7F9930EE-0D05-4244-B7A8-E838A2BAA242}" srcOrd="6" destOrd="0" presId="urn:microsoft.com/office/officeart/2005/8/layout/default"/>
    <dgm:cxn modelId="{47F4BC3E-ED4E-4912-BB87-FD8F104E3BB3}" type="presParOf" srcId="{17687162-4FA0-4C7B-B259-9646CE35B955}" destId="{7458C74F-A2A2-4BCD-ABD7-705BEC56ED4E}" srcOrd="7" destOrd="0" presId="urn:microsoft.com/office/officeart/2005/8/layout/default"/>
    <dgm:cxn modelId="{496D7934-CFB3-4C46-9060-F1A6FC955CE4}" type="presParOf" srcId="{17687162-4FA0-4C7B-B259-9646CE35B955}" destId="{01A14CC2-45B4-482C-8A05-42C6BA1A2983}" srcOrd="8" destOrd="0" presId="urn:microsoft.com/office/officeart/2005/8/layout/default"/>
    <dgm:cxn modelId="{648C4E86-8009-4701-A8C0-52D9997A574E}" type="presParOf" srcId="{17687162-4FA0-4C7B-B259-9646CE35B955}" destId="{1509D94B-CF3F-46E7-B728-83EA0FBB2309}" srcOrd="9" destOrd="0" presId="urn:microsoft.com/office/officeart/2005/8/layout/default"/>
    <dgm:cxn modelId="{AE85237F-6212-42AD-AE04-EDB708A67362}" type="presParOf" srcId="{17687162-4FA0-4C7B-B259-9646CE35B955}" destId="{BFB32BE7-0C81-4908-BE50-F3176243B1A6}" srcOrd="10" destOrd="0" presId="urn:microsoft.com/office/officeart/2005/8/layout/default"/>
    <dgm:cxn modelId="{0EBDE43A-7EDB-4558-80FC-5DA6241597A3}" type="presParOf" srcId="{17687162-4FA0-4C7B-B259-9646CE35B955}" destId="{C3487BF4-1A3C-4ADD-9266-6B0F5B10CE37}" srcOrd="11" destOrd="0" presId="urn:microsoft.com/office/officeart/2005/8/layout/default"/>
    <dgm:cxn modelId="{A9D48BA3-568E-40B7-9692-C042AC98B28C}" type="presParOf" srcId="{17687162-4FA0-4C7B-B259-9646CE35B955}" destId="{67C187B8-4C25-4FAF-A2BF-930EB2FB41BA}" srcOrd="12" destOrd="0" presId="urn:microsoft.com/office/officeart/2005/8/layout/default"/>
    <dgm:cxn modelId="{0FD80363-AB46-4052-9AA7-E672A4BB4932}" type="presParOf" srcId="{17687162-4FA0-4C7B-B259-9646CE35B955}" destId="{5403E77A-EFC9-43E4-8757-69F74A844EB2}" srcOrd="13" destOrd="0" presId="urn:microsoft.com/office/officeart/2005/8/layout/default"/>
    <dgm:cxn modelId="{87CDF368-1B68-4EFF-8702-85650F7D276D}" type="presParOf" srcId="{17687162-4FA0-4C7B-B259-9646CE35B955}" destId="{B49E5933-B4C1-4EC5-B97A-2C9D4EC27AF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2D45F-BFF1-47E7-9628-7F5748F202E2}">
      <dsp:nvSpPr>
        <dsp:cNvPr id="0" name=""/>
        <dsp:cNvSpPr/>
      </dsp:nvSpPr>
      <dsp:spPr>
        <a:xfrm>
          <a:off x="3201" y="193789"/>
          <a:ext cx="2539866" cy="15239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Dana Smith</a:t>
          </a:r>
        </a:p>
      </dsp:txBody>
      <dsp:txXfrm>
        <a:off x="3201" y="193789"/>
        <a:ext cx="2539866" cy="1523919"/>
      </dsp:txXfrm>
    </dsp:sp>
    <dsp:sp modelId="{BD5211BA-EDF0-4938-ACD8-571DBB1DC9CD}">
      <dsp:nvSpPr>
        <dsp:cNvPr id="0" name=""/>
        <dsp:cNvSpPr/>
      </dsp:nvSpPr>
      <dsp:spPr>
        <a:xfrm>
          <a:off x="2797054" y="193789"/>
          <a:ext cx="2539866" cy="15239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Dr. Gregory Randolph</a:t>
          </a:r>
        </a:p>
      </dsp:txBody>
      <dsp:txXfrm>
        <a:off x="2797054" y="193789"/>
        <a:ext cx="2539866" cy="1523919"/>
      </dsp:txXfrm>
    </dsp:sp>
    <dsp:sp modelId="{D565BC7E-8232-485D-A2C6-30A186EC0232}">
      <dsp:nvSpPr>
        <dsp:cNvPr id="0" name=""/>
        <dsp:cNvSpPr/>
      </dsp:nvSpPr>
      <dsp:spPr>
        <a:xfrm>
          <a:off x="5590907" y="193789"/>
          <a:ext cx="2539866" cy="15239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Renee Wells</a:t>
          </a:r>
        </a:p>
      </dsp:txBody>
      <dsp:txXfrm>
        <a:off x="5590907" y="193789"/>
        <a:ext cx="2539866" cy="1523919"/>
      </dsp:txXfrm>
    </dsp:sp>
    <dsp:sp modelId="{7F9930EE-0D05-4244-B7A8-E838A2BAA242}">
      <dsp:nvSpPr>
        <dsp:cNvPr id="0" name=""/>
        <dsp:cNvSpPr/>
      </dsp:nvSpPr>
      <dsp:spPr>
        <a:xfrm>
          <a:off x="8384760" y="193789"/>
          <a:ext cx="2539866" cy="15239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Rhonda Baird</a:t>
          </a:r>
        </a:p>
      </dsp:txBody>
      <dsp:txXfrm>
        <a:off x="8384760" y="193789"/>
        <a:ext cx="2539866" cy="1523919"/>
      </dsp:txXfrm>
    </dsp:sp>
    <dsp:sp modelId="{01A14CC2-45B4-482C-8A05-42C6BA1A2983}">
      <dsp:nvSpPr>
        <dsp:cNvPr id="0" name=""/>
        <dsp:cNvSpPr/>
      </dsp:nvSpPr>
      <dsp:spPr>
        <a:xfrm>
          <a:off x="3201" y="1971695"/>
          <a:ext cx="2539866" cy="15239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Shea Good</a:t>
          </a:r>
        </a:p>
      </dsp:txBody>
      <dsp:txXfrm>
        <a:off x="3201" y="1971695"/>
        <a:ext cx="2539866" cy="1523919"/>
      </dsp:txXfrm>
    </dsp:sp>
    <dsp:sp modelId="{BFB32BE7-0C81-4908-BE50-F3176243B1A6}">
      <dsp:nvSpPr>
        <dsp:cNvPr id="0" name=""/>
        <dsp:cNvSpPr/>
      </dsp:nvSpPr>
      <dsp:spPr>
        <a:xfrm>
          <a:off x="2797054" y="1971695"/>
          <a:ext cx="2539866" cy="15239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Carrie Blades</a:t>
          </a:r>
        </a:p>
      </dsp:txBody>
      <dsp:txXfrm>
        <a:off x="2797054" y="1971695"/>
        <a:ext cx="2539866" cy="1523919"/>
      </dsp:txXfrm>
    </dsp:sp>
    <dsp:sp modelId="{67C187B8-4C25-4FAF-A2BF-930EB2FB41BA}">
      <dsp:nvSpPr>
        <dsp:cNvPr id="0" name=""/>
        <dsp:cNvSpPr/>
      </dsp:nvSpPr>
      <dsp:spPr>
        <a:xfrm>
          <a:off x="5590907" y="1971695"/>
          <a:ext cx="2539866" cy="15239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Allison Caston</a:t>
          </a:r>
        </a:p>
      </dsp:txBody>
      <dsp:txXfrm>
        <a:off x="5590907" y="1971695"/>
        <a:ext cx="2539866" cy="1523919"/>
      </dsp:txXfrm>
    </dsp:sp>
    <dsp:sp modelId="{B49E5933-B4C1-4EC5-B97A-2C9D4EC27AF7}">
      <dsp:nvSpPr>
        <dsp:cNvPr id="0" name=""/>
        <dsp:cNvSpPr/>
      </dsp:nvSpPr>
      <dsp:spPr>
        <a:xfrm>
          <a:off x="8384760" y="1971695"/>
          <a:ext cx="2539866" cy="15239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AmeriHealth Caritas LA</a:t>
          </a:r>
        </a:p>
      </dsp:txBody>
      <dsp:txXfrm>
        <a:off x="8384760" y="1971695"/>
        <a:ext cx="2539866" cy="15239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F88BD-E76D-4317-A62C-66DAEEEE7586}"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E6A41-0F50-4348-B412-94E940C8EA9B}" type="slidenum">
              <a:rPr lang="en-US" smtClean="0"/>
              <a:t>‹#›</a:t>
            </a:fld>
            <a:endParaRPr lang="en-US"/>
          </a:p>
        </p:txBody>
      </p:sp>
    </p:spTree>
    <p:extLst>
      <p:ext uri="{BB962C8B-B14F-4D97-AF65-F5344CB8AC3E}">
        <p14:creationId xmlns:p14="http://schemas.microsoft.com/office/powerpoint/2010/main" val="427078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4255-57AD-4BD6-463D-DB172178C9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27CB34-4ABF-0E47-81DB-94198BEDDC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343BD6-E785-BEEC-F7FB-C29E891D6CFB}"/>
              </a:ext>
            </a:extLst>
          </p:cNvPr>
          <p:cNvSpPr>
            <a:spLocks noGrp="1"/>
          </p:cNvSpPr>
          <p:nvPr>
            <p:ph type="dt" sz="half" idx="10"/>
          </p:nvPr>
        </p:nvSpPr>
        <p:spPr/>
        <p:txBody>
          <a:bodyPr/>
          <a:lstStyle/>
          <a:p>
            <a:fld id="{2D31ECB1-F5B4-4FCA-A7C8-7DD9C08C83ED}" type="datetimeFigureOut">
              <a:rPr lang="en-US" smtClean="0"/>
              <a:t>2/7/2025</a:t>
            </a:fld>
            <a:endParaRPr lang="en-US"/>
          </a:p>
        </p:txBody>
      </p:sp>
      <p:sp>
        <p:nvSpPr>
          <p:cNvPr id="5" name="Footer Placeholder 4">
            <a:extLst>
              <a:ext uri="{FF2B5EF4-FFF2-40B4-BE49-F238E27FC236}">
                <a16:creationId xmlns:a16="http://schemas.microsoft.com/office/drawing/2014/main" id="{32D948A7-8808-DFE0-6CE6-72098DCFE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FC3AA-5F9F-2605-9622-A740611FFC60}"/>
              </a:ext>
            </a:extLst>
          </p:cNvPr>
          <p:cNvSpPr>
            <a:spLocks noGrp="1"/>
          </p:cNvSpPr>
          <p:nvPr>
            <p:ph type="sldNum" sz="quarter" idx="12"/>
          </p:nvPr>
        </p:nvSpPr>
        <p:spPr/>
        <p:txBody>
          <a:bodyPr/>
          <a:lstStyle/>
          <a:p>
            <a:fld id="{C604D92C-BF41-4B34-81E3-EC123363C644}" type="slidenum">
              <a:rPr lang="en-US" smtClean="0"/>
              <a:t>‹#›</a:t>
            </a:fld>
            <a:endParaRPr lang="en-US"/>
          </a:p>
        </p:txBody>
      </p:sp>
    </p:spTree>
    <p:extLst>
      <p:ext uri="{BB962C8B-B14F-4D97-AF65-F5344CB8AC3E}">
        <p14:creationId xmlns:p14="http://schemas.microsoft.com/office/powerpoint/2010/main" val="345121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53C5-73B7-F11B-36E3-5AEC444688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774EFF-6961-4599-10E2-B055C0643A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10472-9CF7-4497-23D7-852E071E3EBB}"/>
              </a:ext>
            </a:extLst>
          </p:cNvPr>
          <p:cNvSpPr>
            <a:spLocks noGrp="1"/>
          </p:cNvSpPr>
          <p:nvPr>
            <p:ph type="dt" sz="half" idx="10"/>
          </p:nvPr>
        </p:nvSpPr>
        <p:spPr/>
        <p:txBody>
          <a:bodyPr/>
          <a:lstStyle/>
          <a:p>
            <a:fld id="{2D31ECB1-F5B4-4FCA-A7C8-7DD9C08C83ED}" type="datetimeFigureOut">
              <a:rPr lang="en-US" smtClean="0"/>
              <a:t>2/7/2025</a:t>
            </a:fld>
            <a:endParaRPr lang="en-US"/>
          </a:p>
        </p:txBody>
      </p:sp>
      <p:sp>
        <p:nvSpPr>
          <p:cNvPr id="5" name="Footer Placeholder 4">
            <a:extLst>
              <a:ext uri="{FF2B5EF4-FFF2-40B4-BE49-F238E27FC236}">
                <a16:creationId xmlns:a16="http://schemas.microsoft.com/office/drawing/2014/main" id="{70E0C0FB-A78E-1C10-3C23-96F266254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C4FDF-FA59-4B9A-25E7-A4DF7608E5B4}"/>
              </a:ext>
            </a:extLst>
          </p:cNvPr>
          <p:cNvSpPr>
            <a:spLocks noGrp="1"/>
          </p:cNvSpPr>
          <p:nvPr>
            <p:ph type="sldNum" sz="quarter" idx="12"/>
          </p:nvPr>
        </p:nvSpPr>
        <p:spPr/>
        <p:txBody>
          <a:bodyPr/>
          <a:lstStyle/>
          <a:p>
            <a:fld id="{C604D92C-BF41-4B34-81E3-EC123363C644}" type="slidenum">
              <a:rPr lang="en-US" smtClean="0"/>
              <a:t>‹#›</a:t>
            </a:fld>
            <a:endParaRPr lang="en-US"/>
          </a:p>
        </p:txBody>
      </p:sp>
    </p:spTree>
    <p:extLst>
      <p:ext uri="{BB962C8B-B14F-4D97-AF65-F5344CB8AC3E}">
        <p14:creationId xmlns:p14="http://schemas.microsoft.com/office/powerpoint/2010/main" val="314951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23BF37-5788-A61F-C541-BCD00998E7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BC03B1-79A5-8924-076F-224F0F3D1C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679E5-BB26-217C-9F31-D6C488432369}"/>
              </a:ext>
            </a:extLst>
          </p:cNvPr>
          <p:cNvSpPr>
            <a:spLocks noGrp="1"/>
          </p:cNvSpPr>
          <p:nvPr>
            <p:ph type="dt" sz="half" idx="10"/>
          </p:nvPr>
        </p:nvSpPr>
        <p:spPr/>
        <p:txBody>
          <a:bodyPr/>
          <a:lstStyle/>
          <a:p>
            <a:fld id="{2D31ECB1-F5B4-4FCA-A7C8-7DD9C08C83ED}" type="datetimeFigureOut">
              <a:rPr lang="en-US" smtClean="0"/>
              <a:t>2/7/2025</a:t>
            </a:fld>
            <a:endParaRPr lang="en-US"/>
          </a:p>
        </p:txBody>
      </p:sp>
      <p:sp>
        <p:nvSpPr>
          <p:cNvPr id="5" name="Footer Placeholder 4">
            <a:extLst>
              <a:ext uri="{FF2B5EF4-FFF2-40B4-BE49-F238E27FC236}">
                <a16:creationId xmlns:a16="http://schemas.microsoft.com/office/drawing/2014/main" id="{1DCDF72F-A82B-7D15-E90E-3F483F9D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EC30B-1137-0759-99E8-791A537342F9}"/>
              </a:ext>
            </a:extLst>
          </p:cNvPr>
          <p:cNvSpPr>
            <a:spLocks noGrp="1"/>
          </p:cNvSpPr>
          <p:nvPr>
            <p:ph type="sldNum" sz="quarter" idx="12"/>
          </p:nvPr>
        </p:nvSpPr>
        <p:spPr/>
        <p:txBody>
          <a:bodyPr/>
          <a:lstStyle/>
          <a:p>
            <a:fld id="{C604D92C-BF41-4B34-81E3-EC123363C644}" type="slidenum">
              <a:rPr lang="en-US" smtClean="0"/>
              <a:t>‹#›</a:t>
            </a:fld>
            <a:endParaRPr lang="en-US"/>
          </a:p>
        </p:txBody>
      </p:sp>
    </p:spTree>
    <p:extLst>
      <p:ext uri="{BB962C8B-B14F-4D97-AF65-F5344CB8AC3E}">
        <p14:creationId xmlns:p14="http://schemas.microsoft.com/office/powerpoint/2010/main" val="21108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20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5C94-E0D9-7E16-9AE3-06A9D7BAE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0F4E8-350C-D3A0-8779-1D4541329E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6FE3E-0653-93B0-7903-B9DE29520EA3}"/>
              </a:ext>
            </a:extLst>
          </p:cNvPr>
          <p:cNvSpPr>
            <a:spLocks noGrp="1"/>
          </p:cNvSpPr>
          <p:nvPr>
            <p:ph type="dt" sz="half" idx="10"/>
          </p:nvPr>
        </p:nvSpPr>
        <p:spPr/>
        <p:txBody>
          <a:bodyPr/>
          <a:lstStyle/>
          <a:p>
            <a:fld id="{2D31ECB1-F5B4-4FCA-A7C8-7DD9C08C83ED}" type="datetimeFigureOut">
              <a:rPr lang="en-US" smtClean="0"/>
              <a:t>2/7/2025</a:t>
            </a:fld>
            <a:endParaRPr lang="en-US"/>
          </a:p>
        </p:txBody>
      </p:sp>
      <p:sp>
        <p:nvSpPr>
          <p:cNvPr id="5" name="Footer Placeholder 4">
            <a:extLst>
              <a:ext uri="{FF2B5EF4-FFF2-40B4-BE49-F238E27FC236}">
                <a16:creationId xmlns:a16="http://schemas.microsoft.com/office/drawing/2014/main" id="{8194FF49-1C52-6838-BB0F-B5EE122CA0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9647A-386E-87E9-5ABB-9CF7A10A2C85}"/>
              </a:ext>
            </a:extLst>
          </p:cNvPr>
          <p:cNvSpPr>
            <a:spLocks noGrp="1"/>
          </p:cNvSpPr>
          <p:nvPr>
            <p:ph type="sldNum" sz="quarter" idx="12"/>
          </p:nvPr>
        </p:nvSpPr>
        <p:spPr/>
        <p:txBody>
          <a:bodyPr/>
          <a:lstStyle/>
          <a:p>
            <a:fld id="{C604D92C-BF41-4B34-81E3-EC123363C644}" type="slidenum">
              <a:rPr lang="en-US" smtClean="0"/>
              <a:t>‹#›</a:t>
            </a:fld>
            <a:endParaRPr lang="en-US"/>
          </a:p>
        </p:txBody>
      </p:sp>
    </p:spTree>
    <p:extLst>
      <p:ext uri="{BB962C8B-B14F-4D97-AF65-F5344CB8AC3E}">
        <p14:creationId xmlns:p14="http://schemas.microsoft.com/office/powerpoint/2010/main" val="251263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48D8-0F62-7489-F1CC-23C724850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ACDAD0-E97F-F738-607B-065AF9EA4B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D2D8A0-E931-9D8C-8DB1-B0388F171BA3}"/>
              </a:ext>
            </a:extLst>
          </p:cNvPr>
          <p:cNvSpPr>
            <a:spLocks noGrp="1"/>
          </p:cNvSpPr>
          <p:nvPr>
            <p:ph type="dt" sz="half" idx="10"/>
          </p:nvPr>
        </p:nvSpPr>
        <p:spPr/>
        <p:txBody>
          <a:bodyPr/>
          <a:lstStyle/>
          <a:p>
            <a:fld id="{2D31ECB1-F5B4-4FCA-A7C8-7DD9C08C83ED}" type="datetimeFigureOut">
              <a:rPr lang="en-US" smtClean="0"/>
              <a:t>2/7/2025</a:t>
            </a:fld>
            <a:endParaRPr lang="en-US"/>
          </a:p>
        </p:txBody>
      </p:sp>
      <p:sp>
        <p:nvSpPr>
          <p:cNvPr id="5" name="Footer Placeholder 4">
            <a:extLst>
              <a:ext uri="{FF2B5EF4-FFF2-40B4-BE49-F238E27FC236}">
                <a16:creationId xmlns:a16="http://schemas.microsoft.com/office/drawing/2014/main" id="{90E2CC5E-23C9-B6B4-DEA5-046F7CF1B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18BAD-34E8-80EE-51F4-8E130FAA8AB1}"/>
              </a:ext>
            </a:extLst>
          </p:cNvPr>
          <p:cNvSpPr>
            <a:spLocks noGrp="1"/>
          </p:cNvSpPr>
          <p:nvPr>
            <p:ph type="sldNum" sz="quarter" idx="12"/>
          </p:nvPr>
        </p:nvSpPr>
        <p:spPr/>
        <p:txBody>
          <a:bodyPr/>
          <a:lstStyle/>
          <a:p>
            <a:fld id="{C604D92C-BF41-4B34-81E3-EC123363C644}" type="slidenum">
              <a:rPr lang="en-US" smtClean="0"/>
              <a:t>‹#›</a:t>
            </a:fld>
            <a:endParaRPr lang="en-US"/>
          </a:p>
        </p:txBody>
      </p:sp>
    </p:spTree>
    <p:extLst>
      <p:ext uri="{BB962C8B-B14F-4D97-AF65-F5344CB8AC3E}">
        <p14:creationId xmlns:p14="http://schemas.microsoft.com/office/powerpoint/2010/main" val="257414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DEBA-3EAF-6F89-0E73-7B99C7F69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C3FBE1-DFEB-4BB5-A2EB-D3510B53FC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AA66DD-C547-836D-8E4B-B5E155AFDC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859002-21DB-2477-EA47-2B0163F3D6DA}"/>
              </a:ext>
            </a:extLst>
          </p:cNvPr>
          <p:cNvSpPr>
            <a:spLocks noGrp="1"/>
          </p:cNvSpPr>
          <p:nvPr>
            <p:ph type="dt" sz="half" idx="10"/>
          </p:nvPr>
        </p:nvSpPr>
        <p:spPr/>
        <p:txBody>
          <a:bodyPr/>
          <a:lstStyle/>
          <a:p>
            <a:fld id="{2D31ECB1-F5B4-4FCA-A7C8-7DD9C08C83ED}" type="datetimeFigureOut">
              <a:rPr lang="en-US" smtClean="0"/>
              <a:t>2/7/2025</a:t>
            </a:fld>
            <a:endParaRPr lang="en-US"/>
          </a:p>
        </p:txBody>
      </p:sp>
      <p:sp>
        <p:nvSpPr>
          <p:cNvPr id="6" name="Footer Placeholder 5">
            <a:extLst>
              <a:ext uri="{FF2B5EF4-FFF2-40B4-BE49-F238E27FC236}">
                <a16:creationId xmlns:a16="http://schemas.microsoft.com/office/drawing/2014/main" id="{1DADA7F7-46DF-0309-242B-5840EFB80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83250-F292-F847-DAFF-3222A51A6E85}"/>
              </a:ext>
            </a:extLst>
          </p:cNvPr>
          <p:cNvSpPr>
            <a:spLocks noGrp="1"/>
          </p:cNvSpPr>
          <p:nvPr>
            <p:ph type="sldNum" sz="quarter" idx="12"/>
          </p:nvPr>
        </p:nvSpPr>
        <p:spPr/>
        <p:txBody>
          <a:bodyPr/>
          <a:lstStyle/>
          <a:p>
            <a:fld id="{C604D92C-BF41-4B34-81E3-EC123363C644}" type="slidenum">
              <a:rPr lang="en-US" smtClean="0"/>
              <a:t>‹#›</a:t>
            </a:fld>
            <a:endParaRPr lang="en-US"/>
          </a:p>
        </p:txBody>
      </p:sp>
    </p:spTree>
    <p:extLst>
      <p:ext uri="{BB962C8B-B14F-4D97-AF65-F5344CB8AC3E}">
        <p14:creationId xmlns:p14="http://schemas.microsoft.com/office/powerpoint/2010/main" val="12854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D3407-9202-B77B-DA52-5A3EE0F5CE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583404-01F4-103F-247B-75A3E8452E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8D0D3-10F2-BEEB-210E-1509FE252E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09E9F4-E074-02EF-38CC-75AA5CF7D4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0D060D-6AE0-3B4E-4213-83E0FC80E1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D3013B-F153-0C40-8F88-6F3D65C91976}"/>
              </a:ext>
            </a:extLst>
          </p:cNvPr>
          <p:cNvSpPr>
            <a:spLocks noGrp="1"/>
          </p:cNvSpPr>
          <p:nvPr>
            <p:ph type="dt" sz="half" idx="10"/>
          </p:nvPr>
        </p:nvSpPr>
        <p:spPr/>
        <p:txBody>
          <a:bodyPr/>
          <a:lstStyle/>
          <a:p>
            <a:fld id="{2D31ECB1-F5B4-4FCA-A7C8-7DD9C08C83ED}" type="datetimeFigureOut">
              <a:rPr lang="en-US" smtClean="0"/>
              <a:t>2/7/2025</a:t>
            </a:fld>
            <a:endParaRPr lang="en-US"/>
          </a:p>
        </p:txBody>
      </p:sp>
      <p:sp>
        <p:nvSpPr>
          <p:cNvPr id="8" name="Footer Placeholder 7">
            <a:extLst>
              <a:ext uri="{FF2B5EF4-FFF2-40B4-BE49-F238E27FC236}">
                <a16:creationId xmlns:a16="http://schemas.microsoft.com/office/drawing/2014/main" id="{8CBED292-25C1-8225-F71B-1EBD026965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0097C1-DC07-499D-C00D-DCEA32A36862}"/>
              </a:ext>
            </a:extLst>
          </p:cNvPr>
          <p:cNvSpPr>
            <a:spLocks noGrp="1"/>
          </p:cNvSpPr>
          <p:nvPr>
            <p:ph type="sldNum" sz="quarter" idx="12"/>
          </p:nvPr>
        </p:nvSpPr>
        <p:spPr/>
        <p:txBody>
          <a:bodyPr/>
          <a:lstStyle/>
          <a:p>
            <a:fld id="{C604D92C-BF41-4B34-81E3-EC123363C644}" type="slidenum">
              <a:rPr lang="en-US" smtClean="0"/>
              <a:t>‹#›</a:t>
            </a:fld>
            <a:endParaRPr lang="en-US"/>
          </a:p>
        </p:txBody>
      </p:sp>
    </p:spTree>
    <p:extLst>
      <p:ext uri="{BB962C8B-B14F-4D97-AF65-F5344CB8AC3E}">
        <p14:creationId xmlns:p14="http://schemas.microsoft.com/office/powerpoint/2010/main" val="301199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3DD94-B257-E4B1-0779-8458C7B8E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7B1411-6188-7E54-27D2-988C798D5308}"/>
              </a:ext>
            </a:extLst>
          </p:cNvPr>
          <p:cNvSpPr>
            <a:spLocks noGrp="1"/>
          </p:cNvSpPr>
          <p:nvPr>
            <p:ph type="dt" sz="half" idx="10"/>
          </p:nvPr>
        </p:nvSpPr>
        <p:spPr/>
        <p:txBody>
          <a:bodyPr/>
          <a:lstStyle/>
          <a:p>
            <a:fld id="{2D31ECB1-F5B4-4FCA-A7C8-7DD9C08C83ED}" type="datetimeFigureOut">
              <a:rPr lang="en-US" smtClean="0"/>
              <a:t>2/7/2025</a:t>
            </a:fld>
            <a:endParaRPr lang="en-US"/>
          </a:p>
        </p:txBody>
      </p:sp>
      <p:sp>
        <p:nvSpPr>
          <p:cNvPr id="4" name="Footer Placeholder 3">
            <a:extLst>
              <a:ext uri="{FF2B5EF4-FFF2-40B4-BE49-F238E27FC236}">
                <a16:creationId xmlns:a16="http://schemas.microsoft.com/office/drawing/2014/main" id="{F2872AB1-C187-55E5-76B7-261E7AB95C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98FFF9-9A05-1B79-4A9D-503538D88723}"/>
              </a:ext>
            </a:extLst>
          </p:cNvPr>
          <p:cNvSpPr>
            <a:spLocks noGrp="1"/>
          </p:cNvSpPr>
          <p:nvPr>
            <p:ph type="sldNum" sz="quarter" idx="12"/>
          </p:nvPr>
        </p:nvSpPr>
        <p:spPr/>
        <p:txBody>
          <a:bodyPr/>
          <a:lstStyle/>
          <a:p>
            <a:fld id="{C604D92C-BF41-4B34-81E3-EC123363C644}" type="slidenum">
              <a:rPr lang="en-US" smtClean="0"/>
              <a:t>‹#›</a:t>
            </a:fld>
            <a:endParaRPr lang="en-US"/>
          </a:p>
        </p:txBody>
      </p:sp>
    </p:spTree>
    <p:extLst>
      <p:ext uri="{BB962C8B-B14F-4D97-AF65-F5344CB8AC3E}">
        <p14:creationId xmlns:p14="http://schemas.microsoft.com/office/powerpoint/2010/main" val="189058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7CD8F-A618-EB41-DB3B-64D83F1A3719}"/>
              </a:ext>
            </a:extLst>
          </p:cNvPr>
          <p:cNvSpPr>
            <a:spLocks noGrp="1"/>
          </p:cNvSpPr>
          <p:nvPr>
            <p:ph type="dt" sz="half" idx="10"/>
          </p:nvPr>
        </p:nvSpPr>
        <p:spPr/>
        <p:txBody>
          <a:bodyPr/>
          <a:lstStyle/>
          <a:p>
            <a:fld id="{2D31ECB1-F5B4-4FCA-A7C8-7DD9C08C83ED}" type="datetimeFigureOut">
              <a:rPr lang="en-US" smtClean="0"/>
              <a:t>2/7/2025</a:t>
            </a:fld>
            <a:endParaRPr lang="en-US"/>
          </a:p>
        </p:txBody>
      </p:sp>
      <p:sp>
        <p:nvSpPr>
          <p:cNvPr id="3" name="Footer Placeholder 2">
            <a:extLst>
              <a:ext uri="{FF2B5EF4-FFF2-40B4-BE49-F238E27FC236}">
                <a16:creationId xmlns:a16="http://schemas.microsoft.com/office/drawing/2014/main" id="{52357844-A980-E4C4-0411-CE3D8492EA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5FE61E-5F5B-97D0-379C-E2BC6847D70C}"/>
              </a:ext>
            </a:extLst>
          </p:cNvPr>
          <p:cNvSpPr>
            <a:spLocks noGrp="1"/>
          </p:cNvSpPr>
          <p:nvPr>
            <p:ph type="sldNum" sz="quarter" idx="12"/>
          </p:nvPr>
        </p:nvSpPr>
        <p:spPr/>
        <p:txBody>
          <a:bodyPr/>
          <a:lstStyle/>
          <a:p>
            <a:fld id="{C604D92C-BF41-4B34-81E3-EC123363C644}" type="slidenum">
              <a:rPr lang="en-US" smtClean="0"/>
              <a:t>‹#›</a:t>
            </a:fld>
            <a:endParaRPr lang="en-US"/>
          </a:p>
        </p:txBody>
      </p:sp>
    </p:spTree>
    <p:extLst>
      <p:ext uri="{BB962C8B-B14F-4D97-AF65-F5344CB8AC3E}">
        <p14:creationId xmlns:p14="http://schemas.microsoft.com/office/powerpoint/2010/main" val="30745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1852-3003-B008-B849-90970F989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946A9B-8A6B-3716-1819-2F0B420BC0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3FDECA-A74F-A001-2BE9-382C71108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3A962-90B8-A76A-F631-D5546F54019C}"/>
              </a:ext>
            </a:extLst>
          </p:cNvPr>
          <p:cNvSpPr>
            <a:spLocks noGrp="1"/>
          </p:cNvSpPr>
          <p:nvPr>
            <p:ph type="dt" sz="half" idx="10"/>
          </p:nvPr>
        </p:nvSpPr>
        <p:spPr/>
        <p:txBody>
          <a:bodyPr/>
          <a:lstStyle/>
          <a:p>
            <a:fld id="{2D31ECB1-F5B4-4FCA-A7C8-7DD9C08C83ED}" type="datetimeFigureOut">
              <a:rPr lang="en-US" smtClean="0"/>
              <a:t>2/7/2025</a:t>
            </a:fld>
            <a:endParaRPr lang="en-US"/>
          </a:p>
        </p:txBody>
      </p:sp>
      <p:sp>
        <p:nvSpPr>
          <p:cNvPr id="6" name="Footer Placeholder 5">
            <a:extLst>
              <a:ext uri="{FF2B5EF4-FFF2-40B4-BE49-F238E27FC236}">
                <a16:creationId xmlns:a16="http://schemas.microsoft.com/office/drawing/2014/main" id="{DF2D2556-4187-F1A1-C386-6A1A40E2FC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B0DAE-A90E-C8C0-C66F-3B879949BBF0}"/>
              </a:ext>
            </a:extLst>
          </p:cNvPr>
          <p:cNvSpPr>
            <a:spLocks noGrp="1"/>
          </p:cNvSpPr>
          <p:nvPr>
            <p:ph type="sldNum" sz="quarter" idx="12"/>
          </p:nvPr>
        </p:nvSpPr>
        <p:spPr/>
        <p:txBody>
          <a:bodyPr/>
          <a:lstStyle/>
          <a:p>
            <a:fld id="{C604D92C-BF41-4B34-81E3-EC123363C644}" type="slidenum">
              <a:rPr lang="en-US" smtClean="0"/>
              <a:t>‹#›</a:t>
            </a:fld>
            <a:endParaRPr lang="en-US"/>
          </a:p>
        </p:txBody>
      </p:sp>
    </p:spTree>
    <p:extLst>
      <p:ext uri="{BB962C8B-B14F-4D97-AF65-F5344CB8AC3E}">
        <p14:creationId xmlns:p14="http://schemas.microsoft.com/office/powerpoint/2010/main" val="390952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EF12-0777-0AE7-45E4-4D63DC5BE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5748F3-6E97-ADF3-9705-6537B490E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0CEA53-0069-6EFC-4B4D-C77FD1E7E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C908D-560D-67C7-566F-1D5D5250FFBB}"/>
              </a:ext>
            </a:extLst>
          </p:cNvPr>
          <p:cNvSpPr>
            <a:spLocks noGrp="1"/>
          </p:cNvSpPr>
          <p:nvPr>
            <p:ph type="dt" sz="half" idx="10"/>
          </p:nvPr>
        </p:nvSpPr>
        <p:spPr/>
        <p:txBody>
          <a:bodyPr/>
          <a:lstStyle/>
          <a:p>
            <a:fld id="{2D31ECB1-F5B4-4FCA-A7C8-7DD9C08C83ED}" type="datetimeFigureOut">
              <a:rPr lang="en-US" smtClean="0"/>
              <a:t>2/7/2025</a:t>
            </a:fld>
            <a:endParaRPr lang="en-US"/>
          </a:p>
        </p:txBody>
      </p:sp>
      <p:sp>
        <p:nvSpPr>
          <p:cNvPr id="6" name="Footer Placeholder 5">
            <a:extLst>
              <a:ext uri="{FF2B5EF4-FFF2-40B4-BE49-F238E27FC236}">
                <a16:creationId xmlns:a16="http://schemas.microsoft.com/office/drawing/2014/main" id="{6349EADD-1A25-5CDB-B214-CD0A4001F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CB8F15-E5F9-E51F-BD66-C14D6F277E08}"/>
              </a:ext>
            </a:extLst>
          </p:cNvPr>
          <p:cNvSpPr>
            <a:spLocks noGrp="1"/>
          </p:cNvSpPr>
          <p:nvPr>
            <p:ph type="sldNum" sz="quarter" idx="12"/>
          </p:nvPr>
        </p:nvSpPr>
        <p:spPr/>
        <p:txBody>
          <a:bodyPr/>
          <a:lstStyle/>
          <a:p>
            <a:fld id="{C604D92C-BF41-4B34-81E3-EC123363C644}" type="slidenum">
              <a:rPr lang="en-US" smtClean="0"/>
              <a:t>‹#›</a:t>
            </a:fld>
            <a:endParaRPr lang="en-US"/>
          </a:p>
        </p:txBody>
      </p:sp>
    </p:spTree>
    <p:extLst>
      <p:ext uri="{BB962C8B-B14F-4D97-AF65-F5344CB8AC3E}">
        <p14:creationId xmlns:p14="http://schemas.microsoft.com/office/powerpoint/2010/main" val="296960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C6FCB-E6F1-59B2-384E-B194B8F443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B7F07F-744A-5A94-DBCC-5570438188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06C9F-F00D-A8AF-44A3-1FE309CF5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31ECB1-F5B4-4FCA-A7C8-7DD9C08C83ED}" type="datetimeFigureOut">
              <a:rPr lang="en-US" smtClean="0"/>
              <a:t>2/7/2025</a:t>
            </a:fld>
            <a:endParaRPr lang="en-US"/>
          </a:p>
        </p:txBody>
      </p:sp>
      <p:sp>
        <p:nvSpPr>
          <p:cNvPr id="5" name="Footer Placeholder 4">
            <a:extLst>
              <a:ext uri="{FF2B5EF4-FFF2-40B4-BE49-F238E27FC236}">
                <a16:creationId xmlns:a16="http://schemas.microsoft.com/office/drawing/2014/main" id="{D1DBE524-6976-F4C4-B9A0-2F7BBAC7C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FAE9DC-5BAF-B1BE-FA11-06B2B5B86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04D92C-BF41-4B34-81E3-EC123363C644}" type="slidenum">
              <a:rPr lang="en-US" smtClean="0"/>
              <a:t>‹#›</a:t>
            </a:fld>
            <a:endParaRPr lang="en-US"/>
          </a:p>
        </p:txBody>
      </p:sp>
    </p:spTree>
    <p:extLst>
      <p:ext uri="{BB962C8B-B14F-4D97-AF65-F5344CB8AC3E}">
        <p14:creationId xmlns:p14="http://schemas.microsoft.com/office/powerpoint/2010/main" val="991681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hyperlink" Target="https://www.nola.com/entertainment_life/louisiana_health/louisiana-health-primary-care-doctors/article_40ac3512-7510-11ef-b597-331131e58110.html" TargetMode="External"/><Relationship Id="rId2" Type="http://schemas.openxmlformats.org/officeDocument/2006/relationships/hyperlink" Target="https://www.cdc.gov/colorectal-cancer/screening/index.html" TargetMode="External"/><Relationship Id="rId1" Type="http://schemas.openxmlformats.org/officeDocument/2006/relationships/slideLayout" Target="../slideLayouts/slideLayout2.xml"/><Relationship Id="rId5" Type="http://schemas.openxmlformats.org/officeDocument/2006/relationships/hyperlink" Target="https://doi.org/10.1371/journal.pone.0067017" TargetMode="External"/><Relationship Id="rId4" Type="http://schemas.openxmlformats.org/officeDocument/2006/relationships/hyperlink" Target="https://www.ldi.la.gov/docs/default-source/documents/ldi-convention/2023-presentations/physician-shortage-in-la-culotta-and-fraiche.pdf?sfvrsn=7ece4752_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www.cdc.gov/cancer/dataviz"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hyperlink" Target="https://sph.lsuhsc.edu/louisiana-tumor-registry/data-usestatistics/louisiana-cancer-data-visualization-dashboar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7983CB3-262E-BE0A-417E-A5B5D97DF603}"/>
              </a:ext>
            </a:extLst>
          </p:cNvPr>
          <p:cNvSpPr>
            <a:spLocks noGrp="1"/>
          </p:cNvSpPr>
          <p:nvPr>
            <p:ph type="ctrTitle"/>
          </p:nvPr>
        </p:nvSpPr>
        <p:spPr>
          <a:xfrm>
            <a:off x="1069115" y="846652"/>
            <a:ext cx="10053763" cy="2377036"/>
          </a:xfrm>
        </p:spPr>
        <p:txBody>
          <a:bodyPr anchor="b">
            <a:normAutofit/>
          </a:bodyPr>
          <a:lstStyle/>
          <a:p>
            <a:pPr algn="l"/>
            <a:r>
              <a:rPr lang="en-US" sz="4800" b="1" dirty="0">
                <a:solidFill>
                  <a:srgbClr val="FFFFFF"/>
                </a:solidFill>
              </a:rPr>
              <a:t>Colon and Rectal Cancer in Louisiana: </a:t>
            </a:r>
            <a:r>
              <a:rPr lang="en-US" sz="4800" i="1" dirty="0">
                <a:solidFill>
                  <a:srgbClr val="FFFFFF"/>
                </a:solidFill>
              </a:rPr>
              <a:t>Incidence, Mortality, Screening, and the Role of Primary Care Physicians</a:t>
            </a:r>
          </a:p>
        </p:txBody>
      </p:sp>
      <p:sp>
        <p:nvSpPr>
          <p:cNvPr id="3" name="Subtitle 2">
            <a:extLst>
              <a:ext uri="{FF2B5EF4-FFF2-40B4-BE49-F238E27FC236}">
                <a16:creationId xmlns:a16="http://schemas.microsoft.com/office/drawing/2014/main" id="{68B7F5D9-2F18-0A3E-9B5D-08F20306B05D}"/>
              </a:ext>
            </a:extLst>
          </p:cNvPr>
          <p:cNvSpPr>
            <a:spLocks noGrp="1"/>
          </p:cNvSpPr>
          <p:nvPr>
            <p:ph type="subTitle" idx="1"/>
          </p:nvPr>
        </p:nvSpPr>
        <p:spPr>
          <a:xfrm>
            <a:off x="170468" y="5539563"/>
            <a:ext cx="5252137" cy="1150649"/>
          </a:xfrm>
          <a:solidFill>
            <a:schemeClr val="bg2"/>
          </a:solidFill>
          <a:ln>
            <a:solidFill>
              <a:schemeClr val="tx1"/>
            </a:solidFill>
          </a:ln>
        </p:spPr>
        <p:txBody>
          <a:bodyPr anchor="ctr">
            <a:normAutofit fontScale="92500" lnSpcReduction="20000"/>
          </a:bodyPr>
          <a:lstStyle/>
          <a:p>
            <a:pPr algn="l"/>
            <a:r>
              <a:rPr lang="en-US" dirty="0"/>
              <a:t>Rutger Fury, MS4</a:t>
            </a:r>
          </a:p>
          <a:p>
            <a:pPr algn="l"/>
            <a:r>
              <a:rPr lang="en-US" dirty="0"/>
              <a:t>LSU School of Medicine – New Orleans</a:t>
            </a:r>
          </a:p>
          <a:p>
            <a:pPr algn="l"/>
            <a:r>
              <a:rPr lang="en-US" dirty="0"/>
              <a:t>2/7/2025 </a:t>
            </a:r>
          </a:p>
        </p:txBody>
      </p:sp>
    </p:spTree>
    <p:extLst>
      <p:ext uri="{BB962C8B-B14F-4D97-AF65-F5344CB8AC3E}">
        <p14:creationId xmlns:p14="http://schemas.microsoft.com/office/powerpoint/2010/main" val="322384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4B99-02A6-FEE7-7499-2DA6F1B86A65}"/>
              </a:ext>
            </a:extLst>
          </p:cNvPr>
          <p:cNvSpPr>
            <a:spLocks noGrp="1"/>
          </p:cNvSpPr>
          <p:nvPr>
            <p:ph type="title"/>
          </p:nvPr>
        </p:nvSpPr>
        <p:spPr>
          <a:xfrm>
            <a:off x="726676" y="272657"/>
            <a:ext cx="5949165" cy="991064"/>
          </a:xfrm>
          <a:solidFill>
            <a:schemeClr val="bg2"/>
          </a:solidFill>
          <a:ln>
            <a:solidFill>
              <a:schemeClr val="tx1"/>
            </a:solidFill>
          </a:ln>
        </p:spPr>
        <p:txBody>
          <a:bodyPr>
            <a:normAutofit/>
          </a:bodyPr>
          <a:lstStyle/>
          <a:p>
            <a:pPr algn="ctr"/>
            <a:r>
              <a:rPr lang="en-US" sz="2800" dirty="0"/>
              <a:t>Current State of Louisiana Colorectal Cancer Screening Rates </a:t>
            </a:r>
            <a:r>
              <a:rPr lang="en-US" sz="1600" i="1" dirty="0"/>
              <a:t>(ACLA Data)</a:t>
            </a:r>
          </a:p>
        </p:txBody>
      </p:sp>
      <p:sp>
        <p:nvSpPr>
          <p:cNvPr id="7" name="TextBox 6">
            <a:extLst>
              <a:ext uri="{FF2B5EF4-FFF2-40B4-BE49-F238E27FC236}">
                <a16:creationId xmlns:a16="http://schemas.microsoft.com/office/drawing/2014/main" id="{20061F1C-14E1-BD99-723C-DC8C5F1F1449}"/>
              </a:ext>
            </a:extLst>
          </p:cNvPr>
          <p:cNvSpPr txBox="1"/>
          <p:nvPr/>
        </p:nvSpPr>
        <p:spPr>
          <a:xfrm>
            <a:off x="7644603" y="576548"/>
            <a:ext cx="4212403" cy="295465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dirty="0"/>
              <a:t>The percent of patients UTD on colorectal cancer screening has been increasing over the past 3 years in ALL Regions. </a:t>
            </a:r>
          </a:p>
          <a:p>
            <a:endParaRPr lang="en-US" sz="1400" dirty="0"/>
          </a:p>
          <a:p>
            <a:pPr marL="285750" indent="-285750">
              <a:buFont typeface="Arial" panose="020B0604020202020204" pitchFamily="34" charset="0"/>
              <a:buChar char="•"/>
            </a:pPr>
            <a:r>
              <a:rPr lang="en-US" sz="1400" dirty="0"/>
              <a:t>Region 6 &amp; 8 had the lowest % of patients UTD in 2024.</a:t>
            </a:r>
          </a:p>
          <a:p>
            <a:endParaRPr lang="en-US" sz="1400" dirty="0"/>
          </a:p>
          <a:p>
            <a:pPr marL="285750" indent="-285750">
              <a:buFont typeface="Arial" panose="020B0604020202020204" pitchFamily="34" charset="0"/>
              <a:buChar char="•"/>
            </a:pPr>
            <a:r>
              <a:rPr lang="en-US" sz="1400" dirty="0"/>
              <a:t>Females were more likely to be UTD in screening than males. </a:t>
            </a:r>
          </a:p>
          <a:p>
            <a:endParaRPr lang="en-US" sz="1400" dirty="0"/>
          </a:p>
          <a:p>
            <a:pPr marL="285750" indent="-285750">
              <a:buFont typeface="Arial" panose="020B0604020202020204" pitchFamily="34" charset="0"/>
              <a:buChar char="•"/>
            </a:pPr>
            <a:r>
              <a:rPr lang="en-US" sz="1400" dirty="0"/>
              <a:t>Females were more likely to have seen their PCP within the previous 3 years. </a:t>
            </a:r>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7876FB4B-53F0-F85A-17A0-696FB9AB7067}"/>
              </a:ext>
            </a:extLst>
          </p:cNvPr>
          <p:cNvPicPr>
            <a:picLocks noChangeAspect="1"/>
          </p:cNvPicPr>
          <p:nvPr/>
        </p:nvPicPr>
        <p:blipFill>
          <a:blip r:embed="rId2"/>
          <a:stretch>
            <a:fillRect/>
          </a:stretch>
        </p:blipFill>
        <p:spPr>
          <a:xfrm>
            <a:off x="334994" y="1640797"/>
            <a:ext cx="6837144" cy="4452445"/>
          </a:xfrm>
          <a:prstGeom prst="rect">
            <a:avLst/>
          </a:prstGeom>
        </p:spPr>
      </p:pic>
      <p:pic>
        <p:nvPicPr>
          <p:cNvPr id="5" name="Picture 4">
            <a:extLst>
              <a:ext uri="{FF2B5EF4-FFF2-40B4-BE49-F238E27FC236}">
                <a16:creationId xmlns:a16="http://schemas.microsoft.com/office/drawing/2014/main" id="{CD1B8060-B850-ED51-1047-775723CECD86}"/>
              </a:ext>
            </a:extLst>
          </p:cNvPr>
          <p:cNvPicPr>
            <a:picLocks noChangeAspect="1"/>
          </p:cNvPicPr>
          <p:nvPr/>
        </p:nvPicPr>
        <p:blipFill>
          <a:blip r:embed="rId3"/>
          <a:stretch>
            <a:fillRect/>
          </a:stretch>
        </p:blipFill>
        <p:spPr>
          <a:xfrm>
            <a:off x="7458509" y="3684775"/>
            <a:ext cx="4584589" cy="2755631"/>
          </a:xfrm>
          <a:prstGeom prst="rect">
            <a:avLst/>
          </a:prstGeom>
        </p:spPr>
      </p:pic>
    </p:spTree>
    <p:extLst>
      <p:ext uri="{BB962C8B-B14F-4D97-AF65-F5344CB8AC3E}">
        <p14:creationId xmlns:p14="http://schemas.microsoft.com/office/powerpoint/2010/main" val="3185151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153979-9A68-73BD-CB02-7B0C16EF7E2B}"/>
              </a:ext>
            </a:extLst>
          </p:cNvPr>
          <p:cNvPicPr>
            <a:picLocks noChangeAspect="1"/>
          </p:cNvPicPr>
          <p:nvPr/>
        </p:nvPicPr>
        <p:blipFill>
          <a:blip r:embed="rId2"/>
          <a:stretch>
            <a:fillRect/>
          </a:stretch>
        </p:blipFill>
        <p:spPr>
          <a:xfrm>
            <a:off x="8553550" y="4242719"/>
            <a:ext cx="2768254" cy="2566926"/>
          </a:xfrm>
          <a:prstGeom prst="rect">
            <a:avLst/>
          </a:prstGeom>
        </p:spPr>
      </p:pic>
      <p:sp>
        <p:nvSpPr>
          <p:cNvPr id="5" name="Oval 4">
            <a:extLst>
              <a:ext uri="{FF2B5EF4-FFF2-40B4-BE49-F238E27FC236}">
                <a16:creationId xmlns:a16="http://schemas.microsoft.com/office/drawing/2014/main" id="{4FE4AC8A-A924-FE71-BB86-AE3FA0BE5E43}"/>
              </a:ext>
            </a:extLst>
          </p:cNvPr>
          <p:cNvSpPr/>
          <p:nvPr/>
        </p:nvSpPr>
        <p:spPr>
          <a:xfrm>
            <a:off x="9000162" y="4242719"/>
            <a:ext cx="1273995" cy="125247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80A8676-3A06-773D-8311-AB70AB3CCC59}"/>
              </a:ext>
            </a:extLst>
          </p:cNvPr>
          <p:cNvSpPr>
            <a:spLocks noGrp="1"/>
          </p:cNvSpPr>
          <p:nvPr>
            <p:ph type="title"/>
          </p:nvPr>
        </p:nvSpPr>
        <p:spPr>
          <a:xfrm>
            <a:off x="661130" y="457928"/>
            <a:ext cx="10869740" cy="718799"/>
          </a:xfrm>
          <a:solidFill>
            <a:schemeClr val="bg2"/>
          </a:solidFill>
          <a:ln>
            <a:solidFill>
              <a:schemeClr val="tx1"/>
            </a:solidFill>
          </a:ln>
        </p:spPr>
        <p:txBody>
          <a:bodyPr>
            <a:normAutofit fontScale="90000"/>
          </a:bodyPr>
          <a:lstStyle/>
          <a:p>
            <a:pPr algn="ctr"/>
            <a:r>
              <a:rPr lang="en-US" sz="3100" dirty="0"/>
              <a:t>Current State of Louisiana Colorectal Cancer Screening Rates – Continued </a:t>
            </a:r>
            <a:r>
              <a:rPr lang="en-US" sz="1800" i="1" dirty="0"/>
              <a:t>(ACLA DATA)</a:t>
            </a:r>
          </a:p>
        </p:txBody>
      </p:sp>
      <p:pic>
        <p:nvPicPr>
          <p:cNvPr id="10" name="Picture 9">
            <a:extLst>
              <a:ext uri="{FF2B5EF4-FFF2-40B4-BE49-F238E27FC236}">
                <a16:creationId xmlns:a16="http://schemas.microsoft.com/office/drawing/2014/main" id="{B93DACCD-E7FE-7CC1-DC80-3CEFF3D4F12B}"/>
              </a:ext>
            </a:extLst>
          </p:cNvPr>
          <p:cNvPicPr>
            <a:picLocks noChangeAspect="1"/>
          </p:cNvPicPr>
          <p:nvPr/>
        </p:nvPicPr>
        <p:blipFill>
          <a:blip r:embed="rId3"/>
          <a:stretch>
            <a:fillRect/>
          </a:stretch>
        </p:blipFill>
        <p:spPr>
          <a:xfrm>
            <a:off x="8553550" y="1772381"/>
            <a:ext cx="2607516" cy="2394228"/>
          </a:xfrm>
          <a:prstGeom prst="rect">
            <a:avLst/>
          </a:prstGeom>
        </p:spPr>
      </p:pic>
      <p:sp>
        <p:nvSpPr>
          <p:cNvPr id="11" name="Oval 10">
            <a:extLst>
              <a:ext uri="{FF2B5EF4-FFF2-40B4-BE49-F238E27FC236}">
                <a16:creationId xmlns:a16="http://schemas.microsoft.com/office/drawing/2014/main" id="{6705ED22-C4FD-A8E2-9968-B404FE848496}"/>
              </a:ext>
            </a:extLst>
          </p:cNvPr>
          <p:cNvSpPr/>
          <p:nvPr/>
        </p:nvSpPr>
        <p:spPr>
          <a:xfrm>
            <a:off x="9000162" y="1854705"/>
            <a:ext cx="1119883" cy="111479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A7841C0-CC2E-3876-1B05-B3488471A6EE}"/>
              </a:ext>
            </a:extLst>
          </p:cNvPr>
          <p:cNvPicPr>
            <a:picLocks noChangeAspect="1"/>
          </p:cNvPicPr>
          <p:nvPr/>
        </p:nvPicPr>
        <p:blipFill>
          <a:blip r:embed="rId4"/>
          <a:stretch>
            <a:fillRect/>
          </a:stretch>
        </p:blipFill>
        <p:spPr>
          <a:xfrm>
            <a:off x="415806" y="1526244"/>
            <a:ext cx="7826793" cy="5096918"/>
          </a:xfrm>
          <a:prstGeom prst="rect">
            <a:avLst/>
          </a:prstGeom>
        </p:spPr>
      </p:pic>
      <p:sp>
        <p:nvSpPr>
          <p:cNvPr id="6" name="Oval 5">
            <a:extLst>
              <a:ext uri="{FF2B5EF4-FFF2-40B4-BE49-F238E27FC236}">
                <a16:creationId xmlns:a16="http://schemas.microsoft.com/office/drawing/2014/main" id="{5F974FC8-B35C-306C-7894-065A26DAC3E3}"/>
              </a:ext>
            </a:extLst>
          </p:cNvPr>
          <p:cNvSpPr/>
          <p:nvPr/>
        </p:nvSpPr>
        <p:spPr>
          <a:xfrm>
            <a:off x="4992542" y="5722705"/>
            <a:ext cx="729465" cy="50343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52C9E40-4F35-DB87-A567-E8416CD336F7}"/>
              </a:ext>
            </a:extLst>
          </p:cNvPr>
          <p:cNvSpPr/>
          <p:nvPr/>
        </p:nvSpPr>
        <p:spPr>
          <a:xfrm>
            <a:off x="6541914" y="5722704"/>
            <a:ext cx="729465" cy="50343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33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EC8B-2963-848D-D519-A5AD56C6CE54}"/>
              </a:ext>
            </a:extLst>
          </p:cNvPr>
          <p:cNvSpPr>
            <a:spLocks noGrp="1"/>
          </p:cNvSpPr>
          <p:nvPr>
            <p:ph type="title"/>
          </p:nvPr>
        </p:nvSpPr>
        <p:spPr>
          <a:xfrm>
            <a:off x="5748288" y="239072"/>
            <a:ext cx="6134529" cy="888322"/>
          </a:xfrm>
          <a:solidFill>
            <a:schemeClr val="bg2"/>
          </a:solidFill>
          <a:ln>
            <a:solidFill>
              <a:schemeClr val="tx1"/>
            </a:solidFill>
          </a:ln>
        </p:spPr>
        <p:txBody>
          <a:bodyPr>
            <a:normAutofit/>
          </a:bodyPr>
          <a:lstStyle/>
          <a:p>
            <a:pPr algn="ctr"/>
            <a:r>
              <a:rPr lang="en-US" sz="2800" dirty="0"/>
              <a:t>Louisiana Primary Care Physician Visits</a:t>
            </a:r>
            <a:r>
              <a:rPr lang="en-US" sz="1600" dirty="0"/>
              <a:t> (ACLA Data)</a:t>
            </a:r>
          </a:p>
        </p:txBody>
      </p:sp>
      <p:pic>
        <p:nvPicPr>
          <p:cNvPr id="6" name="Picture 5">
            <a:extLst>
              <a:ext uri="{FF2B5EF4-FFF2-40B4-BE49-F238E27FC236}">
                <a16:creationId xmlns:a16="http://schemas.microsoft.com/office/drawing/2014/main" id="{D86BFE7F-9265-E4EA-61EA-A3F5A77FD209}"/>
              </a:ext>
            </a:extLst>
          </p:cNvPr>
          <p:cNvPicPr>
            <a:picLocks noChangeAspect="1"/>
          </p:cNvPicPr>
          <p:nvPr/>
        </p:nvPicPr>
        <p:blipFill>
          <a:blip r:embed="rId2"/>
          <a:stretch>
            <a:fillRect/>
          </a:stretch>
        </p:blipFill>
        <p:spPr>
          <a:xfrm>
            <a:off x="719919" y="506200"/>
            <a:ext cx="4662076" cy="2802206"/>
          </a:xfrm>
          <a:prstGeom prst="rect">
            <a:avLst/>
          </a:prstGeom>
        </p:spPr>
      </p:pic>
      <p:pic>
        <p:nvPicPr>
          <p:cNvPr id="8" name="Picture 7">
            <a:extLst>
              <a:ext uri="{FF2B5EF4-FFF2-40B4-BE49-F238E27FC236}">
                <a16:creationId xmlns:a16="http://schemas.microsoft.com/office/drawing/2014/main" id="{FB2055C3-4A80-2DC5-7F51-3740AB7C7C28}"/>
              </a:ext>
            </a:extLst>
          </p:cNvPr>
          <p:cNvPicPr>
            <a:picLocks noChangeAspect="1"/>
          </p:cNvPicPr>
          <p:nvPr/>
        </p:nvPicPr>
        <p:blipFill>
          <a:blip r:embed="rId3"/>
          <a:stretch>
            <a:fillRect/>
          </a:stretch>
        </p:blipFill>
        <p:spPr>
          <a:xfrm>
            <a:off x="675475" y="3549595"/>
            <a:ext cx="4706520" cy="2975106"/>
          </a:xfrm>
          <a:prstGeom prst="rect">
            <a:avLst/>
          </a:prstGeom>
        </p:spPr>
      </p:pic>
      <p:sp>
        <p:nvSpPr>
          <p:cNvPr id="9" name="TextBox 8">
            <a:extLst>
              <a:ext uri="{FF2B5EF4-FFF2-40B4-BE49-F238E27FC236}">
                <a16:creationId xmlns:a16="http://schemas.microsoft.com/office/drawing/2014/main" id="{31A2981C-AD6B-6C29-F0BE-CD236B951277}"/>
              </a:ext>
            </a:extLst>
          </p:cNvPr>
          <p:cNvSpPr txBox="1"/>
          <p:nvPr/>
        </p:nvSpPr>
        <p:spPr>
          <a:xfrm>
            <a:off x="5833100" y="5319639"/>
            <a:ext cx="5964902"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In each year, a higher percentage of females had PCP visits than males.</a:t>
            </a:r>
          </a:p>
          <a:p>
            <a:pPr marL="285750" indent="-285750">
              <a:buFont typeface="Arial" panose="020B0604020202020204" pitchFamily="34" charset="0"/>
              <a:buChar char="•"/>
            </a:pPr>
            <a:r>
              <a:rPr lang="en-US" dirty="0"/>
              <a:t>Although region 6 &amp; 8 had the lowest rate of UTD screening, they had some of the highest rates of PCP visits. </a:t>
            </a:r>
          </a:p>
        </p:txBody>
      </p:sp>
      <p:pic>
        <p:nvPicPr>
          <p:cNvPr id="3" name="Picture 2">
            <a:extLst>
              <a:ext uri="{FF2B5EF4-FFF2-40B4-BE49-F238E27FC236}">
                <a16:creationId xmlns:a16="http://schemas.microsoft.com/office/drawing/2014/main" id="{CAA479A6-3526-DD45-420A-F2FBB88E4F5D}"/>
              </a:ext>
            </a:extLst>
          </p:cNvPr>
          <p:cNvPicPr>
            <a:picLocks noChangeAspect="1"/>
          </p:cNvPicPr>
          <p:nvPr/>
        </p:nvPicPr>
        <p:blipFill>
          <a:blip r:embed="rId4"/>
          <a:stretch>
            <a:fillRect/>
          </a:stretch>
        </p:blipFill>
        <p:spPr>
          <a:xfrm>
            <a:off x="5748288" y="1303795"/>
            <a:ext cx="6134529" cy="3839443"/>
          </a:xfrm>
          <a:prstGeom prst="rect">
            <a:avLst/>
          </a:prstGeom>
        </p:spPr>
      </p:pic>
    </p:spTree>
    <p:extLst>
      <p:ext uri="{BB962C8B-B14F-4D97-AF65-F5344CB8AC3E}">
        <p14:creationId xmlns:p14="http://schemas.microsoft.com/office/powerpoint/2010/main" val="225826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8D38-E7EC-CD0F-DF11-78882B3A8798}"/>
              </a:ext>
            </a:extLst>
          </p:cNvPr>
          <p:cNvSpPr>
            <a:spLocks noGrp="1"/>
          </p:cNvSpPr>
          <p:nvPr>
            <p:ph type="title"/>
          </p:nvPr>
        </p:nvSpPr>
        <p:spPr>
          <a:xfrm>
            <a:off x="2333518" y="139093"/>
            <a:ext cx="7524964" cy="672565"/>
          </a:xfrm>
          <a:solidFill>
            <a:schemeClr val="bg2"/>
          </a:solidFill>
          <a:ln>
            <a:solidFill>
              <a:schemeClr val="tx1"/>
            </a:solidFill>
          </a:ln>
        </p:spPr>
        <p:txBody>
          <a:bodyPr>
            <a:normAutofit fontScale="90000"/>
          </a:bodyPr>
          <a:lstStyle/>
          <a:p>
            <a:pPr algn="ctr"/>
            <a:r>
              <a:rPr lang="en-US" sz="2800" dirty="0"/>
              <a:t>Colorectal Cancer Screening and PCP Visits </a:t>
            </a:r>
            <a:r>
              <a:rPr lang="en-US" sz="1800" i="1" dirty="0"/>
              <a:t>(ACLA Data)</a:t>
            </a:r>
          </a:p>
        </p:txBody>
      </p:sp>
      <p:sp>
        <p:nvSpPr>
          <p:cNvPr id="6" name="TextBox 5">
            <a:extLst>
              <a:ext uri="{FF2B5EF4-FFF2-40B4-BE49-F238E27FC236}">
                <a16:creationId xmlns:a16="http://schemas.microsoft.com/office/drawing/2014/main" id="{EAF47AD2-74D1-5569-E995-6425C50527F6}"/>
              </a:ext>
            </a:extLst>
          </p:cNvPr>
          <p:cNvSpPr txBox="1"/>
          <p:nvPr/>
        </p:nvSpPr>
        <p:spPr>
          <a:xfrm>
            <a:off x="5189061" y="1566185"/>
            <a:ext cx="6822041" cy="1077218"/>
          </a:xfrm>
          <a:prstGeom prst="rect">
            <a:avLst/>
          </a:prstGeom>
          <a:noFill/>
          <a:ln>
            <a:solidFill>
              <a:schemeClr val="tx1"/>
            </a:solidFill>
          </a:ln>
        </p:spPr>
        <p:txBody>
          <a:bodyPr wrap="square" rtlCol="0">
            <a:spAutoFit/>
          </a:bodyPr>
          <a:lstStyle/>
          <a:p>
            <a:pPr algn="ctr"/>
            <a:r>
              <a:rPr lang="en-US" dirty="0"/>
              <a:t>(Percent of Patients who Saw Their PCP within 3 Years &amp; were UTD for CRC Screening) </a:t>
            </a:r>
            <a:r>
              <a:rPr lang="en-US" sz="2800" b="1" dirty="0"/>
              <a:t>÷</a:t>
            </a:r>
            <a:r>
              <a:rPr lang="en-US" dirty="0"/>
              <a:t> (Percent of Patients who DID NOT See Their PCP within 3 Years &amp; were UTD for CRC Screening)</a:t>
            </a:r>
          </a:p>
        </p:txBody>
      </p:sp>
      <p:sp>
        <p:nvSpPr>
          <p:cNvPr id="9" name="TextBox 8">
            <a:extLst>
              <a:ext uri="{FF2B5EF4-FFF2-40B4-BE49-F238E27FC236}">
                <a16:creationId xmlns:a16="http://schemas.microsoft.com/office/drawing/2014/main" id="{B92F2ACD-2E7E-99AC-0E34-BA992EF3B45B}"/>
              </a:ext>
            </a:extLst>
          </p:cNvPr>
          <p:cNvSpPr txBox="1"/>
          <p:nvPr/>
        </p:nvSpPr>
        <p:spPr>
          <a:xfrm>
            <a:off x="180898" y="948288"/>
            <a:ext cx="4859994" cy="2554545"/>
          </a:xfrm>
          <a:prstGeom prst="rect">
            <a:avLst/>
          </a:prstGeom>
          <a:noFill/>
          <a:ln>
            <a:solidFill>
              <a:schemeClr val="tx1"/>
            </a:solidFill>
          </a:ln>
        </p:spPr>
        <p:txBody>
          <a:bodyPr wrap="square" rtlCol="0">
            <a:spAutoFit/>
          </a:bodyPr>
          <a:lstStyle/>
          <a:p>
            <a:pPr algn="ctr"/>
            <a:r>
              <a:rPr lang="en-US" sz="1600" b="1" dirty="0"/>
              <a:t>Summary</a:t>
            </a:r>
          </a:p>
          <a:p>
            <a:pPr marL="285750" indent="-285750">
              <a:buFont typeface="Arial" panose="020B0604020202020204" pitchFamily="34" charset="0"/>
              <a:buChar char="•"/>
            </a:pPr>
            <a:r>
              <a:rPr lang="en-US" sz="1600" dirty="0"/>
              <a:t>Over the 2022-2024 period, the rate of UTD CRC screening was (on average) 2.73x higher in patients who had seen their PCP within 3 years.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Differences between screening rates based on PCP visits was highest in Regions 6 &amp; 8. </a:t>
            </a:r>
          </a:p>
          <a:p>
            <a:endParaRPr lang="en-US" sz="1600" dirty="0"/>
          </a:p>
          <a:p>
            <a:pPr marL="285750" indent="-285750">
              <a:buFont typeface="Arial" panose="020B0604020202020204" pitchFamily="34" charset="0"/>
              <a:buChar char="•"/>
            </a:pPr>
            <a:r>
              <a:rPr lang="en-US" sz="1600" dirty="0"/>
              <a:t>However, Regions 6 &amp; 8 </a:t>
            </a:r>
            <a:r>
              <a:rPr lang="en-US" sz="1600" u="sng" dirty="0"/>
              <a:t>did not </a:t>
            </a:r>
            <a:r>
              <a:rPr lang="en-US" sz="1600" dirty="0"/>
              <a:t>have the lowest rate of PCP visits. </a:t>
            </a:r>
          </a:p>
        </p:txBody>
      </p:sp>
      <p:pic>
        <p:nvPicPr>
          <p:cNvPr id="3" name="Picture 2">
            <a:extLst>
              <a:ext uri="{FF2B5EF4-FFF2-40B4-BE49-F238E27FC236}">
                <a16:creationId xmlns:a16="http://schemas.microsoft.com/office/drawing/2014/main" id="{2B17F95C-54F1-D64E-0505-569C86827CF8}"/>
              </a:ext>
            </a:extLst>
          </p:cNvPr>
          <p:cNvPicPr>
            <a:picLocks noChangeAspect="1"/>
          </p:cNvPicPr>
          <p:nvPr/>
        </p:nvPicPr>
        <p:blipFill>
          <a:blip r:embed="rId2"/>
          <a:stretch>
            <a:fillRect/>
          </a:stretch>
        </p:blipFill>
        <p:spPr>
          <a:xfrm>
            <a:off x="193389" y="3639463"/>
            <a:ext cx="4847503" cy="2913659"/>
          </a:xfrm>
          <a:prstGeom prst="rect">
            <a:avLst/>
          </a:prstGeom>
        </p:spPr>
      </p:pic>
      <p:pic>
        <p:nvPicPr>
          <p:cNvPr id="10" name="Picture 9">
            <a:extLst>
              <a:ext uri="{FF2B5EF4-FFF2-40B4-BE49-F238E27FC236}">
                <a16:creationId xmlns:a16="http://schemas.microsoft.com/office/drawing/2014/main" id="{C82BC613-64BF-9D68-B552-D43DAACDF4D9}"/>
              </a:ext>
            </a:extLst>
          </p:cNvPr>
          <p:cNvPicPr>
            <a:picLocks noChangeAspect="1"/>
          </p:cNvPicPr>
          <p:nvPr/>
        </p:nvPicPr>
        <p:blipFill>
          <a:blip r:embed="rId3"/>
          <a:stretch>
            <a:fillRect/>
          </a:stretch>
        </p:blipFill>
        <p:spPr>
          <a:xfrm>
            <a:off x="5372625" y="2955052"/>
            <a:ext cx="6494026" cy="3553632"/>
          </a:xfrm>
          <a:prstGeom prst="rect">
            <a:avLst/>
          </a:prstGeom>
        </p:spPr>
      </p:pic>
      <p:sp>
        <p:nvSpPr>
          <p:cNvPr id="8" name="Oval 7">
            <a:extLst>
              <a:ext uri="{FF2B5EF4-FFF2-40B4-BE49-F238E27FC236}">
                <a16:creationId xmlns:a16="http://schemas.microsoft.com/office/drawing/2014/main" id="{2D9B4114-06AC-978A-0E6C-E85B6EDD6DAD}"/>
              </a:ext>
            </a:extLst>
          </p:cNvPr>
          <p:cNvSpPr/>
          <p:nvPr/>
        </p:nvSpPr>
        <p:spPr>
          <a:xfrm>
            <a:off x="10397447" y="5753528"/>
            <a:ext cx="708917" cy="33904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CE2540D-7BA5-4B0C-4323-D889CBE0B465}"/>
              </a:ext>
            </a:extLst>
          </p:cNvPr>
          <p:cNvSpPr/>
          <p:nvPr/>
        </p:nvSpPr>
        <p:spPr>
          <a:xfrm>
            <a:off x="9026294" y="5753528"/>
            <a:ext cx="796675" cy="33904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81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D3E3C-0EAF-8C9D-8B07-9A62DBC21985}"/>
              </a:ext>
            </a:extLst>
          </p:cNvPr>
          <p:cNvSpPr>
            <a:spLocks noGrp="1"/>
          </p:cNvSpPr>
          <p:nvPr>
            <p:ph type="title"/>
          </p:nvPr>
        </p:nvSpPr>
        <p:spPr>
          <a:xfrm>
            <a:off x="3612865" y="329343"/>
            <a:ext cx="4966270" cy="703387"/>
          </a:xfrm>
          <a:solidFill>
            <a:schemeClr val="bg2"/>
          </a:solidFill>
          <a:ln>
            <a:solidFill>
              <a:schemeClr val="tx1"/>
            </a:solidFill>
          </a:ln>
        </p:spPr>
        <p:txBody>
          <a:bodyPr>
            <a:normAutofit/>
          </a:bodyPr>
          <a:lstStyle/>
          <a:p>
            <a:pPr algn="ctr"/>
            <a:r>
              <a:rPr lang="en-US" sz="2800" dirty="0"/>
              <a:t>Summary of Data</a:t>
            </a:r>
          </a:p>
        </p:txBody>
      </p:sp>
      <p:sp>
        <p:nvSpPr>
          <p:cNvPr id="3" name="Content Placeholder 2">
            <a:extLst>
              <a:ext uri="{FF2B5EF4-FFF2-40B4-BE49-F238E27FC236}">
                <a16:creationId xmlns:a16="http://schemas.microsoft.com/office/drawing/2014/main" id="{7D5CFC54-F395-27FE-C479-E55B64CF2C28}"/>
              </a:ext>
            </a:extLst>
          </p:cNvPr>
          <p:cNvSpPr>
            <a:spLocks noGrp="1"/>
          </p:cNvSpPr>
          <p:nvPr>
            <p:ph sz="half" idx="1"/>
          </p:nvPr>
        </p:nvSpPr>
        <p:spPr>
          <a:xfrm>
            <a:off x="624259" y="1488558"/>
            <a:ext cx="10943481" cy="4287311"/>
          </a:xfrm>
          <a:ln>
            <a:solidFill>
              <a:schemeClr val="tx1"/>
            </a:solidFill>
          </a:ln>
        </p:spPr>
        <p:txBody>
          <a:bodyPr>
            <a:noAutofit/>
          </a:bodyPr>
          <a:lstStyle/>
          <a:p>
            <a:r>
              <a:rPr lang="en-US" sz="2000" dirty="0"/>
              <a:t>Louisiana exceeds the national average in both CRC incidence &amp; mortality.</a:t>
            </a:r>
          </a:p>
          <a:p>
            <a:r>
              <a:rPr lang="en-US" sz="2000" dirty="0"/>
              <a:t>The % of ACLA patients UTD on CRC screening is improving in all LDH regions, and as of 2024 is meeting the LDH CRC screening goal.</a:t>
            </a:r>
          </a:p>
          <a:p>
            <a:r>
              <a:rPr lang="en-US" sz="2000" dirty="0"/>
              <a:t>Stool based DNA tests are increasing in popularity; however, colonoscopy remains the most common screening modality. </a:t>
            </a:r>
          </a:p>
          <a:p>
            <a:r>
              <a:rPr lang="en-US" sz="2000" dirty="0"/>
              <a:t>Women are more likely to be UTD on screening and are more likely to see their PCP. </a:t>
            </a:r>
          </a:p>
          <a:p>
            <a:r>
              <a:rPr lang="en-US" sz="2000" dirty="0"/>
              <a:t>Region 6 &amp; 8 have the lowest % of patients UTD on CRC screening, they also seem to have low numbers of physicians. </a:t>
            </a:r>
          </a:p>
          <a:p>
            <a:r>
              <a:rPr lang="en-US" sz="2000" dirty="0"/>
              <a:t>Patients who saw their PCP within the previous 3 years had a 2.73x higher rate of being UTD on CRC screening, on average. </a:t>
            </a:r>
          </a:p>
          <a:p>
            <a:r>
              <a:rPr lang="en-US" sz="2000" dirty="0"/>
              <a:t>This modifier was even larger in Regions 6 &amp; 8, where PCPs seem to scarcer. </a:t>
            </a:r>
          </a:p>
        </p:txBody>
      </p:sp>
    </p:spTree>
    <p:extLst>
      <p:ext uri="{BB962C8B-B14F-4D97-AF65-F5344CB8AC3E}">
        <p14:creationId xmlns:p14="http://schemas.microsoft.com/office/powerpoint/2010/main" val="12672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6776-C649-1601-EF27-6BCC36EE5104}"/>
              </a:ext>
            </a:extLst>
          </p:cNvPr>
          <p:cNvSpPr>
            <a:spLocks noGrp="1"/>
          </p:cNvSpPr>
          <p:nvPr>
            <p:ph type="title"/>
          </p:nvPr>
        </p:nvSpPr>
        <p:spPr>
          <a:xfrm>
            <a:off x="1888304" y="116958"/>
            <a:ext cx="8415391" cy="693113"/>
          </a:xfrm>
          <a:solidFill>
            <a:schemeClr val="bg2"/>
          </a:solidFill>
          <a:ln>
            <a:solidFill>
              <a:schemeClr val="tx1"/>
            </a:solidFill>
          </a:ln>
        </p:spPr>
        <p:txBody>
          <a:bodyPr>
            <a:normAutofit/>
          </a:bodyPr>
          <a:lstStyle/>
          <a:p>
            <a:pPr algn="ctr"/>
            <a:r>
              <a:rPr lang="en-US" sz="2800" dirty="0"/>
              <a:t>Current ACLA Initiatives and Further Suggestions</a:t>
            </a:r>
          </a:p>
        </p:txBody>
      </p:sp>
      <p:sp>
        <p:nvSpPr>
          <p:cNvPr id="3" name="Content Placeholder 2">
            <a:extLst>
              <a:ext uri="{FF2B5EF4-FFF2-40B4-BE49-F238E27FC236}">
                <a16:creationId xmlns:a16="http://schemas.microsoft.com/office/drawing/2014/main" id="{30543036-31D3-45D1-4D3D-B04FE3CF7A27}"/>
              </a:ext>
            </a:extLst>
          </p:cNvPr>
          <p:cNvSpPr>
            <a:spLocks noGrp="1"/>
          </p:cNvSpPr>
          <p:nvPr>
            <p:ph sz="half" idx="1"/>
          </p:nvPr>
        </p:nvSpPr>
        <p:spPr>
          <a:xfrm>
            <a:off x="940941" y="1619277"/>
            <a:ext cx="4709845" cy="4294598"/>
          </a:xfrm>
          <a:ln>
            <a:solidFill>
              <a:schemeClr val="tx1"/>
            </a:solidFill>
          </a:ln>
        </p:spPr>
        <p:txBody>
          <a:bodyPr>
            <a:normAutofit/>
          </a:bodyPr>
          <a:lstStyle/>
          <a:p>
            <a:pPr marL="0" indent="0" algn="ctr">
              <a:buNone/>
            </a:pPr>
            <a:r>
              <a:rPr lang="en-US" sz="2000" u="sng" dirty="0"/>
              <a:t>Current ACLA Initiatives</a:t>
            </a:r>
          </a:p>
          <a:p>
            <a:pPr marL="342900" indent="-342900">
              <a:buAutoNum type="arabicPeriod"/>
            </a:pPr>
            <a:r>
              <a:rPr lang="en-US" sz="1800" dirty="0"/>
              <a:t>Exact Sciences Cologuard Project</a:t>
            </a:r>
          </a:p>
          <a:p>
            <a:pPr marL="342900" indent="-342900">
              <a:buAutoNum type="arabicPeriod"/>
            </a:pPr>
            <a:r>
              <a:rPr lang="en-US" sz="1800" dirty="0"/>
              <a:t>Multidisciplinary Provider Education</a:t>
            </a:r>
          </a:p>
          <a:p>
            <a:pPr marL="342900" indent="-342900">
              <a:buAutoNum type="arabicPeriod"/>
            </a:pPr>
            <a:r>
              <a:rPr lang="en-US" sz="1800" dirty="0"/>
              <a:t>Care Card Member Incentive</a:t>
            </a:r>
          </a:p>
          <a:p>
            <a:pPr marL="342900" indent="-342900">
              <a:buAutoNum type="arabicPeriod"/>
            </a:pPr>
            <a:r>
              <a:rPr lang="en-US" sz="1800" dirty="0"/>
              <a:t>ACLA Provider Newsletter </a:t>
            </a:r>
          </a:p>
          <a:p>
            <a:pPr marL="342900" indent="-342900">
              <a:buAutoNum type="arabicPeriod"/>
            </a:pPr>
            <a:r>
              <a:rPr lang="en-US" sz="1800" dirty="0"/>
              <a:t>TACL Flyer Distribution</a:t>
            </a:r>
          </a:p>
          <a:p>
            <a:pPr marL="342900" indent="-342900">
              <a:buAutoNum type="arabicPeriod"/>
            </a:pPr>
            <a:r>
              <a:rPr lang="en-US" sz="1800" dirty="0" err="1"/>
              <a:t>mPulse</a:t>
            </a:r>
            <a:r>
              <a:rPr lang="en-US" sz="1800" dirty="0"/>
              <a:t> Text Reminder Campaign</a:t>
            </a:r>
          </a:p>
          <a:p>
            <a:pPr marL="342900" indent="-342900">
              <a:buAutoNum type="arabicPeriod"/>
            </a:pPr>
            <a:r>
              <a:rPr lang="en-US" sz="1800" dirty="0"/>
              <a:t>COL Disparity Project</a:t>
            </a:r>
          </a:p>
          <a:p>
            <a:pPr marL="342900" indent="-342900">
              <a:buAutoNum type="arabicPeriod"/>
            </a:pPr>
            <a:r>
              <a:rPr lang="en-US" sz="1800" dirty="0"/>
              <a:t>ACLA Wellness Center Opportunities</a:t>
            </a:r>
          </a:p>
          <a:p>
            <a:pPr marL="0" indent="0">
              <a:buNone/>
            </a:pPr>
            <a:endParaRPr lang="en-US" sz="1800" dirty="0"/>
          </a:p>
          <a:p>
            <a:pPr marL="0" indent="0" algn="ctr">
              <a:buNone/>
            </a:pPr>
            <a:r>
              <a:rPr lang="en-US" sz="1800" dirty="0"/>
              <a:t>And Many More!</a:t>
            </a:r>
          </a:p>
          <a:p>
            <a:pPr marL="342900" indent="-342900">
              <a:buAutoNum type="arabicPeriod"/>
            </a:pPr>
            <a:endParaRPr lang="en-US" sz="1600" dirty="0"/>
          </a:p>
        </p:txBody>
      </p:sp>
      <p:sp>
        <p:nvSpPr>
          <p:cNvPr id="4" name="Content Placeholder 3">
            <a:extLst>
              <a:ext uri="{FF2B5EF4-FFF2-40B4-BE49-F238E27FC236}">
                <a16:creationId xmlns:a16="http://schemas.microsoft.com/office/drawing/2014/main" id="{9F877650-FD67-EE40-2FD3-1A1A0BCBF0E6}"/>
              </a:ext>
            </a:extLst>
          </p:cNvPr>
          <p:cNvSpPr>
            <a:spLocks noGrp="1"/>
          </p:cNvSpPr>
          <p:nvPr>
            <p:ph sz="half" idx="2"/>
          </p:nvPr>
        </p:nvSpPr>
        <p:spPr>
          <a:xfrm>
            <a:off x="6193465" y="1135018"/>
            <a:ext cx="5181600" cy="5263115"/>
          </a:xfrm>
          <a:ln>
            <a:solidFill>
              <a:schemeClr val="tx1"/>
            </a:solidFill>
          </a:ln>
        </p:spPr>
        <p:txBody>
          <a:bodyPr>
            <a:normAutofit/>
          </a:bodyPr>
          <a:lstStyle/>
          <a:p>
            <a:pPr marL="0" indent="0" algn="ctr">
              <a:buNone/>
            </a:pPr>
            <a:r>
              <a:rPr lang="en-US" sz="2000" u="sng" dirty="0"/>
              <a:t>Suggestions/Further Research</a:t>
            </a:r>
          </a:p>
          <a:p>
            <a:pPr marL="342900" indent="-342900">
              <a:buAutoNum type="arabicPeriod"/>
            </a:pPr>
            <a:r>
              <a:rPr lang="en-US" sz="1600" dirty="0"/>
              <a:t>Further investigate why Region 6 and Region 8 have the lowest rate of UTD CRC screening, despite having similar rates of PCP visits. </a:t>
            </a:r>
          </a:p>
          <a:p>
            <a:pPr marL="342900" indent="-342900">
              <a:buAutoNum type="arabicPeriod"/>
            </a:pPr>
            <a:r>
              <a:rPr lang="en-US" sz="1600" dirty="0"/>
              <a:t>Continue Exact Sciences Cologuard Project, potentially expand.</a:t>
            </a:r>
          </a:p>
          <a:p>
            <a:pPr marL="342900" indent="-342900">
              <a:buAutoNum type="arabicPeriod"/>
            </a:pPr>
            <a:r>
              <a:rPr lang="en-US" sz="1600" dirty="0"/>
              <a:t>Create CRC screening initiative targeting men, given current disparity. </a:t>
            </a:r>
          </a:p>
          <a:p>
            <a:pPr marL="342900" indent="-342900">
              <a:buFont typeface="Arial" panose="020B0604020202020204" pitchFamily="34" charset="0"/>
              <a:buAutoNum type="arabicPeriod"/>
            </a:pPr>
            <a:r>
              <a:rPr lang="en-US" sz="1600" dirty="0"/>
              <a:t>Given that Colonoscopies are still the major screening modality, consider increased utilization of primary care physicians trained in endoscopy. </a:t>
            </a:r>
          </a:p>
          <a:p>
            <a:pPr lvl="1"/>
            <a:r>
              <a:rPr lang="en-US" sz="1200" dirty="0"/>
              <a:t>Recent data is limited, but multiple studies have shown PCPs having cecal intubation rate &gt;95%, adenoma detection rate &gt; than ASGE guidelines, and complication rate within accepted margins (1,4).</a:t>
            </a:r>
          </a:p>
          <a:p>
            <a:pPr lvl="1"/>
            <a:r>
              <a:rPr lang="en-US" sz="1200" dirty="0"/>
              <a:t>Other studies have shown that gastroenterologists were significantly more effective at preventing CRC related death in patients who received colonoscopy than PCPs or Surgeons. However, PCPs outperformed surgeons in this metric (3).</a:t>
            </a:r>
          </a:p>
          <a:p>
            <a:pPr lvl="1"/>
            <a:r>
              <a:rPr lang="en-US" sz="1200" dirty="0"/>
              <a:t>Numerous Louisiana/Texas/Alabama FM Residency programs training in endoscopy.</a:t>
            </a:r>
          </a:p>
          <a:p>
            <a:pPr marL="0" indent="0">
              <a:buNone/>
            </a:pPr>
            <a:endParaRPr lang="en-US" sz="1600" dirty="0"/>
          </a:p>
        </p:txBody>
      </p:sp>
    </p:spTree>
    <p:extLst>
      <p:ext uri="{BB962C8B-B14F-4D97-AF65-F5344CB8AC3E}">
        <p14:creationId xmlns:p14="http://schemas.microsoft.com/office/powerpoint/2010/main" val="874243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6A3652-DE26-0FE8-F68E-22F1A03E1C83}"/>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Acknowledgements</a:t>
            </a:r>
          </a:p>
        </p:txBody>
      </p:sp>
      <p:graphicFrame>
        <p:nvGraphicFramePr>
          <p:cNvPr id="12" name="Content Placeholder 2">
            <a:extLst>
              <a:ext uri="{FF2B5EF4-FFF2-40B4-BE49-F238E27FC236}">
                <a16:creationId xmlns:a16="http://schemas.microsoft.com/office/drawing/2014/main" id="{626E3470-8B38-4F36-FDF1-569FBC8CD729}"/>
              </a:ext>
            </a:extLst>
          </p:cNvPr>
          <p:cNvGraphicFramePr>
            <a:graphicFrameLocks noGrp="1"/>
          </p:cNvGraphicFramePr>
          <p:nvPr>
            <p:ph idx="1"/>
            <p:extLst>
              <p:ext uri="{D42A27DB-BD31-4B8C-83A1-F6EECF244321}">
                <p14:modId xmlns:p14="http://schemas.microsoft.com/office/powerpoint/2010/main" val="62602296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365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9D557-A908-5431-1C5D-A296422303D8}"/>
              </a:ext>
            </a:extLst>
          </p:cNvPr>
          <p:cNvSpPr>
            <a:spLocks noGrp="1"/>
          </p:cNvSpPr>
          <p:nvPr>
            <p:ph type="title"/>
          </p:nvPr>
        </p:nvSpPr>
        <p:spPr>
          <a:xfrm>
            <a:off x="4680735" y="488415"/>
            <a:ext cx="2685836" cy="631468"/>
          </a:xfrm>
          <a:solidFill>
            <a:schemeClr val="bg2"/>
          </a:solidFill>
          <a:ln>
            <a:solidFill>
              <a:schemeClr val="tx1"/>
            </a:solidFill>
          </a:ln>
        </p:spPr>
        <p:txBody>
          <a:bodyPr>
            <a:normAutofit/>
          </a:bodyPr>
          <a:lstStyle/>
          <a:p>
            <a:pPr algn="ctr"/>
            <a:r>
              <a:rPr lang="en-US" sz="3200" dirty="0"/>
              <a:t>References</a:t>
            </a:r>
          </a:p>
        </p:txBody>
      </p:sp>
      <p:sp>
        <p:nvSpPr>
          <p:cNvPr id="3" name="Content Placeholder 2">
            <a:extLst>
              <a:ext uri="{FF2B5EF4-FFF2-40B4-BE49-F238E27FC236}">
                <a16:creationId xmlns:a16="http://schemas.microsoft.com/office/drawing/2014/main" id="{7007BD09-FDB1-F50B-6212-6A78E5F4BC14}"/>
              </a:ext>
            </a:extLst>
          </p:cNvPr>
          <p:cNvSpPr>
            <a:spLocks noGrp="1"/>
          </p:cNvSpPr>
          <p:nvPr>
            <p:ph idx="1"/>
          </p:nvPr>
        </p:nvSpPr>
        <p:spPr>
          <a:xfrm>
            <a:off x="838200" y="1339702"/>
            <a:ext cx="10515600" cy="5209954"/>
          </a:xfrm>
          <a:noFill/>
          <a:ln>
            <a:solidFill>
              <a:schemeClr val="tx1"/>
            </a:solidFill>
          </a:ln>
        </p:spPr>
        <p:txBody>
          <a:bodyPr>
            <a:normAutofit fontScale="92500" lnSpcReduction="20000"/>
          </a:bodyPr>
          <a:lstStyle/>
          <a:p>
            <a:pPr marL="0" indent="0">
              <a:buNone/>
            </a:pPr>
            <a:r>
              <a:rPr lang="en-US" sz="1800" dirty="0">
                <a:hlinkClick r:id="rId2"/>
              </a:rPr>
              <a:t>https://www.cdc.gov/colorectal-cancer/screening/index.html</a:t>
            </a:r>
            <a:endParaRPr lang="en-US" sz="1800" dirty="0"/>
          </a:p>
          <a:p>
            <a:pPr marL="0" indent="0">
              <a:buNone/>
            </a:pPr>
            <a:r>
              <a:rPr lang="en-US" sz="1800" dirty="0"/>
              <a:t>Louisiana Cancer Data Visualization, based on November 2023 submission data (2017-2021): Louisiana Tumor Registry; https://sph.lsuhsc.edu/louisiana-tumor-registry/data-usestatistics/louisiana-cancer-data-visualization-dashboard, December 2024.</a:t>
            </a:r>
          </a:p>
          <a:p>
            <a:pPr marL="0" indent="0">
              <a:buNone/>
            </a:pPr>
            <a:r>
              <a:rPr lang="en-US" sz="1800" dirty="0">
                <a:hlinkClick r:id="rId3"/>
              </a:rPr>
              <a:t>https://www.nola.com/entertainment_life/louisiana_health/louisiana-health-primary-care-doctors/article_40ac3512-7510-11ef-b597-331131e58110.html</a:t>
            </a:r>
            <a:endParaRPr lang="en-US" sz="1800" dirty="0"/>
          </a:p>
          <a:p>
            <a:pPr marL="0" indent="0">
              <a:buNone/>
            </a:pPr>
            <a:r>
              <a:rPr lang="en-US" sz="1800" dirty="0">
                <a:hlinkClick r:id="rId4"/>
              </a:rPr>
              <a:t>https://www.ldi.la.gov/docs/default-source/documents/ldi-convention/2023-presentations/physician-shortage-in-la-culotta-and-fraiche.pdf?sfvrsn=7ece4752_0</a:t>
            </a:r>
            <a:endParaRPr lang="en-US" sz="1800" dirty="0"/>
          </a:p>
          <a:p>
            <a:pPr marL="0" indent="0">
              <a:buNone/>
            </a:pPr>
            <a:r>
              <a:rPr lang="en-US" sz="2000" b="1" u="sng" dirty="0"/>
              <a:t>Primary Care Physicians Performing Endoscopy</a:t>
            </a:r>
          </a:p>
          <a:p>
            <a:pPr marL="0" indent="0">
              <a:buNone/>
            </a:pPr>
            <a:r>
              <a:rPr lang="en-US" sz="1800" dirty="0"/>
              <a:t>1.Kolber MR, Wong CKW, </a:t>
            </a:r>
            <a:r>
              <a:rPr lang="en-US" sz="1800" dirty="0" err="1"/>
              <a:t>Fedorak</a:t>
            </a:r>
            <a:r>
              <a:rPr lang="en-US" sz="1800" dirty="0"/>
              <a:t> RN, Rowe BH, on behalf of the APC-Endo Study Physicians (2013) Prospective Study of the Quality of Colonoscopies Performed by Primary Care Physicians: The Alberta Primary Care Endoscopy (APC-Endo) Study. PLOS ONE 8(6): e67017. </a:t>
            </a:r>
            <a:r>
              <a:rPr lang="en-US" sz="1800" dirty="0">
                <a:hlinkClick r:id="rId5"/>
              </a:rPr>
              <a:t>https://doi.org/10.1371/journal.pone.0067017</a:t>
            </a:r>
            <a:endParaRPr lang="en-US" sz="1800" dirty="0"/>
          </a:p>
          <a:p>
            <a:pPr marL="0" indent="0">
              <a:buNone/>
            </a:pPr>
            <a:r>
              <a:rPr lang="en-US" sz="1800" dirty="0"/>
              <a:t>2.Kolber, Michael, et al. "Outcomes of 1949 endoscopic procedures: performed by a Canadian rural family physician." Canadian Family Physician 55.2 (2009): 170-175.</a:t>
            </a:r>
          </a:p>
          <a:p>
            <a:pPr marL="0" indent="0">
              <a:buNone/>
            </a:pPr>
            <a:r>
              <a:rPr lang="en-US" sz="1800" dirty="0"/>
              <a:t>3.Baxter, Nancy N., et al. "Association between colonoscopy and colorectal cancer mortality in a US cohort according to site of cancer and </a:t>
            </a:r>
            <a:r>
              <a:rPr lang="en-US" sz="1800" dirty="0" err="1"/>
              <a:t>colonoscopist</a:t>
            </a:r>
            <a:r>
              <a:rPr lang="en-US" sz="1800" dirty="0"/>
              <a:t> specialty." Journal of Clinical Oncology 30.21 (2012): 2664-2669.</a:t>
            </a:r>
          </a:p>
          <a:p>
            <a:pPr marL="0" indent="0">
              <a:buNone/>
            </a:pPr>
            <a:r>
              <a:rPr lang="en-US" sz="1800" dirty="0"/>
              <a:t>4. McClellan, David A., et al. "Expanding access to colorectal cancer screening: benchmarking quality indicators in a primary care colonoscopy program." The Journal of the American Board of Family Medicine 28.6 (2015): 713-721.</a:t>
            </a:r>
          </a:p>
          <a:p>
            <a:pPr marL="0" indent="0">
              <a:buNone/>
            </a:pPr>
            <a:r>
              <a:rPr lang="en-US" sz="1800" dirty="0"/>
              <a:t>5.</a:t>
            </a:r>
            <a:r>
              <a:rPr lang="it-IT" sz="1800" dirty="0"/>
              <a:t>“Colonoscopy (Position Paper).” AAFP, 12 Dec. 2019, www.aafp.org/about/policies/all/colonoscopy-position-paper.html. </a:t>
            </a:r>
            <a:endParaRPr lang="en-US" sz="1800" dirty="0"/>
          </a:p>
          <a:p>
            <a:pPr marL="0" indent="0">
              <a:buNone/>
            </a:pPr>
            <a:endParaRPr lang="en-US" sz="2000" dirty="0"/>
          </a:p>
          <a:p>
            <a:pPr marL="0" indent="0">
              <a:buNone/>
            </a:pPr>
            <a:endParaRPr lang="en-US" dirty="0"/>
          </a:p>
          <a:p>
            <a:pPr marL="514350" indent="-514350">
              <a:buAutoNum type="arabicPeriod"/>
            </a:pPr>
            <a:endParaRPr lang="en-US" dirty="0"/>
          </a:p>
        </p:txBody>
      </p:sp>
    </p:spTree>
    <p:extLst>
      <p:ext uri="{BB962C8B-B14F-4D97-AF65-F5344CB8AC3E}">
        <p14:creationId xmlns:p14="http://schemas.microsoft.com/office/powerpoint/2010/main" val="299136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617C-F61F-58E1-B6D2-92F2EBD036C0}"/>
              </a:ext>
            </a:extLst>
          </p:cNvPr>
          <p:cNvSpPr>
            <a:spLocks noGrp="1"/>
          </p:cNvSpPr>
          <p:nvPr>
            <p:ph type="title"/>
          </p:nvPr>
        </p:nvSpPr>
        <p:spPr>
          <a:xfrm>
            <a:off x="4405423" y="390450"/>
            <a:ext cx="3381154" cy="751294"/>
          </a:xfrm>
          <a:solidFill>
            <a:schemeClr val="bg1">
              <a:lumMod val="95000"/>
            </a:schemeClr>
          </a:solidFill>
          <a:ln>
            <a:solidFill>
              <a:schemeClr val="tx1"/>
            </a:solidFill>
          </a:ln>
        </p:spPr>
        <p:txBody>
          <a:bodyPr>
            <a:normAutofit/>
          </a:bodyPr>
          <a:lstStyle/>
          <a:p>
            <a:pPr algn="ctr"/>
            <a:r>
              <a:rPr lang="en-US" sz="3200" dirty="0"/>
              <a:t>Disclosure</a:t>
            </a:r>
          </a:p>
        </p:txBody>
      </p:sp>
      <p:sp>
        <p:nvSpPr>
          <p:cNvPr id="3" name="Content Placeholder 2">
            <a:extLst>
              <a:ext uri="{FF2B5EF4-FFF2-40B4-BE49-F238E27FC236}">
                <a16:creationId xmlns:a16="http://schemas.microsoft.com/office/drawing/2014/main" id="{A5234CBA-3719-4E12-C6ED-E182E7F1423A}"/>
              </a:ext>
            </a:extLst>
          </p:cNvPr>
          <p:cNvSpPr>
            <a:spLocks noGrp="1"/>
          </p:cNvSpPr>
          <p:nvPr>
            <p:ph idx="1"/>
          </p:nvPr>
        </p:nvSpPr>
        <p:spPr>
          <a:xfrm>
            <a:off x="838200" y="1825625"/>
            <a:ext cx="10515600" cy="917575"/>
          </a:xfrm>
          <a:ln>
            <a:solidFill>
              <a:schemeClr val="tx1"/>
            </a:solidFill>
          </a:ln>
        </p:spPr>
        <p:txBody>
          <a:bodyPr/>
          <a:lstStyle/>
          <a:p>
            <a:pPr marL="0" indent="0">
              <a:buNone/>
            </a:pPr>
            <a:r>
              <a:rPr lang="en-US" dirty="0"/>
              <a:t>I have applied to Family Medicine residency and have an interest in training in endoscopy.</a:t>
            </a:r>
          </a:p>
        </p:txBody>
      </p:sp>
    </p:spTree>
    <p:extLst>
      <p:ext uri="{BB962C8B-B14F-4D97-AF65-F5344CB8AC3E}">
        <p14:creationId xmlns:p14="http://schemas.microsoft.com/office/powerpoint/2010/main" val="192089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93F2-C4CB-DF52-3925-216CF67E9A26}"/>
              </a:ext>
            </a:extLst>
          </p:cNvPr>
          <p:cNvSpPr>
            <a:spLocks noGrp="1"/>
          </p:cNvSpPr>
          <p:nvPr>
            <p:ph type="title"/>
          </p:nvPr>
        </p:nvSpPr>
        <p:spPr>
          <a:xfrm>
            <a:off x="4039028" y="493729"/>
            <a:ext cx="4113944" cy="785581"/>
          </a:xfrm>
          <a:solidFill>
            <a:schemeClr val="bg2"/>
          </a:solidFill>
          <a:ln>
            <a:solidFill>
              <a:schemeClr val="tx1"/>
            </a:solidFill>
          </a:ln>
        </p:spPr>
        <p:txBody>
          <a:bodyPr>
            <a:normAutofit/>
          </a:bodyPr>
          <a:lstStyle/>
          <a:p>
            <a:r>
              <a:rPr lang="en-US" sz="3200" dirty="0"/>
              <a:t>Background Information</a:t>
            </a:r>
          </a:p>
        </p:txBody>
      </p:sp>
      <p:sp>
        <p:nvSpPr>
          <p:cNvPr id="3" name="Content Placeholder 2">
            <a:extLst>
              <a:ext uri="{FF2B5EF4-FFF2-40B4-BE49-F238E27FC236}">
                <a16:creationId xmlns:a16="http://schemas.microsoft.com/office/drawing/2014/main" id="{ABDC4132-C6FC-B3DE-3659-C2EDCB667B6D}"/>
              </a:ext>
            </a:extLst>
          </p:cNvPr>
          <p:cNvSpPr>
            <a:spLocks noGrp="1"/>
          </p:cNvSpPr>
          <p:nvPr>
            <p:ph idx="1"/>
          </p:nvPr>
        </p:nvSpPr>
        <p:spPr/>
        <p:txBody>
          <a:bodyPr/>
          <a:lstStyle/>
          <a:p>
            <a:r>
              <a:rPr lang="en-US" dirty="0"/>
              <a:t>Colorectal cancer (CRC) is the 2nd leading cause of cancer-related death in the United States.</a:t>
            </a:r>
          </a:p>
          <a:p>
            <a:r>
              <a:rPr lang="en-US" dirty="0"/>
              <a:t>Louisiana has the </a:t>
            </a:r>
            <a:r>
              <a:rPr lang="en-US" b="1" dirty="0"/>
              <a:t>6th highest </a:t>
            </a:r>
            <a:r>
              <a:rPr lang="en-US" dirty="0"/>
              <a:t>CRC</a:t>
            </a:r>
            <a:r>
              <a:rPr lang="en-US" b="1" dirty="0"/>
              <a:t> </a:t>
            </a:r>
            <a:r>
              <a:rPr lang="en-US" dirty="0"/>
              <a:t>mortality rate in the United States.</a:t>
            </a:r>
          </a:p>
          <a:p>
            <a:r>
              <a:rPr lang="en-US" dirty="0"/>
              <a:t>CRCs are the 4</a:t>
            </a:r>
            <a:r>
              <a:rPr lang="en-US" baseline="30000" dirty="0"/>
              <a:t>th</a:t>
            </a:r>
            <a:r>
              <a:rPr lang="en-US" dirty="0"/>
              <a:t> most common types of cancer in Louisiana, with </a:t>
            </a:r>
            <a:r>
              <a:rPr lang="en-US" b="1" dirty="0"/>
              <a:t>2,419</a:t>
            </a:r>
            <a:r>
              <a:rPr lang="en-US" dirty="0"/>
              <a:t> cases diagnosed annually (on average).</a:t>
            </a:r>
          </a:p>
          <a:p>
            <a:r>
              <a:rPr lang="en-US" dirty="0"/>
              <a:t>On average, </a:t>
            </a:r>
            <a:r>
              <a:rPr lang="en-US" b="1" dirty="0"/>
              <a:t>861</a:t>
            </a:r>
            <a:r>
              <a:rPr lang="en-US" dirty="0"/>
              <a:t> people in Louisiana die from CRC annually. </a:t>
            </a:r>
          </a:p>
          <a:p>
            <a:endParaRPr lang="en-US" dirty="0"/>
          </a:p>
          <a:p>
            <a:endParaRPr lang="en-US" dirty="0"/>
          </a:p>
          <a:p>
            <a:endParaRPr lang="en-US" dirty="0"/>
          </a:p>
        </p:txBody>
      </p:sp>
    </p:spTree>
    <p:extLst>
      <p:ext uri="{BB962C8B-B14F-4D97-AF65-F5344CB8AC3E}">
        <p14:creationId xmlns:p14="http://schemas.microsoft.com/office/powerpoint/2010/main" val="1087740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0680" y="1122920"/>
            <a:ext cx="4944139" cy="688848"/>
          </a:xfrm>
          <a:prstGeom prst="rect">
            <a:avLst/>
          </a:prstGeom>
          <a:noFill/>
          <a:ln>
            <a:solidFill>
              <a:schemeClr val="tx1"/>
            </a:solidFill>
          </a:ln>
        </p:spPr>
        <p:txBody>
          <a:bodyPr wrap="square" rtlCol="0" anchor="ctr"/>
          <a:lstStyle/>
          <a:p>
            <a:pPr algn="ctr"/>
            <a:r>
              <a:rPr lang="en-US" sz="1400" dirty="0">
                <a:solidFill>
                  <a:srgbClr val="363636"/>
                </a:solidFill>
              </a:rPr>
              <a:t>Rate of </a:t>
            </a:r>
            <a:r>
              <a:rPr lang="en-US" sz="1400" u="sng" dirty="0">
                <a:solidFill>
                  <a:srgbClr val="363636"/>
                </a:solidFill>
              </a:rPr>
              <a:t>New Cancers </a:t>
            </a:r>
            <a:r>
              <a:rPr lang="en-US" sz="1400" dirty="0">
                <a:solidFill>
                  <a:srgbClr val="363636"/>
                </a:solidFill>
              </a:rPr>
              <a:t>in the United States, 2021</a:t>
            </a:r>
            <a:endParaRPr lang="en-US" sz="1400" dirty="0"/>
          </a:p>
          <a:p>
            <a:pPr algn="ctr"/>
            <a:r>
              <a:rPr lang="en-US" sz="1400" dirty="0">
                <a:solidFill>
                  <a:srgbClr val="363636"/>
                </a:solidFill>
              </a:rPr>
              <a:t>Colon and Rectum, All Ages, All Races and Ethnicities, Male and Female</a:t>
            </a:r>
            <a:endParaRPr lang="en-US" sz="1400" dirty="0"/>
          </a:p>
        </p:txBody>
      </p:sp>
      <p:pic>
        <p:nvPicPr>
          <p:cNvPr id="3" name="Image 0" descr="preencoded.png"/>
          <p:cNvPicPr>
            <a:picLocks noChangeAspect="1"/>
          </p:cNvPicPr>
          <p:nvPr/>
        </p:nvPicPr>
        <p:blipFill>
          <a:blip r:embed="rId3"/>
          <a:stretch>
            <a:fillRect/>
          </a:stretch>
        </p:blipFill>
        <p:spPr>
          <a:xfrm>
            <a:off x="269500" y="1985149"/>
            <a:ext cx="5826500" cy="3582251"/>
          </a:xfrm>
          <a:prstGeom prst="rect">
            <a:avLst/>
          </a:prstGeom>
          <a:noFill/>
          <a:ln>
            <a:solidFill>
              <a:schemeClr val="tx1"/>
            </a:solidFill>
          </a:ln>
        </p:spPr>
      </p:pic>
      <p:sp>
        <p:nvSpPr>
          <p:cNvPr id="5" name="Text 2"/>
          <p:cNvSpPr/>
          <p:nvPr/>
        </p:nvSpPr>
        <p:spPr>
          <a:xfrm>
            <a:off x="404178" y="5328858"/>
            <a:ext cx="5417643" cy="1434403"/>
          </a:xfrm>
          <a:prstGeom prst="rect">
            <a:avLst/>
          </a:prstGeom>
          <a:noFill/>
          <a:ln/>
        </p:spPr>
        <p:txBody>
          <a:bodyPr wrap="square" rtlCol="0" anchor="ctr"/>
          <a:lstStyle/>
          <a:p>
            <a:pPr algn="ctr"/>
            <a:r>
              <a:rPr lang="en-US" sz="1000" dirty="0">
                <a:solidFill>
                  <a:srgbClr val="000000"/>
                </a:solidFill>
              </a:rPr>
              <a:t>Source - U.S. Cancer Statistics Working Group. U.S. Cancer Statistics Data Visualizations Tool. U.S. Department of Health and Human Services, Centers for Disease Control and Prevention and National Cancer Institute; </a:t>
            </a:r>
            <a:r>
              <a:rPr lang="en-US" sz="1000" u="sng" dirty="0">
                <a:solidFill>
                  <a:srgbClr val="000000"/>
                </a:solidFill>
                <a:hlinkClick r:id="rId4">
                  <a:extLst>
                    <a:ext uri="{A12FA001-AC4F-418D-AE19-62706E023703}">
                      <ahyp:hlinkClr xmlns:ahyp="http://schemas.microsoft.com/office/drawing/2018/hyperlinkcolor" val="tx"/>
                    </a:ext>
                  </a:extLst>
                </a:hlinkClick>
              </a:rPr>
              <a:t>https://www.cdc.gov/cancer/dataviz</a:t>
            </a:r>
            <a:r>
              <a:rPr lang="en-US" sz="1000" dirty="0">
                <a:solidFill>
                  <a:srgbClr val="000000"/>
                </a:solidFill>
              </a:rPr>
              <a:t>, released in June 2024.</a:t>
            </a:r>
            <a:endParaRPr lang="en-US" sz="1000" dirty="0"/>
          </a:p>
        </p:txBody>
      </p:sp>
      <p:pic>
        <p:nvPicPr>
          <p:cNvPr id="6" name="Picture 5">
            <a:extLst>
              <a:ext uri="{FF2B5EF4-FFF2-40B4-BE49-F238E27FC236}">
                <a16:creationId xmlns:a16="http://schemas.microsoft.com/office/drawing/2014/main" id="{3D0F691E-1B9D-D7BB-2D18-5AAF4DD6ACFF}"/>
              </a:ext>
            </a:extLst>
          </p:cNvPr>
          <p:cNvPicPr>
            <a:picLocks noChangeAspect="1"/>
          </p:cNvPicPr>
          <p:nvPr/>
        </p:nvPicPr>
        <p:blipFill>
          <a:blip r:embed="rId5"/>
          <a:stretch>
            <a:fillRect/>
          </a:stretch>
        </p:blipFill>
        <p:spPr>
          <a:xfrm>
            <a:off x="6099330" y="1985396"/>
            <a:ext cx="5826500" cy="3582251"/>
          </a:xfrm>
          <a:prstGeom prst="rect">
            <a:avLst/>
          </a:prstGeom>
          <a:ln>
            <a:solidFill>
              <a:schemeClr val="tx1"/>
            </a:solidFill>
          </a:ln>
        </p:spPr>
      </p:pic>
      <p:sp>
        <p:nvSpPr>
          <p:cNvPr id="7" name="Text 0">
            <a:extLst>
              <a:ext uri="{FF2B5EF4-FFF2-40B4-BE49-F238E27FC236}">
                <a16:creationId xmlns:a16="http://schemas.microsoft.com/office/drawing/2014/main" id="{BC85E666-5003-90AF-0CCF-7F4B783909DE}"/>
              </a:ext>
            </a:extLst>
          </p:cNvPr>
          <p:cNvSpPr/>
          <p:nvPr/>
        </p:nvSpPr>
        <p:spPr>
          <a:xfrm rot="10800000" flipV="1">
            <a:off x="6443329" y="1101584"/>
            <a:ext cx="5223137" cy="731520"/>
          </a:xfrm>
          <a:prstGeom prst="rect">
            <a:avLst/>
          </a:prstGeom>
          <a:noFill/>
          <a:ln>
            <a:solidFill>
              <a:schemeClr val="tx1"/>
            </a:solidFill>
          </a:ln>
        </p:spPr>
        <p:txBody>
          <a:bodyPr wrap="square" rtlCol="0" anchor="ctr"/>
          <a:lstStyle/>
          <a:p>
            <a:pPr algn="ctr"/>
            <a:r>
              <a:rPr lang="en-US" sz="1400" dirty="0">
                <a:solidFill>
                  <a:srgbClr val="363636"/>
                </a:solidFill>
              </a:rPr>
              <a:t>Rate of </a:t>
            </a:r>
            <a:r>
              <a:rPr lang="en-US" sz="1400" u="sng" dirty="0">
                <a:solidFill>
                  <a:srgbClr val="363636"/>
                </a:solidFill>
              </a:rPr>
              <a:t>Cancer Deaths</a:t>
            </a:r>
            <a:r>
              <a:rPr lang="en-US" sz="1400" dirty="0">
                <a:solidFill>
                  <a:srgbClr val="363636"/>
                </a:solidFill>
              </a:rPr>
              <a:t> in the United States, 2022</a:t>
            </a:r>
            <a:endParaRPr lang="en-US" sz="1400" dirty="0"/>
          </a:p>
          <a:p>
            <a:pPr algn="ctr"/>
            <a:r>
              <a:rPr lang="en-US" sz="1400" dirty="0">
                <a:solidFill>
                  <a:srgbClr val="363636"/>
                </a:solidFill>
              </a:rPr>
              <a:t>Colon and Rectum, All Ages, All Races and Ethnicities, Male and Female</a:t>
            </a:r>
            <a:endParaRPr lang="en-US" sz="1400" dirty="0"/>
          </a:p>
        </p:txBody>
      </p:sp>
      <p:sp>
        <p:nvSpPr>
          <p:cNvPr id="8" name="Text 2">
            <a:extLst>
              <a:ext uri="{FF2B5EF4-FFF2-40B4-BE49-F238E27FC236}">
                <a16:creationId xmlns:a16="http://schemas.microsoft.com/office/drawing/2014/main" id="{A37E3E0B-F60E-27C1-9CE3-9DB796EF0561}"/>
              </a:ext>
            </a:extLst>
          </p:cNvPr>
          <p:cNvSpPr/>
          <p:nvPr/>
        </p:nvSpPr>
        <p:spPr>
          <a:xfrm>
            <a:off x="6269663" y="5680299"/>
            <a:ext cx="5570467" cy="731520"/>
          </a:xfrm>
          <a:prstGeom prst="rect">
            <a:avLst/>
          </a:prstGeom>
          <a:noFill/>
          <a:ln/>
        </p:spPr>
        <p:txBody>
          <a:bodyPr wrap="square" rtlCol="0" anchor="ctr"/>
          <a:lstStyle/>
          <a:p>
            <a:pPr algn="ctr"/>
            <a:r>
              <a:rPr lang="en-US" sz="1000" dirty="0">
                <a:solidFill>
                  <a:srgbClr val="000000"/>
                </a:solidFill>
              </a:rPr>
              <a:t>Source - U.S. Cancer Statistics Working Group. U.S. Cancer Statistics Data Visualizations Tool. U.S. Department of Health and Human Services, Centers for Disease Control and Prevention and National Cancer Institute; </a:t>
            </a:r>
            <a:r>
              <a:rPr lang="en-US" sz="1000" u="sng" dirty="0">
                <a:solidFill>
                  <a:srgbClr val="000000"/>
                </a:solidFill>
                <a:hlinkClick r:id="rId4">
                  <a:extLst>
                    <a:ext uri="{A12FA001-AC4F-418D-AE19-62706E023703}">
                      <ahyp:hlinkClr xmlns:ahyp="http://schemas.microsoft.com/office/drawing/2018/hyperlinkcolor" val="tx"/>
                    </a:ext>
                  </a:extLst>
                </a:hlinkClick>
              </a:rPr>
              <a:t>https://www.cdc.gov/cancer/dataviz</a:t>
            </a:r>
            <a:r>
              <a:rPr lang="en-US" sz="1000" dirty="0">
                <a:solidFill>
                  <a:srgbClr val="000000"/>
                </a:solidFill>
              </a:rPr>
              <a:t>, released in June 2024.</a:t>
            </a:r>
            <a:endParaRPr lang="en-US" sz="1000" dirty="0"/>
          </a:p>
        </p:txBody>
      </p:sp>
      <p:sp>
        <p:nvSpPr>
          <p:cNvPr id="9" name="TextBox 8">
            <a:extLst>
              <a:ext uri="{FF2B5EF4-FFF2-40B4-BE49-F238E27FC236}">
                <a16:creationId xmlns:a16="http://schemas.microsoft.com/office/drawing/2014/main" id="{2914354B-BCE9-DFD7-D306-F746AE68E670}"/>
              </a:ext>
            </a:extLst>
          </p:cNvPr>
          <p:cNvSpPr txBox="1"/>
          <p:nvPr/>
        </p:nvSpPr>
        <p:spPr>
          <a:xfrm>
            <a:off x="1080141" y="251400"/>
            <a:ext cx="10379043" cy="523220"/>
          </a:xfrm>
          <a:prstGeom prst="rect">
            <a:avLst/>
          </a:prstGeom>
          <a:solidFill>
            <a:schemeClr val="bg2"/>
          </a:solidFill>
          <a:ln>
            <a:solidFill>
              <a:schemeClr val="tx1"/>
            </a:solidFill>
          </a:ln>
        </p:spPr>
        <p:txBody>
          <a:bodyPr wrap="square" rtlCol="0">
            <a:spAutoFit/>
          </a:bodyPr>
          <a:lstStyle/>
          <a:p>
            <a:pPr algn="ctr"/>
            <a:r>
              <a:rPr lang="en-US" sz="2800" dirty="0"/>
              <a:t>Colon and Rectum Cancer Rates and Deaths in the United States</a:t>
            </a:r>
          </a:p>
        </p:txBody>
      </p:sp>
      <p:sp>
        <p:nvSpPr>
          <p:cNvPr id="10" name="Star: 5 Points 9">
            <a:extLst>
              <a:ext uri="{FF2B5EF4-FFF2-40B4-BE49-F238E27FC236}">
                <a16:creationId xmlns:a16="http://schemas.microsoft.com/office/drawing/2014/main" id="{F0326A43-B548-0DC0-CDF4-CC37739750BB}"/>
              </a:ext>
            </a:extLst>
          </p:cNvPr>
          <p:cNvSpPr/>
          <p:nvPr/>
        </p:nvSpPr>
        <p:spPr>
          <a:xfrm>
            <a:off x="3182749" y="4074138"/>
            <a:ext cx="246579" cy="184935"/>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C6C8A0ED-DF79-B655-2CE9-B0B7A36A5E6C}"/>
              </a:ext>
            </a:extLst>
          </p:cNvPr>
          <p:cNvSpPr/>
          <p:nvPr/>
        </p:nvSpPr>
        <p:spPr>
          <a:xfrm>
            <a:off x="9054896" y="4074137"/>
            <a:ext cx="253491" cy="184935"/>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33BF9A-0466-1D5A-D6E9-164B1BDADE5F}"/>
              </a:ext>
            </a:extLst>
          </p:cNvPr>
          <p:cNvPicPr>
            <a:picLocks noChangeAspect="1"/>
          </p:cNvPicPr>
          <p:nvPr/>
        </p:nvPicPr>
        <p:blipFill>
          <a:blip r:embed="rId2"/>
          <a:stretch>
            <a:fillRect/>
          </a:stretch>
        </p:blipFill>
        <p:spPr>
          <a:xfrm>
            <a:off x="5487968" y="3484144"/>
            <a:ext cx="6415086" cy="3225962"/>
          </a:xfrm>
          <a:prstGeom prst="rect">
            <a:avLst/>
          </a:prstGeom>
          <a:ln>
            <a:solidFill>
              <a:schemeClr val="tx1"/>
            </a:solidFill>
          </a:ln>
        </p:spPr>
      </p:pic>
      <p:pic>
        <p:nvPicPr>
          <p:cNvPr id="5" name="Picture 4">
            <a:extLst>
              <a:ext uri="{FF2B5EF4-FFF2-40B4-BE49-F238E27FC236}">
                <a16:creationId xmlns:a16="http://schemas.microsoft.com/office/drawing/2014/main" id="{BF9EE689-0A57-38F8-FCD8-B58568FCFAAC}"/>
              </a:ext>
            </a:extLst>
          </p:cNvPr>
          <p:cNvPicPr>
            <a:picLocks noChangeAspect="1"/>
          </p:cNvPicPr>
          <p:nvPr/>
        </p:nvPicPr>
        <p:blipFill>
          <a:blip r:embed="rId3"/>
          <a:stretch>
            <a:fillRect/>
          </a:stretch>
        </p:blipFill>
        <p:spPr>
          <a:xfrm>
            <a:off x="5487968" y="230692"/>
            <a:ext cx="6415086" cy="3069698"/>
          </a:xfrm>
          <a:prstGeom prst="rect">
            <a:avLst/>
          </a:prstGeom>
          <a:ln>
            <a:solidFill>
              <a:schemeClr val="tx1"/>
            </a:solidFill>
          </a:ln>
        </p:spPr>
      </p:pic>
      <p:pic>
        <p:nvPicPr>
          <p:cNvPr id="6" name="Picture 5">
            <a:extLst>
              <a:ext uri="{FF2B5EF4-FFF2-40B4-BE49-F238E27FC236}">
                <a16:creationId xmlns:a16="http://schemas.microsoft.com/office/drawing/2014/main" id="{30F0218C-EEA6-85F4-0A96-ADE74BF5416F}"/>
              </a:ext>
            </a:extLst>
          </p:cNvPr>
          <p:cNvPicPr>
            <a:picLocks noChangeAspect="1"/>
          </p:cNvPicPr>
          <p:nvPr/>
        </p:nvPicPr>
        <p:blipFill>
          <a:blip r:embed="rId4"/>
          <a:stretch>
            <a:fillRect/>
          </a:stretch>
        </p:blipFill>
        <p:spPr>
          <a:xfrm>
            <a:off x="577033" y="1240622"/>
            <a:ext cx="4078577" cy="2243522"/>
          </a:xfrm>
          <a:prstGeom prst="rect">
            <a:avLst/>
          </a:prstGeom>
        </p:spPr>
      </p:pic>
      <p:pic>
        <p:nvPicPr>
          <p:cNvPr id="7" name="Picture 6">
            <a:extLst>
              <a:ext uri="{FF2B5EF4-FFF2-40B4-BE49-F238E27FC236}">
                <a16:creationId xmlns:a16="http://schemas.microsoft.com/office/drawing/2014/main" id="{67DD0D8A-A74A-4F2D-462A-0D32D9ABC01E}"/>
              </a:ext>
            </a:extLst>
          </p:cNvPr>
          <p:cNvPicPr>
            <a:picLocks noChangeAspect="1"/>
          </p:cNvPicPr>
          <p:nvPr/>
        </p:nvPicPr>
        <p:blipFill>
          <a:blip r:embed="rId5"/>
          <a:stretch>
            <a:fillRect/>
          </a:stretch>
        </p:blipFill>
        <p:spPr>
          <a:xfrm>
            <a:off x="698963" y="3693346"/>
            <a:ext cx="3956647" cy="2274005"/>
          </a:xfrm>
          <a:prstGeom prst="rect">
            <a:avLst/>
          </a:prstGeom>
        </p:spPr>
      </p:pic>
      <p:sp>
        <p:nvSpPr>
          <p:cNvPr id="8" name="TextBox 7">
            <a:extLst>
              <a:ext uri="{FF2B5EF4-FFF2-40B4-BE49-F238E27FC236}">
                <a16:creationId xmlns:a16="http://schemas.microsoft.com/office/drawing/2014/main" id="{917193C6-F0A6-AD98-C3E9-44EA98DFFEAE}"/>
              </a:ext>
            </a:extLst>
          </p:cNvPr>
          <p:cNvSpPr txBox="1"/>
          <p:nvPr/>
        </p:nvSpPr>
        <p:spPr>
          <a:xfrm>
            <a:off x="577033" y="181914"/>
            <a:ext cx="4599485" cy="954107"/>
          </a:xfrm>
          <a:prstGeom prst="rect">
            <a:avLst/>
          </a:prstGeom>
          <a:solidFill>
            <a:schemeClr val="bg2"/>
          </a:solidFill>
          <a:ln>
            <a:solidFill>
              <a:schemeClr val="tx1"/>
            </a:solidFill>
          </a:ln>
        </p:spPr>
        <p:txBody>
          <a:bodyPr wrap="square" rtlCol="0">
            <a:spAutoFit/>
          </a:bodyPr>
          <a:lstStyle/>
          <a:p>
            <a:r>
              <a:rPr lang="en-US" sz="2000" dirty="0"/>
              <a:t>Colorectal Cancer in Louisiana: Incidence and Mortality </a:t>
            </a:r>
            <a:r>
              <a:rPr lang="en-US" sz="1600" i="1" dirty="0"/>
              <a:t>(LSU Tumor Board Registry Data)</a:t>
            </a:r>
          </a:p>
        </p:txBody>
      </p:sp>
      <p:sp>
        <p:nvSpPr>
          <p:cNvPr id="10" name="TextBox 9">
            <a:extLst>
              <a:ext uri="{FF2B5EF4-FFF2-40B4-BE49-F238E27FC236}">
                <a16:creationId xmlns:a16="http://schemas.microsoft.com/office/drawing/2014/main" id="{32A2BF2E-8406-E7C1-52E5-7321EC5E5318}"/>
              </a:ext>
            </a:extLst>
          </p:cNvPr>
          <p:cNvSpPr txBox="1"/>
          <p:nvPr/>
        </p:nvSpPr>
        <p:spPr>
          <a:xfrm>
            <a:off x="0" y="6321907"/>
            <a:ext cx="4008474" cy="461665"/>
          </a:xfrm>
          <a:prstGeom prst="rect">
            <a:avLst/>
          </a:prstGeom>
          <a:noFill/>
        </p:spPr>
        <p:txBody>
          <a:bodyPr wrap="square" rtlCol="0">
            <a:spAutoFit/>
          </a:bodyPr>
          <a:lstStyle/>
          <a:p>
            <a:r>
              <a:rPr lang="en-US" sz="800" dirty="0"/>
              <a:t>Louisiana Cancer Data Visualization, based on November 2023 submission data (2017-2021): Louisiana Tumor Registry; https://sph.lsuhsc.edu/louisiana-tumor-registry/data-usestatistics/louisiana-cancer-data-visualization-dashboard, December 2024.</a:t>
            </a:r>
          </a:p>
        </p:txBody>
      </p:sp>
    </p:spTree>
    <p:extLst>
      <p:ext uri="{BB962C8B-B14F-4D97-AF65-F5344CB8AC3E}">
        <p14:creationId xmlns:p14="http://schemas.microsoft.com/office/powerpoint/2010/main" val="67266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B7F-7968-8DC5-675B-88C8253D5D4A}"/>
              </a:ext>
            </a:extLst>
          </p:cNvPr>
          <p:cNvSpPr>
            <a:spLocks noGrp="1"/>
          </p:cNvSpPr>
          <p:nvPr>
            <p:ph type="title"/>
          </p:nvPr>
        </p:nvSpPr>
        <p:spPr>
          <a:xfrm>
            <a:off x="2477356" y="660299"/>
            <a:ext cx="7237288" cy="747359"/>
          </a:xfrm>
          <a:solidFill>
            <a:schemeClr val="bg2"/>
          </a:solidFill>
          <a:ln>
            <a:solidFill>
              <a:schemeClr val="tx1"/>
            </a:solidFill>
          </a:ln>
        </p:spPr>
        <p:txBody>
          <a:bodyPr>
            <a:normAutofit/>
          </a:bodyPr>
          <a:lstStyle/>
          <a:p>
            <a:pPr algn="ctr"/>
            <a:r>
              <a:rPr lang="en-US" sz="2400" dirty="0"/>
              <a:t>Colorectal Cancer in Louisiana – Continued </a:t>
            </a:r>
            <a:r>
              <a:rPr lang="en-US" sz="1800" i="1" dirty="0"/>
              <a:t>(LSU Tumor Board Registry Data)</a:t>
            </a:r>
          </a:p>
        </p:txBody>
      </p:sp>
      <p:pic>
        <p:nvPicPr>
          <p:cNvPr id="3" name="Picture 2">
            <a:extLst>
              <a:ext uri="{FF2B5EF4-FFF2-40B4-BE49-F238E27FC236}">
                <a16:creationId xmlns:a16="http://schemas.microsoft.com/office/drawing/2014/main" id="{0A882E87-E881-6F06-9078-966DFF7FF6E9}"/>
              </a:ext>
            </a:extLst>
          </p:cNvPr>
          <p:cNvPicPr>
            <a:picLocks noChangeAspect="1"/>
          </p:cNvPicPr>
          <p:nvPr/>
        </p:nvPicPr>
        <p:blipFill>
          <a:blip r:embed="rId2"/>
          <a:stretch>
            <a:fillRect/>
          </a:stretch>
        </p:blipFill>
        <p:spPr>
          <a:xfrm>
            <a:off x="1032210" y="2188394"/>
            <a:ext cx="4700768" cy="3326467"/>
          </a:xfrm>
          <a:prstGeom prst="rect">
            <a:avLst/>
          </a:prstGeom>
          <a:ln>
            <a:solidFill>
              <a:schemeClr val="tx1"/>
            </a:solidFill>
          </a:ln>
        </p:spPr>
      </p:pic>
      <p:pic>
        <p:nvPicPr>
          <p:cNvPr id="5" name="Picture 4">
            <a:extLst>
              <a:ext uri="{FF2B5EF4-FFF2-40B4-BE49-F238E27FC236}">
                <a16:creationId xmlns:a16="http://schemas.microsoft.com/office/drawing/2014/main" id="{8E08D4B2-0254-5F62-BDD0-3F399CD21879}"/>
              </a:ext>
            </a:extLst>
          </p:cNvPr>
          <p:cNvPicPr>
            <a:picLocks noChangeAspect="1"/>
          </p:cNvPicPr>
          <p:nvPr/>
        </p:nvPicPr>
        <p:blipFill>
          <a:blip r:embed="rId3"/>
          <a:stretch>
            <a:fillRect/>
          </a:stretch>
        </p:blipFill>
        <p:spPr>
          <a:xfrm>
            <a:off x="6459023" y="2188395"/>
            <a:ext cx="4700767" cy="3326467"/>
          </a:xfrm>
          <a:prstGeom prst="rect">
            <a:avLst/>
          </a:prstGeom>
          <a:ln>
            <a:solidFill>
              <a:schemeClr val="tx1"/>
            </a:solidFill>
          </a:ln>
        </p:spPr>
      </p:pic>
      <p:sp>
        <p:nvSpPr>
          <p:cNvPr id="4" name="TextBox 3">
            <a:extLst>
              <a:ext uri="{FF2B5EF4-FFF2-40B4-BE49-F238E27FC236}">
                <a16:creationId xmlns:a16="http://schemas.microsoft.com/office/drawing/2014/main" id="{158F1DE4-9A2A-7CD1-F757-7D0A4D64D242}"/>
              </a:ext>
            </a:extLst>
          </p:cNvPr>
          <p:cNvSpPr txBox="1"/>
          <p:nvPr/>
        </p:nvSpPr>
        <p:spPr>
          <a:xfrm>
            <a:off x="51029" y="6426384"/>
            <a:ext cx="8188503" cy="400110"/>
          </a:xfrm>
          <a:prstGeom prst="rect">
            <a:avLst/>
          </a:prstGeom>
          <a:noFill/>
        </p:spPr>
        <p:txBody>
          <a:bodyPr wrap="square" rtlCol="0">
            <a:spAutoFit/>
          </a:bodyPr>
          <a:lstStyle/>
          <a:p>
            <a:r>
              <a:rPr lang="en-US" sz="1000" b="0" i="0" dirty="0">
                <a:solidFill>
                  <a:srgbClr val="0A0A0A"/>
                </a:solidFill>
                <a:effectLst/>
                <a:latin typeface="freight-sans-pro"/>
              </a:rPr>
              <a:t>Louisiana Cancer Data Visualization, based on November 2023 submission data (2017-2021): Louisiana Tumor Registry; </a:t>
            </a:r>
            <a:r>
              <a:rPr lang="en-US" sz="1000" b="1" i="0" u="none" strike="noStrike" dirty="0">
                <a:solidFill>
                  <a:srgbClr val="6B5597"/>
                </a:solidFill>
                <a:effectLst/>
                <a:latin typeface="freight-sans-pro"/>
                <a:hlinkClick r:id="rId4"/>
              </a:rPr>
              <a:t>https://sph.lsuhsc.edu/louisiana-tumor-registry/data-usestatistics/louisiana-cancer-data-visualization-dashboard</a:t>
            </a:r>
            <a:r>
              <a:rPr lang="en-US" sz="1000" b="0" i="0" dirty="0">
                <a:solidFill>
                  <a:srgbClr val="0A0A0A"/>
                </a:solidFill>
                <a:effectLst/>
                <a:latin typeface="freight-sans-pro"/>
              </a:rPr>
              <a:t>, December 2024.</a:t>
            </a:r>
            <a:endParaRPr lang="en-US" sz="1000" dirty="0"/>
          </a:p>
        </p:txBody>
      </p:sp>
    </p:spTree>
    <p:extLst>
      <p:ext uri="{BB962C8B-B14F-4D97-AF65-F5344CB8AC3E}">
        <p14:creationId xmlns:p14="http://schemas.microsoft.com/office/powerpoint/2010/main" val="298572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092924 Primary care physicians map">
            <a:extLst>
              <a:ext uri="{FF2B5EF4-FFF2-40B4-BE49-F238E27FC236}">
                <a16:creationId xmlns:a16="http://schemas.microsoft.com/office/drawing/2014/main" id="{7D796E6D-47B5-1C61-DC93-F96493CCBE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38659" y="3565617"/>
            <a:ext cx="3209022" cy="29442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1984444-FB3F-421C-453F-8700F10E7F67}"/>
              </a:ext>
            </a:extLst>
          </p:cNvPr>
          <p:cNvPicPr>
            <a:picLocks noChangeAspect="1"/>
          </p:cNvPicPr>
          <p:nvPr/>
        </p:nvPicPr>
        <p:blipFill>
          <a:blip r:embed="rId3"/>
          <a:stretch>
            <a:fillRect/>
          </a:stretch>
        </p:blipFill>
        <p:spPr>
          <a:xfrm>
            <a:off x="5288523" y="1870109"/>
            <a:ext cx="2767824" cy="2566638"/>
          </a:xfrm>
          <a:prstGeom prst="rect">
            <a:avLst/>
          </a:prstGeom>
          <a:ln>
            <a:solidFill>
              <a:schemeClr val="tx1"/>
            </a:solidFill>
          </a:ln>
        </p:spPr>
      </p:pic>
      <p:sp>
        <p:nvSpPr>
          <p:cNvPr id="7" name="TextBox 6">
            <a:extLst>
              <a:ext uri="{FF2B5EF4-FFF2-40B4-BE49-F238E27FC236}">
                <a16:creationId xmlns:a16="http://schemas.microsoft.com/office/drawing/2014/main" id="{57F012AB-6E76-0B4A-48C6-59600CC41748}"/>
              </a:ext>
            </a:extLst>
          </p:cNvPr>
          <p:cNvSpPr txBox="1"/>
          <p:nvPr/>
        </p:nvSpPr>
        <p:spPr>
          <a:xfrm>
            <a:off x="2207199" y="88244"/>
            <a:ext cx="7767064" cy="461665"/>
          </a:xfrm>
          <a:prstGeom prst="rect">
            <a:avLst/>
          </a:prstGeom>
          <a:solidFill>
            <a:schemeClr val="bg2"/>
          </a:solidFill>
          <a:ln>
            <a:solidFill>
              <a:schemeClr val="tx1"/>
            </a:solidFill>
          </a:ln>
        </p:spPr>
        <p:txBody>
          <a:bodyPr wrap="square" rtlCol="0">
            <a:spAutoFit/>
          </a:bodyPr>
          <a:lstStyle/>
          <a:p>
            <a:r>
              <a:rPr lang="en-US" sz="2400" dirty="0"/>
              <a:t>Colorectal Cancer in Louisiana &amp; Primary Care Physicians</a:t>
            </a:r>
          </a:p>
        </p:txBody>
      </p:sp>
      <p:pic>
        <p:nvPicPr>
          <p:cNvPr id="9" name="Picture 8">
            <a:extLst>
              <a:ext uri="{FF2B5EF4-FFF2-40B4-BE49-F238E27FC236}">
                <a16:creationId xmlns:a16="http://schemas.microsoft.com/office/drawing/2014/main" id="{FD0C9FAE-348B-4039-2AF4-EF0DB2D5CF2A}"/>
              </a:ext>
            </a:extLst>
          </p:cNvPr>
          <p:cNvPicPr>
            <a:picLocks noChangeAspect="1"/>
          </p:cNvPicPr>
          <p:nvPr/>
        </p:nvPicPr>
        <p:blipFill>
          <a:blip r:embed="rId4"/>
          <a:stretch>
            <a:fillRect/>
          </a:stretch>
        </p:blipFill>
        <p:spPr>
          <a:xfrm>
            <a:off x="901259" y="923602"/>
            <a:ext cx="3248010" cy="2752260"/>
          </a:xfrm>
          <a:prstGeom prst="rect">
            <a:avLst/>
          </a:prstGeom>
          <a:ln>
            <a:solidFill>
              <a:schemeClr val="tx1"/>
            </a:solidFill>
          </a:ln>
        </p:spPr>
      </p:pic>
      <p:pic>
        <p:nvPicPr>
          <p:cNvPr id="11" name="Picture 10">
            <a:extLst>
              <a:ext uri="{FF2B5EF4-FFF2-40B4-BE49-F238E27FC236}">
                <a16:creationId xmlns:a16="http://schemas.microsoft.com/office/drawing/2014/main" id="{4BED2E0B-E3D4-8CE0-9FF2-59A5C6719565}"/>
              </a:ext>
            </a:extLst>
          </p:cNvPr>
          <p:cNvPicPr>
            <a:picLocks noChangeAspect="1"/>
          </p:cNvPicPr>
          <p:nvPr/>
        </p:nvPicPr>
        <p:blipFill>
          <a:blip r:embed="rId5"/>
          <a:stretch>
            <a:fillRect/>
          </a:stretch>
        </p:blipFill>
        <p:spPr>
          <a:xfrm>
            <a:off x="255020" y="3735122"/>
            <a:ext cx="4540488" cy="3069819"/>
          </a:xfrm>
          <a:prstGeom prst="rect">
            <a:avLst/>
          </a:prstGeom>
          <a:ln>
            <a:solidFill>
              <a:schemeClr val="tx1"/>
            </a:solidFill>
          </a:ln>
        </p:spPr>
      </p:pic>
      <p:pic>
        <p:nvPicPr>
          <p:cNvPr id="16" name="Picture 15">
            <a:extLst>
              <a:ext uri="{FF2B5EF4-FFF2-40B4-BE49-F238E27FC236}">
                <a16:creationId xmlns:a16="http://schemas.microsoft.com/office/drawing/2014/main" id="{D01EC88E-1B3E-AD88-7BE1-591F9E4732C0}"/>
              </a:ext>
            </a:extLst>
          </p:cNvPr>
          <p:cNvPicPr>
            <a:picLocks noChangeAspect="1"/>
          </p:cNvPicPr>
          <p:nvPr/>
        </p:nvPicPr>
        <p:blipFill>
          <a:blip r:embed="rId6"/>
          <a:stretch>
            <a:fillRect/>
          </a:stretch>
        </p:blipFill>
        <p:spPr>
          <a:xfrm>
            <a:off x="8727958" y="661057"/>
            <a:ext cx="3030425" cy="2836054"/>
          </a:xfrm>
          <a:prstGeom prst="rect">
            <a:avLst/>
          </a:prstGeom>
          <a:ln>
            <a:solidFill>
              <a:schemeClr val="tx1"/>
            </a:solidFill>
          </a:ln>
        </p:spPr>
      </p:pic>
      <p:sp>
        <p:nvSpPr>
          <p:cNvPr id="17" name="TextBox 16">
            <a:extLst>
              <a:ext uri="{FF2B5EF4-FFF2-40B4-BE49-F238E27FC236}">
                <a16:creationId xmlns:a16="http://schemas.microsoft.com/office/drawing/2014/main" id="{5DEF4DDD-C5B9-37FE-FDA3-0861BFD3B4C7}"/>
              </a:ext>
            </a:extLst>
          </p:cNvPr>
          <p:cNvSpPr txBox="1"/>
          <p:nvPr/>
        </p:nvSpPr>
        <p:spPr>
          <a:xfrm>
            <a:off x="156215" y="587973"/>
            <a:ext cx="5041445" cy="307777"/>
          </a:xfrm>
          <a:prstGeom prst="rect">
            <a:avLst/>
          </a:prstGeom>
          <a:noFill/>
        </p:spPr>
        <p:txBody>
          <a:bodyPr wrap="none" rtlCol="0">
            <a:spAutoFit/>
          </a:bodyPr>
          <a:lstStyle/>
          <a:p>
            <a:r>
              <a:rPr lang="en-US" sz="1400" u="sng" dirty="0"/>
              <a:t>Data from State of Louisiana Board of Medical Examiners, 2023</a:t>
            </a:r>
          </a:p>
        </p:txBody>
      </p:sp>
      <p:sp>
        <p:nvSpPr>
          <p:cNvPr id="18" name="Oval 17">
            <a:extLst>
              <a:ext uri="{FF2B5EF4-FFF2-40B4-BE49-F238E27FC236}">
                <a16:creationId xmlns:a16="http://schemas.microsoft.com/office/drawing/2014/main" id="{6CFE7DB8-3C8D-3FA0-DFD7-2473C06F4C40}"/>
              </a:ext>
            </a:extLst>
          </p:cNvPr>
          <p:cNvSpPr/>
          <p:nvPr/>
        </p:nvSpPr>
        <p:spPr>
          <a:xfrm>
            <a:off x="9318661" y="3565617"/>
            <a:ext cx="1311204" cy="115116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0EDB278-DDC9-ECA8-3567-81AC5001F2F1}"/>
              </a:ext>
            </a:extLst>
          </p:cNvPr>
          <p:cNvSpPr/>
          <p:nvPr/>
        </p:nvSpPr>
        <p:spPr>
          <a:xfrm>
            <a:off x="3092519" y="3223983"/>
            <a:ext cx="356615" cy="20501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98A52E-AC3F-6CBD-A279-917D6685C041}"/>
              </a:ext>
            </a:extLst>
          </p:cNvPr>
          <p:cNvSpPr/>
          <p:nvPr/>
        </p:nvSpPr>
        <p:spPr>
          <a:xfrm>
            <a:off x="3092519" y="2863895"/>
            <a:ext cx="513708" cy="2050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4A74987-E3C0-69E1-F636-FAF9C5A4168B}"/>
              </a:ext>
            </a:extLst>
          </p:cNvPr>
          <p:cNvSpPr/>
          <p:nvPr/>
        </p:nvSpPr>
        <p:spPr>
          <a:xfrm>
            <a:off x="9318661" y="1870109"/>
            <a:ext cx="791110" cy="72026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689067-8886-7047-1EB6-A9ED0810DFB5}"/>
              </a:ext>
            </a:extLst>
          </p:cNvPr>
          <p:cNvSpPr txBox="1"/>
          <p:nvPr/>
        </p:nvSpPr>
        <p:spPr>
          <a:xfrm>
            <a:off x="5527497" y="6509124"/>
            <a:ext cx="6934359" cy="400110"/>
          </a:xfrm>
          <a:prstGeom prst="rect">
            <a:avLst/>
          </a:prstGeom>
          <a:noFill/>
        </p:spPr>
        <p:txBody>
          <a:bodyPr wrap="square" rtlCol="0">
            <a:spAutoFit/>
          </a:bodyPr>
          <a:lstStyle/>
          <a:p>
            <a:r>
              <a:rPr lang="en-US" sz="1000" dirty="0"/>
              <a:t>https://www.nola.com/entertainment_life/louisiana_health/louisiana-health-primary-care-doctors/article_40ac3512-7510-11ef-b597-331131e58110.html</a:t>
            </a:r>
          </a:p>
        </p:txBody>
      </p:sp>
    </p:spTree>
    <p:extLst>
      <p:ext uri="{BB962C8B-B14F-4D97-AF65-F5344CB8AC3E}">
        <p14:creationId xmlns:p14="http://schemas.microsoft.com/office/powerpoint/2010/main" val="369309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4"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2933-C663-F53F-3BC8-AD9C51078897}"/>
              </a:ext>
            </a:extLst>
          </p:cNvPr>
          <p:cNvSpPr>
            <a:spLocks noGrp="1"/>
          </p:cNvSpPr>
          <p:nvPr>
            <p:ph type="title"/>
          </p:nvPr>
        </p:nvSpPr>
        <p:spPr>
          <a:xfrm>
            <a:off x="2856429" y="447496"/>
            <a:ext cx="6631541" cy="672387"/>
          </a:xfrm>
          <a:solidFill>
            <a:schemeClr val="bg2"/>
          </a:solidFill>
          <a:ln>
            <a:solidFill>
              <a:schemeClr val="tx1"/>
            </a:solidFill>
          </a:ln>
        </p:spPr>
        <p:txBody>
          <a:bodyPr>
            <a:normAutofit/>
          </a:bodyPr>
          <a:lstStyle/>
          <a:p>
            <a:pPr algn="ctr"/>
            <a:r>
              <a:rPr lang="en-US" sz="3200" dirty="0"/>
              <a:t>Screening Info &amp; Methodology</a:t>
            </a:r>
          </a:p>
        </p:txBody>
      </p:sp>
      <p:sp>
        <p:nvSpPr>
          <p:cNvPr id="3" name="Content Placeholder 2">
            <a:extLst>
              <a:ext uri="{FF2B5EF4-FFF2-40B4-BE49-F238E27FC236}">
                <a16:creationId xmlns:a16="http://schemas.microsoft.com/office/drawing/2014/main" id="{801EA641-AD37-C48E-810F-20E61FC5A7C2}"/>
              </a:ext>
            </a:extLst>
          </p:cNvPr>
          <p:cNvSpPr>
            <a:spLocks noGrp="1"/>
          </p:cNvSpPr>
          <p:nvPr>
            <p:ph sz="half" idx="1"/>
          </p:nvPr>
        </p:nvSpPr>
        <p:spPr>
          <a:xfrm>
            <a:off x="838200" y="1825625"/>
            <a:ext cx="5181600" cy="1603375"/>
          </a:xfrm>
          <a:ln>
            <a:solidFill>
              <a:schemeClr val="tx1"/>
            </a:solidFill>
          </a:ln>
        </p:spPr>
        <p:txBody>
          <a:bodyPr/>
          <a:lstStyle/>
          <a:p>
            <a:r>
              <a:rPr lang="en-US" dirty="0"/>
              <a:t>USPTF recommends colorectal cancer screening for all adults ages </a:t>
            </a:r>
            <a:r>
              <a:rPr lang="en-US" b="1" dirty="0"/>
              <a:t>45-75.</a:t>
            </a:r>
          </a:p>
        </p:txBody>
      </p:sp>
      <p:sp>
        <p:nvSpPr>
          <p:cNvPr id="4" name="Content Placeholder 3">
            <a:extLst>
              <a:ext uri="{FF2B5EF4-FFF2-40B4-BE49-F238E27FC236}">
                <a16:creationId xmlns:a16="http://schemas.microsoft.com/office/drawing/2014/main" id="{12233E58-8E7E-1760-C495-053DFEEE2FA4}"/>
              </a:ext>
            </a:extLst>
          </p:cNvPr>
          <p:cNvSpPr>
            <a:spLocks noGrp="1"/>
          </p:cNvSpPr>
          <p:nvPr>
            <p:ph sz="half" idx="2"/>
          </p:nvPr>
        </p:nvSpPr>
        <p:spPr>
          <a:xfrm>
            <a:off x="6172200" y="1825624"/>
            <a:ext cx="5181600" cy="4708739"/>
          </a:xfrm>
          <a:ln>
            <a:solidFill>
              <a:schemeClr val="tx1"/>
            </a:solidFill>
          </a:ln>
        </p:spPr>
        <p:txBody>
          <a:bodyPr/>
          <a:lstStyle/>
          <a:p>
            <a:pPr marL="0" indent="0" algn="ctr">
              <a:buNone/>
            </a:pPr>
            <a:r>
              <a:rPr lang="en-US" u="sng" dirty="0"/>
              <a:t>Types of Screening</a:t>
            </a:r>
          </a:p>
          <a:p>
            <a:pPr marL="0" indent="0">
              <a:buNone/>
            </a:pPr>
            <a:r>
              <a:rPr lang="en-US" sz="2400" dirty="0"/>
              <a:t>Stool Based</a:t>
            </a:r>
          </a:p>
          <a:p>
            <a:r>
              <a:rPr lang="en-US" sz="2400" dirty="0"/>
              <a:t>Guaiac-based fecal occult blood test  (</a:t>
            </a:r>
            <a:r>
              <a:rPr lang="en-US" sz="2400" dirty="0" err="1"/>
              <a:t>gFOBT</a:t>
            </a:r>
            <a:r>
              <a:rPr lang="en-US" sz="2400" dirty="0"/>
              <a:t>) – yearly.</a:t>
            </a:r>
          </a:p>
          <a:p>
            <a:r>
              <a:rPr lang="en-US" sz="2400" dirty="0"/>
              <a:t>Fecal Immunochemical Test (FIT) – yearly.</a:t>
            </a:r>
          </a:p>
          <a:p>
            <a:r>
              <a:rPr lang="en-US" sz="2400" dirty="0"/>
              <a:t>Fit-DNA Test – every 3 years. </a:t>
            </a:r>
          </a:p>
          <a:p>
            <a:pPr marL="0" indent="0">
              <a:buNone/>
            </a:pPr>
            <a:r>
              <a:rPr lang="en-US" sz="2400" dirty="0"/>
              <a:t>Flexible Sigmoidoscopy – every 5 years. </a:t>
            </a:r>
          </a:p>
          <a:p>
            <a:pPr marL="0" indent="0">
              <a:buNone/>
            </a:pPr>
            <a:r>
              <a:rPr lang="en-US" sz="2400" dirty="0"/>
              <a:t>Colonoscopy – every 10 years. </a:t>
            </a:r>
          </a:p>
          <a:p>
            <a:pPr marL="0" indent="0">
              <a:buNone/>
            </a:pPr>
            <a:r>
              <a:rPr lang="en-US" sz="2400" dirty="0"/>
              <a:t>CT Colonography – every 5 years.</a:t>
            </a:r>
          </a:p>
        </p:txBody>
      </p:sp>
      <p:sp>
        <p:nvSpPr>
          <p:cNvPr id="5" name="TextBox 4">
            <a:extLst>
              <a:ext uri="{FF2B5EF4-FFF2-40B4-BE49-F238E27FC236}">
                <a16:creationId xmlns:a16="http://schemas.microsoft.com/office/drawing/2014/main" id="{C2FE0F7A-6E2F-1BC0-7BF7-99FCB9A3816C}"/>
              </a:ext>
            </a:extLst>
          </p:cNvPr>
          <p:cNvSpPr txBox="1"/>
          <p:nvPr/>
        </p:nvSpPr>
        <p:spPr>
          <a:xfrm>
            <a:off x="8607056" y="6611779"/>
            <a:ext cx="3584944" cy="246221"/>
          </a:xfrm>
          <a:prstGeom prst="rect">
            <a:avLst/>
          </a:prstGeom>
          <a:noFill/>
        </p:spPr>
        <p:txBody>
          <a:bodyPr wrap="square" rtlCol="0">
            <a:spAutoFit/>
          </a:bodyPr>
          <a:lstStyle/>
          <a:p>
            <a:r>
              <a:rPr lang="en-US" sz="1000" dirty="0"/>
              <a:t>https://www.cdc.gov/colorectal-cancer/screening/index.html</a:t>
            </a:r>
          </a:p>
        </p:txBody>
      </p:sp>
    </p:spTree>
    <p:extLst>
      <p:ext uri="{BB962C8B-B14F-4D97-AF65-F5344CB8AC3E}">
        <p14:creationId xmlns:p14="http://schemas.microsoft.com/office/powerpoint/2010/main" val="365227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F760-FA8F-CCC9-B4FA-AD5F921039C2}"/>
              </a:ext>
            </a:extLst>
          </p:cNvPr>
          <p:cNvSpPr>
            <a:spLocks noGrp="1"/>
          </p:cNvSpPr>
          <p:nvPr>
            <p:ph type="title"/>
          </p:nvPr>
        </p:nvSpPr>
        <p:spPr>
          <a:xfrm>
            <a:off x="5054886" y="403227"/>
            <a:ext cx="6740702" cy="922139"/>
          </a:xfrm>
          <a:solidFill>
            <a:schemeClr val="bg2"/>
          </a:solidFill>
          <a:ln>
            <a:solidFill>
              <a:schemeClr val="tx1"/>
            </a:solidFill>
          </a:ln>
        </p:spPr>
        <p:txBody>
          <a:bodyPr>
            <a:normAutofit/>
          </a:bodyPr>
          <a:lstStyle/>
          <a:p>
            <a:pPr algn="ctr"/>
            <a:r>
              <a:rPr lang="en-US" sz="2800" dirty="0"/>
              <a:t>Louisiana Colorectal Cancer Screening Modality Trends 2022-2024 </a:t>
            </a:r>
            <a:r>
              <a:rPr lang="en-US" sz="1600" i="1" dirty="0"/>
              <a:t>(ACLA Data)</a:t>
            </a:r>
          </a:p>
        </p:txBody>
      </p:sp>
      <p:pic>
        <p:nvPicPr>
          <p:cNvPr id="7" name="Picture 6">
            <a:extLst>
              <a:ext uri="{FF2B5EF4-FFF2-40B4-BE49-F238E27FC236}">
                <a16:creationId xmlns:a16="http://schemas.microsoft.com/office/drawing/2014/main" id="{7CC671EF-1A13-A57A-3184-FC89D83FCB7F}"/>
              </a:ext>
            </a:extLst>
          </p:cNvPr>
          <p:cNvPicPr>
            <a:picLocks noChangeAspect="1"/>
          </p:cNvPicPr>
          <p:nvPr/>
        </p:nvPicPr>
        <p:blipFill>
          <a:blip r:embed="rId2"/>
          <a:stretch>
            <a:fillRect/>
          </a:stretch>
        </p:blipFill>
        <p:spPr>
          <a:xfrm>
            <a:off x="102106" y="565079"/>
            <a:ext cx="4295073" cy="3302706"/>
          </a:xfrm>
          <a:prstGeom prst="rect">
            <a:avLst/>
          </a:prstGeom>
        </p:spPr>
      </p:pic>
      <p:pic>
        <p:nvPicPr>
          <p:cNvPr id="10" name="Picture 9">
            <a:extLst>
              <a:ext uri="{FF2B5EF4-FFF2-40B4-BE49-F238E27FC236}">
                <a16:creationId xmlns:a16="http://schemas.microsoft.com/office/drawing/2014/main" id="{F7FE0ECA-04E5-4F3C-17E3-DCC9C137D151}"/>
              </a:ext>
            </a:extLst>
          </p:cNvPr>
          <p:cNvPicPr>
            <a:picLocks noChangeAspect="1"/>
          </p:cNvPicPr>
          <p:nvPr/>
        </p:nvPicPr>
        <p:blipFill>
          <a:blip r:embed="rId3"/>
          <a:stretch>
            <a:fillRect/>
          </a:stretch>
        </p:blipFill>
        <p:spPr>
          <a:xfrm>
            <a:off x="3710493" y="1696589"/>
            <a:ext cx="4565530" cy="3488921"/>
          </a:xfrm>
          <a:prstGeom prst="rect">
            <a:avLst/>
          </a:prstGeom>
        </p:spPr>
      </p:pic>
      <p:pic>
        <p:nvPicPr>
          <p:cNvPr id="11" name="Picture 10">
            <a:extLst>
              <a:ext uri="{FF2B5EF4-FFF2-40B4-BE49-F238E27FC236}">
                <a16:creationId xmlns:a16="http://schemas.microsoft.com/office/drawing/2014/main" id="{09CFBC6C-64B5-B0DC-14F0-885B2885F5C1}"/>
              </a:ext>
            </a:extLst>
          </p:cNvPr>
          <p:cNvPicPr>
            <a:picLocks noChangeAspect="1"/>
          </p:cNvPicPr>
          <p:nvPr/>
        </p:nvPicPr>
        <p:blipFill>
          <a:blip r:embed="rId4"/>
          <a:stretch>
            <a:fillRect/>
          </a:stretch>
        </p:blipFill>
        <p:spPr>
          <a:xfrm>
            <a:off x="7409310" y="2965852"/>
            <a:ext cx="4680584" cy="3488921"/>
          </a:xfrm>
          <a:prstGeom prst="rect">
            <a:avLst/>
          </a:prstGeom>
        </p:spPr>
      </p:pic>
      <p:sp>
        <p:nvSpPr>
          <p:cNvPr id="3" name="TextBox 2">
            <a:extLst>
              <a:ext uri="{FF2B5EF4-FFF2-40B4-BE49-F238E27FC236}">
                <a16:creationId xmlns:a16="http://schemas.microsoft.com/office/drawing/2014/main" id="{0E515F25-94A8-CB22-176E-1B84940F062D}"/>
              </a:ext>
            </a:extLst>
          </p:cNvPr>
          <p:cNvSpPr txBox="1"/>
          <p:nvPr/>
        </p:nvSpPr>
        <p:spPr>
          <a:xfrm>
            <a:off x="303882" y="4035946"/>
            <a:ext cx="3204836" cy="2554545"/>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000" dirty="0"/>
              <a:t>Colonoscopy is the most common screening modality, although decreasing.</a:t>
            </a:r>
          </a:p>
          <a:p>
            <a:r>
              <a:rPr lang="en-US" sz="2000" dirty="0"/>
              <a:t> </a:t>
            </a:r>
          </a:p>
          <a:p>
            <a:pPr marL="342900" indent="-342900">
              <a:buFont typeface="Arial" panose="020B0604020202020204" pitchFamily="34" charset="0"/>
              <a:buChar char="•"/>
            </a:pPr>
            <a:r>
              <a:rPr lang="en-US" sz="2000" dirty="0"/>
              <a:t>Stool DNA Screening has quadrupled since 2022.</a:t>
            </a:r>
          </a:p>
        </p:txBody>
      </p:sp>
    </p:spTree>
    <p:extLst>
      <p:ext uri="{BB962C8B-B14F-4D97-AF65-F5344CB8AC3E}">
        <p14:creationId xmlns:p14="http://schemas.microsoft.com/office/powerpoint/2010/main" val="3516884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47afd16-a725-4e2f-9260-fce3985944dc}" enabled="0" method="" siteId="{047afd16-a725-4e2f-9260-fce3985944dc}" removed="1"/>
</clbl:labelList>
</file>

<file path=docProps/app.xml><?xml version="1.0" encoding="utf-8"?>
<Properties xmlns="http://schemas.openxmlformats.org/officeDocument/2006/extended-properties" xmlns:vt="http://schemas.openxmlformats.org/officeDocument/2006/docPropsVTypes">
  <TotalTime>11210</TotalTime>
  <Words>1479</Words>
  <Application>Microsoft Office PowerPoint</Application>
  <PresentationFormat>Widescreen</PresentationFormat>
  <Paragraphs>111</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freight-sans-pro</vt:lpstr>
      <vt:lpstr>Office Theme</vt:lpstr>
      <vt:lpstr>Colon and Rectal Cancer in Louisiana: Incidence, Mortality, Screening, and the Role of Primary Care Physicians</vt:lpstr>
      <vt:lpstr>Disclosure</vt:lpstr>
      <vt:lpstr>Background Information</vt:lpstr>
      <vt:lpstr>PowerPoint Presentation</vt:lpstr>
      <vt:lpstr>PowerPoint Presentation</vt:lpstr>
      <vt:lpstr>Colorectal Cancer in Louisiana – Continued (LSU Tumor Board Registry Data)</vt:lpstr>
      <vt:lpstr>PowerPoint Presentation</vt:lpstr>
      <vt:lpstr>Screening Info &amp; Methodology</vt:lpstr>
      <vt:lpstr>Louisiana Colorectal Cancer Screening Modality Trends 2022-2024 (ACLA Data)</vt:lpstr>
      <vt:lpstr>Current State of Louisiana Colorectal Cancer Screening Rates (ACLA Data)</vt:lpstr>
      <vt:lpstr>Current State of Louisiana Colorectal Cancer Screening Rates – Continued (ACLA DATA)</vt:lpstr>
      <vt:lpstr>Louisiana Primary Care Physician Visits (ACLA Data)</vt:lpstr>
      <vt:lpstr>Colorectal Cancer Screening and PCP Visits (ACLA Data)</vt:lpstr>
      <vt:lpstr>Summary of Data</vt:lpstr>
      <vt:lpstr>Current ACLA Initiatives and Further Suggestions</vt:lpstr>
      <vt:lpstr>Acknowledgements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Colorectal Cancer Screening Rates Compared to Primary Care Visit Rates in Louisiana</dc:title>
  <dc:creator>Fury, Rutger J.</dc:creator>
  <cp:lastModifiedBy>Fury, Rutger J.</cp:lastModifiedBy>
  <cp:revision>59</cp:revision>
  <dcterms:created xsi:type="dcterms:W3CDTF">2025-01-18T22:05:15Z</dcterms:created>
  <dcterms:modified xsi:type="dcterms:W3CDTF">2025-02-07T21:53:35Z</dcterms:modified>
</cp:coreProperties>
</file>