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59" r:id="rId5"/>
    <p:sldId id="276" r:id="rId6"/>
    <p:sldId id="263" r:id="rId7"/>
    <p:sldId id="278" r:id="rId8"/>
    <p:sldId id="274" r:id="rId9"/>
    <p:sldId id="280" r:id="rId10"/>
    <p:sldId id="282" r:id="rId11"/>
    <p:sldId id="273" r:id="rId12"/>
    <p:sldId id="283" r:id="rId13"/>
    <p:sldId id="281" r:id="rId14"/>
    <p:sldId id="284" r:id="rId15"/>
    <p:sldId id="287" r:id="rId16"/>
    <p:sldId id="288" r:id="rId17"/>
    <p:sldId id="289" r:id="rId18"/>
    <p:sldId id="285" r:id="rId19"/>
    <p:sldId id="28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80244"/>
  </p:normalViewPr>
  <p:slideViewPr>
    <p:cSldViewPr snapToGrid="0" snapToObjects="1">
      <p:cViewPr>
        <p:scale>
          <a:sx n="65" d="100"/>
          <a:sy n="65" d="100"/>
        </p:scale>
        <p:origin x="6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ACLA Member Age</a:t>
            </a:r>
          </a:p>
          <a:p>
            <a:pPr>
              <a:defRPr/>
            </a:pPr>
            <a:r>
              <a:rPr lang="en-US" dirty="0"/>
              <a:t>n = 25,751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# Compliant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Sheet1!$D$11:$D$15</c:f>
              <c:numCache>
                <c:formatCode>General</c:formatCode>
                <c:ptCount val="5"/>
                <c:pt idx="0">
                  <c:v>3223</c:v>
                </c:pt>
                <c:pt idx="1">
                  <c:v>5386</c:v>
                </c:pt>
                <c:pt idx="2">
                  <c:v>2846</c:v>
                </c:pt>
                <c:pt idx="3">
                  <c:v>1677</c:v>
                </c:pt>
                <c:pt idx="4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0-EF4E-BA17-487D231C2939}"/>
            </c:ext>
          </c:extLst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# Non-Compliant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Sheet1!$E$11:$E$15</c:f>
              <c:numCache>
                <c:formatCode>General</c:formatCode>
                <c:ptCount val="5"/>
                <c:pt idx="0">
                  <c:v>2255</c:v>
                </c:pt>
                <c:pt idx="1">
                  <c:v>3658</c:v>
                </c:pt>
                <c:pt idx="2">
                  <c:v>2672</c:v>
                </c:pt>
                <c:pt idx="3">
                  <c:v>2069</c:v>
                </c:pt>
                <c:pt idx="4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0-EF4E-BA17-487D231C2939}"/>
            </c:ext>
          </c:extLst>
        </c:ser>
        <c:ser>
          <c:idx val="2"/>
          <c:order val="2"/>
          <c:tx>
            <c:strRef>
              <c:f>Sheet1!$F$10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Sheet1!$F$11:$F$15</c:f>
              <c:numCache>
                <c:formatCode>General</c:formatCode>
                <c:ptCount val="5"/>
                <c:pt idx="0">
                  <c:v>5478</c:v>
                </c:pt>
                <c:pt idx="1">
                  <c:v>9044</c:v>
                </c:pt>
                <c:pt idx="2">
                  <c:v>5518</c:v>
                </c:pt>
                <c:pt idx="3">
                  <c:v>3746</c:v>
                </c:pt>
                <c:pt idx="4">
                  <c:v>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0-EF4E-BA17-487D231C2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822367"/>
        <c:axId val="1873789056"/>
      </c:barChart>
      <c:catAx>
        <c:axId val="15298223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Range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789056"/>
        <c:crosses val="autoZero"/>
        <c:auto val="1"/>
        <c:lblAlgn val="ctr"/>
        <c:lblOffset val="100"/>
        <c:noMultiLvlLbl val="0"/>
      </c:catAx>
      <c:valAx>
        <c:axId val="18737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2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ACLA Member Age</a:t>
            </a:r>
          </a:p>
          <a:p>
            <a:pPr>
              <a:defRPr/>
            </a:pPr>
            <a:r>
              <a:rPr lang="en-US" dirty="0"/>
              <a:t>n = 25,751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# Compliant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Sheet1!$D$11:$D$15</c:f>
              <c:numCache>
                <c:formatCode>General</c:formatCode>
                <c:ptCount val="5"/>
                <c:pt idx="0">
                  <c:v>3223</c:v>
                </c:pt>
                <c:pt idx="1">
                  <c:v>5386</c:v>
                </c:pt>
                <c:pt idx="2">
                  <c:v>2846</c:v>
                </c:pt>
                <c:pt idx="3">
                  <c:v>1677</c:v>
                </c:pt>
                <c:pt idx="4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0-EF4E-BA17-487D231C2939}"/>
            </c:ext>
          </c:extLst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# Non-Compliant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Sheet1!$E$11:$E$15</c:f>
              <c:numCache>
                <c:formatCode>General</c:formatCode>
                <c:ptCount val="5"/>
                <c:pt idx="0">
                  <c:v>2255</c:v>
                </c:pt>
                <c:pt idx="1">
                  <c:v>3658</c:v>
                </c:pt>
                <c:pt idx="2">
                  <c:v>2672</c:v>
                </c:pt>
                <c:pt idx="3">
                  <c:v>2069</c:v>
                </c:pt>
                <c:pt idx="4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0-EF4E-BA17-487D231C2939}"/>
            </c:ext>
          </c:extLst>
        </c:ser>
        <c:ser>
          <c:idx val="2"/>
          <c:order val="2"/>
          <c:tx>
            <c:strRef>
              <c:f>Sheet1!$F$10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Sheet1!$C$11:$C$15</c:f>
              <c:strCache>
                <c:ptCount val="5"/>
                <c:pt idx="0">
                  <c:v>24-29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60-64</c:v>
                </c:pt>
              </c:strCache>
            </c:strRef>
          </c:cat>
          <c:val>
            <c:numRef>
              <c:f>Sheet1!$F$11:$F$15</c:f>
              <c:numCache>
                <c:formatCode>General</c:formatCode>
                <c:ptCount val="5"/>
                <c:pt idx="0">
                  <c:v>5478</c:v>
                </c:pt>
                <c:pt idx="1">
                  <c:v>9044</c:v>
                </c:pt>
                <c:pt idx="2">
                  <c:v>5518</c:v>
                </c:pt>
                <c:pt idx="3">
                  <c:v>3746</c:v>
                </c:pt>
                <c:pt idx="4">
                  <c:v>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0-EF4E-BA17-487D231C2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822367"/>
        <c:axId val="1873789056"/>
      </c:barChart>
      <c:catAx>
        <c:axId val="15298223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Range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789056"/>
        <c:crosses val="autoZero"/>
        <c:auto val="1"/>
        <c:lblAlgn val="ctr"/>
        <c:lblOffset val="100"/>
        <c:noMultiLvlLbl val="0"/>
      </c:catAx>
      <c:valAx>
        <c:axId val="18737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2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F2FBF-81B5-4B35-8489-877FEE23D2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4F0434-96C1-4D97-969A-7DBAC0FCA815}">
      <dgm:prSet custT="1"/>
      <dgm:spPr/>
      <dgm:t>
        <a:bodyPr/>
        <a:lstStyle/>
        <a:p>
          <a:r>
            <a:rPr lang="en-US" sz="1400" dirty="0"/>
            <a:t>Worldwide, cervical cancer is the 4</a:t>
          </a:r>
          <a:r>
            <a:rPr lang="en-US" sz="1400" baseline="30000" dirty="0"/>
            <a:t>th</a:t>
          </a:r>
          <a:r>
            <a:rPr lang="en-US" sz="1400" dirty="0"/>
            <a:t> most common cancer among women. Louisiana has the </a:t>
          </a:r>
          <a:r>
            <a:rPr lang="en-US" sz="1400" b="1" dirty="0"/>
            <a:t>4</a:t>
          </a:r>
          <a:r>
            <a:rPr lang="en-US" sz="1400" b="1" baseline="30000" dirty="0"/>
            <a:t>th</a:t>
          </a:r>
          <a:r>
            <a:rPr lang="en-US" sz="1400" b="1" dirty="0"/>
            <a:t> highest death rate </a:t>
          </a:r>
          <a:r>
            <a:rPr lang="en-US" sz="1400" b="0" dirty="0"/>
            <a:t>for cervical cancer in the U.S.</a:t>
          </a:r>
          <a:endParaRPr lang="en-US" sz="1400" dirty="0"/>
        </a:p>
      </dgm:t>
    </dgm:pt>
    <dgm:pt modelId="{ECB33461-92AD-43C4-9541-1065749FF5AD}" type="parTrans" cxnId="{CEFA815A-27A9-43B4-B6D2-4E77FC30882C}">
      <dgm:prSet/>
      <dgm:spPr/>
      <dgm:t>
        <a:bodyPr/>
        <a:lstStyle/>
        <a:p>
          <a:endParaRPr lang="en-US"/>
        </a:p>
      </dgm:t>
    </dgm:pt>
    <dgm:pt modelId="{EB6D586A-59D4-4880-A52F-DEE408E81498}" type="sibTrans" cxnId="{CEFA815A-27A9-43B4-B6D2-4E77FC30882C}">
      <dgm:prSet/>
      <dgm:spPr/>
      <dgm:t>
        <a:bodyPr/>
        <a:lstStyle/>
        <a:p>
          <a:endParaRPr lang="en-US"/>
        </a:p>
      </dgm:t>
    </dgm:pt>
    <dgm:pt modelId="{CB96B210-BF5F-4E1E-980D-A32F8CCA767E}">
      <dgm:prSet custT="1"/>
      <dgm:spPr/>
      <dgm:t>
        <a:bodyPr/>
        <a:lstStyle/>
        <a:p>
          <a:r>
            <a:rPr lang="en-US" sz="1400" dirty="0"/>
            <a:t>As these strains of HPV are asymptomatic, regular screening for abnormally growing and/or HPV-containing cells in the cervix is paramount for the prevention (as well as the early detection and treatment of) cervical cancer.</a:t>
          </a:r>
        </a:p>
      </dgm:t>
    </dgm:pt>
    <dgm:pt modelId="{8476486F-321F-4DDE-9BD3-F9BD5BFEFDEE}" type="parTrans" cxnId="{E758F24A-F18B-46C2-ADA7-81F402B516BF}">
      <dgm:prSet/>
      <dgm:spPr/>
      <dgm:t>
        <a:bodyPr/>
        <a:lstStyle/>
        <a:p>
          <a:endParaRPr lang="en-US"/>
        </a:p>
      </dgm:t>
    </dgm:pt>
    <dgm:pt modelId="{C7DDF6F2-DCE5-4510-972C-8F0DC08C0AAF}" type="sibTrans" cxnId="{E758F24A-F18B-46C2-ADA7-81F402B516BF}">
      <dgm:prSet/>
      <dgm:spPr/>
      <dgm:t>
        <a:bodyPr/>
        <a:lstStyle/>
        <a:p>
          <a:endParaRPr lang="en-US"/>
        </a:p>
      </dgm:t>
    </dgm:pt>
    <dgm:pt modelId="{86A6B905-E91B-4417-8A61-A81B9BF4CC64}">
      <dgm:prSet custT="1"/>
      <dgm:spPr/>
      <dgm:t>
        <a:bodyPr/>
        <a:lstStyle/>
        <a:p>
          <a:r>
            <a:rPr lang="en-US" sz="1400" dirty="0"/>
            <a:t>Thanks to regular screenings (and, more recently, vaccination for HPV), cervical cancer is arguably the most preventable type of cancer.</a:t>
          </a:r>
        </a:p>
      </dgm:t>
    </dgm:pt>
    <dgm:pt modelId="{3B41C766-FA27-44BE-A2DC-CFB2B1362B53}" type="parTrans" cxnId="{F727295A-66BA-4176-9D79-D99A0A5437F0}">
      <dgm:prSet/>
      <dgm:spPr/>
      <dgm:t>
        <a:bodyPr/>
        <a:lstStyle/>
        <a:p>
          <a:endParaRPr lang="en-US"/>
        </a:p>
      </dgm:t>
    </dgm:pt>
    <dgm:pt modelId="{C977D62D-70AC-43D1-A1BE-BF1C2E801D34}" type="sibTrans" cxnId="{F727295A-66BA-4176-9D79-D99A0A5437F0}">
      <dgm:prSet/>
      <dgm:spPr/>
      <dgm:t>
        <a:bodyPr/>
        <a:lstStyle/>
        <a:p>
          <a:endParaRPr lang="en-US"/>
        </a:p>
      </dgm:t>
    </dgm:pt>
    <dgm:pt modelId="{7517ADB6-F6FD-47FB-B84E-87A6B7D35FDB}">
      <dgm:prSet custT="1"/>
      <dgm:spPr/>
      <dgm:t>
        <a:bodyPr/>
        <a:lstStyle/>
        <a:p>
          <a:r>
            <a:rPr lang="en-US" sz="1400" dirty="0"/>
            <a:t>Persistent infection with any high-risk strain of human papillomavirus (HPV) is the cause of cervical cancer.</a:t>
          </a:r>
        </a:p>
      </dgm:t>
    </dgm:pt>
    <dgm:pt modelId="{2F20EAC6-9633-46BA-B51F-534382FA8FA1}" type="sibTrans" cxnId="{8982DA9C-DAD1-4EBC-9CD9-61C7FAE728ED}">
      <dgm:prSet/>
      <dgm:spPr/>
      <dgm:t>
        <a:bodyPr/>
        <a:lstStyle/>
        <a:p>
          <a:endParaRPr lang="en-US"/>
        </a:p>
      </dgm:t>
    </dgm:pt>
    <dgm:pt modelId="{565B89B5-9930-493A-A2D9-942E8523E33E}" type="parTrans" cxnId="{8982DA9C-DAD1-4EBC-9CD9-61C7FAE728ED}">
      <dgm:prSet/>
      <dgm:spPr/>
      <dgm:t>
        <a:bodyPr/>
        <a:lstStyle/>
        <a:p>
          <a:endParaRPr lang="en-US"/>
        </a:p>
      </dgm:t>
    </dgm:pt>
    <dgm:pt modelId="{C7615101-78FD-A64D-A7F9-699D44408D20}" type="pres">
      <dgm:prSet presAssocID="{91BF2FBF-81B5-4B35-8489-877FEE23D238}" presName="linear" presStyleCnt="0">
        <dgm:presLayoutVars>
          <dgm:animLvl val="lvl"/>
          <dgm:resizeHandles val="exact"/>
        </dgm:presLayoutVars>
      </dgm:prSet>
      <dgm:spPr/>
    </dgm:pt>
    <dgm:pt modelId="{89380036-0E06-284F-BF31-8B5F77F6B513}" type="pres">
      <dgm:prSet presAssocID="{DA4F0434-96C1-4D97-969A-7DBAC0FCA8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550682-DE72-EC4E-B1C0-CEB7DF9F4F17}" type="pres">
      <dgm:prSet presAssocID="{EB6D586A-59D4-4880-A52F-DEE408E81498}" presName="spacer" presStyleCnt="0"/>
      <dgm:spPr/>
    </dgm:pt>
    <dgm:pt modelId="{8907509A-8C52-0B48-9E57-00E765F8435D}" type="pres">
      <dgm:prSet presAssocID="{7517ADB6-F6FD-47FB-B84E-87A6B7D35F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EA25C4-9A71-FE4F-9D84-D9EA41AE85B4}" type="pres">
      <dgm:prSet presAssocID="{2F20EAC6-9633-46BA-B51F-534382FA8FA1}" presName="spacer" presStyleCnt="0"/>
      <dgm:spPr/>
    </dgm:pt>
    <dgm:pt modelId="{348DD8A4-83A3-794C-A685-CCDA08D3877E}" type="pres">
      <dgm:prSet presAssocID="{CB96B210-BF5F-4E1E-980D-A32F8CCA767E}" presName="parentText" presStyleLbl="node1" presStyleIdx="2" presStyleCnt="4" custScaleY="138427">
        <dgm:presLayoutVars>
          <dgm:chMax val="0"/>
          <dgm:bulletEnabled val="1"/>
        </dgm:presLayoutVars>
      </dgm:prSet>
      <dgm:spPr/>
    </dgm:pt>
    <dgm:pt modelId="{0C9D07D5-06E8-0745-BB8F-B59BA1C51B22}" type="pres">
      <dgm:prSet presAssocID="{C7DDF6F2-DCE5-4510-972C-8F0DC08C0AAF}" presName="spacer" presStyleCnt="0"/>
      <dgm:spPr/>
    </dgm:pt>
    <dgm:pt modelId="{E39196AE-F81D-EE44-BF24-2E6B8B24157E}" type="pres">
      <dgm:prSet presAssocID="{86A6B905-E91B-4417-8A61-A81B9BF4CC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53BE12-17C9-5B4F-B704-8815D37FEF5A}" type="presOf" srcId="{DA4F0434-96C1-4D97-969A-7DBAC0FCA815}" destId="{89380036-0E06-284F-BF31-8B5F77F6B513}" srcOrd="0" destOrd="0" presId="urn:microsoft.com/office/officeart/2005/8/layout/vList2"/>
    <dgm:cxn modelId="{F7B30329-F157-DE4D-9D54-9422B494889B}" type="presOf" srcId="{7517ADB6-F6FD-47FB-B84E-87A6B7D35FDB}" destId="{8907509A-8C52-0B48-9E57-00E765F8435D}" srcOrd="0" destOrd="0" presId="urn:microsoft.com/office/officeart/2005/8/layout/vList2"/>
    <dgm:cxn modelId="{6A3D2B3F-8C35-8443-991A-F43AA335B1F5}" type="presOf" srcId="{86A6B905-E91B-4417-8A61-A81B9BF4CC64}" destId="{E39196AE-F81D-EE44-BF24-2E6B8B24157E}" srcOrd="0" destOrd="0" presId="urn:microsoft.com/office/officeart/2005/8/layout/vList2"/>
    <dgm:cxn modelId="{3A175348-4DEB-8948-9EE5-D5BE6700BBD2}" type="presOf" srcId="{91BF2FBF-81B5-4B35-8489-877FEE23D238}" destId="{C7615101-78FD-A64D-A7F9-699D44408D20}" srcOrd="0" destOrd="0" presId="urn:microsoft.com/office/officeart/2005/8/layout/vList2"/>
    <dgm:cxn modelId="{E758F24A-F18B-46C2-ADA7-81F402B516BF}" srcId="{91BF2FBF-81B5-4B35-8489-877FEE23D238}" destId="{CB96B210-BF5F-4E1E-980D-A32F8CCA767E}" srcOrd="2" destOrd="0" parTransId="{8476486F-321F-4DDE-9BD3-F9BD5BFEFDEE}" sibTransId="{C7DDF6F2-DCE5-4510-972C-8F0DC08C0AAF}"/>
    <dgm:cxn modelId="{F727295A-66BA-4176-9D79-D99A0A5437F0}" srcId="{91BF2FBF-81B5-4B35-8489-877FEE23D238}" destId="{86A6B905-E91B-4417-8A61-A81B9BF4CC64}" srcOrd="3" destOrd="0" parTransId="{3B41C766-FA27-44BE-A2DC-CFB2B1362B53}" sibTransId="{C977D62D-70AC-43D1-A1BE-BF1C2E801D34}"/>
    <dgm:cxn modelId="{CEFA815A-27A9-43B4-B6D2-4E77FC30882C}" srcId="{91BF2FBF-81B5-4B35-8489-877FEE23D238}" destId="{DA4F0434-96C1-4D97-969A-7DBAC0FCA815}" srcOrd="0" destOrd="0" parTransId="{ECB33461-92AD-43C4-9541-1065749FF5AD}" sibTransId="{EB6D586A-59D4-4880-A52F-DEE408E81498}"/>
    <dgm:cxn modelId="{8982DA9C-DAD1-4EBC-9CD9-61C7FAE728ED}" srcId="{91BF2FBF-81B5-4B35-8489-877FEE23D238}" destId="{7517ADB6-F6FD-47FB-B84E-87A6B7D35FDB}" srcOrd="1" destOrd="0" parTransId="{565B89B5-9930-493A-A2D9-942E8523E33E}" sibTransId="{2F20EAC6-9633-46BA-B51F-534382FA8FA1}"/>
    <dgm:cxn modelId="{5BD30CEB-B02A-204B-85FB-5437CE95C374}" type="presOf" srcId="{CB96B210-BF5F-4E1E-980D-A32F8CCA767E}" destId="{348DD8A4-83A3-794C-A685-CCDA08D3877E}" srcOrd="0" destOrd="0" presId="urn:microsoft.com/office/officeart/2005/8/layout/vList2"/>
    <dgm:cxn modelId="{96156003-3145-204B-BD42-960235DF48B1}" type="presParOf" srcId="{C7615101-78FD-A64D-A7F9-699D44408D20}" destId="{89380036-0E06-284F-BF31-8B5F77F6B513}" srcOrd="0" destOrd="0" presId="urn:microsoft.com/office/officeart/2005/8/layout/vList2"/>
    <dgm:cxn modelId="{64E6CD2E-8144-2D4A-BA11-D2FF69E7CFD4}" type="presParOf" srcId="{C7615101-78FD-A64D-A7F9-699D44408D20}" destId="{6F550682-DE72-EC4E-B1C0-CEB7DF9F4F17}" srcOrd="1" destOrd="0" presId="urn:microsoft.com/office/officeart/2005/8/layout/vList2"/>
    <dgm:cxn modelId="{31A2D6B9-8F1B-9B4E-AE4A-272F528E4625}" type="presParOf" srcId="{C7615101-78FD-A64D-A7F9-699D44408D20}" destId="{8907509A-8C52-0B48-9E57-00E765F8435D}" srcOrd="2" destOrd="0" presId="urn:microsoft.com/office/officeart/2005/8/layout/vList2"/>
    <dgm:cxn modelId="{71A39B97-CD4A-0043-B942-BC4557CB44A8}" type="presParOf" srcId="{C7615101-78FD-A64D-A7F9-699D44408D20}" destId="{01EA25C4-9A71-FE4F-9D84-D9EA41AE85B4}" srcOrd="3" destOrd="0" presId="urn:microsoft.com/office/officeart/2005/8/layout/vList2"/>
    <dgm:cxn modelId="{7EF0F057-3DBB-CF4A-BC67-551D220441C8}" type="presParOf" srcId="{C7615101-78FD-A64D-A7F9-699D44408D20}" destId="{348DD8A4-83A3-794C-A685-CCDA08D3877E}" srcOrd="4" destOrd="0" presId="urn:microsoft.com/office/officeart/2005/8/layout/vList2"/>
    <dgm:cxn modelId="{71BFE0BB-49AC-154A-8DF0-FE88A8309D6F}" type="presParOf" srcId="{C7615101-78FD-A64D-A7F9-699D44408D20}" destId="{0C9D07D5-06E8-0745-BB8F-B59BA1C51B22}" srcOrd="5" destOrd="0" presId="urn:microsoft.com/office/officeart/2005/8/layout/vList2"/>
    <dgm:cxn modelId="{313EB611-2D48-6548-BFE6-17E20868C3AB}" type="presParOf" srcId="{C7615101-78FD-A64D-A7F9-699D44408D20}" destId="{E39196AE-F81D-EE44-BF24-2E6B8B2415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ECA29-DB6A-48D1-B299-562DEFE1B1C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9BDA3-AD51-4081-A07B-304A771BAD6E}">
      <dgm:prSet/>
      <dgm:spPr/>
      <dgm:t>
        <a:bodyPr/>
        <a:lstStyle/>
        <a:p>
          <a:r>
            <a:rPr lang="en-US" dirty="0"/>
            <a:t>Increase cervical cancer screening rates among women aged 21-64 years.</a:t>
          </a:r>
        </a:p>
      </dgm:t>
    </dgm:pt>
    <dgm:pt modelId="{E0818541-D142-4E7E-BEA7-37011367E81B}" type="parTrans" cxnId="{FBEFA324-8AAA-4C16-97AC-3CF7F8005E62}">
      <dgm:prSet/>
      <dgm:spPr/>
      <dgm:t>
        <a:bodyPr/>
        <a:lstStyle/>
        <a:p>
          <a:endParaRPr lang="en-US"/>
        </a:p>
      </dgm:t>
    </dgm:pt>
    <dgm:pt modelId="{9AD55CB0-D246-4F67-AD23-A73A5E19D6C8}" type="sibTrans" cxnId="{FBEFA324-8AAA-4C16-97AC-3CF7F8005E6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0B76C2A-70E5-4650-8A49-401F1F1F11D3}">
      <dgm:prSet/>
      <dgm:spPr/>
      <dgm:t>
        <a:bodyPr/>
        <a:lstStyle/>
        <a:p>
          <a:r>
            <a:rPr lang="en-US" dirty="0"/>
            <a:t>Provide education on the the importance of early detection of cervical precancer and malignancy.</a:t>
          </a:r>
        </a:p>
      </dgm:t>
    </dgm:pt>
    <dgm:pt modelId="{6AB4F216-8CD9-4686-BC2F-80FA5DCCFDC5}" type="parTrans" cxnId="{6D9ABD05-2BF9-4D47-AA57-A8288BF4854C}">
      <dgm:prSet/>
      <dgm:spPr/>
      <dgm:t>
        <a:bodyPr/>
        <a:lstStyle/>
        <a:p>
          <a:endParaRPr lang="en-US"/>
        </a:p>
      </dgm:t>
    </dgm:pt>
    <dgm:pt modelId="{54F42F10-83C4-44B4-9731-87B2ACA86C29}" type="sibTrans" cxnId="{6D9ABD05-2BF9-4D47-AA57-A8288BF4854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4D71BE-1D37-424B-B5C7-EC1BCBB9864A}">
      <dgm:prSet/>
      <dgm:spPr/>
      <dgm:t>
        <a:bodyPr/>
        <a:lstStyle/>
        <a:p>
          <a:r>
            <a:rPr lang="en-US" dirty="0"/>
            <a:t>Reduce cervical cancer-associated morbidity and mortality in women aged 21-64 years by promoting early HPV vaccination and regular CCS.</a:t>
          </a:r>
        </a:p>
      </dgm:t>
    </dgm:pt>
    <dgm:pt modelId="{7793F900-F7CB-43E4-91A7-69BE30CCE3F2}" type="parTrans" cxnId="{A1F8CE97-A4F2-4ABD-AA9B-0639A523EE0A}">
      <dgm:prSet/>
      <dgm:spPr/>
      <dgm:t>
        <a:bodyPr/>
        <a:lstStyle/>
        <a:p>
          <a:endParaRPr lang="en-US"/>
        </a:p>
      </dgm:t>
    </dgm:pt>
    <dgm:pt modelId="{569AD4BF-1292-4D2C-9508-93A220FD26B1}" type="sibTrans" cxnId="{A1F8CE97-A4F2-4ABD-AA9B-0639A523EE0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F3E4081-ED2C-EC4A-8D2A-53659D9359F9}" type="pres">
      <dgm:prSet presAssocID="{193ECA29-DB6A-48D1-B299-562DEFE1B1C7}" presName="Name0" presStyleCnt="0">
        <dgm:presLayoutVars>
          <dgm:animLvl val="lvl"/>
          <dgm:resizeHandles val="exact"/>
        </dgm:presLayoutVars>
      </dgm:prSet>
      <dgm:spPr/>
    </dgm:pt>
    <dgm:pt modelId="{DED66C25-99C9-2649-AAD7-86260536C8AD}" type="pres">
      <dgm:prSet presAssocID="{C479BDA3-AD51-4081-A07B-304A771BAD6E}" presName="compositeNode" presStyleCnt="0">
        <dgm:presLayoutVars>
          <dgm:bulletEnabled val="1"/>
        </dgm:presLayoutVars>
      </dgm:prSet>
      <dgm:spPr/>
    </dgm:pt>
    <dgm:pt modelId="{3B223E30-612E-2C4F-A7FE-1AE6EE93B856}" type="pres">
      <dgm:prSet presAssocID="{C479BDA3-AD51-4081-A07B-304A771BAD6E}" presName="bgRect" presStyleLbl="bgAccFollowNode1" presStyleIdx="0" presStyleCnt="3"/>
      <dgm:spPr/>
    </dgm:pt>
    <dgm:pt modelId="{3CA32400-BAF0-9548-970D-E890D387954B}" type="pres">
      <dgm:prSet presAssocID="{9AD55CB0-D246-4F67-AD23-A73A5E19D6C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243F8E0-DB3B-8443-9A26-45C7AC6D1EF7}" type="pres">
      <dgm:prSet presAssocID="{C479BDA3-AD51-4081-A07B-304A771BAD6E}" presName="bottomLine" presStyleLbl="alignNode1" presStyleIdx="1" presStyleCnt="6">
        <dgm:presLayoutVars/>
      </dgm:prSet>
      <dgm:spPr/>
    </dgm:pt>
    <dgm:pt modelId="{BDF07479-1A05-8E4F-BFCB-06FD6774765F}" type="pres">
      <dgm:prSet presAssocID="{C479BDA3-AD51-4081-A07B-304A771BAD6E}" presName="nodeText" presStyleLbl="bgAccFollowNode1" presStyleIdx="0" presStyleCnt="3">
        <dgm:presLayoutVars>
          <dgm:bulletEnabled val="1"/>
        </dgm:presLayoutVars>
      </dgm:prSet>
      <dgm:spPr/>
    </dgm:pt>
    <dgm:pt modelId="{26C17FC9-CA4F-F14E-9E14-DC0AC2B2F76B}" type="pres">
      <dgm:prSet presAssocID="{9AD55CB0-D246-4F67-AD23-A73A5E19D6C8}" presName="sibTrans" presStyleCnt="0"/>
      <dgm:spPr/>
    </dgm:pt>
    <dgm:pt modelId="{CA08BD3B-3863-094F-8CAC-DAE895DA1AB6}" type="pres">
      <dgm:prSet presAssocID="{80B76C2A-70E5-4650-8A49-401F1F1F11D3}" presName="compositeNode" presStyleCnt="0">
        <dgm:presLayoutVars>
          <dgm:bulletEnabled val="1"/>
        </dgm:presLayoutVars>
      </dgm:prSet>
      <dgm:spPr/>
    </dgm:pt>
    <dgm:pt modelId="{AECF20FF-7BF0-614E-9114-848D26426CBC}" type="pres">
      <dgm:prSet presAssocID="{80B76C2A-70E5-4650-8A49-401F1F1F11D3}" presName="bgRect" presStyleLbl="bgAccFollowNode1" presStyleIdx="1" presStyleCnt="3"/>
      <dgm:spPr/>
    </dgm:pt>
    <dgm:pt modelId="{8DDA82E1-7934-A145-8346-F83DD400BFF0}" type="pres">
      <dgm:prSet presAssocID="{54F42F10-83C4-44B4-9731-87B2ACA86C2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3F31337-3AEE-6446-9F62-19C11857F079}" type="pres">
      <dgm:prSet presAssocID="{80B76C2A-70E5-4650-8A49-401F1F1F11D3}" presName="bottomLine" presStyleLbl="alignNode1" presStyleIdx="3" presStyleCnt="6">
        <dgm:presLayoutVars/>
      </dgm:prSet>
      <dgm:spPr/>
    </dgm:pt>
    <dgm:pt modelId="{43A8F053-9C90-144E-8C52-56472B7C7EAE}" type="pres">
      <dgm:prSet presAssocID="{80B76C2A-70E5-4650-8A49-401F1F1F11D3}" presName="nodeText" presStyleLbl="bgAccFollowNode1" presStyleIdx="1" presStyleCnt="3">
        <dgm:presLayoutVars>
          <dgm:bulletEnabled val="1"/>
        </dgm:presLayoutVars>
      </dgm:prSet>
      <dgm:spPr/>
    </dgm:pt>
    <dgm:pt modelId="{587C91C8-46F9-CB44-8C2F-E9773E10604B}" type="pres">
      <dgm:prSet presAssocID="{54F42F10-83C4-44B4-9731-87B2ACA86C29}" presName="sibTrans" presStyleCnt="0"/>
      <dgm:spPr/>
    </dgm:pt>
    <dgm:pt modelId="{B05B0994-2C03-2B45-8BAD-39A1E4A5D7C1}" type="pres">
      <dgm:prSet presAssocID="{8B4D71BE-1D37-424B-B5C7-EC1BCBB9864A}" presName="compositeNode" presStyleCnt="0">
        <dgm:presLayoutVars>
          <dgm:bulletEnabled val="1"/>
        </dgm:presLayoutVars>
      </dgm:prSet>
      <dgm:spPr/>
    </dgm:pt>
    <dgm:pt modelId="{69826083-4481-EA4A-BB7D-187D28CF041F}" type="pres">
      <dgm:prSet presAssocID="{8B4D71BE-1D37-424B-B5C7-EC1BCBB9864A}" presName="bgRect" presStyleLbl="bgAccFollowNode1" presStyleIdx="2" presStyleCnt="3"/>
      <dgm:spPr/>
    </dgm:pt>
    <dgm:pt modelId="{5EAA673E-DD69-C149-80E7-B001051D92A4}" type="pres">
      <dgm:prSet presAssocID="{569AD4BF-1292-4D2C-9508-93A220FD26B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91EBCC3-1D55-9049-838B-39C08F5801B5}" type="pres">
      <dgm:prSet presAssocID="{8B4D71BE-1D37-424B-B5C7-EC1BCBB9864A}" presName="bottomLine" presStyleLbl="alignNode1" presStyleIdx="5" presStyleCnt="6">
        <dgm:presLayoutVars/>
      </dgm:prSet>
      <dgm:spPr/>
    </dgm:pt>
    <dgm:pt modelId="{FD389157-C57C-0E43-B123-E56393A439B7}" type="pres">
      <dgm:prSet presAssocID="{8B4D71BE-1D37-424B-B5C7-EC1BCBB9864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D9ABD05-2BF9-4D47-AA57-A8288BF4854C}" srcId="{193ECA29-DB6A-48D1-B299-562DEFE1B1C7}" destId="{80B76C2A-70E5-4650-8A49-401F1F1F11D3}" srcOrd="1" destOrd="0" parTransId="{6AB4F216-8CD9-4686-BC2F-80FA5DCCFDC5}" sibTransId="{54F42F10-83C4-44B4-9731-87B2ACA86C29}"/>
    <dgm:cxn modelId="{FBEFA324-8AAA-4C16-97AC-3CF7F8005E62}" srcId="{193ECA29-DB6A-48D1-B299-562DEFE1B1C7}" destId="{C479BDA3-AD51-4081-A07B-304A771BAD6E}" srcOrd="0" destOrd="0" parTransId="{E0818541-D142-4E7E-BEA7-37011367E81B}" sibTransId="{9AD55CB0-D246-4F67-AD23-A73A5E19D6C8}"/>
    <dgm:cxn modelId="{FEC82C32-C281-B24C-B9FB-8C41878082ED}" type="presOf" srcId="{569AD4BF-1292-4D2C-9508-93A220FD26B1}" destId="{5EAA673E-DD69-C149-80E7-B001051D92A4}" srcOrd="0" destOrd="0" presId="urn:microsoft.com/office/officeart/2016/7/layout/BasicLinearProcessNumbered"/>
    <dgm:cxn modelId="{FBAD773B-4465-A544-A4E5-7A1E61907A97}" type="presOf" srcId="{193ECA29-DB6A-48D1-B299-562DEFE1B1C7}" destId="{6F3E4081-ED2C-EC4A-8D2A-53659D9359F9}" srcOrd="0" destOrd="0" presId="urn:microsoft.com/office/officeart/2016/7/layout/BasicLinearProcessNumbered"/>
    <dgm:cxn modelId="{BB16EF57-CA69-E946-A1C6-66E722E09C1F}" type="presOf" srcId="{C479BDA3-AD51-4081-A07B-304A771BAD6E}" destId="{3B223E30-612E-2C4F-A7FE-1AE6EE93B856}" srcOrd="0" destOrd="0" presId="urn:microsoft.com/office/officeart/2016/7/layout/BasicLinearProcessNumbered"/>
    <dgm:cxn modelId="{FF648462-1B4D-E349-9598-F782054846B0}" type="presOf" srcId="{80B76C2A-70E5-4650-8A49-401F1F1F11D3}" destId="{AECF20FF-7BF0-614E-9114-848D26426CBC}" srcOrd="0" destOrd="0" presId="urn:microsoft.com/office/officeart/2016/7/layout/BasicLinearProcessNumbered"/>
    <dgm:cxn modelId="{33D6398C-DF8C-DC47-B5E4-3AF79749D28B}" type="presOf" srcId="{9AD55CB0-D246-4F67-AD23-A73A5E19D6C8}" destId="{3CA32400-BAF0-9548-970D-E890D387954B}" srcOrd="0" destOrd="0" presId="urn:microsoft.com/office/officeart/2016/7/layout/BasicLinearProcessNumbered"/>
    <dgm:cxn modelId="{DE55B68E-42A5-F141-B0B9-D9BD8792A674}" type="presOf" srcId="{8B4D71BE-1D37-424B-B5C7-EC1BCBB9864A}" destId="{69826083-4481-EA4A-BB7D-187D28CF041F}" srcOrd="0" destOrd="0" presId="urn:microsoft.com/office/officeart/2016/7/layout/BasicLinearProcessNumbered"/>
    <dgm:cxn modelId="{A1F8CE97-A4F2-4ABD-AA9B-0639A523EE0A}" srcId="{193ECA29-DB6A-48D1-B299-562DEFE1B1C7}" destId="{8B4D71BE-1D37-424B-B5C7-EC1BCBB9864A}" srcOrd="2" destOrd="0" parTransId="{7793F900-F7CB-43E4-91A7-69BE30CCE3F2}" sibTransId="{569AD4BF-1292-4D2C-9508-93A220FD26B1}"/>
    <dgm:cxn modelId="{72B769A5-E21E-584B-B6B1-793869291F9E}" type="presOf" srcId="{C479BDA3-AD51-4081-A07B-304A771BAD6E}" destId="{BDF07479-1A05-8E4F-BFCB-06FD6774765F}" srcOrd="1" destOrd="0" presId="urn:microsoft.com/office/officeart/2016/7/layout/BasicLinearProcessNumbered"/>
    <dgm:cxn modelId="{6505B4A7-98AC-5F4D-9FA8-57461A716808}" type="presOf" srcId="{54F42F10-83C4-44B4-9731-87B2ACA86C29}" destId="{8DDA82E1-7934-A145-8346-F83DD400BFF0}" srcOrd="0" destOrd="0" presId="urn:microsoft.com/office/officeart/2016/7/layout/BasicLinearProcessNumbered"/>
    <dgm:cxn modelId="{EFDB7BD3-00CA-3F45-B13A-8D3A8FC036A2}" type="presOf" srcId="{8B4D71BE-1D37-424B-B5C7-EC1BCBB9864A}" destId="{FD389157-C57C-0E43-B123-E56393A439B7}" srcOrd="1" destOrd="0" presId="urn:microsoft.com/office/officeart/2016/7/layout/BasicLinearProcessNumbered"/>
    <dgm:cxn modelId="{F9D82BF5-D103-3347-95E7-A5FD203E022B}" type="presOf" srcId="{80B76C2A-70E5-4650-8A49-401F1F1F11D3}" destId="{43A8F053-9C90-144E-8C52-56472B7C7EAE}" srcOrd="1" destOrd="0" presId="urn:microsoft.com/office/officeart/2016/7/layout/BasicLinearProcessNumbered"/>
    <dgm:cxn modelId="{4E83AA2C-1B4E-AB43-A71B-BEEBBFF91C63}" type="presParOf" srcId="{6F3E4081-ED2C-EC4A-8D2A-53659D9359F9}" destId="{DED66C25-99C9-2649-AAD7-86260536C8AD}" srcOrd="0" destOrd="0" presId="urn:microsoft.com/office/officeart/2016/7/layout/BasicLinearProcessNumbered"/>
    <dgm:cxn modelId="{F5F7C257-4AF3-0947-B2D1-F3410CCC5C16}" type="presParOf" srcId="{DED66C25-99C9-2649-AAD7-86260536C8AD}" destId="{3B223E30-612E-2C4F-A7FE-1AE6EE93B856}" srcOrd="0" destOrd="0" presId="urn:microsoft.com/office/officeart/2016/7/layout/BasicLinearProcessNumbered"/>
    <dgm:cxn modelId="{D37EC422-D7B5-7840-BFC4-024907C658D2}" type="presParOf" srcId="{DED66C25-99C9-2649-AAD7-86260536C8AD}" destId="{3CA32400-BAF0-9548-970D-E890D387954B}" srcOrd="1" destOrd="0" presId="urn:microsoft.com/office/officeart/2016/7/layout/BasicLinearProcessNumbered"/>
    <dgm:cxn modelId="{A07EA067-4EAE-7042-BE51-4D6E9DC6F23C}" type="presParOf" srcId="{DED66C25-99C9-2649-AAD7-86260536C8AD}" destId="{5243F8E0-DB3B-8443-9A26-45C7AC6D1EF7}" srcOrd="2" destOrd="0" presId="urn:microsoft.com/office/officeart/2016/7/layout/BasicLinearProcessNumbered"/>
    <dgm:cxn modelId="{FBAA5218-CA68-5443-AC4F-42BA4E0EF4EA}" type="presParOf" srcId="{DED66C25-99C9-2649-AAD7-86260536C8AD}" destId="{BDF07479-1A05-8E4F-BFCB-06FD6774765F}" srcOrd="3" destOrd="0" presId="urn:microsoft.com/office/officeart/2016/7/layout/BasicLinearProcessNumbered"/>
    <dgm:cxn modelId="{EA125F17-BE47-F349-82B8-BA432C83A42B}" type="presParOf" srcId="{6F3E4081-ED2C-EC4A-8D2A-53659D9359F9}" destId="{26C17FC9-CA4F-F14E-9E14-DC0AC2B2F76B}" srcOrd="1" destOrd="0" presId="urn:microsoft.com/office/officeart/2016/7/layout/BasicLinearProcessNumbered"/>
    <dgm:cxn modelId="{156BF535-5CD0-D943-83FA-A6064F9345A8}" type="presParOf" srcId="{6F3E4081-ED2C-EC4A-8D2A-53659D9359F9}" destId="{CA08BD3B-3863-094F-8CAC-DAE895DA1AB6}" srcOrd="2" destOrd="0" presId="urn:microsoft.com/office/officeart/2016/7/layout/BasicLinearProcessNumbered"/>
    <dgm:cxn modelId="{E852E7E7-F2AF-FD4D-9C00-83E98542459C}" type="presParOf" srcId="{CA08BD3B-3863-094F-8CAC-DAE895DA1AB6}" destId="{AECF20FF-7BF0-614E-9114-848D26426CBC}" srcOrd="0" destOrd="0" presId="urn:microsoft.com/office/officeart/2016/7/layout/BasicLinearProcessNumbered"/>
    <dgm:cxn modelId="{0F558CE3-00F3-5344-B161-E1534C6324F2}" type="presParOf" srcId="{CA08BD3B-3863-094F-8CAC-DAE895DA1AB6}" destId="{8DDA82E1-7934-A145-8346-F83DD400BFF0}" srcOrd="1" destOrd="0" presId="urn:microsoft.com/office/officeart/2016/7/layout/BasicLinearProcessNumbered"/>
    <dgm:cxn modelId="{8D35817C-CFD0-5941-92CA-1D315236E896}" type="presParOf" srcId="{CA08BD3B-3863-094F-8CAC-DAE895DA1AB6}" destId="{93F31337-3AEE-6446-9F62-19C11857F079}" srcOrd="2" destOrd="0" presId="urn:microsoft.com/office/officeart/2016/7/layout/BasicLinearProcessNumbered"/>
    <dgm:cxn modelId="{3279CAD5-39C9-2349-9974-BB62CD3C8526}" type="presParOf" srcId="{CA08BD3B-3863-094F-8CAC-DAE895DA1AB6}" destId="{43A8F053-9C90-144E-8C52-56472B7C7EAE}" srcOrd="3" destOrd="0" presId="urn:microsoft.com/office/officeart/2016/7/layout/BasicLinearProcessNumbered"/>
    <dgm:cxn modelId="{0F1A4396-36D8-B344-9574-DBB16AB6367C}" type="presParOf" srcId="{6F3E4081-ED2C-EC4A-8D2A-53659D9359F9}" destId="{587C91C8-46F9-CB44-8C2F-E9773E10604B}" srcOrd="3" destOrd="0" presId="urn:microsoft.com/office/officeart/2016/7/layout/BasicLinearProcessNumbered"/>
    <dgm:cxn modelId="{318775B2-7514-AB4B-84BA-964ADDDB4CF3}" type="presParOf" srcId="{6F3E4081-ED2C-EC4A-8D2A-53659D9359F9}" destId="{B05B0994-2C03-2B45-8BAD-39A1E4A5D7C1}" srcOrd="4" destOrd="0" presId="urn:microsoft.com/office/officeart/2016/7/layout/BasicLinearProcessNumbered"/>
    <dgm:cxn modelId="{870270E1-E478-DA4B-86A2-109803439F1F}" type="presParOf" srcId="{B05B0994-2C03-2B45-8BAD-39A1E4A5D7C1}" destId="{69826083-4481-EA4A-BB7D-187D28CF041F}" srcOrd="0" destOrd="0" presId="urn:microsoft.com/office/officeart/2016/7/layout/BasicLinearProcessNumbered"/>
    <dgm:cxn modelId="{437B6D75-0A6D-0648-9874-701DBC93ECBD}" type="presParOf" srcId="{B05B0994-2C03-2B45-8BAD-39A1E4A5D7C1}" destId="{5EAA673E-DD69-C149-80E7-B001051D92A4}" srcOrd="1" destOrd="0" presId="urn:microsoft.com/office/officeart/2016/7/layout/BasicLinearProcessNumbered"/>
    <dgm:cxn modelId="{977245B3-E847-9D43-9990-465C596B3AC4}" type="presParOf" srcId="{B05B0994-2C03-2B45-8BAD-39A1E4A5D7C1}" destId="{491EBCC3-1D55-9049-838B-39C08F5801B5}" srcOrd="2" destOrd="0" presId="urn:microsoft.com/office/officeart/2016/7/layout/BasicLinearProcessNumbered"/>
    <dgm:cxn modelId="{A84C2500-F98F-954D-995C-17339CCB2F3D}" type="presParOf" srcId="{B05B0994-2C03-2B45-8BAD-39A1E4A5D7C1}" destId="{FD389157-C57C-0E43-B123-E56393A439B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B0274-2294-3E49-A56B-92A0BB0E046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04DFDAA9-ACEC-0348-A78E-E1CBF67ED90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u="sng" dirty="0"/>
            <a:t>Barriers</a:t>
          </a:r>
        </a:p>
      </dgm:t>
    </dgm:pt>
    <dgm:pt modelId="{62D6368A-95FE-454B-833F-88B567ECAB69}" type="parTrans" cxnId="{2C64A641-13BF-184B-97A9-9D5DB7312CD5}">
      <dgm:prSet/>
      <dgm:spPr/>
      <dgm:t>
        <a:bodyPr/>
        <a:lstStyle/>
        <a:p>
          <a:endParaRPr lang="en-US"/>
        </a:p>
      </dgm:t>
    </dgm:pt>
    <dgm:pt modelId="{9F83607B-BDC8-8E43-9726-5A29E167197B}" type="sibTrans" cxnId="{2C64A641-13BF-184B-97A9-9D5DB7312CD5}">
      <dgm:prSet/>
      <dgm:spPr/>
      <dgm:t>
        <a:bodyPr/>
        <a:lstStyle/>
        <a:p>
          <a:endParaRPr lang="en-US"/>
        </a:p>
      </dgm:t>
    </dgm:pt>
    <dgm:pt modelId="{211FF35C-3B26-5B49-A472-DF5979D6AA1D}">
      <dgm:prSet phldrT="[Text]"/>
      <dgm:spPr>
        <a:solidFill>
          <a:srgbClr val="C00000"/>
        </a:solidFill>
      </dgm:spPr>
      <dgm:t>
        <a:bodyPr/>
        <a:lstStyle/>
        <a:p>
          <a:r>
            <a:rPr lang="en-US" b="0" dirty="0"/>
            <a:t>Patient lack of knowledge &amp; awareness</a:t>
          </a:r>
        </a:p>
      </dgm:t>
    </dgm:pt>
    <dgm:pt modelId="{1D10F98D-F9B3-1B48-A8F6-0E0B5475E126}" type="parTrans" cxnId="{1BF89BE4-054C-B948-9C78-18DDD24455CE}">
      <dgm:prSet/>
      <dgm:spPr/>
      <dgm:t>
        <a:bodyPr/>
        <a:lstStyle/>
        <a:p>
          <a:endParaRPr lang="en-US"/>
        </a:p>
      </dgm:t>
    </dgm:pt>
    <dgm:pt modelId="{E76F500B-6595-F748-9750-BFE2EE2D93AF}" type="sibTrans" cxnId="{1BF89BE4-054C-B948-9C78-18DDD24455CE}">
      <dgm:prSet/>
      <dgm:spPr/>
      <dgm:t>
        <a:bodyPr/>
        <a:lstStyle/>
        <a:p>
          <a:endParaRPr lang="en-US"/>
        </a:p>
      </dgm:t>
    </dgm:pt>
    <dgm:pt modelId="{B4114A3E-FA61-1547-BA7D-DA67936676D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Economic constraints</a:t>
          </a:r>
        </a:p>
      </dgm:t>
    </dgm:pt>
    <dgm:pt modelId="{EBA6A4FA-109A-DD40-A135-31082E979BFA}" type="parTrans" cxnId="{6661BF31-4FB7-AD44-A5D6-63B19909882A}">
      <dgm:prSet/>
      <dgm:spPr/>
      <dgm:t>
        <a:bodyPr/>
        <a:lstStyle/>
        <a:p>
          <a:endParaRPr lang="en-US"/>
        </a:p>
      </dgm:t>
    </dgm:pt>
    <dgm:pt modelId="{70D79DF0-4A0D-6242-8637-EBFB563C4B60}" type="sibTrans" cxnId="{6661BF31-4FB7-AD44-A5D6-63B19909882A}">
      <dgm:prSet/>
      <dgm:spPr/>
      <dgm:t>
        <a:bodyPr/>
        <a:lstStyle/>
        <a:p>
          <a:endParaRPr lang="en-US"/>
        </a:p>
      </dgm:t>
    </dgm:pt>
    <dgm:pt modelId="{83AE147B-69F0-2B41-9909-A09C44FB60C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Cultural &amp; religious factors</a:t>
          </a:r>
        </a:p>
      </dgm:t>
    </dgm:pt>
    <dgm:pt modelId="{A1C0FA4B-521F-694C-87D6-226FC9AF91C2}" type="parTrans" cxnId="{685A6C58-A4A2-3A40-96D4-781F61C1F2FF}">
      <dgm:prSet/>
      <dgm:spPr/>
      <dgm:t>
        <a:bodyPr/>
        <a:lstStyle/>
        <a:p>
          <a:endParaRPr lang="en-US"/>
        </a:p>
      </dgm:t>
    </dgm:pt>
    <dgm:pt modelId="{B4432C72-BBC9-D343-935B-40F11814B262}" type="sibTrans" cxnId="{685A6C58-A4A2-3A40-96D4-781F61C1F2FF}">
      <dgm:prSet/>
      <dgm:spPr/>
      <dgm:t>
        <a:bodyPr/>
        <a:lstStyle/>
        <a:p>
          <a:endParaRPr lang="en-US"/>
        </a:p>
      </dgm:t>
    </dgm:pt>
    <dgm:pt modelId="{6135883A-24E7-9648-948A-BF8720AAB7E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Fear &amp; embarrassment</a:t>
          </a:r>
        </a:p>
      </dgm:t>
    </dgm:pt>
    <dgm:pt modelId="{87CB7FF7-0770-2F49-88E4-DB5D7DD0B6AA}" type="parTrans" cxnId="{E3B340B7-6D70-8848-90C7-BE648BDC1834}">
      <dgm:prSet/>
      <dgm:spPr/>
      <dgm:t>
        <a:bodyPr/>
        <a:lstStyle/>
        <a:p>
          <a:endParaRPr lang="en-US"/>
        </a:p>
      </dgm:t>
    </dgm:pt>
    <dgm:pt modelId="{4C2A4398-FFF4-EE46-8454-DB91891410AA}" type="sibTrans" cxnId="{E3B340B7-6D70-8848-90C7-BE648BDC1834}">
      <dgm:prSet/>
      <dgm:spPr/>
      <dgm:t>
        <a:bodyPr/>
        <a:lstStyle/>
        <a:p>
          <a:endParaRPr lang="en-US"/>
        </a:p>
      </dgm:t>
    </dgm:pt>
    <dgm:pt modelId="{DC8DCDBF-9ECD-AF4A-A53E-A2FF85F6AD7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Distrust in healthcare systems</a:t>
          </a:r>
        </a:p>
      </dgm:t>
    </dgm:pt>
    <dgm:pt modelId="{80A628A7-F420-CB40-9356-34878F9FFE59}" type="parTrans" cxnId="{66E3965C-8A88-AA4F-8F20-612AB0FF8EDC}">
      <dgm:prSet/>
      <dgm:spPr/>
      <dgm:t>
        <a:bodyPr/>
        <a:lstStyle/>
        <a:p>
          <a:endParaRPr lang="en-US"/>
        </a:p>
      </dgm:t>
    </dgm:pt>
    <dgm:pt modelId="{2A990139-E387-9D44-B046-0C6DB707291E}" type="sibTrans" cxnId="{66E3965C-8A88-AA4F-8F20-612AB0FF8EDC}">
      <dgm:prSet/>
      <dgm:spPr/>
      <dgm:t>
        <a:bodyPr/>
        <a:lstStyle/>
        <a:p>
          <a:endParaRPr lang="en-US"/>
        </a:p>
      </dgm:t>
    </dgm:pt>
    <dgm:pt modelId="{F776AB1F-C55B-C84A-ABE7-F60C9F4CD6C2}" type="pres">
      <dgm:prSet presAssocID="{C27B0274-2294-3E49-A56B-92A0BB0E0464}" presName="Name0" presStyleCnt="0">
        <dgm:presLayoutVars>
          <dgm:dir/>
          <dgm:animLvl val="lvl"/>
          <dgm:resizeHandles val="exact"/>
        </dgm:presLayoutVars>
      </dgm:prSet>
      <dgm:spPr/>
    </dgm:pt>
    <dgm:pt modelId="{03B2A0BB-BE2C-C84B-BB0C-EE2A5D982F59}" type="pres">
      <dgm:prSet presAssocID="{04DFDAA9-ACEC-0348-A78E-E1CBF67ED90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2FF3ED0-1BA6-434F-AA64-5EDE7002FE01}" type="pres">
      <dgm:prSet presAssocID="{9F83607B-BDC8-8E43-9726-5A29E167197B}" presName="parTxOnlySpace" presStyleCnt="0"/>
      <dgm:spPr/>
    </dgm:pt>
    <dgm:pt modelId="{E065E542-5EC6-AE4E-B55A-D1C80EA9E887}" type="pres">
      <dgm:prSet presAssocID="{211FF35C-3B26-5B49-A472-DF5979D6AA1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C7ACE96-9418-3E45-8343-B5D530CFFB2A}" type="pres">
      <dgm:prSet presAssocID="{E76F500B-6595-F748-9750-BFE2EE2D93AF}" presName="parTxOnlySpace" presStyleCnt="0"/>
      <dgm:spPr/>
    </dgm:pt>
    <dgm:pt modelId="{39FFB80A-50F0-C84A-93CC-F6206879068B}" type="pres">
      <dgm:prSet presAssocID="{B4114A3E-FA61-1547-BA7D-DA67936676D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8C3CC48-74E1-0D45-8111-0F2FD2EE7AE1}" type="pres">
      <dgm:prSet presAssocID="{70D79DF0-4A0D-6242-8637-EBFB563C4B60}" presName="parTxOnlySpace" presStyleCnt="0"/>
      <dgm:spPr/>
    </dgm:pt>
    <dgm:pt modelId="{E49AAFE8-61CE-2645-8D36-46B3FF15C45A}" type="pres">
      <dgm:prSet presAssocID="{83AE147B-69F0-2B41-9909-A09C44FB60C2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629B231-B1BD-384D-A7EC-CA428D9FAE56}" type="pres">
      <dgm:prSet presAssocID="{B4432C72-BBC9-D343-935B-40F11814B262}" presName="parTxOnlySpace" presStyleCnt="0"/>
      <dgm:spPr/>
    </dgm:pt>
    <dgm:pt modelId="{EAC84013-5DC3-5443-B0E8-A940B3E45EB4}" type="pres">
      <dgm:prSet presAssocID="{6135883A-24E7-9648-948A-BF8720AAB7E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156FFBE-128C-F84C-A4FE-A9283D2629CC}" type="pres">
      <dgm:prSet presAssocID="{4C2A4398-FFF4-EE46-8454-DB91891410AA}" presName="parTxOnlySpace" presStyleCnt="0"/>
      <dgm:spPr/>
    </dgm:pt>
    <dgm:pt modelId="{D3729A81-6DC0-F544-B161-EB8234883001}" type="pres">
      <dgm:prSet presAssocID="{DC8DCDBF-9ECD-AF4A-A53E-A2FF85F6AD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CB5770A-ACD4-194F-AE38-1BB8C5DD9C40}" type="presOf" srcId="{C27B0274-2294-3E49-A56B-92A0BB0E0464}" destId="{F776AB1F-C55B-C84A-ABE7-F60C9F4CD6C2}" srcOrd="0" destOrd="0" presId="urn:microsoft.com/office/officeart/2005/8/layout/chevron1"/>
    <dgm:cxn modelId="{5A7E832E-33E5-D946-96BD-0779561C5104}" type="presOf" srcId="{B4114A3E-FA61-1547-BA7D-DA67936676DE}" destId="{39FFB80A-50F0-C84A-93CC-F6206879068B}" srcOrd="0" destOrd="0" presId="urn:microsoft.com/office/officeart/2005/8/layout/chevron1"/>
    <dgm:cxn modelId="{6661BF31-4FB7-AD44-A5D6-63B19909882A}" srcId="{C27B0274-2294-3E49-A56B-92A0BB0E0464}" destId="{B4114A3E-FA61-1547-BA7D-DA67936676DE}" srcOrd="2" destOrd="0" parTransId="{EBA6A4FA-109A-DD40-A135-31082E979BFA}" sibTransId="{70D79DF0-4A0D-6242-8637-EBFB563C4B60}"/>
    <dgm:cxn modelId="{2C64A641-13BF-184B-97A9-9D5DB7312CD5}" srcId="{C27B0274-2294-3E49-A56B-92A0BB0E0464}" destId="{04DFDAA9-ACEC-0348-A78E-E1CBF67ED900}" srcOrd="0" destOrd="0" parTransId="{62D6368A-95FE-454B-833F-88B567ECAB69}" sibTransId="{9F83607B-BDC8-8E43-9726-5A29E167197B}"/>
    <dgm:cxn modelId="{BA5B4B50-3124-9444-A9CF-A99E7C950443}" type="presOf" srcId="{04DFDAA9-ACEC-0348-A78E-E1CBF67ED900}" destId="{03B2A0BB-BE2C-C84B-BB0C-EE2A5D982F59}" srcOrd="0" destOrd="0" presId="urn:microsoft.com/office/officeart/2005/8/layout/chevron1"/>
    <dgm:cxn modelId="{685A6C58-A4A2-3A40-96D4-781F61C1F2FF}" srcId="{C27B0274-2294-3E49-A56B-92A0BB0E0464}" destId="{83AE147B-69F0-2B41-9909-A09C44FB60C2}" srcOrd="3" destOrd="0" parTransId="{A1C0FA4B-521F-694C-87D6-226FC9AF91C2}" sibTransId="{B4432C72-BBC9-D343-935B-40F11814B262}"/>
    <dgm:cxn modelId="{66E3965C-8A88-AA4F-8F20-612AB0FF8EDC}" srcId="{C27B0274-2294-3E49-A56B-92A0BB0E0464}" destId="{DC8DCDBF-9ECD-AF4A-A53E-A2FF85F6AD70}" srcOrd="5" destOrd="0" parTransId="{80A628A7-F420-CB40-9356-34878F9FFE59}" sibTransId="{2A990139-E387-9D44-B046-0C6DB707291E}"/>
    <dgm:cxn modelId="{B115877F-3E15-4E44-986A-B07AE5E10E7D}" type="presOf" srcId="{DC8DCDBF-9ECD-AF4A-A53E-A2FF85F6AD70}" destId="{D3729A81-6DC0-F544-B161-EB8234883001}" srcOrd="0" destOrd="0" presId="urn:microsoft.com/office/officeart/2005/8/layout/chevron1"/>
    <dgm:cxn modelId="{628A3DA6-2CE8-EB43-97FB-802F3EBCB7FB}" type="presOf" srcId="{6135883A-24E7-9648-948A-BF8720AAB7EA}" destId="{EAC84013-5DC3-5443-B0E8-A940B3E45EB4}" srcOrd="0" destOrd="0" presId="urn:microsoft.com/office/officeart/2005/8/layout/chevron1"/>
    <dgm:cxn modelId="{E3B340B7-6D70-8848-90C7-BE648BDC1834}" srcId="{C27B0274-2294-3E49-A56B-92A0BB0E0464}" destId="{6135883A-24E7-9648-948A-BF8720AAB7EA}" srcOrd="4" destOrd="0" parTransId="{87CB7FF7-0770-2F49-88E4-DB5D7DD0B6AA}" sibTransId="{4C2A4398-FFF4-EE46-8454-DB91891410AA}"/>
    <dgm:cxn modelId="{04764BD5-94FC-974B-A5BA-675FEA913D68}" type="presOf" srcId="{211FF35C-3B26-5B49-A472-DF5979D6AA1D}" destId="{E065E542-5EC6-AE4E-B55A-D1C80EA9E887}" srcOrd="0" destOrd="0" presId="urn:microsoft.com/office/officeart/2005/8/layout/chevron1"/>
    <dgm:cxn modelId="{1BF89BE4-054C-B948-9C78-18DDD24455CE}" srcId="{C27B0274-2294-3E49-A56B-92A0BB0E0464}" destId="{211FF35C-3B26-5B49-A472-DF5979D6AA1D}" srcOrd="1" destOrd="0" parTransId="{1D10F98D-F9B3-1B48-A8F6-0E0B5475E126}" sibTransId="{E76F500B-6595-F748-9750-BFE2EE2D93AF}"/>
    <dgm:cxn modelId="{589908EB-E92F-5249-B4A7-45F2F8124FF5}" type="presOf" srcId="{83AE147B-69F0-2B41-9909-A09C44FB60C2}" destId="{E49AAFE8-61CE-2645-8D36-46B3FF15C45A}" srcOrd="0" destOrd="0" presId="urn:microsoft.com/office/officeart/2005/8/layout/chevron1"/>
    <dgm:cxn modelId="{68727868-8444-A34A-9787-74BFFEE643FA}" type="presParOf" srcId="{F776AB1F-C55B-C84A-ABE7-F60C9F4CD6C2}" destId="{03B2A0BB-BE2C-C84B-BB0C-EE2A5D982F59}" srcOrd="0" destOrd="0" presId="urn:microsoft.com/office/officeart/2005/8/layout/chevron1"/>
    <dgm:cxn modelId="{142CFF8D-8B41-A343-AFED-05F5E4D66B8F}" type="presParOf" srcId="{F776AB1F-C55B-C84A-ABE7-F60C9F4CD6C2}" destId="{F2FF3ED0-1BA6-434F-AA64-5EDE7002FE01}" srcOrd="1" destOrd="0" presId="urn:microsoft.com/office/officeart/2005/8/layout/chevron1"/>
    <dgm:cxn modelId="{7B18FC98-0FB4-8245-949E-E0AC0C09A249}" type="presParOf" srcId="{F776AB1F-C55B-C84A-ABE7-F60C9F4CD6C2}" destId="{E065E542-5EC6-AE4E-B55A-D1C80EA9E887}" srcOrd="2" destOrd="0" presId="urn:microsoft.com/office/officeart/2005/8/layout/chevron1"/>
    <dgm:cxn modelId="{72A8BD43-4736-0B47-9350-25C7F9F80DBB}" type="presParOf" srcId="{F776AB1F-C55B-C84A-ABE7-F60C9F4CD6C2}" destId="{6C7ACE96-9418-3E45-8343-B5D530CFFB2A}" srcOrd="3" destOrd="0" presId="urn:microsoft.com/office/officeart/2005/8/layout/chevron1"/>
    <dgm:cxn modelId="{D924AF57-51D2-204B-8C9C-AF4ADC4B9589}" type="presParOf" srcId="{F776AB1F-C55B-C84A-ABE7-F60C9F4CD6C2}" destId="{39FFB80A-50F0-C84A-93CC-F6206879068B}" srcOrd="4" destOrd="0" presId="urn:microsoft.com/office/officeart/2005/8/layout/chevron1"/>
    <dgm:cxn modelId="{C5E57C42-CE79-274B-B794-C00872FF4645}" type="presParOf" srcId="{F776AB1F-C55B-C84A-ABE7-F60C9F4CD6C2}" destId="{38C3CC48-74E1-0D45-8111-0F2FD2EE7AE1}" srcOrd="5" destOrd="0" presId="urn:microsoft.com/office/officeart/2005/8/layout/chevron1"/>
    <dgm:cxn modelId="{5976B768-57BF-404B-86AA-5C13B414DD21}" type="presParOf" srcId="{F776AB1F-C55B-C84A-ABE7-F60C9F4CD6C2}" destId="{E49AAFE8-61CE-2645-8D36-46B3FF15C45A}" srcOrd="6" destOrd="0" presId="urn:microsoft.com/office/officeart/2005/8/layout/chevron1"/>
    <dgm:cxn modelId="{2434E2E5-CE00-9346-A4F7-8095C625CF85}" type="presParOf" srcId="{F776AB1F-C55B-C84A-ABE7-F60C9F4CD6C2}" destId="{6629B231-B1BD-384D-A7EC-CA428D9FAE56}" srcOrd="7" destOrd="0" presId="urn:microsoft.com/office/officeart/2005/8/layout/chevron1"/>
    <dgm:cxn modelId="{49F361BC-1621-B34C-9BF6-33B739FFA953}" type="presParOf" srcId="{F776AB1F-C55B-C84A-ABE7-F60C9F4CD6C2}" destId="{EAC84013-5DC3-5443-B0E8-A940B3E45EB4}" srcOrd="8" destOrd="0" presId="urn:microsoft.com/office/officeart/2005/8/layout/chevron1"/>
    <dgm:cxn modelId="{64ABB2CA-2AE1-7644-B73B-2E993ABD783C}" type="presParOf" srcId="{F776AB1F-C55B-C84A-ABE7-F60C9F4CD6C2}" destId="{7156FFBE-128C-F84C-A4FE-A9283D2629CC}" srcOrd="9" destOrd="0" presId="urn:microsoft.com/office/officeart/2005/8/layout/chevron1"/>
    <dgm:cxn modelId="{3B607CA6-069C-5341-8A6D-34CB7BBB33B9}" type="presParOf" srcId="{F776AB1F-C55B-C84A-ABE7-F60C9F4CD6C2}" destId="{D3729A81-6DC0-F544-B161-EB823488300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80036-0E06-284F-BF31-8B5F77F6B513}">
      <dsp:nvSpPr>
        <dsp:cNvPr id="0" name=""/>
        <dsp:cNvSpPr/>
      </dsp:nvSpPr>
      <dsp:spPr>
        <a:xfrm>
          <a:off x="0" y="31991"/>
          <a:ext cx="4329528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Worldwide, cervical cancer is the 4</a:t>
          </a:r>
          <a:r>
            <a:rPr lang="en-US" sz="1400" kern="1200" baseline="30000" dirty="0"/>
            <a:t>th</a:t>
          </a:r>
          <a:r>
            <a:rPr lang="en-US" sz="1400" kern="1200" dirty="0"/>
            <a:t> most common cancer among women. Louisiana has the </a:t>
          </a:r>
          <a:r>
            <a:rPr lang="en-US" sz="1400" b="1" kern="1200" dirty="0"/>
            <a:t>4</a:t>
          </a:r>
          <a:r>
            <a:rPr lang="en-US" sz="1400" b="1" kern="1200" baseline="30000" dirty="0"/>
            <a:t>th</a:t>
          </a:r>
          <a:r>
            <a:rPr lang="en-US" sz="1400" b="1" kern="1200" dirty="0"/>
            <a:t> highest death rate </a:t>
          </a:r>
          <a:r>
            <a:rPr lang="en-US" sz="1400" b="0" kern="1200" dirty="0"/>
            <a:t>for cervical cancer in the U.S.</a:t>
          </a:r>
          <a:endParaRPr lang="en-US" sz="1400" kern="1200" dirty="0"/>
        </a:p>
      </dsp:txBody>
      <dsp:txXfrm>
        <a:off x="58771" y="90762"/>
        <a:ext cx="4211986" cy="1086388"/>
      </dsp:txXfrm>
    </dsp:sp>
    <dsp:sp modelId="{8907509A-8C52-0B48-9E57-00E765F8435D}">
      <dsp:nvSpPr>
        <dsp:cNvPr id="0" name=""/>
        <dsp:cNvSpPr/>
      </dsp:nvSpPr>
      <dsp:spPr>
        <a:xfrm>
          <a:off x="0" y="1258961"/>
          <a:ext cx="4329528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Persistent infection with any high-risk strain of human papillomavirus (HPV) is the cause of cervical cancer.</a:t>
          </a:r>
        </a:p>
      </dsp:txBody>
      <dsp:txXfrm>
        <a:off x="58771" y="1317732"/>
        <a:ext cx="4211986" cy="1086388"/>
      </dsp:txXfrm>
    </dsp:sp>
    <dsp:sp modelId="{348DD8A4-83A3-794C-A685-CCDA08D3877E}">
      <dsp:nvSpPr>
        <dsp:cNvPr id="0" name=""/>
        <dsp:cNvSpPr/>
      </dsp:nvSpPr>
      <dsp:spPr>
        <a:xfrm>
          <a:off x="0" y="2485931"/>
          <a:ext cx="4329528" cy="1666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 these strains of HPV are asymptomatic, regular screening for abnormally growing and/or HPV-containing cells in the cervix is paramount for the prevention (as well as the early detection and treatment of) cervical cancer.</a:t>
          </a:r>
        </a:p>
      </dsp:txBody>
      <dsp:txXfrm>
        <a:off x="81355" y="2567286"/>
        <a:ext cx="4166818" cy="1503854"/>
      </dsp:txXfrm>
    </dsp:sp>
    <dsp:sp modelId="{E39196AE-F81D-EE44-BF24-2E6B8B24157E}">
      <dsp:nvSpPr>
        <dsp:cNvPr id="0" name=""/>
        <dsp:cNvSpPr/>
      </dsp:nvSpPr>
      <dsp:spPr>
        <a:xfrm>
          <a:off x="0" y="4175535"/>
          <a:ext cx="4329528" cy="120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Thanks to regular screenings (and, more recently, vaccination for HPV), cervical cancer is arguably the most preventable type of cancer.</a:t>
          </a:r>
        </a:p>
      </dsp:txBody>
      <dsp:txXfrm>
        <a:off x="58771" y="4234306"/>
        <a:ext cx="4211986" cy="1086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23E30-612E-2C4F-A7FE-1AE6EE93B856}">
      <dsp:nvSpPr>
        <dsp:cNvPr id="0" name=""/>
        <dsp:cNvSpPr/>
      </dsp:nvSpPr>
      <dsp:spPr>
        <a:xfrm>
          <a:off x="0" y="0"/>
          <a:ext cx="2970068" cy="3810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558" tIns="330200" rIns="23155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cervical cancer screening rates among women aged 21-64 years.</a:t>
          </a:r>
        </a:p>
      </dsp:txBody>
      <dsp:txXfrm>
        <a:off x="0" y="1447800"/>
        <a:ext cx="2970068" cy="2286000"/>
      </dsp:txXfrm>
    </dsp:sp>
    <dsp:sp modelId="{3CA32400-BAF0-9548-970D-E890D387954B}">
      <dsp:nvSpPr>
        <dsp:cNvPr id="0" name=""/>
        <dsp:cNvSpPr/>
      </dsp:nvSpPr>
      <dsp:spPr>
        <a:xfrm>
          <a:off x="913533" y="381000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3" tIns="12700" rIns="891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80921" y="548388"/>
        <a:ext cx="808224" cy="808224"/>
      </dsp:txXfrm>
    </dsp:sp>
    <dsp:sp modelId="{5243F8E0-DB3B-8443-9A26-45C7AC6D1EF7}">
      <dsp:nvSpPr>
        <dsp:cNvPr id="0" name=""/>
        <dsp:cNvSpPr/>
      </dsp:nvSpPr>
      <dsp:spPr>
        <a:xfrm>
          <a:off x="0" y="3809929"/>
          <a:ext cx="297006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F20FF-7BF0-614E-9114-848D26426CBC}">
      <dsp:nvSpPr>
        <dsp:cNvPr id="0" name=""/>
        <dsp:cNvSpPr/>
      </dsp:nvSpPr>
      <dsp:spPr>
        <a:xfrm>
          <a:off x="3267074" y="0"/>
          <a:ext cx="2970068" cy="3810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558" tIns="330200" rIns="23155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education on the the importance of early detection of cervical precancer and malignancy.</a:t>
          </a:r>
        </a:p>
      </dsp:txBody>
      <dsp:txXfrm>
        <a:off x="3267074" y="1447800"/>
        <a:ext cx="2970068" cy="2286000"/>
      </dsp:txXfrm>
    </dsp:sp>
    <dsp:sp modelId="{8DDA82E1-7934-A145-8346-F83DD400BFF0}">
      <dsp:nvSpPr>
        <dsp:cNvPr id="0" name=""/>
        <dsp:cNvSpPr/>
      </dsp:nvSpPr>
      <dsp:spPr>
        <a:xfrm>
          <a:off x="4180608" y="381000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3" tIns="12700" rIns="891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347996" y="548388"/>
        <a:ext cx="808224" cy="808224"/>
      </dsp:txXfrm>
    </dsp:sp>
    <dsp:sp modelId="{93F31337-3AEE-6446-9F62-19C11857F079}">
      <dsp:nvSpPr>
        <dsp:cNvPr id="0" name=""/>
        <dsp:cNvSpPr/>
      </dsp:nvSpPr>
      <dsp:spPr>
        <a:xfrm>
          <a:off x="3267074" y="3809929"/>
          <a:ext cx="297006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6083-4481-EA4A-BB7D-187D28CF041F}">
      <dsp:nvSpPr>
        <dsp:cNvPr id="0" name=""/>
        <dsp:cNvSpPr/>
      </dsp:nvSpPr>
      <dsp:spPr>
        <a:xfrm>
          <a:off x="6534149" y="0"/>
          <a:ext cx="2970068" cy="3810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558" tIns="330200" rIns="23155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 cervical cancer-associated morbidity and mortality in women aged 21-64 years by promoting early HPV vaccination and regular CCS.</a:t>
          </a:r>
        </a:p>
      </dsp:txBody>
      <dsp:txXfrm>
        <a:off x="6534149" y="1447800"/>
        <a:ext cx="2970068" cy="2286000"/>
      </dsp:txXfrm>
    </dsp:sp>
    <dsp:sp modelId="{5EAA673E-DD69-C149-80E7-B001051D92A4}">
      <dsp:nvSpPr>
        <dsp:cNvPr id="0" name=""/>
        <dsp:cNvSpPr/>
      </dsp:nvSpPr>
      <dsp:spPr>
        <a:xfrm>
          <a:off x="7447683" y="381000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3" tIns="12700" rIns="8911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615071" y="548388"/>
        <a:ext cx="808224" cy="808224"/>
      </dsp:txXfrm>
    </dsp:sp>
    <dsp:sp modelId="{491EBCC3-1D55-9049-838B-39C08F5801B5}">
      <dsp:nvSpPr>
        <dsp:cNvPr id="0" name=""/>
        <dsp:cNvSpPr/>
      </dsp:nvSpPr>
      <dsp:spPr>
        <a:xfrm>
          <a:off x="6534149" y="3809929"/>
          <a:ext cx="297006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2A0BB-BE2C-C84B-BB0C-EE2A5D982F59}">
      <dsp:nvSpPr>
        <dsp:cNvPr id="0" name=""/>
        <dsp:cNvSpPr/>
      </dsp:nvSpPr>
      <dsp:spPr>
        <a:xfrm>
          <a:off x="4646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Barriers</a:t>
          </a:r>
        </a:p>
      </dsp:txBody>
      <dsp:txXfrm>
        <a:off x="350373" y="2363606"/>
        <a:ext cx="1037181" cy="691453"/>
      </dsp:txXfrm>
    </dsp:sp>
    <dsp:sp modelId="{E065E542-5EC6-AE4E-B55A-D1C80EA9E887}">
      <dsp:nvSpPr>
        <dsp:cNvPr id="0" name=""/>
        <dsp:cNvSpPr/>
      </dsp:nvSpPr>
      <dsp:spPr>
        <a:xfrm>
          <a:off x="1560418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Patient lack of knowledge &amp; awareness</a:t>
          </a:r>
        </a:p>
      </dsp:txBody>
      <dsp:txXfrm>
        <a:off x="1906145" y="2363606"/>
        <a:ext cx="1037181" cy="691453"/>
      </dsp:txXfrm>
    </dsp:sp>
    <dsp:sp modelId="{39FFB80A-50F0-C84A-93CC-F6206879068B}">
      <dsp:nvSpPr>
        <dsp:cNvPr id="0" name=""/>
        <dsp:cNvSpPr/>
      </dsp:nvSpPr>
      <dsp:spPr>
        <a:xfrm>
          <a:off x="3116189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Economic constraints</a:t>
          </a:r>
        </a:p>
      </dsp:txBody>
      <dsp:txXfrm>
        <a:off x="3461916" y="2363606"/>
        <a:ext cx="1037181" cy="691453"/>
      </dsp:txXfrm>
    </dsp:sp>
    <dsp:sp modelId="{E49AAFE8-61CE-2645-8D36-46B3FF15C45A}">
      <dsp:nvSpPr>
        <dsp:cNvPr id="0" name=""/>
        <dsp:cNvSpPr/>
      </dsp:nvSpPr>
      <dsp:spPr>
        <a:xfrm>
          <a:off x="4671961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Cultural &amp; religious factors</a:t>
          </a:r>
        </a:p>
      </dsp:txBody>
      <dsp:txXfrm>
        <a:off x="5017688" y="2363606"/>
        <a:ext cx="1037181" cy="691453"/>
      </dsp:txXfrm>
    </dsp:sp>
    <dsp:sp modelId="{EAC84013-5DC3-5443-B0E8-A940B3E45EB4}">
      <dsp:nvSpPr>
        <dsp:cNvPr id="0" name=""/>
        <dsp:cNvSpPr/>
      </dsp:nvSpPr>
      <dsp:spPr>
        <a:xfrm>
          <a:off x="6227732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Fear &amp; embarrassment</a:t>
          </a:r>
        </a:p>
      </dsp:txBody>
      <dsp:txXfrm>
        <a:off x="6573459" y="2363606"/>
        <a:ext cx="1037181" cy="691453"/>
      </dsp:txXfrm>
    </dsp:sp>
    <dsp:sp modelId="{D3729A81-6DC0-F544-B161-EB8234883001}">
      <dsp:nvSpPr>
        <dsp:cNvPr id="0" name=""/>
        <dsp:cNvSpPr/>
      </dsp:nvSpPr>
      <dsp:spPr>
        <a:xfrm>
          <a:off x="7783504" y="2363606"/>
          <a:ext cx="1728634" cy="69145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Distrust in healthcare systems</a:t>
          </a:r>
        </a:p>
      </dsp:txBody>
      <dsp:txXfrm>
        <a:off x="8129231" y="2363606"/>
        <a:ext cx="1037181" cy="691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82E8-2517-CA45-9729-375C519E5630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F0919-0314-6342-B0C9-8D418089B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A356E-0DE2-9E9B-0719-22BAA04A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BCA6B-C03E-A4A3-7C43-E625A0E18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D4D24-4733-5ECA-4917-BCAAD68D8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 highest to lowest compliance regions: 3, 1, 2, 9, 4, 5, 7, 8, 6</a:t>
            </a:r>
          </a:p>
          <a:p>
            <a:r>
              <a:rPr lang="en-US" dirty="0"/>
              <a:t>2023 highest to lowest compliance regions: 3, 9, 2, 1, 4, 6, 5, 8, 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4DBF-A8CC-68E6-5878-A1B10E6AB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5 regions both years: 3, 1, 5, 9,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D2AF-4D38-589F-B885-03E37E71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3F66C-01F8-8EEF-CF25-C3917F0DC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22AA1-42CF-CE99-0850-44951AB29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61FF6-B5E7-2612-3947-146A41FEA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9553D-3373-DF47-2570-C268179FF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C56E1-8EE3-CA72-EE1D-411961B01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AE92C-B593-8283-FF1F-F7ADEAEF9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13EB-40E2-37C4-6D4D-26F4965AD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96755-5E98-5FF9-E6FB-1D16D1414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FC4B7-E636-F880-494C-9957E5031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710D4-9B76-D258-8288-78ABC0C20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A25E-CAB5-F121-8247-4DDC055F1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D65D-A0F8-D846-FD69-91FFB7829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5EF37-EFE2-2C64-DC3B-CEFD066B6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FA080-BE78-96EE-C74C-F380A4FF2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0444-AC94-49CF-09C8-3A09DA2EA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C867D-2E32-2B79-9C28-898D88DA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F3798-C77B-8DC8-31D7-3F5974DCB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45091-BD5D-4599-B4DE-F15155F65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4529E-B459-9703-66D5-DE4BCBE0F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3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CB47-5ABC-724C-6D8C-E668C7138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0FFB8-AE92-6ADA-9CDE-41166C2FE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F062F-48AA-8C8D-747A-3CE4084F3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to find precancerous or cancerous cervical cells at the earliest possible stage, when easiest to eradicate from the body.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F1D7-9224-18F5-15DF-1874C12E7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2023-December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0A0CE-8D88-CDC6-7430-5C72E4BD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E5CFB-6751-3824-0CBD-F8C792369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0849-AC02-81F7-6D92-60030C5A6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2023-December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C66B6-1CCD-0B6C-C691-C8B709601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A87B0-1385-B69B-81B6-7068C4FC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8E58C-699E-1175-55E7-482B541E4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D537-DC38-E2BA-E79E-2E37F4D94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region had lowest % of population compliant</a:t>
            </a:r>
          </a:p>
          <a:p>
            <a:r>
              <a:rPr lang="en-US" dirty="0"/>
              <a:t>Which region had highest % compliant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B3405-93E8-D83B-B0BC-329A0370C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E3A9F-F0BA-FD96-5458-BF5EC97A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400C-7CA2-27E3-55A0-93EED55F7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8460F-C6AC-EDBF-5ED4-9EFC2129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15E91-F271-7C38-B9F7-86A8B3ABF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0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9F2C-2963-A21C-24CE-60631886E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DB76A-3C61-EABA-F906-E2DD56242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7E6A7-667F-8B18-2868-9912371CD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region had lowest % of population compliant</a:t>
            </a:r>
          </a:p>
          <a:p>
            <a:r>
              <a:rPr lang="en-US" dirty="0"/>
              <a:t>Which region had highest % compliant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A1019-5580-A624-0237-EEB9F1F37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F0919-0314-6342-B0C9-8D418089B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3ED1-C3B9-7845-B63B-2CB22BF51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4A0C-F412-9C4E-95E3-1DE85DA67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BBA2-C643-6648-A85E-B60ECA04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7E2E-50C6-0146-B1D7-0384325A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6D90-230A-3B4A-9C93-F13AB7E1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481C-B9BD-554D-A975-8421B101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2904B-3F22-D847-9855-E5AC7DD9E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906F-B3D6-3A4C-90FA-CEDD6EBF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1AD4C-DD7C-2049-A021-97F54F0B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24BA-D1A2-0145-8F43-B2307709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2BF97-211B-9E4A-BECB-9064BA620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57325-CC10-3C43-BA93-636573CF8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5BD32-C280-E744-97E1-B090B440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A723-16FF-C14E-AE5D-333AAB58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8FEF6-CE56-1347-9645-5B0C72FA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2A40-E626-FB48-BF98-796038AA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20FD-10F1-1040-9622-88C05BF8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1DFE4-9FFB-404C-971E-686B67F2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7C4C-B8B1-8947-B8DC-4283A47C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FC4D0-7E30-3941-8755-82C2E06F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6834-0817-E841-9C95-6FAEF2F2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A6B6-75D8-624F-A103-81FC11F5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1BF0-7D27-134B-A972-371E98A4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D7D5-0494-9547-8615-B0B8A39C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EA936-8363-6249-8A23-8CB9BEC3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4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68C2-0B86-1949-BF43-B30B2E23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CAE7-174F-FB4A-8355-23FB74D6A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F6C8D-849A-C346-9507-4144CB019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45060-92A9-F848-A38E-CF403C51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3926B-8C84-0844-9A8A-E2CF3023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E1E8E-00C9-EC48-ADF3-7D865A34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8C40-4CCD-BC43-9BE6-78013E43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E0537-DFAC-F34D-B8FB-FBA590DF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CFFA5-7DDC-7043-A97B-122A43BB9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A2753-59FB-EB48-975F-5195DD901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AF687-448E-2B4F-9F9E-F573825C4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A6EA1-A980-A940-B13C-DC3DF600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4943F-6419-4042-B02B-815AFA73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109CD-9F27-954D-B3D9-A8DF6B44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3882-41AB-1548-BD7E-10196F7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EFBB1-64B4-3C47-B927-C4D3F918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F2FB0-D507-C04B-B4F9-C9197E6C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3711E-ADBC-464D-94A7-B46CDB3D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0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CF195-14E2-A04B-A3B1-AC0037A2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47FDC-B3CE-7F4B-8573-7445D320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EEC3-A37F-C44B-876D-7F15CAED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0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B432-A140-9D47-90E9-CA28791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E27F-82B1-4540-8AB4-E572356E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06D7-3A62-4241-A304-D38060891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3579F-AF04-FD45-B895-9405BEC2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9A21-D3BA-D649-99B7-458F585D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F538F-4CBE-1746-90B7-7CAE7EEF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45AC-404A-7647-85D4-C793231F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F22B0-0B7E-CA45-8179-012FBA50A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65485-4F27-B445-938E-61B6FFC4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E680-EAF0-C047-9CFD-B8766793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18698-7738-334B-98EE-84B37582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6FAE4-18A8-2C4C-A02A-9869ACF9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EC39F-D68D-CE49-AF78-C2D539F2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6CE-8780-A24A-843D-C2BC73C1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9D47C-3A34-2A46-8F13-05FB41F27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0F32-BF82-D44F-B9E6-CFD86E021632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C9A1-C639-5F48-AD81-77DA079F3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DC4C-C60E-CB45-9ACD-C65F6C87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71DD-66FA-CF47-9285-A33AB2C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759/cureus.6555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470165/" TargetMode="External"/><Relationship Id="rId5" Type="http://schemas.openxmlformats.org/officeDocument/2006/relationships/hyperlink" Target="https://go.orchardsoft.com/l/975163/2023-06-06/4l5km/975163/1686060550qep23dDQ/OrchardSoftware_WomensHealthOEP_WhitePaper.pdf" TargetMode="External"/><Relationship Id="rId4" Type="http://schemas.openxmlformats.org/officeDocument/2006/relationships/hyperlink" Target="https://www.ncbi.nlm.nih.gov/books/NBK43109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1179-A5EE-4142-BED5-23CA5524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909"/>
            <a:ext cx="9144000" cy="1156855"/>
          </a:xfrm>
          <a:solidFill>
            <a:schemeClr val="accent2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Cervical Cancer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D22D2-DE1E-4649-A5BA-B345C37A1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2438"/>
            <a:ext cx="9144000" cy="18289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Caroline Neck</a:t>
            </a:r>
          </a:p>
          <a:p>
            <a:r>
              <a:rPr lang="en-US" sz="2200" dirty="0">
                <a:solidFill>
                  <a:schemeClr val="bg1"/>
                </a:solidFill>
              </a:rPr>
              <a:t>LSUHSC 4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Year Medical Student</a:t>
            </a:r>
          </a:p>
          <a:p>
            <a:r>
              <a:rPr lang="en-US" sz="2200" dirty="0">
                <a:solidFill>
                  <a:schemeClr val="bg1"/>
                </a:solidFill>
              </a:rPr>
              <a:t>AmeriHealth Caritas Louisiana Intern</a:t>
            </a:r>
          </a:p>
          <a:p>
            <a:r>
              <a:rPr lang="en-US" sz="2200" dirty="0">
                <a:solidFill>
                  <a:schemeClr val="bg1"/>
                </a:solidFill>
              </a:rPr>
              <a:t>March 5, 2025</a:t>
            </a:r>
          </a:p>
        </p:txBody>
      </p:sp>
    </p:spTree>
    <p:extLst>
      <p:ext uri="{BB962C8B-B14F-4D97-AF65-F5344CB8AC3E}">
        <p14:creationId xmlns:p14="http://schemas.microsoft.com/office/powerpoint/2010/main" val="242789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1A77-AECC-CB5B-5421-465860006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969D-E2A3-0529-768A-700CC905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Region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1BCCDD-64C6-10BD-93AD-B7BA335DE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47474"/>
              </p:ext>
            </p:extLst>
          </p:nvPr>
        </p:nvGraphicFramePr>
        <p:xfrm>
          <a:off x="7034811" y="1679039"/>
          <a:ext cx="4440380" cy="4184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6512">
                  <a:extLst>
                    <a:ext uri="{9D8B030D-6E8A-4147-A177-3AD203B41FA5}">
                      <a16:colId xmlns:a16="http://schemas.microsoft.com/office/drawing/2014/main" val="11321982"/>
                    </a:ext>
                  </a:extLst>
                </a:gridCol>
                <a:gridCol w="2133868">
                  <a:extLst>
                    <a:ext uri="{9D8B030D-6E8A-4147-A177-3AD203B41FA5}">
                      <a16:colId xmlns:a16="http://schemas.microsoft.com/office/drawing/2014/main" val="2708178576"/>
                    </a:ext>
                  </a:extLst>
                </a:gridCol>
              </a:tblGrid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Compliant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0589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544048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76355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56820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63245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2378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389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95106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12318"/>
                  </a:ext>
                </a:extLst>
              </a:tr>
              <a:tr h="418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5784"/>
                  </a:ext>
                </a:extLst>
              </a:tr>
            </a:tbl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1FF0130-3A3F-7505-2E7F-48A0A7B29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9" y="1172097"/>
            <a:ext cx="5820513" cy="55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4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899-4EC4-925E-8E85-AC625C39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890D-06FF-FA4F-2175-8CC40F90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Region – 2024 vs.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2AAC0E-9705-C893-1FC9-DA78035E5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145747"/>
              </p:ext>
            </p:extLst>
          </p:nvPr>
        </p:nvGraphicFramePr>
        <p:xfrm>
          <a:off x="458237" y="2249077"/>
          <a:ext cx="2842592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966">
                  <a:extLst>
                    <a:ext uri="{9D8B030D-6E8A-4147-A177-3AD203B41FA5}">
                      <a16:colId xmlns:a16="http://schemas.microsoft.com/office/drawing/2014/main" val="11321982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2708178576"/>
                    </a:ext>
                  </a:extLst>
                </a:gridCol>
              </a:tblGrid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Compliant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0589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544048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76355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56820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63245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2378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389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95106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12318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5784"/>
                  </a:ext>
                </a:extLst>
              </a:tr>
            </a:tbl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C1E3CD1-9FB9-4CB8-A9E6-87B28B34E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87" y="1297754"/>
            <a:ext cx="5820513" cy="5560246"/>
          </a:xfrm>
          <a:prstGeom prst="rect">
            <a:avLst/>
          </a:prstGeom>
        </p:spPr>
      </p:pic>
      <p:pic>
        <p:nvPicPr>
          <p:cNvPr id="6" name="Picture 5" descr="A table of a number of companies&#10;&#10;AI-generated content may be incorrect.">
            <a:extLst>
              <a:ext uri="{FF2B5EF4-FFF2-40B4-BE49-F238E27FC236}">
                <a16:creationId xmlns:a16="http://schemas.microsoft.com/office/drawing/2014/main" id="{DBDEC3C9-B780-1F84-B848-6809B04AA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40" y="2136299"/>
            <a:ext cx="2994636" cy="38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7AC55FD-BB51-3CD7-F700-3BE501A3C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26" y="1238626"/>
            <a:ext cx="5320574" cy="5082662"/>
          </a:xfrm>
          <a:prstGeom prst="rect">
            <a:avLst/>
          </a:prstGeom>
        </p:spPr>
      </p:pic>
      <p:pic>
        <p:nvPicPr>
          <p:cNvPr id="5" name="Picture 4" descr="A map of the state of louisiana&#10;&#10;AI-generated content may be incorrect.">
            <a:extLst>
              <a:ext uri="{FF2B5EF4-FFF2-40B4-BE49-F238E27FC236}">
                <a16:creationId xmlns:a16="http://schemas.microsoft.com/office/drawing/2014/main" id="{0DBE17CB-E8EA-7609-C6FD-183D5DA54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20573"/>
            <a:ext cx="5783258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7E1C1-0AB8-89F3-4C19-1542A3B8C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AE4B-CCB3-4E7E-AFDE-25C401BC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Race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31CD0C-02D6-24F4-E0A4-78B2B2451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29575"/>
              </p:ext>
            </p:extLst>
          </p:nvPr>
        </p:nvGraphicFramePr>
        <p:xfrm>
          <a:off x="1771374" y="1172098"/>
          <a:ext cx="8649252" cy="5320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2313">
                  <a:extLst>
                    <a:ext uri="{9D8B030D-6E8A-4147-A177-3AD203B41FA5}">
                      <a16:colId xmlns:a16="http://schemas.microsoft.com/office/drawing/2014/main" val="820032207"/>
                    </a:ext>
                  </a:extLst>
                </a:gridCol>
                <a:gridCol w="2162313">
                  <a:extLst>
                    <a:ext uri="{9D8B030D-6E8A-4147-A177-3AD203B41FA5}">
                      <a16:colId xmlns:a16="http://schemas.microsoft.com/office/drawing/2014/main" val="3002149377"/>
                    </a:ext>
                  </a:extLst>
                </a:gridCol>
                <a:gridCol w="2162313">
                  <a:extLst>
                    <a:ext uri="{9D8B030D-6E8A-4147-A177-3AD203B41FA5}">
                      <a16:colId xmlns:a16="http://schemas.microsoft.com/office/drawing/2014/main" val="1404209421"/>
                    </a:ext>
                  </a:extLst>
                </a:gridCol>
                <a:gridCol w="2162313">
                  <a:extLst>
                    <a:ext uri="{9D8B030D-6E8A-4147-A177-3AD203B41FA5}">
                      <a16:colId xmlns:a16="http://schemas.microsoft.com/office/drawing/2014/main" val="3582494222"/>
                    </a:ext>
                  </a:extLst>
                </a:gridCol>
              </a:tblGrid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Race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5935"/>
                  </a:ext>
                </a:extLst>
              </a:tr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19134"/>
                  </a:ext>
                </a:extLst>
              </a:tr>
              <a:tr h="7705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Black or African-American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4818"/>
                  </a:ext>
                </a:extLst>
              </a:tr>
              <a:tr h="7705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American Indian or Alaska Native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84821"/>
                  </a:ext>
                </a:extLst>
              </a:tr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Asian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4793"/>
                  </a:ext>
                </a:extLst>
              </a:tr>
              <a:tr h="11008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Native Hawaiian or Other Pacific Islander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84892"/>
                  </a:ext>
                </a:extLst>
              </a:tr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≥2 Races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20770"/>
                  </a:ext>
                </a:extLst>
              </a:tr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Unknown Race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78002"/>
                  </a:ext>
                </a:extLst>
              </a:tr>
              <a:tr h="4464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5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9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B0C8-684F-3B0C-D3A5-DB0B54A1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9DBE-9E81-EFDA-DD22-4AA6AA9F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Race – 2024 vs. 2023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A12BF5-DDBF-9552-A959-AD25A0756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3433"/>
              </p:ext>
            </p:extLst>
          </p:nvPr>
        </p:nvGraphicFramePr>
        <p:xfrm>
          <a:off x="218661" y="1172098"/>
          <a:ext cx="6361044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261">
                  <a:extLst>
                    <a:ext uri="{9D8B030D-6E8A-4147-A177-3AD203B41FA5}">
                      <a16:colId xmlns:a16="http://schemas.microsoft.com/office/drawing/2014/main" val="820032207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3002149377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1404209421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3582494222"/>
                    </a:ext>
                  </a:extLst>
                </a:gridCol>
              </a:tblGrid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Race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5935"/>
                  </a:ext>
                </a:extLst>
              </a:tr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19134"/>
                  </a:ext>
                </a:extLst>
              </a:tr>
              <a:tr h="6248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Black or African-American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4818"/>
                  </a:ext>
                </a:extLst>
              </a:tr>
              <a:tr h="6248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American Indian or Alaska Native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84821"/>
                  </a:ext>
                </a:extLst>
              </a:tr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Asian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4793"/>
                  </a:ext>
                </a:extLst>
              </a:tr>
              <a:tr h="8926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Native Hawaiian or Other Pacific Islander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84892"/>
                  </a:ext>
                </a:extLst>
              </a:tr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≥2 Races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20770"/>
                  </a:ext>
                </a:extLst>
              </a:tr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Unknown Race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78002"/>
                  </a:ext>
                </a:extLst>
              </a:tr>
              <a:tr h="3620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58846"/>
                  </a:ext>
                </a:extLst>
              </a:tr>
            </a:tbl>
          </a:graphicData>
        </a:graphic>
      </p:graphicFrame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CBF891B-4038-5601-3B7B-15C9E3EC4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9" y="1641998"/>
            <a:ext cx="5295900" cy="454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24D2A-2398-A48D-F9C8-15ABA814D6CC}"/>
              </a:ext>
            </a:extLst>
          </p:cNvPr>
          <p:cNvSpPr txBox="1"/>
          <p:nvPr/>
        </p:nvSpPr>
        <p:spPr>
          <a:xfrm>
            <a:off x="10634869" y="2496747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51.6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77468-11CB-67BB-CAFE-D3631D76CB39}"/>
              </a:ext>
            </a:extLst>
          </p:cNvPr>
          <p:cNvSpPr txBox="1"/>
          <p:nvPr/>
        </p:nvSpPr>
        <p:spPr>
          <a:xfrm>
            <a:off x="10634869" y="2966647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DE99A-A9B5-AB5A-B7B5-9F51B3849A5F}"/>
              </a:ext>
            </a:extLst>
          </p:cNvPr>
          <p:cNvSpPr txBox="1"/>
          <p:nvPr/>
        </p:nvSpPr>
        <p:spPr>
          <a:xfrm>
            <a:off x="10634869" y="3607721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54.5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83E89-1753-3571-0FD1-B562C934CAA3}"/>
              </a:ext>
            </a:extLst>
          </p:cNvPr>
          <p:cNvSpPr txBox="1"/>
          <p:nvPr/>
        </p:nvSpPr>
        <p:spPr>
          <a:xfrm>
            <a:off x="10618303" y="4231509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67.5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D9169-3FC5-97B3-30A6-7153A5F53B3D}"/>
              </a:ext>
            </a:extLst>
          </p:cNvPr>
          <p:cNvSpPr txBox="1"/>
          <p:nvPr/>
        </p:nvSpPr>
        <p:spPr>
          <a:xfrm>
            <a:off x="10618302" y="4701408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47.1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ED440-002D-1130-455E-3AB593C7C4FC}"/>
              </a:ext>
            </a:extLst>
          </p:cNvPr>
          <p:cNvSpPr txBox="1"/>
          <p:nvPr/>
        </p:nvSpPr>
        <p:spPr>
          <a:xfrm>
            <a:off x="10598426" y="5342482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55.2</a:t>
            </a:r>
          </a:p>
        </p:txBody>
      </p:sp>
    </p:spTree>
    <p:extLst>
      <p:ext uri="{BB962C8B-B14F-4D97-AF65-F5344CB8AC3E}">
        <p14:creationId xmlns:p14="http://schemas.microsoft.com/office/powerpoint/2010/main" val="391511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7CC6-46B2-A624-2C0C-9AF40D15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6CEF-FAE6-0B0F-EB94-7D59934B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Ethnicity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E5C630-69A7-60A3-78D3-4EF15E471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6870"/>
              </p:ext>
            </p:extLst>
          </p:nvPr>
        </p:nvGraphicFramePr>
        <p:xfrm>
          <a:off x="1432338" y="1828800"/>
          <a:ext cx="9327324" cy="3690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31831">
                  <a:extLst>
                    <a:ext uri="{9D8B030D-6E8A-4147-A177-3AD203B41FA5}">
                      <a16:colId xmlns:a16="http://schemas.microsoft.com/office/drawing/2014/main" val="820032207"/>
                    </a:ext>
                  </a:extLst>
                </a:gridCol>
                <a:gridCol w="2331831">
                  <a:extLst>
                    <a:ext uri="{9D8B030D-6E8A-4147-A177-3AD203B41FA5}">
                      <a16:colId xmlns:a16="http://schemas.microsoft.com/office/drawing/2014/main" val="3002149377"/>
                    </a:ext>
                  </a:extLst>
                </a:gridCol>
                <a:gridCol w="2331831">
                  <a:extLst>
                    <a:ext uri="{9D8B030D-6E8A-4147-A177-3AD203B41FA5}">
                      <a16:colId xmlns:a16="http://schemas.microsoft.com/office/drawing/2014/main" val="1404209421"/>
                    </a:ext>
                  </a:extLst>
                </a:gridCol>
                <a:gridCol w="2331831">
                  <a:extLst>
                    <a:ext uri="{9D8B030D-6E8A-4147-A177-3AD203B41FA5}">
                      <a16:colId xmlns:a16="http://schemas.microsoft.com/office/drawing/2014/main" val="3582494222"/>
                    </a:ext>
                  </a:extLst>
                </a:gridCol>
              </a:tblGrid>
              <a:tr h="651335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Ethnicity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5935"/>
                  </a:ext>
                </a:extLst>
              </a:tr>
              <a:tr h="7811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Hispanic or Latino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19134"/>
                  </a:ext>
                </a:extLst>
              </a:tr>
              <a:tr h="6959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Not Hispanic or Latino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4818"/>
                  </a:ext>
                </a:extLst>
              </a:tr>
              <a:tr h="7811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Unknown Ethnicity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78002"/>
                  </a:ext>
                </a:extLst>
              </a:tr>
              <a:tr h="7811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5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37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0294C-9C17-9D56-4D18-2D4B14A3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F645-A533-19EF-BCD4-857E73D5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Ethnicity – 2024 vs. 2023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9BB505-A4E6-05E9-63DD-B87CAE0CC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33142"/>
              </p:ext>
            </p:extLst>
          </p:nvPr>
        </p:nvGraphicFramePr>
        <p:xfrm>
          <a:off x="0" y="1391479"/>
          <a:ext cx="7393608" cy="3089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8402">
                  <a:extLst>
                    <a:ext uri="{9D8B030D-6E8A-4147-A177-3AD203B41FA5}">
                      <a16:colId xmlns:a16="http://schemas.microsoft.com/office/drawing/2014/main" val="820032207"/>
                    </a:ext>
                  </a:extLst>
                </a:gridCol>
                <a:gridCol w="1848402">
                  <a:extLst>
                    <a:ext uri="{9D8B030D-6E8A-4147-A177-3AD203B41FA5}">
                      <a16:colId xmlns:a16="http://schemas.microsoft.com/office/drawing/2014/main" val="3002149377"/>
                    </a:ext>
                  </a:extLst>
                </a:gridCol>
                <a:gridCol w="1848402">
                  <a:extLst>
                    <a:ext uri="{9D8B030D-6E8A-4147-A177-3AD203B41FA5}">
                      <a16:colId xmlns:a16="http://schemas.microsoft.com/office/drawing/2014/main" val="1404209421"/>
                    </a:ext>
                  </a:extLst>
                </a:gridCol>
                <a:gridCol w="1848402">
                  <a:extLst>
                    <a:ext uri="{9D8B030D-6E8A-4147-A177-3AD203B41FA5}">
                      <a16:colId xmlns:a16="http://schemas.microsoft.com/office/drawing/2014/main" val="3582494222"/>
                    </a:ext>
                  </a:extLst>
                </a:gridCol>
              </a:tblGrid>
              <a:tr h="532333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Ethnicity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5935"/>
                  </a:ext>
                </a:extLst>
              </a:tr>
              <a:tr h="6383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Hispanic or Latino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19134"/>
                  </a:ext>
                </a:extLst>
              </a:tr>
              <a:tr h="5938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Not Hispanic or Latino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4818"/>
                  </a:ext>
                </a:extLst>
              </a:tr>
              <a:tr h="6383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Unknown Ethnicity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78002"/>
                  </a:ext>
                </a:extLst>
              </a:tr>
              <a:tr h="63839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58846"/>
                  </a:ext>
                </a:extLst>
              </a:tr>
            </a:tbl>
          </a:graphicData>
        </a:graphic>
      </p:graphicFrame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A99A47A9-1BF2-3F2C-3B00-DE4C47C2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3606800"/>
            <a:ext cx="4711700" cy="325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9F0CD-745F-57DA-6FD5-71CC8A2AC764}"/>
              </a:ext>
            </a:extLst>
          </p:cNvPr>
          <p:cNvSpPr txBox="1"/>
          <p:nvPr/>
        </p:nvSpPr>
        <p:spPr>
          <a:xfrm>
            <a:off x="10825369" y="4480768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67.2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94BEB-FCB0-EB31-7B06-34BE0134EEE0}"/>
              </a:ext>
            </a:extLst>
          </p:cNvPr>
          <p:cNvSpPr txBox="1"/>
          <p:nvPr/>
        </p:nvSpPr>
        <p:spPr>
          <a:xfrm>
            <a:off x="10825369" y="4993812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59.9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817A6-F626-8A31-3A1F-A7BA1C1D70D8}"/>
              </a:ext>
            </a:extLst>
          </p:cNvPr>
          <p:cNvSpPr txBox="1"/>
          <p:nvPr/>
        </p:nvSpPr>
        <p:spPr>
          <a:xfrm>
            <a:off x="10825369" y="5823723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57.0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5C69F-1FBC-1877-01C8-A81CCA3DBB32}"/>
              </a:ext>
            </a:extLst>
          </p:cNvPr>
          <p:cNvSpPr txBox="1"/>
          <p:nvPr/>
        </p:nvSpPr>
        <p:spPr>
          <a:xfrm>
            <a:off x="10825368" y="6158205"/>
            <a:ext cx="105686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44.7</a:t>
            </a:r>
          </a:p>
        </p:txBody>
      </p:sp>
    </p:spTree>
    <p:extLst>
      <p:ext uri="{BB962C8B-B14F-4D97-AF65-F5344CB8AC3E}">
        <p14:creationId xmlns:p14="http://schemas.microsoft.com/office/powerpoint/2010/main" val="60325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E1A3-47CD-7B3E-E15F-394F236A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D985-26FC-CA32-9022-B9CBEB48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changes in CCS compliance trends from 2023 to 2024 by age or by rural vs. urban residence</a:t>
            </a:r>
          </a:p>
          <a:p>
            <a:r>
              <a:rPr lang="en-US" dirty="0"/>
              <a:t>5 most compliant regions (1, 2, 3, 5, 9) and 4 least compliant regions remain unchanged from 2023 to 2024</a:t>
            </a:r>
          </a:p>
          <a:p>
            <a:r>
              <a:rPr lang="en-US" dirty="0"/>
              <a:t>Significant decrease in CCS compliance in the Hispanic/Latino population from 2023 to 2024</a:t>
            </a:r>
          </a:p>
          <a:p>
            <a:r>
              <a:rPr lang="en-US" dirty="0"/>
              <a:t>Significant decrease in CCS compliance in both the Black/African-American and Asian populations from 2023 to 2024</a:t>
            </a:r>
          </a:p>
          <a:p>
            <a:pPr lvl="1"/>
            <a:r>
              <a:rPr lang="en-US" dirty="0"/>
              <a:t>However, these populations remain the two most compliant with CCS of all the racial demographics</a:t>
            </a:r>
          </a:p>
        </p:txBody>
      </p:sp>
    </p:spTree>
    <p:extLst>
      <p:ext uri="{BB962C8B-B14F-4D97-AF65-F5344CB8AC3E}">
        <p14:creationId xmlns:p14="http://schemas.microsoft.com/office/powerpoint/2010/main" val="408695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5A43C-8F8C-23A7-FEFA-837A9144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5343-A747-259E-1ACB-8CAE9BBD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7D191-2874-DA62-5130-C9D03121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2496" cy="4351338"/>
          </a:xfrm>
        </p:spPr>
        <p:txBody>
          <a:bodyPr>
            <a:normAutofit/>
          </a:bodyPr>
          <a:lstStyle/>
          <a:p>
            <a:r>
              <a:rPr lang="en-US" dirty="0"/>
              <a:t>Continue current ACLA interventions</a:t>
            </a:r>
          </a:p>
          <a:p>
            <a:r>
              <a:rPr lang="en-US" dirty="0"/>
              <a:t>Target providers in </a:t>
            </a:r>
            <a:r>
              <a:rPr lang="en-US" b="1" dirty="0"/>
              <a:t>areas of low compliance rates, </a:t>
            </a:r>
            <a:r>
              <a:rPr lang="en-US" b="1" i="1" dirty="0"/>
              <a:t>particularly</a:t>
            </a:r>
            <a:r>
              <a:rPr lang="en-US" b="1" dirty="0"/>
              <a:t> those in the </a:t>
            </a:r>
            <a:r>
              <a:rPr lang="en-US" b="1" u="sng" dirty="0"/>
              <a:t>rural</a:t>
            </a:r>
            <a:r>
              <a:rPr lang="en-US" b="1" dirty="0"/>
              <a:t> parishes of regions 5, 6, 7, and 8</a:t>
            </a:r>
            <a:endParaRPr lang="en-US" dirty="0"/>
          </a:p>
          <a:p>
            <a:r>
              <a:rPr lang="en-US" dirty="0"/>
              <a:t>Education &amp; promotion of Gardasil (HPV) vaccine, community vaccine fairs, etc.</a:t>
            </a:r>
          </a:p>
          <a:p>
            <a:r>
              <a:rPr lang="en-US" dirty="0"/>
              <a:t>Ideas for further analysis: Expand analyses at the parish level to investigate how access to providers differs</a:t>
            </a:r>
          </a:p>
        </p:txBody>
      </p:sp>
      <p:pic>
        <p:nvPicPr>
          <p:cNvPr id="2050" name="Picture 2" descr="Human Papillomavirus (HPV) | La Dept. of Health">
            <a:extLst>
              <a:ext uri="{FF2B5EF4-FFF2-40B4-BE49-F238E27FC236}">
                <a16:creationId xmlns:a16="http://schemas.microsoft.com/office/drawing/2014/main" id="{BCA65931-A0DD-AF20-89A3-85278CE3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03" y="1924015"/>
            <a:ext cx="4154557" cy="41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0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A10A-4A9B-5048-93E5-17CA2388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6088-1513-C948-B438-F1942556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076891" cy="34625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Dr. Gregory Randolph</a:t>
            </a:r>
          </a:p>
          <a:p>
            <a:pPr marL="0" indent="0">
              <a:buNone/>
            </a:pPr>
            <a:r>
              <a:rPr lang="en-US" dirty="0"/>
              <a:t>Dana Smith</a:t>
            </a:r>
          </a:p>
          <a:p>
            <a:pPr marL="0" indent="0">
              <a:buNone/>
            </a:pPr>
            <a:r>
              <a:rPr lang="en-US" dirty="0"/>
              <a:t>Renée Wells</a:t>
            </a:r>
          </a:p>
          <a:p>
            <a:pPr marL="0" indent="0">
              <a:buNone/>
            </a:pPr>
            <a:r>
              <a:rPr lang="en-US" dirty="0"/>
              <a:t>Carrie Blades</a:t>
            </a:r>
          </a:p>
          <a:p>
            <a:pPr marL="0" indent="0">
              <a:buNone/>
            </a:pPr>
            <a:r>
              <a:rPr lang="en-US" dirty="0"/>
              <a:t>Shea Good</a:t>
            </a:r>
          </a:p>
          <a:p>
            <a:pPr marL="0" indent="0">
              <a:buNone/>
            </a:pPr>
            <a:r>
              <a:rPr lang="en-US" dirty="0"/>
              <a:t>Rhonda Baird</a:t>
            </a:r>
          </a:p>
          <a:p>
            <a:pPr marL="0" indent="0">
              <a:buNone/>
            </a:pPr>
            <a:r>
              <a:rPr lang="en-US" dirty="0"/>
              <a:t>LSU School of Medicine</a:t>
            </a:r>
          </a:p>
          <a:p>
            <a:pPr marL="0" indent="0">
              <a:buNone/>
            </a:pPr>
            <a:r>
              <a:rPr lang="en-US" dirty="0"/>
              <a:t>ACLA Quality Improvement Team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LSU Health New Orleans">
            <a:extLst>
              <a:ext uri="{FF2B5EF4-FFF2-40B4-BE49-F238E27FC236}">
                <a16:creationId xmlns:a16="http://schemas.microsoft.com/office/drawing/2014/main" id="{F00C21DB-E321-4E4D-AD7E-EBB8DB5E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3" y="4129547"/>
            <a:ext cx="3860059" cy="9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meriHealth Caritas Louisiana website homepage">
            <a:extLst>
              <a:ext uri="{FF2B5EF4-FFF2-40B4-BE49-F238E27FC236}">
                <a16:creationId xmlns:a16="http://schemas.microsoft.com/office/drawing/2014/main" id="{4B3F24D2-ED4A-614A-9B93-FFBE00CD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09" y="2036948"/>
            <a:ext cx="3668974" cy="13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8A38D-5803-B54A-8E99-0B8102EA6012}"/>
              </a:ext>
            </a:extLst>
          </p:cNvPr>
          <p:cNvSpPr txBox="1"/>
          <p:nvPr/>
        </p:nvSpPr>
        <p:spPr>
          <a:xfrm>
            <a:off x="4238171" y="5569545"/>
            <a:ext cx="4093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214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38781-C3E8-3F40-A0BE-F58AB9E3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89"/>
            <a:ext cx="8937812" cy="1306443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– What is cervical cancer?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466B6A3-C7E9-03D6-4AF4-A193AAC97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130360"/>
              </p:ext>
            </p:extLst>
          </p:nvPr>
        </p:nvGraphicFramePr>
        <p:xfrm>
          <a:off x="838200" y="1176858"/>
          <a:ext cx="4329528" cy="541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78CC155E-387C-ED40-A279-81D5F5BCCC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" b="409"/>
          <a:stretch/>
        </p:blipFill>
        <p:spPr>
          <a:xfrm>
            <a:off x="5478388" y="1153394"/>
            <a:ext cx="6285174" cy="4303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0F96D1-E36F-424E-A896-8ED6C16AD32B}"/>
              </a:ext>
            </a:extLst>
          </p:cNvPr>
          <p:cNvSpPr txBox="1"/>
          <p:nvPr/>
        </p:nvSpPr>
        <p:spPr>
          <a:xfrm>
            <a:off x="5753245" y="5428094"/>
            <a:ext cx="2757054" cy="13542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Incidence rate of cervical cancer in the U.S., 2017-2021: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7.5 per 100,000 women per year</a:t>
            </a:r>
          </a:p>
          <a:p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07D35-9D95-744B-8D01-51EBB9C1B253}"/>
              </a:ext>
            </a:extLst>
          </p:cNvPr>
          <p:cNvSpPr txBox="1"/>
          <p:nvPr/>
        </p:nvSpPr>
        <p:spPr>
          <a:xfrm>
            <a:off x="8785156" y="5428093"/>
            <a:ext cx="2966515" cy="13542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Incidence rate of cervical cancer in Louisiana, 2017-2021: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9.2 per 100,000 women per year</a:t>
            </a:r>
          </a:p>
          <a:p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567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1611-9002-7C45-BDBE-F04AC57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025A-346D-5C4C-913F-65E38D445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400" dirty="0"/>
              <a:t>Farajimakin, O. (2024). Barriers to Cervical Cancer Screening: A Systematic Review. </a:t>
            </a:r>
            <a:r>
              <a:rPr lang="en-US" sz="1400" i="1" dirty="0"/>
              <a:t>Cureus</a:t>
            </a:r>
            <a:r>
              <a:rPr lang="en-US" sz="1400" dirty="0"/>
              <a:t>, </a:t>
            </a:r>
            <a:r>
              <a:rPr lang="en-US" sz="1400" i="1" dirty="0"/>
              <a:t>16</a:t>
            </a:r>
            <a:r>
              <a:rPr lang="en-US" sz="1400" dirty="0"/>
              <a:t>(7), e65555. </a:t>
            </a:r>
            <a:r>
              <a:rPr lang="en-US" sz="1400" dirty="0">
                <a:hlinkClick r:id="rId3"/>
              </a:rPr>
              <a:t>https://doi.org/10.7759/cureus.65555</a:t>
            </a:r>
            <a:endParaRPr lang="en-US" sz="1400" dirty="0"/>
          </a:p>
          <a:p>
            <a:r>
              <a:rPr lang="en-US" sz="1400" dirty="0"/>
              <a:t>Fowler, J. R., Maani, E. V., Dunton, C. J., Gasalberti, D. P., &amp; Jack, B. W. (2023). </a:t>
            </a:r>
            <a:r>
              <a:rPr lang="en-US" sz="1400" i="1" dirty="0"/>
              <a:t>Cervical Cancer</a:t>
            </a:r>
            <a:r>
              <a:rPr lang="en-US" sz="1400" dirty="0"/>
              <a:t>. StatPearls [Internet]. </a:t>
            </a:r>
            <a:r>
              <a:rPr lang="en-US" sz="1400" dirty="0">
                <a:hlinkClick r:id="rId4"/>
              </a:rPr>
              <a:t>https://www.ncbi.nlm.nih.gov/books/NBK431093/</a:t>
            </a:r>
            <a:endParaRPr lang="en-US" sz="1400" dirty="0"/>
          </a:p>
          <a:p>
            <a:r>
              <a:rPr lang="en-US" sz="1400" dirty="0"/>
              <a:t>Futrell, K. (2023). </a:t>
            </a:r>
            <a:r>
              <a:rPr lang="en-US" sz="1400" i="1" dirty="0"/>
              <a:t>Laboratory testing to support women’s health: How an LIS can assist with cervical cancer screening protocols </a:t>
            </a:r>
            <a:r>
              <a:rPr lang="en-US" sz="1400" dirty="0"/>
              <a:t>[White paper]. Orchard Software. </a:t>
            </a:r>
            <a:r>
              <a:rPr lang="en-US" sz="1400" dirty="0">
                <a:hlinkClick r:id="rId5"/>
              </a:rPr>
              <a:t>https://go.orchardsoft.com/l/975163/2023-06-06/4l5km/975163/1686060550qep23dDQ/OrchardSoftware_WomensHealthOEP_WhitePaper.pdf</a:t>
            </a:r>
            <a:endParaRPr lang="en-US" sz="1400" dirty="0"/>
          </a:p>
          <a:p>
            <a:r>
              <a:rPr lang="en-US" sz="1400" dirty="0"/>
              <a:t>Kitchen, F. L., &amp; Cox, C. M. (2022). </a:t>
            </a:r>
            <a:r>
              <a:rPr lang="en-US" sz="1400" i="1" dirty="0"/>
              <a:t>Papanicolaou Smear</a:t>
            </a:r>
            <a:r>
              <a:rPr lang="en-US" sz="1400" dirty="0"/>
              <a:t>. StatPearls [Internet]. </a:t>
            </a:r>
            <a:r>
              <a:rPr lang="en-US" sz="1400" dirty="0">
                <a:hlinkClick r:id="rId6"/>
              </a:rPr>
              <a:t>https://www.ncbi.nlm.nih.gov/books/NBK470165/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82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F243F-5574-BDBD-41F8-04607B48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7AB85E-2342-37AC-45F7-45D07AD4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8DDF9-ADBF-D756-13F9-5E15649C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en-US" sz="5200" b="1" dirty="0"/>
              <a:t>Guidelines for Cervical Cancer Screening (CCS)</a:t>
            </a:r>
          </a:p>
        </p:txBody>
      </p:sp>
      <p:pic>
        <p:nvPicPr>
          <p:cNvPr id="1026" name="Picture 2" descr="Laboratory Testing to Support Women's Health - Orchard Software">
            <a:extLst>
              <a:ext uri="{FF2B5EF4-FFF2-40B4-BE49-F238E27FC236}">
                <a16:creationId xmlns:a16="http://schemas.microsoft.com/office/drawing/2014/main" id="{7663664C-77B4-07D8-B318-B9672D6E6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0642"/>
            <a:ext cx="6790765" cy="41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erview and importance of Pap (Papanicol.. - SynappseHealth">
            <a:extLst>
              <a:ext uri="{FF2B5EF4-FFF2-40B4-BE49-F238E27FC236}">
                <a16:creationId xmlns:a16="http://schemas.microsoft.com/office/drawing/2014/main" id="{367A4431-AA6E-91E9-9E06-DC9DC19A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66" y="2247683"/>
            <a:ext cx="2788022" cy="34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1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0985-9429-AA48-895C-5A5A391A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Goals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B2B2B06-B099-B09C-584A-3C45BE4A9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920028"/>
              </p:ext>
            </p:extLst>
          </p:nvPr>
        </p:nvGraphicFramePr>
        <p:xfrm>
          <a:off x="1274618" y="2175163"/>
          <a:ext cx="9504218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AmeriHealth Caritas Louisiana Logo - AmeriHealth Caritas Family of Companies">
            <a:extLst>
              <a:ext uri="{FF2B5EF4-FFF2-40B4-BE49-F238E27FC236}">
                <a16:creationId xmlns:a16="http://schemas.microsoft.com/office/drawing/2014/main" id="{C5E2D1EC-DBE4-D941-83B0-63AA10DC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29" y="350455"/>
            <a:ext cx="3371094" cy="13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FE987-E338-61C5-3A46-D625DFE4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55C7-8307-5F86-F248-8349C8E2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58" y="252988"/>
            <a:ext cx="10515600" cy="1325563"/>
          </a:xfrm>
        </p:spPr>
        <p:txBody>
          <a:bodyPr/>
          <a:lstStyle/>
          <a:p>
            <a:r>
              <a:rPr lang="en-US" b="1" dirty="0"/>
              <a:t>ACLA Interventions &amp; Barriers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B4BEEA-B672-ABFF-0D4C-8919EE67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1" y="2245786"/>
            <a:ext cx="11516578" cy="3225623"/>
          </a:xfrm>
          <a:prstGeom prst="rect">
            <a:avLst/>
          </a:prstGeom>
        </p:spPr>
      </p:pic>
      <p:pic>
        <p:nvPicPr>
          <p:cNvPr id="17" name="Picture 1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08E22947-262C-2A27-523F-7EC9C5F64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46" y="1458803"/>
            <a:ext cx="2728224" cy="1314205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B228B70-3F41-2628-87D6-0BE3648F8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968825"/>
              </p:ext>
            </p:extLst>
          </p:nvPr>
        </p:nvGraphicFramePr>
        <p:xfrm>
          <a:off x="1151365" y="3440243"/>
          <a:ext cx="95167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341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C595-7AB3-544A-B86A-ABD7CB8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by 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B86C93-931B-43CF-C90C-3D90131FC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35229"/>
              </p:ext>
            </p:extLst>
          </p:nvPr>
        </p:nvGraphicFramePr>
        <p:xfrm>
          <a:off x="1321632" y="1172098"/>
          <a:ext cx="9548735" cy="54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46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8DF69-F78D-0964-BE30-7531D4A0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E956-5305-8392-78AC-2D5D057D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44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– 2024 vs. 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806E30-37B7-D430-93F9-AF7C555FE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557010"/>
              </p:ext>
            </p:extLst>
          </p:nvPr>
        </p:nvGraphicFramePr>
        <p:xfrm>
          <a:off x="692044" y="1172098"/>
          <a:ext cx="5933607" cy="360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3F331D-5443-15A0-41BE-D737533EC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503" y="3622397"/>
            <a:ext cx="6007352" cy="30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795C-C69A-E9F1-A52E-E08CFE5B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6974-E101-8270-1542-893BAE34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CCS Rates in Rural vs. Urban Parishes</a:t>
            </a:r>
          </a:p>
        </p:txBody>
      </p:sp>
      <p:pic>
        <p:nvPicPr>
          <p:cNvPr id="3" name="Picture 2" descr="A map of the state of louisiana&#10;&#10;AI-generated content may be incorrect.">
            <a:extLst>
              <a:ext uri="{FF2B5EF4-FFF2-40B4-BE49-F238E27FC236}">
                <a16:creationId xmlns:a16="http://schemas.microsoft.com/office/drawing/2014/main" id="{9EABEFCC-B3CB-D296-7419-B15A2DCB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3" y="1172098"/>
            <a:ext cx="5794527" cy="557675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4B2B4B-50DA-885A-E975-D6F2B897B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33688"/>
              </p:ext>
            </p:extLst>
          </p:nvPr>
        </p:nvGraphicFramePr>
        <p:xfrm>
          <a:off x="4572000" y="2305879"/>
          <a:ext cx="7620000" cy="147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728043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287236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1743334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40630546"/>
                    </a:ext>
                  </a:extLst>
                </a:gridCol>
              </a:tblGrid>
              <a:tr h="1959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2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Urban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Rural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5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9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8C5FB-E3EA-6BA6-7481-CEDC9843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2649-4FD2-DCE0-D697-4739596C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2"/>
          </a:xfrm>
        </p:spPr>
        <p:txBody>
          <a:bodyPr>
            <a:normAutofit/>
          </a:bodyPr>
          <a:lstStyle/>
          <a:p>
            <a:r>
              <a:rPr lang="en-US" b="1" dirty="0"/>
              <a:t>Rural &amp; Urban CCS Rates – 2024 vs. 2023</a:t>
            </a:r>
          </a:p>
        </p:txBody>
      </p:sp>
      <p:pic>
        <p:nvPicPr>
          <p:cNvPr id="3" name="Picture 2" descr="A map of the state of louisiana&#10;&#10;AI-generated content may be incorrect.">
            <a:extLst>
              <a:ext uri="{FF2B5EF4-FFF2-40B4-BE49-F238E27FC236}">
                <a16:creationId xmlns:a16="http://schemas.microsoft.com/office/drawing/2014/main" id="{C206AF18-579A-F234-A6E0-A2BAB3EA5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3" y="1172098"/>
            <a:ext cx="5794527" cy="557675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E4D311-68E0-9947-C13D-67CFD6E8E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47942"/>
              </p:ext>
            </p:extLst>
          </p:nvPr>
        </p:nvGraphicFramePr>
        <p:xfrm>
          <a:off x="4572000" y="2305879"/>
          <a:ext cx="7620000" cy="1478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728043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287236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1743334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40630546"/>
                    </a:ext>
                  </a:extLst>
                </a:gridCol>
              </a:tblGrid>
              <a:tr h="1959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Non-Compliant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Compliant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2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Urban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Rural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5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98056"/>
                  </a:ext>
                </a:extLst>
              </a:tr>
            </a:tbl>
          </a:graphicData>
        </a:graphic>
      </p:graphicFrame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EFEC01E-21D2-DDD4-5393-0EB711B0B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994047"/>
            <a:ext cx="5794527" cy="2498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4BB17-9919-44B7-BC86-902F852D7883}"/>
              </a:ext>
            </a:extLst>
          </p:cNvPr>
          <p:cNvSpPr txBox="1"/>
          <p:nvPr/>
        </p:nvSpPr>
        <p:spPr>
          <a:xfrm>
            <a:off x="10296939" y="4782747"/>
            <a:ext cx="10568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58.6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12EF4-A85E-8CF1-3861-9EA072EC9898}"/>
              </a:ext>
            </a:extLst>
          </p:cNvPr>
          <p:cNvSpPr txBox="1"/>
          <p:nvPr/>
        </p:nvSpPr>
        <p:spPr>
          <a:xfrm>
            <a:off x="10296938" y="5350098"/>
            <a:ext cx="10568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55.3</a:t>
            </a:r>
          </a:p>
        </p:txBody>
      </p:sp>
    </p:spTree>
    <p:extLst>
      <p:ext uri="{BB962C8B-B14F-4D97-AF65-F5344CB8AC3E}">
        <p14:creationId xmlns:p14="http://schemas.microsoft.com/office/powerpoint/2010/main" val="302076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1132</Words>
  <Application>Microsoft Macintosh PowerPoint</Application>
  <PresentationFormat>Widescreen</PresentationFormat>
  <Paragraphs>294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Cervical Cancer Screening</vt:lpstr>
      <vt:lpstr>Background – What is cervical cancer?</vt:lpstr>
      <vt:lpstr>Guidelines for Cervical Cancer Screening (CCS)</vt:lpstr>
      <vt:lpstr>Program Goals</vt:lpstr>
      <vt:lpstr>ACLA Interventions &amp; Barriers</vt:lpstr>
      <vt:lpstr>CCS Rates by Age</vt:lpstr>
      <vt:lpstr>CCS Rates – 2024 vs. 2023</vt:lpstr>
      <vt:lpstr>CCS Rates in Rural vs. Urban Parishes</vt:lpstr>
      <vt:lpstr>Rural &amp; Urban CCS Rates – 2024 vs. 2023</vt:lpstr>
      <vt:lpstr>CCS Rates by Region</vt:lpstr>
      <vt:lpstr>CCS Rates by Region – 2024 vs. 2023</vt:lpstr>
      <vt:lpstr>PowerPoint Presentation</vt:lpstr>
      <vt:lpstr>CCS Rates by Race</vt:lpstr>
      <vt:lpstr>CCS Rates by Race – 2024 vs. 2023</vt:lpstr>
      <vt:lpstr>CCS Rates by Ethnicity</vt:lpstr>
      <vt:lpstr>CCS Rates by Ethnicity – 2024 vs. 2023</vt:lpstr>
      <vt:lpstr>Summary</vt:lpstr>
      <vt:lpstr>Recommendations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 Screening</dc:title>
  <dc:creator>Taylor S Lambert</dc:creator>
  <cp:lastModifiedBy>Neck, Caroline G.</cp:lastModifiedBy>
  <cp:revision>10</cp:revision>
  <dcterms:created xsi:type="dcterms:W3CDTF">2023-09-20T01:23:41Z</dcterms:created>
  <dcterms:modified xsi:type="dcterms:W3CDTF">2025-03-05T20:22:10Z</dcterms:modified>
</cp:coreProperties>
</file>