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66" r:id="rId2"/>
    <p:sldId id="273" r:id="rId3"/>
    <p:sldId id="294" r:id="rId4"/>
    <p:sldId id="260" r:id="rId5"/>
    <p:sldId id="275" r:id="rId6"/>
    <p:sldId id="265" r:id="rId7"/>
    <p:sldId id="274" r:id="rId8"/>
    <p:sldId id="282" r:id="rId9"/>
    <p:sldId id="279" r:id="rId10"/>
    <p:sldId id="298" r:id="rId11"/>
    <p:sldId id="296" r:id="rId12"/>
    <p:sldId id="297" r:id="rId13"/>
    <p:sldId id="299" r:id="rId14"/>
    <p:sldId id="301" r:id="rId15"/>
    <p:sldId id="300" r:id="rId16"/>
    <p:sldId id="292" r:id="rId17"/>
    <p:sldId id="281" r:id="rId18"/>
    <p:sldId id="286" r:id="rId19"/>
    <p:sldId id="284" r:id="rId20"/>
    <p:sldId id="302" r:id="rId21"/>
    <p:sldId id="303" r:id="rId22"/>
    <p:sldId id="285"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4671B7-FF98-4D21-B294-E9172CE54178}" v="12" dt="2024-10-29T16:58:14.7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518" autoAdjust="0"/>
    <p:restoredTop sz="94660"/>
  </p:normalViewPr>
  <p:slideViewPr>
    <p:cSldViewPr snapToGrid="0">
      <p:cViewPr varScale="1">
        <p:scale>
          <a:sx n="111" d="100"/>
          <a:sy n="111" d="100"/>
        </p:scale>
        <p:origin x="50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rritt, Yvette W." userId="b63c5107-bfa6-4c26-bbbd-0b0bfe333e41" providerId="ADAL" clId="{826BDBBF-BE08-4FE4-AAB1-60D21E8383FB}"/>
    <pc:docChg chg="undo custSel addSld modSld">
      <pc:chgData name="Merritt, Yvette W." userId="b63c5107-bfa6-4c26-bbbd-0b0bfe333e41" providerId="ADAL" clId="{826BDBBF-BE08-4FE4-AAB1-60D21E8383FB}" dt="2024-10-29T17:44:28.922" v="757" actId="1076"/>
      <pc:docMkLst>
        <pc:docMk/>
      </pc:docMkLst>
      <pc:sldChg chg="modSp mod">
        <pc:chgData name="Merritt, Yvette W." userId="b63c5107-bfa6-4c26-bbbd-0b0bfe333e41" providerId="ADAL" clId="{826BDBBF-BE08-4FE4-AAB1-60D21E8383FB}" dt="2024-10-29T17:44:28.922" v="757" actId="1076"/>
        <pc:sldMkLst>
          <pc:docMk/>
          <pc:sldMk cId="2426155321" sldId="298"/>
        </pc:sldMkLst>
        <pc:spChg chg="mod">
          <ac:chgData name="Merritt, Yvette W." userId="b63c5107-bfa6-4c26-bbbd-0b0bfe333e41" providerId="ADAL" clId="{826BDBBF-BE08-4FE4-AAB1-60D21E8383FB}" dt="2024-10-29T17:44:18.631" v="756" actId="20577"/>
          <ac:spMkLst>
            <pc:docMk/>
            <pc:sldMk cId="2426155321" sldId="298"/>
            <ac:spMk id="4" creationId="{CC15C283-BF33-4BCB-8F81-7C8B20A185FE}"/>
          </ac:spMkLst>
        </pc:spChg>
        <pc:picChg chg="mod">
          <ac:chgData name="Merritt, Yvette W." userId="b63c5107-bfa6-4c26-bbbd-0b0bfe333e41" providerId="ADAL" clId="{826BDBBF-BE08-4FE4-AAB1-60D21E8383FB}" dt="2024-10-29T17:44:28.922" v="757" actId="1076"/>
          <ac:picMkLst>
            <pc:docMk/>
            <pc:sldMk cId="2426155321" sldId="298"/>
            <ac:picMk id="9" creationId="{09AB1898-1466-4908-BFB5-CDFCA4AE5738}"/>
          </ac:picMkLst>
        </pc:picChg>
      </pc:sldChg>
      <pc:sldChg chg="addSp delSp modSp add mod">
        <pc:chgData name="Merritt, Yvette W." userId="b63c5107-bfa6-4c26-bbbd-0b0bfe333e41" providerId="ADAL" clId="{826BDBBF-BE08-4FE4-AAB1-60D21E8383FB}" dt="2024-10-29T17:39:33.404" v="351" actId="20577"/>
        <pc:sldMkLst>
          <pc:docMk/>
          <pc:sldMk cId="4040360339" sldId="302"/>
        </pc:sldMkLst>
        <pc:spChg chg="mod">
          <ac:chgData name="Merritt, Yvette W." userId="b63c5107-bfa6-4c26-bbbd-0b0bfe333e41" providerId="ADAL" clId="{826BDBBF-BE08-4FE4-AAB1-60D21E8383FB}" dt="2024-10-29T17:23:36.768" v="85" actId="14100"/>
          <ac:spMkLst>
            <pc:docMk/>
            <pc:sldMk cId="4040360339" sldId="302"/>
            <ac:spMk id="2" creationId="{A6B56BF6-CC3C-09F0-0B15-90F0FF8F8165}"/>
          </ac:spMkLst>
        </pc:spChg>
        <pc:spChg chg="del">
          <ac:chgData name="Merritt, Yvette W." userId="b63c5107-bfa6-4c26-bbbd-0b0bfe333e41" providerId="ADAL" clId="{826BDBBF-BE08-4FE4-AAB1-60D21E8383FB}" dt="2024-10-29T17:23:47.993" v="86" actId="478"/>
          <ac:spMkLst>
            <pc:docMk/>
            <pc:sldMk cId="4040360339" sldId="302"/>
            <ac:spMk id="3" creationId="{06C70595-4BF2-1F41-FE89-089CF49C6F24}"/>
          </ac:spMkLst>
        </pc:spChg>
        <pc:spChg chg="mod">
          <ac:chgData name="Merritt, Yvette W." userId="b63c5107-bfa6-4c26-bbbd-0b0bfe333e41" providerId="ADAL" clId="{826BDBBF-BE08-4FE4-AAB1-60D21E8383FB}" dt="2024-10-29T17:39:33.404" v="351" actId="20577"/>
          <ac:spMkLst>
            <pc:docMk/>
            <pc:sldMk cId="4040360339" sldId="302"/>
            <ac:spMk id="4" creationId="{A3EFE944-1CAE-0EF9-2B7F-86F8ED6C839C}"/>
          </ac:spMkLst>
        </pc:spChg>
        <pc:spChg chg="del mod">
          <ac:chgData name="Merritt, Yvette W." userId="b63c5107-bfa6-4c26-bbbd-0b0bfe333e41" providerId="ADAL" clId="{826BDBBF-BE08-4FE4-AAB1-60D21E8383FB}" dt="2024-10-29T17:33:30.586" v="209" actId="478"/>
          <ac:spMkLst>
            <pc:docMk/>
            <pc:sldMk cId="4040360339" sldId="302"/>
            <ac:spMk id="6" creationId="{803D9327-E043-CDDD-EEBD-0E3AEF7B8554}"/>
          </ac:spMkLst>
        </pc:spChg>
        <pc:spChg chg="add del mod">
          <ac:chgData name="Merritt, Yvette W." userId="b63c5107-bfa6-4c26-bbbd-0b0bfe333e41" providerId="ADAL" clId="{826BDBBF-BE08-4FE4-AAB1-60D21E8383FB}" dt="2024-10-29T17:23:53.370" v="87" actId="478"/>
          <ac:spMkLst>
            <pc:docMk/>
            <pc:sldMk cId="4040360339" sldId="302"/>
            <ac:spMk id="7" creationId="{D37FF2F4-7D34-D811-A137-B0A0B3D1BB3F}"/>
          </ac:spMkLst>
        </pc:spChg>
        <pc:spChg chg="add del mod">
          <ac:chgData name="Merritt, Yvette W." userId="b63c5107-bfa6-4c26-bbbd-0b0bfe333e41" providerId="ADAL" clId="{826BDBBF-BE08-4FE4-AAB1-60D21E8383FB}" dt="2024-10-29T17:33:33.513" v="210" actId="478"/>
          <ac:spMkLst>
            <pc:docMk/>
            <pc:sldMk cId="4040360339" sldId="302"/>
            <ac:spMk id="9" creationId="{F0043443-9987-2A11-04C6-80D8CFAAFCFA}"/>
          </ac:spMkLst>
        </pc:spChg>
      </pc:sldChg>
      <pc:sldChg chg="modSp add mod">
        <pc:chgData name="Merritt, Yvette W." userId="b63c5107-bfa6-4c26-bbbd-0b0bfe333e41" providerId="ADAL" clId="{826BDBBF-BE08-4FE4-AAB1-60D21E8383FB}" dt="2024-10-29T17:38:22.512" v="321" actId="20577"/>
        <pc:sldMkLst>
          <pc:docMk/>
          <pc:sldMk cId="3007121108" sldId="303"/>
        </pc:sldMkLst>
        <pc:spChg chg="mod">
          <ac:chgData name="Merritt, Yvette W." userId="b63c5107-bfa6-4c26-bbbd-0b0bfe333e41" providerId="ADAL" clId="{826BDBBF-BE08-4FE4-AAB1-60D21E8383FB}" dt="2024-10-29T17:38:22.512" v="321" actId="20577"/>
          <ac:spMkLst>
            <pc:docMk/>
            <pc:sldMk cId="3007121108" sldId="303"/>
            <ac:spMk id="4" creationId="{92DFB914-4038-C3B8-9D04-548B54C6D04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183185A-2A53-4D8C-8F32-C845F2F70CBF}" type="doc">
      <dgm:prSet loTypeId="urn:microsoft.com/office/officeart/2005/8/layout/list1" loCatId="list" qsTypeId="urn:microsoft.com/office/officeart/2005/8/quickstyle/3d3" qsCatId="3D" csTypeId="urn:microsoft.com/office/officeart/2005/8/colors/accent1_3" csCatId="accent1" phldr="1"/>
      <dgm:spPr/>
      <dgm:t>
        <a:bodyPr/>
        <a:lstStyle/>
        <a:p>
          <a:endParaRPr lang="en-US"/>
        </a:p>
      </dgm:t>
    </dgm:pt>
    <dgm:pt modelId="{758CBA3A-9936-4C67-965C-A8DD3074879B}">
      <dgm:prSet phldrT="[Text]"/>
      <dgm:spPr/>
      <dgm:t>
        <a:bodyPr/>
        <a:lstStyle/>
        <a:p>
          <a:r>
            <a:rPr lang="en-US" dirty="0"/>
            <a:t>1 | Plan</a:t>
          </a:r>
        </a:p>
      </dgm:t>
    </dgm:pt>
    <dgm:pt modelId="{39812E31-9C15-4A6C-B8B9-78CE6FB555B1}" type="parTrans" cxnId="{F717B596-7122-4C3F-9238-14763508386B}">
      <dgm:prSet/>
      <dgm:spPr/>
      <dgm:t>
        <a:bodyPr/>
        <a:lstStyle/>
        <a:p>
          <a:endParaRPr lang="en-US"/>
        </a:p>
      </dgm:t>
    </dgm:pt>
    <dgm:pt modelId="{290E9CBE-1634-47AD-B973-508944073D35}" type="sibTrans" cxnId="{F717B596-7122-4C3F-9238-14763508386B}">
      <dgm:prSet/>
      <dgm:spPr/>
      <dgm:t>
        <a:bodyPr/>
        <a:lstStyle/>
        <a:p>
          <a:endParaRPr lang="en-US"/>
        </a:p>
      </dgm:t>
    </dgm:pt>
    <dgm:pt modelId="{E90264E4-81CE-47E1-80E3-2624D8E5DFEE}">
      <dgm:prSet phldrT="[Text]"/>
      <dgm:spPr/>
      <dgm:t>
        <a:bodyPr/>
        <a:lstStyle/>
        <a:p>
          <a:r>
            <a:rPr lang="en-US" dirty="0">
              <a:latin typeface="Arial Narrow" panose="020B0606020202030204" pitchFamily="34" charset="0"/>
            </a:rPr>
            <a:t>Discuss plans with advisor</a:t>
          </a:r>
        </a:p>
      </dgm:t>
    </dgm:pt>
    <dgm:pt modelId="{79881485-DDC4-4A70-AA7E-393B9FD5747B}" type="parTrans" cxnId="{F3B89C52-602F-49F7-B10E-F3B64BCDF706}">
      <dgm:prSet/>
      <dgm:spPr/>
      <dgm:t>
        <a:bodyPr/>
        <a:lstStyle/>
        <a:p>
          <a:endParaRPr lang="en-US"/>
        </a:p>
      </dgm:t>
    </dgm:pt>
    <dgm:pt modelId="{F41EE2E3-AB57-4E33-8FAD-2DCFFB467FDC}" type="sibTrans" cxnId="{F3B89C52-602F-49F7-B10E-F3B64BCDF706}">
      <dgm:prSet/>
      <dgm:spPr/>
      <dgm:t>
        <a:bodyPr/>
        <a:lstStyle/>
        <a:p>
          <a:endParaRPr lang="en-US"/>
        </a:p>
      </dgm:t>
    </dgm:pt>
    <dgm:pt modelId="{15031D9C-993C-4715-A26F-56D8831933EB}">
      <dgm:prSet phldrT="[Text]"/>
      <dgm:spPr/>
      <dgm:t>
        <a:bodyPr/>
        <a:lstStyle/>
        <a:p>
          <a:r>
            <a:rPr lang="en-US" dirty="0"/>
            <a:t>2 | Identify</a:t>
          </a:r>
        </a:p>
      </dgm:t>
    </dgm:pt>
    <dgm:pt modelId="{77530735-8AD3-469C-AEC2-B5B17A08AF65}" type="parTrans" cxnId="{C8C2ADA0-316E-46E3-A4D5-49BD4A9A4B0B}">
      <dgm:prSet/>
      <dgm:spPr/>
      <dgm:t>
        <a:bodyPr/>
        <a:lstStyle/>
        <a:p>
          <a:endParaRPr lang="en-US"/>
        </a:p>
      </dgm:t>
    </dgm:pt>
    <dgm:pt modelId="{FB1D36D5-798A-40AA-91C3-3F3E5AF1A86F}" type="sibTrans" cxnId="{C8C2ADA0-316E-46E3-A4D5-49BD4A9A4B0B}">
      <dgm:prSet/>
      <dgm:spPr/>
      <dgm:t>
        <a:bodyPr/>
        <a:lstStyle/>
        <a:p>
          <a:endParaRPr lang="en-US"/>
        </a:p>
      </dgm:t>
    </dgm:pt>
    <dgm:pt modelId="{07B93839-AE15-473C-B47B-27FA5DBEE4E9}">
      <dgm:prSet phldrT="[Text]"/>
      <dgm:spPr/>
      <dgm:t>
        <a:bodyPr/>
        <a:lstStyle/>
        <a:p>
          <a:r>
            <a:rPr lang="en-US" dirty="0">
              <a:latin typeface="Arial Narrow" panose="020B0606020202030204" pitchFamily="34" charset="0"/>
            </a:rPr>
            <a:t>Identify site</a:t>
          </a:r>
        </a:p>
      </dgm:t>
    </dgm:pt>
    <dgm:pt modelId="{2BEFC288-C4D1-45AF-B679-7A41333941DE}" type="parTrans" cxnId="{4D38D698-DC6D-4926-9520-43A255B536D4}">
      <dgm:prSet/>
      <dgm:spPr/>
      <dgm:t>
        <a:bodyPr/>
        <a:lstStyle/>
        <a:p>
          <a:endParaRPr lang="en-US"/>
        </a:p>
      </dgm:t>
    </dgm:pt>
    <dgm:pt modelId="{0468DBFC-CB2D-4B3A-AAE7-09352D12344E}" type="sibTrans" cxnId="{4D38D698-DC6D-4926-9520-43A255B536D4}">
      <dgm:prSet/>
      <dgm:spPr/>
      <dgm:t>
        <a:bodyPr/>
        <a:lstStyle/>
        <a:p>
          <a:endParaRPr lang="en-US"/>
        </a:p>
      </dgm:t>
    </dgm:pt>
    <dgm:pt modelId="{23C50191-A44D-4110-97C1-1DC6F9FD79CA}">
      <dgm:prSet phldrT="[Text]"/>
      <dgm:spPr/>
      <dgm:t>
        <a:bodyPr/>
        <a:lstStyle/>
        <a:p>
          <a:r>
            <a:rPr lang="en-US" dirty="0">
              <a:latin typeface="Arial Narrow" panose="020B0606020202030204" pitchFamily="34" charset="0"/>
            </a:rPr>
            <a:t>Identify preceptor</a:t>
          </a:r>
        </a:p>
      </dgm:t>
    </dgm:pt>
    <dgm:pt modelId="{E183CF6D-105A-4EAB-A780-A97B120C1182}" type="parTrans" cxnId="{A71F00B0-D098-4236-AD79-95FC48F754F5}">
      <dgm:prSet/>
      <dgm:spPr/>
      <dgm:t>
        <a:bodyPr/>
        <a:lstStyle/>
        <a:p>
          <a:endParaRPr lang="en-US"/>
        </a:p>
      </dgm:t>
    </dgm:pt>
    <dgm:pt modelId="{8625F877-DCE4-4E39-929E-7FA0A761B660}" type="sibTrans" cxnId="{A71F00B0-D098-4236-AD79-95FC48F754F5}">
      <dgm:prSet/>
      <dgm:spPr/>
      <dgm:t>
        <a:bodyPr/>
        <a:lstStyle/>
        <a:p>
          <a:endParaRPr lang="en-US"/>
        </a:p>
      </dgm:t>
    </dgm:pt>
    <dgm:pt modelId="{2936D842-720E-4365-AD39-F6EAEC441633}">
      <dgm:prSet phldrT="[Text]"/>
      <dgm:spPr/>
      <dgm:t>
        <a:bodyPr/>
        <a:lstStyle/>
        <a:p>
          <a:r>
            <a:rPr lang="en-US" dirty="0"/>
            <a:t>3 | Develop</a:t>
          </a:r>
        </a:p>
      </dgm:t>
    </dgm:pt>
    <dgm:pt modelId="{13139645-28B0-41D9-8ED9-DA67D736E51B}" type="parTrans" cxnId="{3A8ECB28-E23B-45B6-8C84-8AF5114507DE}">
      <dgm:prSet/>
      <dgm:spPr/>
      <dgm:t>
        <a:bodyPr/>
        <a:lstStyle/>
        <a:p>
          <a:endParaRPr lang="en-US"/>
        </a:p>
      </dgm:t>
    </dgm:pt>
    <dgm:pt modelId="{96C19FF6-672B-4588-9D93-2A932D4ACF8D}" type="sibTrans" cxnId="{3A8ECB28-E23B-45B6-8C84-8AF5114507DE}">
      <dgm:prSet/>
      <dgm:spPr/>
      <dgm:t>
        <a:bodyPr/>
        <a:lstStyle/>
        <a:p>
          <a:endParaRPr lang="en-US"/>
        </a:p>
      </dgm:t>
    </dgm:pt>
    <dgm:pt modelId="{A05E8D05-15E6-4BEC-B725-D745A48258D3}">
      <dgm:prSet phldrT="[Text]"/>
      <dgm:spPr/>
      <dgm:t>
        <a:bodyPr/>
        <a:lstStyle/>
        <a:p>
          <a:r>
            <a:rPr lang="en-US" dirty="0">
              <a:latin typeface="Arial Narrow" panose="020B0606020202030204" pitchFamily="34" charset="0"/>
            </a:rPr>
            <a:t>Work with preceptor to develop proposal</a:t>
          </a:r>
        </a:p>
      </dgm:t>
    </dgm:pt>
    <dgm:pt modelId="{29C49A6E-36B2-41D1-83D5-6B58713D5DAF}" type="parTrans" cxnId="{EFE22C42-C667-4B7A-8208-6758BAEC1445}">
      <dgm:prSet/>
      <dgm:spPr/>
      <dgm:t>
        <a:bodyPr/>
        <a:lstStyle/>
        <a:p>
          <a:endParaRPr lang="en-US"/>
        </a:p>
      </dgm:t>
    </dgm:pt>
    <dgm:pt modelId="{EA09E308-F440-47C6-8C86-B63BABC170D9}" type="sibTrans" cxnId="{EFE22C42-C667-4B7A-8208-6758BAEC1445}">
      <dgm:prSet/>
      <dgm:spPr/>
      <dgm:t>
        <a:bodyPr/>
        <a:lstStyle/>
        <a:p>
          <a:endParaRPr lang="en-US"/>
        </a:p>
      </dgm:t>
    </dgm:pt>
    <dgm:pt modelId="{ED2820D9-DCC9-4055-BAB3-C324E942D44F}">
      <dgm:prSet phldrT="[Text]"/>
      <dgm:spPr/>
      <dgm:t>
        <a:bodyPr/>
        <a:lstStyle/>
        <a:p>
          <a:r>
            <a:rPr lang="en-US" b="1" dirty="0">
              <a:solidFill>
                <a:srgbClr val="FF0000"/>
              </a:solidFill>
              <a:latin typeface="Arial Narrow" panose="020B0606020202030204" pitchFamily="34" charset="0"/>
            </a:rPr>
            <a:t>Speak with PE coordinator</a:t>
          </a:r>
        </a:p>
      </dgm:t>
    </dgm:pt>
    <dgm:pt modelId="{A84C55C3-95A4-4EE8-81A4-7CF4132FCD39}" type="parTrans" cxnId="{38045956-92A6-4AA6-B852-00F0544C58F3}">
      <dgm:prSet/>
      <dgm:spPr/>
      <dgm:t>
        <a:bodyPr/>
        <a:lstStyle/>
        <a:p>
          <a:endParaRPr lang="en-US"/>
        </a:p>
      </dgm:t>
    </dgm:pt>
    <dgm:pt modelId="{29C14FB4-D69A-4DBA-BA57-0A2643E3419D}" type="sibTrans" cxnId="{38045956-92A6-4AA6-B852-00F0544C58F3}">
      <dgm:prSet/>
      <dgm:spPr/>
      <dgm:t>
        <a:bodyPr/>
        <a:lstStyle/>
        <a:p>
          <a:endParaRPr lang="en-US"/>
        </a:p>
      </dgm:t>
    </dgm:pt>
    <dgm:pt modelId="{08078C6A-C6BB-4ACF-A0FF-A138DEE16546}">
      <dgm:prSet phldrT="[Text]"/>
      <dgm:spPr/>
      <dgm:t>
        <a:bodyPr/>
        <a:lstStyle/>
        <a:p>
          <a:r>
            <a:rPr lang="en-US" dirty="0">
              <a:latin typeface="Arial Narrow" panose="020B0606020202030204" pitchFamily="34" charset="0"/>
            </a:rPr>
            <a:t>Start early!</a:t>
          </a:r>
        </a:p>
      </dgm:t>
    </dgm:pt>
    <dgm:pt modelId="{BE704592-F922-4D38-A4FE-74E5112E648F}" type="parTrans" cxnId="{1297C434-B884-49EE-9315-C1F32C5ED312}">
      <dgm:prSet/>
      <dgm:spPr/>
      <dgm:t>
        <a:bodyPr/>
        <a:lstStyle/>
        <a:p>
          <a:endParaRPr lang="en-US"/>
        </a:p>
      </dgm:t>
    </dgm:pt>
    <dgm:pt modelId="{7DD6DEDA-4F37-4013-A24A-4257F57A359B}" type="sibTrans" cxnId="{1297C434-B884-49EE-9315-C1F32C5ED312}">
      <dgm:prSet/>
      <dgm:spPr/>
      <dgm:t>
        <a:bodyPr/>
        <a:lstStyle/>
        <a:p>
          <a:endParaRPr lang="en-US"/>
        </a:p>
      </dgm:t>
    </dgm:pt>
    <dgm:pt modelId="{BDDA4342-5DFC-4F2A-9A6D-02B3CA225675}">
      <dgm:prSet/>
      <dgm:spPr/>
      <dgm:t>
        <a:bodyPr/>
        <a:lstStyle/>
        <a:p>
          <a:r>
            <a:rPr lang="en-US" dirty="0"/>
            <a:t>Get code from PE office to register for PUBH 6800</a:t>
          </a:r>
        </a:p>
      </dgm:t>
    </dgm:pt>
    <dgm:pt modelId="{073BEB12-E962-4396-97AF-25280556E768}" type="parTrans" cxnId="{229D1E5A-7E82-4815-983D-CCCFE9DF0DE9}">
      <dgm:prSet/>
      <dgm:spPr/>
      <dgm:t>
        <a:bodyPr/>
        <a:lstStyle/>
        <a:p>
          <a:endParaRPr lang="en-US"/>
        </a:p>
      </dgm:t>
    </dgm:pt>
    <dgm:pt modelId="{5DD6CCB6-9C93-487E-808C-865E4275FDAB}" type="sibTrans" cxnId="{229D1E5A-7E82-4815-983D-CCCFE9DF0DE9}">
      <dgm:prSet/>
      <dgm:spPr/>
      <dgm:t>
        <a:bodyPr/>
        <a:lstStyle/>
        <a:p>
          <a:endParaRPr lang="en-US"/>
        </a:p>
      </dgm:t>
    </dgm:pt>
    <dgm:pt modelId="{ACA9471B-FCE0-44A7-81F6-9A34F46D751B}">
      <dgm:prSet/>
      <dgm:spPr/>
      <dgm:t>
        <a:bodyPr/>
        <a:lstStyle/>
        <a:p>
          <a:r>
            <a:rPr lang="en-US" dirty="0"/>
            <a:t>5 | Register</a:t>
          </a:r>
        </a:p>
      </dgm:t>
    </dgm:pt>
    <dgm:pt modelId="{BB4299B7-AC7E-49E3-B51F-2D13ADB242E4}" type="sibTrans" cxnId="{583B91C0-E742-4560-B4BC-5F14BAEFA3E6}">
      <dgm:prSet/>
      <dgm:spPr/>
      <dgm:t>
        <a:bodyPr/>
        <a:lstStyle/>
        <a:p>
          <a:endParaRPr lang="en-US"/>
        </a:p>
      </dgm:t>
    </dgm:pt>
    <dgm:pt modelId="{0DCB04FE-2425-4C28-A2C5-EE180F270895}" type="parTrans" cxnId="{583B91C0-E742-4560-B4BC-5F14BAEFA3E6}">
      <dgm:prSet/>
      <dgm:spPr/>
      <dgm:t>
        <a:bodyPr/>
        <a:lstStyle/>
        <a:p>
          <a:endParaRPr lang="en-US"/>
        </a:p>
      </dgm:t>
    </dgm:pt>
    <dgm:pt modelId="{2520AB82-B1EF-49C2-B440-89C170E8692D}">
      <dgm:prSet/>
      <dgm:spPr/>
      <dgm:t>
        <a:bodyPr/>
        <a:lstStyle/>
        <a:p>
          <a:r>
            <a:rPr lang="en-US" dirty="0"/>
            <a:t>4 | Submit</a:t>
          </a:r>
        </a:p>
      </dgm:t>
    </dgm:pt>
    <dgm:pt modelId="{975804A7-79A8-4544-B1E6-545C21CB2577}" type="sibTrans" cxnId="{817E655B-8750-48E4-8E67-74860F47BB35}">
      <dgm:prSet/>
      <dgm:spPr/>
      <dgm:t>
        <a:bodyPr/>
        <a:lstStyle/>
        <a:p>
          <a:endParaRPr lang="en-US"/>
        </a:p>
      </dgm:t>
    </dgm:pt>
    <dgm:pt modelId="{539549B7-2CA6-4A28-9489-050432A1694C}" type="parTrans" cxnId="{817E655B-8750-48E4-8E67-74860F47BB35}">
      <dgm:prSet/>
      <dgm:spPr/>
      <dgm:t>
        <a:bodyPr/>
        <a:lstStyle/>
        <a:p>
          <a:endParaRPr lang="en-US"/>
        </a:p>
      </dgm:t>
    </dgm:pt>
    <dgm:pt modelId="{7FA3697E-83E6-4BE8-A7C2-D35C37E1D236}">
      <dgm:prSet/>
      <dgm:spPr/>
      <dgm:t>
        <a:bodyPr/>
        <a:lstStyle/>
        <a:p>
          <a:r>
            <a:rPr lang="en-US" dirty="0"/>
            <a:t>Submit e-forms to PE office*</a:t>
          </a:r>
        </a:p>
      </dgm:t>
    </dgm:pt>
    <dgm:pt modelId="{52427103-08D9-40F7-8FEB-9432464E6831}" type="sibTrans" cxnId="{F17A20A7-5EF4-4BB8-BF0F-2E9DFC822219}">
      <dgm:prSet/>
      <dgm:spPr/>
      <dgm:t>
        <a:bodyPr/>
        <a:lstStyle/>
        <a:p>
          <a:endParaRPr lang="en-US"/>
        </a:p>
      </dgm:t>
    </dgm:pt>
    <dgm:pt modelId="{084A2F00-64C5-4D9F-BBF8-7B278A4C84A2}" type="parTrans" cxnId="{F17A20A7-5EF4-4BB8-BF0F-2E9DFC822219}">
      <dgm:prSet/>
      <dgm:spPr/>
      <dgm:t>
        <a:bodyPr/>
        <a:lstStyle/>
        <a:p>
          <a:endParaRPr lang="en-US"/>
        </a:p>
      </dgm:t>
    </dgm:pt>
    <dgm:pt modelId="{7F27A3D5-9520-42B5-82E5-3B4A0FC962A2}">
      <dgm:prSet/>
      <dgm:spPr/>
      <dgm:t>
        <a:bodyPr/>
        <a:lstStyle/>
        <a:p>
          <a:r>
            <a:rPr lang="en-US" dirty="0"/>
            <a:t>CITI &amp; HIPAA Training</a:t>
          </a:r>
        </a:p>
      </dgm:t>
    </dgm:pt>
    <dgm:pt modelId="{71A85BC6-B00B-431B-A8F5-E8311720F81B}" type="sibTrans" cxnId="{4D8C74E0-31A4-4824-8072-41136201B0EC}">
      <dgm:prSet/>
      <dgm:spPr/>
      <dgm:t>
        <a:bodyPr/>
        <a:lstStyle/>
        <a:p>
          <a:endParaRPr lang="en-US"/>
        </a:p>
      </dgm:t>
    </dgm:pt>
    <dgm:pt modelId="{A19E1F3D-76B8-40A1-9588-43B04D3EF837}" type="parTrans" cxnId="{4D8C74E0-31A4-4824-8072-41136201B0EC}">
      <dgm:prSet/>
      <dgm:spPr/>
      <dgm:t>
        <a:bodyPr/>
        <a:lstStyle/>
        <a:p>
          <a:endParaRPr lang="en-US"/>
        </a:p>
      </dgm:t>
    </dgm:pt>
    <dgm:pt modelId="{EBB15F49-1B70-4FD7-A96D-200BCC7277EE}">
      <dgm:prSet/>
      <dgm:spPr/>
      <dgm:t>
        <a:bodyPr/>
        <a:lstStyle/>
        <a:p>
          <a:r>
            <a:rPr lang="en-US" dirty="0"/>
            <a:t>Proposal</a:t>
          </a:r>
        </a:p>
      </dgm:t>
    </dgm:pt>
    <dgm:pt modelId="{DFBF5877-2037-492D-ACF4-6B3674234D4C}" type="sibTrans" cxnId="{736AC788-79E0-4F18-898D-571A6EA60BF8}">
      <dgm:prSet/>
      <dgm:spPr/>
      <dgm:t>
        <a:bodyPr/>
        <a:lstStyle/>
        <a:p>
          <a:endParaRPr lang="en-US"/>
        </a:p>
      </dgm:t>
    </dgm:pt>
    <dgm:pt modelId="{0D494328-3748-48D0-92F6-766F14393F11}" type="parTrans" cxnId="{736AC788-79E0-4F18-898D-571A6EA60BF8}">
      <dgm:prSet/>
      <dgm:spPr/>
      <dgm:t>
        <a:bodyPr/>
        <a:lstStyle/>
        <a:p>
          <a:endParaRPr lang="en-US"/>
        </a:p>
      </dgm:t>
    </dgm:pt>
    <dgm:pt modelId="{D60AE4AE-D38D-4945-AC78-05A42799CDBF}">
      <dgm:prSet/>
      <dgm:spPr/>
      <dgm:t>
        <a:bodyPr/>
        <a:lstStyle/>
        <a:p>
          <a:r>
            <a:rPr lang="en-US" dirty="0"/>
            <a:t>MOU</a:t>
          </a:r>
        </a:p>
      </dgm:t>
    </dgm:pt>
    <dgm:pt modelId="{D73B6053-588A-4490-892C-53754C6420DF}" type="sibTrans" cxnId="{E6A31131-FFB3-47DE-9530-311492F91212}">
      <dgm:prSet/>
      <dgm:spPr/>
      <dgm:t>
        <a:bodyPr/>
        <a:lstStyle/>
        <a:p>
          <a:endParaRPr lang="en-US"/>
        </a:p>
      </dgm:t>
    </dgm:pt>
    <dgm:pt modelId="{971B9F9F-31C3-474D-A935-03A1F5F2CEBE}" type="parTrans" cxnId="{E6A31131-FFB3-47DE-9530-311492F91212}">
      <dgm:prSet/>
      <dgm:spPr/>
      <dgm:t>
        <a:bodyPr/>
        <a:lstStyle/>
        <a:p>
          <a:endParaRPr lang="en-US"/>
        </a:p>
      </dgm:t>
    </dgm:pt>
    <dgm:pt modelId="{73FFCF26-AF65-4D77-8B5E-ADC9C113A9F3}" type="pres">
      <dgm:prSet presAssocID="{3183185A-2A53-4D8C-8F32-C845F2F70CBF}" presName="linear" presStyleCnt="0">
        <dgm:presLayoutVars>
          <dgm:dir/>
          <dgm:animLvl val="lvl"/>
          <dgm:resizeHandles val="exact"/>
        </dgm:presLayoutVars>
      </dgm:prSet>
      <dgm:spPr/>
    </dgm:pt>
    <dgm:pt modelId="{B7774C3D-7D43-4F0E-8DE4-0413C067E152}" type="pres">
      <dgm:prSet presAssocID="{758CBA3A-9936-4C67-965C-A8DD3074879B}" presName="parentLin" presStyleCnt="0"/>
      <dgm:spPr/>
    </dgm:pt>
    <dgm:pt modelId="{0883B6B7-FA68-4309-8149-0840C614DA5B}" type="pres">
      <dgm:prSet presAssocID="{758CBA3A-9936-4C67-965C-A8DD3074879B}" presName="parentLeftMargin" presStyleLbl="node1" presStyleIdx="0" presStyleCnt="5"/>
      <dgm:spPr/>
    </dgm:pt>
    <dgm:pt modelId="{8E07BCCC-86C1-4D7D-9845-BD4028B07253}" type="pres">
      <dgm:prSet presAssocID="{758CBA3A-9936-4C67-965C-A8DD3074879B}" presName="parentText" presStyleLbl="node1" presStyleIdx="0" presStyleCnt="5">
        <dgm:presLayoutVars>
          <dgm:chMax val="0"/>
          <dgm:bulletEnabled val="1"/>
        </dgm:presLayoutVars>
      </dgm:prSet>
      <dgm:spPr/>
    </dgm:pt>
    <dgm:pt modelId="{370F20FA-9EE0-4084-9F19-53FF179E39F2}" type="pres">
      <dgm:prSet presAssocID="{758CBA3A-9936-4C67-965C-A8DD3074879B}" presName="negativeSpace" presStyleCnt="0"/>
      <dgm:spPr/>
    </dgm:pt>
    <dgm:pt modelId="{9A284476-1456-4C15-8CC8-57F0BBB33571}" type="pres">
      <dgm:prSet presAssocID="{758CBA3A-9936-4C67-965C-A8DD3074879B}" presName="childText" presStyleLbl="conFgAcc1" presStyleIdx="0" presStyleCnt="5" custLinFactNeighborX="-15333" custLinFactNeighborY="87006">
        <dgm:presLayoutVars>
          <dgm:bulletEnabled val="1"/>
        </dgm:presLayoutVars>
      </dgm:prSet>
      <dgm:spPr/>
    </dgm:pt>
    <dgm:pt modelId="{AA7C436A-4E4A-45D5-94B0-2F994F55DF4F}" type="pres">
      <dgm:prSet presAssocID="{290E9CBE-1634-47AD-B973-508944073D35}" presName="spaceBetweenRectangles" presStyleCnt="0"/>
      <dgm:spPr/>
    </dgm:pt>
    <dgm:pt modelId="{AB22AF4A-886E-442C-92F3-E5FC6100F433}" type="pres">
      <dgm:prSet presAssocID="{15031D9C-993C-4715-A26F-56D8831933EB}" presName="parentLin" presStyleCnt="0"/>
      <dgm:spPr/>
    </dgm:pt>
    <dgm:pt modelId="{891E0A85-F1AA-4A08-929E-EE1C066D3CFF}" type="pres">
      <dgm:prSet presAssocID="{15031D9C-993C-4715-A26F-56D8831933EB}" presName="parentLeftMargin" presStyleLbl="node1" presStyleIdx="0" presStyleCnt="5"/>
      <dgm:spPr/>
    </dgm:pt>
    <dgm:pt modelId="{D434E781-A2A3-4B4F-A7E8-3E7A52F68D07}" type="pres">
      <dgm:prSet presAssocID="{15031D9C-993C-4715-A26F-56D8831933EB}" presName="parentText" presStyleLbl="node1" presStyleIdx="1" presStyleCnt="5">
        <dgm:presLayoutVars>
          <dgm:chMax val="0"/>
          <dgm:bulletEnabled val="1"/>
        </dgm:presLayoutVars>
      </dgm:prSet>
      <dgm:spPr/>
    </dgm:pt>
    <dgm:pt modelId="{A48DC34E-30AC-4B59-B3B4-A03E2A0C6173}" type="pres">
      <dgm:prSet presAssocID="{15031D9C-993C-4715-A26F-56D8831933EB}" presName="negativeSpace" presStyleCnt="0"/>
      <dgm:spPr/>
    </dgm:pt>
    <dgm:pt modelId="{C52E0CA5-8387-4861-934D-DA8315FE1FE1}" type="pres">
      <dgm:prSet presAssocID="{15031D9C-993C-4715-A26F-56D8831933EB}" presName="childText" presStyleLbl="conFgAcc1" presStyleIdx="1" presStyleCnt="5">
        <dgm:presLayoutVars>
          <dgm:bulletEnabled val="1"/>
        </dgm:presLayoutVars>
      </dgm:prSet>
      <dgm:spPr/>
    </dgm:pt>
    <dgm:pt modelId="{3770F08A-3113-4EE9-B053-10019B56DB26}" type="pres">
      <dgm:prSet presAssocID="{FB1D36D5-798A-40AA-91C3-3F3E5AF1A86F}" presName="spaceBetweenRectangles" presStyleCnt="0"/>
      <dgm:spPr/>
    </dgm:pt>
    <dgm:pt modelId="{B671E354-DEF9-43C8-A1C7-5B7051CC5B1F}" type="pres">
      <dgm:prSet presAssocID="{2936D842-720E-4365-AD39-F6EAEC441633}" presName="parentLin" presStyleCnt="0"/>
      <dgm:spPr/>
    </dgm:pt>
    <dgm:pt modelId="{EBB3C9B4-1A32-4AD2-909A-66D7ACAB6EBB}" type="pres">
      <dgm:prSet presAssocID="{2936D842-720E-4365-AD39-F6EAEC441633}" presName="parentLeftMargin" presStyleLbl="node1" presStyleIdx="1" presStyleCnt="5"/>
      <dgm:spPr/>
    </dgm:pt>
    <dgm:pt modelId="{062BC619-DA2A-4146-92DA-A6A9FFF733F7}" type="pres">
      <dgm:prSet presAssocID="{2936D842-720E-4365-AD39-F6EAEC441633}" presName="parentText" presStyleLbl="node1" presStyleIdx="2" presStyleCnt="5">
        <dgm:presLayoutVars>
          <dgm:chMax val="0"/>
          <dgm:bulletEnabled val="1"/>
        </dgm:presLayoutVars>
      </dgm:prSet>
      <dgm:spPr/>
    </dgm:pt>
    <dgm:pt modelId="{EB87502A-6C46-429D-AED5-0C2AA2AE65F8}" type="pres">
      <dgm:prSet presAssocID="{2936D842-720E-4365-AD39-F6EAEC441633}" presName="negativeSpace" presStyleCnt="0"/>
      <dgm:spPr/>
    </dgm:pt>
    <dgm:pt modelId="{E4597BFA-84D1-4E7A-A754-C492B30EE27E}" type="pres">
      <dgm:prSet presAssocID="{2936D842-720E-4365-AD39-F6EAEC441633}" presName="childText" presStyleLbl="conFgAcc1" presStyleIdx="2" presStyleCnt="5">
        <dgm:presLayoutVars>
          <dgm:bulletEnabled val="1"/>
        </dgm:presLayoutVars>
      </dgm:prSet>
      <dgm:spPr/>
    </dgm:pt>
    <dgm:pt modelId="{9EC8DB6D-4934-4ABB-B3A3-70ADC17CE1CD}" type="pres">
      <dgm:prSet presAssocID="{96C19FF6-672B-4588-9D93-2A932D4ACF8D}" presName="spaceBetweenRectangles" presStyleCnt="0"/>
      <dgm:spPr/>
    </dgm:pt>
    <dgm:pt modelId="{23BE52DC-F694-483A-80CD-830428649E58}" type="pres">
      <dgm:prSet presAssocID="{2520AB82-B1EF-49C2-B440-89C170E8692D}" presName="parentLin" presStyleCnt="0"/>
      <dgm:spPr/>
    </dgm:pt>
    <dgm:pt modelId="{B9452F3B-E9D8-45BF-A75C-18984CD2B69A}" type="pres">
      <dgm:prSet presAssocID="{2520AB82-B1EF-49C2-B440-89C170E8692D}" presName="parentLeftMargin" presStyleLbl="node1" presStyleIdx="2" presStyleCnt="5"/>
      <dgm:spPr/>
    </dgm:pt>
    <dgm:pt modelId="{00CC3630-B61A-4854-9780-0C25838285F8}" type="pres">
      <dgm:prSet presAssocID="{2520AB82-B1EF-49C2-B440-89C170E8692D}" presName="parentText" presStyleLbl="node1" presStyleIdx="3" presStyleCnt="5">
        <dgm:presLayoutVars>
          <dgm:chMax val="0"/>
          <dgm:bulletEnabled val="1"/>
        </dgm:presLayoutVars>
      </dgm:prSet>
      <dgm:spPr/>
    </dgm:pt>
    <dgm:pt modelId="{CF832A46-5774-4EA3-BAE6-BFF6E85F6E62}" type="pres">
      <dgm:prSet presAssocID="{2520AB82-B1EF-49C2-B440-89C170E8692D}" presName="negativeSpace" presStyleCnt="0"/>
      <dgm:spPr/>
    </dgm:pt>
    <dgm:pt modelId="{39C61DDE-082E-477D-8468-B7A1437F210F}" type="pres">
      <dgm:prSet presAssocID="{2520AB82-B1EF-49C2-B440-89C170E8692D}" presName="childText" presStyleLbl="conFgAcc1" presStyleIdx="3" presStyleCnt="5" custScaleY="95514" custLinFactNeighborY="-8760">
        <dgm:presLayoutVars>
          <dgm:bulletEnabled val="1"/>
        </dgm:presLayoutVars>
      </dgm:prSet>
      <dgm:spPr/>
    </dgm:pt>
    <dgm:pt modelId="{794049ED-0C8C-4D92-A911-3BBC3FD4E92A}" type="pres">
      <dgm:prSet presAssocID="{975804A7-79A8-4544-B1E6-545C21CB2577}" presName="spaceBetweenRectangles" presStyleCnt="0"/>
      <dgm:spPr/>
    </dgm:pt>
    <dgm:pt modelId="{0BB02099-8279-48B7-8DB3-53FDEFB7D0C8}" type="pres">
      <dgm:prSet presAssocID="{ACA9471B-FCE0-44A7-81F6-9A34F46D751B}" presName="parentLin" presStyleCnt="0"/>
      <dgm:spPr/>
    </dgm:pt>
    <dgm:pt modelId="{7F3C7B14-C95E-4BBB-9799-18EBC7A78FB0}" type="pres">
      <dgm:prSet presAssocID="{ACA9471B-FCE0-44A7-81F6-9A34F46D751B}" presName="parentLeftMargin" presStyleLbl="node1" presStyleIdx="3" presStyleCnt="5"/>
      <dgm:spPr/>
    </dgm:pt>
    <dgm:pt modelId="{4496F4BE-D53E-4831-8434-F7F5B35EBFBE}" type="pres">
      <dgm:prSet presAssocID="{ACA9471B-FCE0-44A7-81F6-9A34F46D751B}" presName="parentText" presStyleLbl="node1" presStyleIdx="4" presStyleCnt="5">
        <dgm:presLayoutVars>
          <dgm:chMax val="0"/>
          <dgm:bulletEnabled val="1"/>
        </dgm:presLayoutVars>
      </dgm:prSet>
      <dgm:spPr/>
    </dgm:pt>
    <dgm:pt modelId="{B25907F5-8A73-483A-9670-A2AEBF30E4BF}" type="pres">
      <dgm:prSet presAssocID="{ACA9471B-FCE0-44A7-81F6-9A34F46D751B}" presName="negativeSpace" presStyleCnt="0"/>
      <dgm:spPr/>
    </dgm:pt>
    <dgm:pt modelId="{6C718ABD-F672-42E1-853F-5B17C73BC6C9}" type="pres">
      <dgm:prSet presAssocID="{ACA9471B-FCE0-44A7-81F6-9A34F46D751B}" presName="childText" presStyleLbl="conFgAcc1" presStyleIdx="4" presStyleCnt="5">
        <dgm:presLayoutVars>
          <dgm:bulletEnabled val="1"/>
        </dgm:presLayoutVars>
      </dgm:prSet>
      <dgm:spPr/>
    </dgm:pt>
  </dgm:ptLst>
  <dgm:cxnLst>
    <dgm:cxn modelId="{5D2EAA10-52EA-44B3-B1F5-D0AF61193E3F}" type="presOf" srcId="{758CBA3A-9936-4C67-965C-A8DD3074879B}" destId="{8E07BCCC-86C1-4D7D-9845-BD4028B07253}" srcOrd="1" destOrd="0" presId="urn:microsoft.com/office/officeart/2005/8/layout/list1"/>
    <dgm:cxn modelId="{39F54711-00CA-49AE-82AF-F6180F9CB812}" type="presOf" srcId="{7F27A3D5-9520-42B5-82E5-3B4A0FC962A2}" destId="{39C61DDE-082E-477D-8468-B7A1437F210F}" srcOrd="0" destOrd="1" presId="urn:microsoft.com/office/officeart/2005/8/layout/list1"/>
    <dgm:cxn modelId="{D19F7B23-2D4B-47A3-A63E-55CAC6BF80F6}" type="presOf" srcId="{D60AE4AE-D38D-4945-AC78-05A42799CDBF}" destId="{39C61DDE-082E-477D-8468-B7A1437F210F}" srcOrd="0" destOrd="3" presId="urn:microsoft.com/office/officeart/2005/8/layout/list1"/>
    <dgm:cxn modelId="{CCA92B27-0C6B-4185-A1CD-46B2BA1A5D68}" type="presOf" srcId="{ACA9471B-FCE0-44A7-81F6-9A34F46D751B}" destId="{7F3C7B14-C95E-4BBB-9799-18EBC7A78FB0}" srcOrd="0" destOrd="0" presId="urn:microsoft.com/office/officeart/2005/8/layout/list1"/>
    <dgm:cxn modelId="{3A8ECB28-E23B-45B6-8C84-8AF5114507DE}" srcId="{3183185A-2A53-4D8C-8F32-C845F2F70CBF}" destId="{2936D842-720E-4365-AD39-F6EAEC441633}" srcOrd="2" destOrd="0" parTransId="{13139645-28B0-41D9-8ED9-DA67D736E51B}" sibTransId="{96C19FF6-672B-4588-9D93-2A932D4ACF8D}"/>
    <dgm:cxn modelId="{03DDA62C-2036-4A81-A659-9FF9D50FCBCC}" type="presOf" srcId="{BDDA4342-5DFC-4F2A-9A6D-02B3CA225675}" destId="{6C718ABD-F672-42E1-853F-5B17C73BC6C9}" srcOrd="0" destOrd="0" presId="urn:microsoft.com/office/officeart/2005/8/layout/list1"/>
    <dgm:cxn modelId="{D027AD2F-571E-4780-8721-027AD65C158C}" type="presOf" srcId="{23C50191-A44D-4110-97C1-1DC6F9FD79CA}" destId="{C52E0CA5-8387-4861-934D-DA8315FE1FE1}" srcOrd="0" destOrd="1" presId="urn:microsoft.com/office/officeart/2005/8/layout/list1"/>
    <dgm:cxn modelId="{E6A31131-FFB3-47DE-9530-311492F91212}" srcId="{7FA3697E-83E6-4BE8-A7C2-D35C37E1D236}" destId="{D60AE4AE-D38D-4945-AC78-05A42799CDBF}" srcOrd="2" destOrd="0" parTransId="{971B9F9F-31C3-474D-A935-03A1F5F2CEBE}" sibTransId="{D73B6053-588A-4490-892C-53754C6420DF}"/>
    <dgm:cxn modelId="{1297C434-B884-49EE-9315-C1F32C5ED312}" srcId="{758CBA3A-9936-4C67-965C-A8DD3074879B}" destId="{08078C6A-C6BB-4ACF-A0FF-A138DEE16546}" srcOrd="0" destOrd="0" parTransId="{BE704592-F922-4D38-A4FE-74E5112E648F}" sibTransId="{7DD6DEDA-4F37-4013-A24A-4257F57A359B}"/>
    <dgm:cxn modelId="{817E655B-8750-48E4-8E67-74860F47BB35}" srcId="{3183185A-2A53-4D8C-8F32-C845F2F70CBF}" destId="{2520AB82-B1EF-49C2-B440-89C170E8692D}" srcOrd="3" destOrd="0" parTransId="{539549B7-2CA6-4A28-9489-050432A1694C}" sibTransId="{975804A7-79A8-4544-B1E6-545C21CB2577}"/>
    <dgm:cxn modelId="{580D1241-3B69-4A09-8068-EA19BA219F42}" type="presOf" srcId="{15031D9C-993C-4715-A26F-56D8831933EB}" destId="{D434E781-A2A3-4B4F-A7E8-3E7A52F68D07}" srcOrd="1" destOrd="0" presId="urn:microsoft.com/office/officeart/2005/8/layout/list1"/>
    <dgm:cxn modelId="{EFE22C42-C667-4B7A-8208-6758BAEC1445}" srcId="{2936D842-720E-4365-AD39-F6EAEC441633}" destId="{A05E8D05-15E6-4BEC-B725-D745A48258D3}" srcOrd="0" destOrd="0" parTransId="{29C49A6E-36B2-41D1-83D5-6B58713D5DAF}" sibTransId="{EA09E308-F440-47C6-8C86-B63BABC170D9}"/>
    <dgm:cxn modelId="{05DAE363-DD25-4006-B98D-379B84A1F936}" type="presOf" srcId="{15031D9C-993C-4715-A26F-56D8831933EB}" destId="{891E0A85-F1AA-4A08-929E-EE1C066D3CFF}" srcOrd="0" destOrd="0" presId="urn:microsoft.com/office/officeart/2005/8/layout/list1"/>
    <dgm:cxn modelId="{E3902D64-5DA3-4D7E-AB11-A6B4F9AED2C3}" type="presOf" srcId="{2520AB82-B1EF-49C2-B440-89C170E8692D}" destId="{B9452F3B-E9D8-45BF-A75C-18984CD2B69A}" srcOrd="0" destOrd="0" presId="urn:microsoft.com/office/officeart/2005/8/layout/list1"/>
    <dgm:cxn modelId="{E7101C68-CD2B-482F-94AE-4689159AB57E}" type="presOf" srcId="{7FA3697E-83E6-4BE8-A7C2-D35C37E1D236}" destId="{39C61DDE-082E-477D-8468-B7A1437F210F}" srcOrd="0" destOrd="0" presId="urn:microsoft.com/office/officeart/2005/8/layout/list1"/>
    <dgm:cxn modelId="{A1E18349-2D50-48F3-BB3B-F8BF980346E7}" type="presOf" srcId="{2520AB82-B1EF-49C2-B440-89C170E8692D}" destId="{00CC3630-B61A-4854-9780-0C25838285F8}" srcOrd="1" destOrd="0" presId="urn:microsoft.com/office/officeart/2005/8/layout/list1"/>
    <dgm:cxn modelId="{F3B89C52-602F-49F7-B10E-F3B64BCDF706}" srcId="{758CBA3A-9936-4C67-965C-A8DD3074879B}" destId="{E90264E4-81CE-47E1-80E3-2624D8E5DFEE}" srcOrd="1" destOrd="0" parTransId="{79881485-DDC4-4A70-AA7E-393B9FD5747B}" sibTransId="{F41EE2E3-AB57-4E33-8FAD-2DCFFB467FDC}"/>
    <dgm:cxn modelId="{38045956-92A6-4AA6-B852-00F0544C58F3}" srcId="{758CBA3A-9936-4C67-965C-A8DD3074879B}" destId="{ED2820D9-DCC9-4055-BAB3-C324E942D44F}" srcOrd="2" destOrd="0" parTransId="{A84C55C3-95A4-4EE8-81A4-7CF4132FCD39}" sibTransId="{29C14FB4-D69A-4DBA-BA57-0A2643E3419D}"/>
    <dgm:cxn modelId="{D7FF5477-C5C0-4FC2-9628-BBEECBDCAD67}" type="presOf" srcId="{08078C6A-C6BB-4ACF-A0FF-A138DEE16546}" destId="{9A284476-1456-4C15-8CC8-57F0BBB33571}" srcOrd="0" destOrd="0" presId="urn:microsoft.com/office/officeart/2005/8/layout/list1"/>
    <dgm:cxn modelId="{C403E058-97CF-4411-AA44-9184F0BB6A39}" type="presOf" srcId="{ED2820D9-DCC9-4055-BAB3-C324E942D44F}" destId="{9A284476-1456-4C15-8CC8-57F0BBB33571}" srcOrd="0" destOrd="2" presId="urn:microsoft.com/office/officeart/2005/8/layout/list1"/>
    <dgm:cxn modelId="{229D1E5A-7E82-4815-983D-CCCFE9DF0DE9}" srcId="{ACA9471B-FCE0-44A7-81F6-9A34F46D751B}" destId="{BDDA4342-5DFC-4F2A-9A6D-02B3CA225675}" srcOrd="0" destOrd="0" parTransId="{073BEB12-E962-4396-97AF-25280556E768}" sibTransId="{5DD6CCB6-9C93-487E-808C-865E4275FDAB}"/>
    <dgm:cxn modelId="{AD97B75A-A55C-43BB-A286-2A69B990A823}" type="presOf" srcId="{07B93839-AE15-473C-B47B-27FA5DBEE4E9}" destId="{C52E0CA5-8387-4861-934D-DA8315FE1FE1}" srcOrd="0" destOrd="0" presId="urn:microsoft.com/office/officeart/2005/8/layout/list1"/>
    <dgm:cxn modelId="{8584CB5A-DE1D-4B1F-A5FD-34BEA385DC32}" type="presOf" srcId="{ACA9471B-FCE0-44A7-81F6-9A34F46D751B}" destId="{4496F4BE-D53E-4831-8434-F7F5B35EBFBE}" srcOrd="1" destOrd="0" presId="urn:microsoft.com/office/officeart/2005/8/layout/list1"/>
    <dgm:cxn modelId="{736AC788-79E0-4F18-898D-571A6EA60BF8}" srcId="{7FA3697E-83E6-4BE8-A7C2-D35C37E1D236}" destId="{EBB15F49-1B70-4FD7-A96D-200BCC7277EE}" srcOrd="1" destOrd="0" parTransId="{0D494328-3748-48D0-92F6-766F14393F11}" sibTransId="{DFBF5877-2037-492D-ACF4-6B3674234D4C}"/>
    <dgm:cxn modelId="{F717B596-7122-4C3F-9238-14763508386B}" srcId="{3183185A-2A53-4D8C-8F32-C845F2F70CBF}" destId="{758CBA3A-9936-4C67-965C-A8DD3074879B}" srcOrd="0" destOrd="0" parTransId="{39812E31-9C15-4A6C-B8B9-78CE6FB555B1}" sibTransId="{290E9CBE-1634-47AD-B973-508944073D35}"/>
    <dgm:cxn modelId="{C8802397-0C3E-4FDA-A758-ED1CE0E3C895}" type="presOf" srcId="{758CBA3A-9936-4C67-965C-A8DD3074879B}" destId="{0883B6B7-FA68-4309-8149-0840C614DA5B}" srcOrd="0" destOrd="0" presId="urn:microsoft.com/office/officeart/2005/8/layout/list1"/>
    <dgm:cxn modelId="{4D38D698-DC6D-4926-9520-43A255B536D4}" srcId="{15031D9C-993C-4715-A26F-56D8831933EB}" destId="{07B93839-AE15-473C-B47B-27FA5DBEE4E9}" srcOrd="0" destOrd="0" parTransId="{2BEFC288-C4D1-45AF-B679-7A41333941DE}" sibTransId="{0468DBFC-CB2D-4B3A-AAE7-09352D12344E}"/>
    <dgm:cxn modelId="{24F5349D-6A3E-4EEC-9C5D-EF1F0BECDDE9}" type="presOf" srcId="{EBB15F49-1B70-4FD7-A96D-200BCC7277EE}" destId="{39C61DDE-082E-477D-8468-B7A1437F210F}" srcOrd="0" destOrd="2" presId="urn:microsoft.com/office/officeart/2005/8/layout/list1"/>
    <dgm:cxn modelId="{3AED649D-3CA9-490B-AEB9-B47821C84B90}" type="presOf" srcId="{2936D842-720E-4365-AD39-F6EAEC441633}" destId="{EBB3C9B4-1A32-4AD2-909A-66D7ACAB6EBB}" srcOrd="0" destOrd="0" presId="urn:microsoft.com/office/officeart/2005/8/layout/list1"/>
    <dgm:cxn modelId="{C8C2ADA0-316E-46E3-A4D5-49BD4A9A4B0B}" srcId="{3183185A-2A53-4D8C-8F32-C845F2F70CBF}" destId="{15031D9C-993C-4715-A26F-56D8831933EB}" srcOrd="1" destOrd="0" parTransId="{77530735-8AD3-469C-AEC2-B5B17A08AF65}" sibTransId="{FB1D36D5-798A-40AA-91C3-3F3E5AF1A86F}"/>
    <dgm:cxn modelId="{F17A20A7-5EF4-4BB8-BF0F-2E9DFC822219}" srcId="{2520AB82-B1EF-49C2-B440-89C170E8692D}" destId="{7FA3697E-83E6-4BE8-A7C2-D35C37E1D236}" srcOrd="0" destOrd="0" parTransId="{084A2F00-64C5-4D9F-BBF8-7B278A4C84A2}" sibTransId="{52427103-08D9-40F7-8FEB-9432464E6831}"/>
    <dgm:cxn modelId="{A71F00B0-D098-4236-AD79-95FC48F754F5}" srcId="{15031D9C-993C-4715-A26F-56D8831933EB}" destId="{23C50191-A44D-4110-97C1-1DC6F9FD79CA}" srcOrd="1" destOrd="0" parTransId="{E183CF6D-105A-4EAB-A780-A97B120C1182}" sibTransId="{8625F877-DCE4-4E39-929E-7FA0A761B660}"/>
    <dgm:cxn modelId="{AA0CF6B1-D3EE-41A7-A6A8-D09A969E1CE9}" type="presOf" srcId="{3183185A-2A53-4D8C-8F32-C845F2F70CBF}" destId="{73FFCF26-AF65-4D77-8B5E-ADC9C113A9F3}" srcOrd="0" destOrd="0" presId="urn:microsoft.com/office/officeart/2005/8/layout/list1"/>
    <dgm:cxn modelId="{0C8FADB7-6F2D-42D0-BF4F-7AA31D40E749}" type="presOf" srcId="{A05E8D05-15E6-4BEC-B725-D745A48258D3}" destId="{E4597BFA-84D1-4E7A-A754-C492B30EE27E}" srcOrd="0" destOrd="0" presId="urn:microsoft.com/office/officeart/2005/8/layout/list1"/>
    <dgm:cxn modelId="{583B91C0-E742-4560-B4BC-5F14BAEFA3E6}" srcId="{3183185A-2A53-4D8C-8F32-C845F2F70CBF}" destId="{ACA9471B-FCE0-44A7-81F6-9A34F46D751B}" srcOrd="4" destOrd="0" parTransId="{0DCB04FE-2425-4C28-A2C5-EE180F270895}" sibTransId="{BB4299B7-AC7E-49E3-B51F-2D13ADB242E4}"/>
    <dgm:cxn modelId="{7BE5F1C2-7A88-4698-A80A-D4837B9BA877}" type="presOf" srcId="{E90264E4-81CE-47E1-80E3-2624D8E5DFEE}" destId="{9A284476-1456-4C15-8CC8-57F0BBB33571}" srcOrd="0" destOrd="1" presId="urn:microsoft.com/office/officeart/2005/8/layout/list1"/>
    <dgm:cxn modelId="{5DE8B5DD-869D-4B1D-872D-4BA0FF4B5150}" type="presOf" srcId="{2936D842-720E-4365-AD39-F6EAEC441633}" destId="{062BC619-DA2A-4146-92DA-A6A9FFF733F7}" srcOrd="1" destOrd="0" presId="urn:microsoft.com/office/officeart/2005/8/layout/list1"/>
    <dgm:cxn modelId="{4D8C74E0-31A4-4824-8072-41136201B0EC}" srcId="{7FA3697E-83E6-4BE8-A7C2-D35C37E1D236}" destId="{7F27A3D5-9520-42B5-82E5-3B4A0FC962A2}" srcOrd="0" destOrd="0" parTransId="{A19E1F3D-76B8-40A1-9588-43B04D3EF837}" sibTransId="{71A85BC6-B00B-431B-A8F5-E8311720F81B}"/>
    <dgm:cxn modelId="{91632F50-B811-49AA-8B6B-5FF1B7C7C9DE}" type="presParOf" srcId="{73FFCF26-AF65-4D77-8B5E-ADC9C113A9F3}" destId="{B7774C3D-7D43-4F0E-8DE4-0413C067E152}" srcOrd="0" destOrd="0" presId="urn:microsoft.com/office/officeart/2005/8/layout/list1"/>
    <dgm:cxn modelId="{FD0E082D-3AFA-47E4-A1FA-D9C66C858947}" type="presParOf" srcId="{B7774C3D-7D43-4F0E-8DE4-0413C067E152}" destId="{0883B6B7-FA68-4309-8149-0840C614DA5B}" srcOrd="0" destOrd="0" presId="urn:microsoft.com/office/officeart/2005/8/layout/list1"/>
    <dgm:cxn modelId="{8ABBA710-A764-4174-92E5-281F72D3D568}" type="presParOf" srcId="{B7774C3D-7D43-4F0E-8DE4-0413C067E152}" destId="{8E07BCCC-86C1-4D7D-9845-BD4028B07253}" srcOrd="1" destOrd="0" presId="urn:microsoft.com/office/officeart/2005/8/layout/list1"/>
    <dgm:cxn modelId="{3E273E5A-C722-44E1-9791-20000F35082C}" type="presParOf" srcId="{73FFCF26-AF65-4D77-8B5E-ADC9C113A9F3}" destId="{370F20FA-9EE0-4084-9F19-53FF179E39F2}" srcOrd="1" destOrd="0" presId="urn:microsoft.com/office/officeart/2005/8/layout/list1"/>
    <dgm:cxn modelId="{3FBB217B-3F1F-49BF-A455-E4BE65D18449}" type="presParOf" srcId="{73FFCF26-AF65-4D77-8B5E-ADC9C113A9F3}" destId="{9A284476-1456-4C15-8CC8-57F0BBB33571}" srcOrd="2" destOrd="0" presId="urn:microsoft.com/office/officeart/2005/8/layout/list1"/>
    <dgm:cxn modelId="{5CD8470E-D384-4BDD-8B18-66B236466822}" type="presParOf" srcId="{73FFCF26-AF65-4D77-8B5E-ADC9C113A9F3}" destId="{AA7C436A-4E4A-45D5-94B0-2F994F55DF4F}" srcOrd="3" destOrd="0" presId="urn:microsoft.com/office/officeart/2005/8/layout/list1"/>
    <dgm:cxn modelId="{E62638A0-94D6-4B56-B8AE-E4E2C1B7FFD8}" type="presParOf" srcId="{73FFCF26-AF65-4D77-8B5E-ADC9C113A9F3}" destId="{AB22AF4A-886E-442C-92F3-E5FC6100F433}" srcOrd="4" destOrd="0" presId="urn:microsoft.com/office/officeart/2005/8/layout/list1"/>
    <dgm:cxn modelId="{B2FBE069-28A7-4D98-9E5A-36E194640908}" type="presParOf" srcId="{AB22AF4A-886E-442C-92F3-E5FC6100F433}" destId="{891E0A85-F1AA-4A08-929E-EE1C066D3CFF}" srcOrd="0" destOrd="0" presId="urn:microsoft.com/office/officeart/2005/8/layout/list1"/>
    <dgm:cxn modelId="{8031F463-DA4D-4589-ACDC-B3A54F447938}" type="presParOf" srcId="{AB22AF4A-886E-442C-92F3-E5FC6100F433}" destId="{D434E781-A2A3-4B4F-A7E8-3E7A52F68D07}" srcOrd="1" destOrd="0" presId="urn:microsoft.com/office/officeart/2005/8/layout/list1"/>
    <dgm:cxn modelId="{22D64295-C964-405C-863A-E41ACAB5DCBE}" type="presParOf" srcId="{73FFCF26-AF65-4D77-8B5E-ADC9C113A9F3}" destId="{A48DC34E-30AC-4B59-B3B4-A03E2A0C6173}" srcOrd="5" destOrd="0" presId="urn:microsoft.com/office/officeart/2005/8/layout/list1"/>
    <dgm:cxn modelId="{4142CB93-0A0E-4227-B109-23F675F96E3A}" type="presParOf" srcId="{73FFCF26-AF65-4D77-8B5E-ADC9C113A9F3}" destId="{C52E0CA5-8387-4861-934D-DA8315FE1FE1}" srcOrd="6" destOrd="0" presId="urn:microsoft.com/office/officeart/2005/8/layout/list1"/>
    <dgm:cxn modelId="{CA8C81D2-3B84-4C41-BC9A-19DB136CFAEC}" type="presParOf" srcId="{73FFCF26-AF65-4D77-8B5E-ADC9C113A9F3}" destId="{3770F08A-3113-4EE9-B053-10019B56DB26}" srcOrd="7" destOrd="0" presId="urn:microsoft.com/office/officeart/2005/8/layout/list1"/>
    <dgm:cxn modelId="{D8D75BD6-121E-4F6E-8DC8-0BAC733B3385}" type="presParOf" srcId="{73FFCF26-AF65-4D77-8B5E-ADC9C113A9F3}" destId="{B671E354-DEF9-43C8-A1C7-5B7051CC5B1F}" srcOrd="8" destOrd="0" presId="urn:microsoft.com/office/officeart/2005/8/layout/list1"/>
    <dgm:cxn modelId="{A43BCB36-1600-42DD-B43C-ECAA094C0DFD}" type="presParOf" srcId="{B671E354-DEF9-43C8-A1C7-5B7051CC5B1F}" destId="{EBB3C9B4-1A32-4AD2-909A-66D7ACAB6EBB}" srcOrd="0" destOrd="0" presId="urn:microsoft.com/office/officeart/2005/8/layout/list1"/>
    <dgm:cxn modelId="{0B45A8A1-D206-4F2C-9F2A-CC555128B828}" type="presParOf" srcId="{B671E354-DEF9-43C8-A1C7-5B7051CC5B1F}" destId="{062BC619-DA2A-4146-92DA-A6A9FFF733F7}" srcOrd="1" destOrd="0" presId="urn:microsoft.com/office/officeart/2005/8/layout/list1"/>
    <dgm:cxn modelId="{078D4712-78C8-46B4-B64C-2069B40EDDFE}" type="presParOf" srcId="{73FFCF26-AF65-4D77-8B5E-ADC9C113A9F3}" destId="{EB87502A-6C46-429D-AED5-0C2AA2AE65F8}" srcOrd="9" destOrd="0" presId="urn:microsoft.com/office/officeart/2005/8/layout/list1"/>
    <dgm:cxn modelId="{7B946E3B-6FA8-4176-9034-527098074324}" type="presParOf" srcId="{73FFCF26-AF65-4D77-8B5E-ADC9C113A9F3}" destId="{E4597BFA-84D1-4E7A-A754-C492B30EE27E}" srcOrd="10" destOrd="0" presId="urn:microsoft.com/office/officeart/2005/8/layout/list1"/>
    <dgm:cxn modelId="{2ED95431-A893-42AE-8C27-FBB9A255AAF5}" type="presParOf" srcId="{73FFCF26-AF65-4D77-8B5E-ADC9C113A9F3}" destId="{9EC8DB6D-4934-4ABB-B3A3-70ADC17CE1CD}" srcOrd="11" destOrd="0" presId="urn:microsoft.com/office/officeart/2005/8/layout/list1"/>
    <dgm:cxn modelId="{EBA1DE9C-CC7B-469B-9FAD-37D7CAFB54E2}" type="presParOf" srcId="{73FFCF26-AF65-4D77-8B5E-ADC9C113A9F3}" destId="{23BE52DC-F694-483A-80CD-830428649E58}" srcOrd="12" destOrd="0" presId="urn:microsoft.com/office/officeart/2005/8/layout/list1"/>
    <dgm:cxn modelId="{AC0CDC91-1C64-4AEB-8263-E738F8C11F27}" type="presParOf" srcId="{23BE52DC-F694-483A-80CD-830428649E58}" destId="{B9452F3B-E9D8-45BF-A75C-18984CD2B69A}" srcOrd="0" destOrd="0" presId="urn:microsoft.com/office/officeart/2005/8/layout/list1"/>
    <dgm:cxn modelId="{718F1405-DB47-474E-BCA9-0B55AC35C840}" type="presParOf" srcId="{23BE52DC-F694-483A-80CD-830428649E58}" destId="{00CC3630-B61A-4854-9780-0C25838285F8}" srcOrd="1" destOrd="0" presId="urn:microsoft.com/office/officeart/2005/8/layout/list1"/>
    <dgm:cxn modelId="{885B4CC1-87F1-4D0E-931E-293AB9C25F1A}" type="presParOf" srcId="{73FFCF26-AF65-4D77-8B5E-ADC9C113A9F3}" destId="{CF832A46-5774-4EA3-BAE6-BFF6E85F6E62}" srcOrd="13" destOrd="0" presId="urn:microsoft.com/office/officeart/2005/8/layout/list1"/>
    <dgm:cxn modelId="{F8E293C0-3778-4E32-A176-BCC244141889}" type="presParOf" srcId="{73FFCF26-AF65-4D77-8B5E-ADC9C113A9F3}" destId="{39C61DDE-082E-477D-8468-B7A1437F210F}" srcOrd="14" destOrd="0" presId="urn:microsoft.com/office/officeart/2005/8/layout/list1"/>
    <dgm:cxn modelId="{C38200D3-5E16-467E-80B2-F755DA4D5551}" type="presParOf" srcId="{73FFCF26-AF65-4D77-8B5E-ADC9C113A9F3}" destId="{794049ED-0C8C-4D92-A911-3BBC3FD4E92A}" srcOrd="15" destOrd="0" presId="urn:microsoft.com/office/officeart/2005/8/layout/list1"/>
    <dgm:cxn modelId="{B778C654-2AEC-4323-B033-C5C3C50D25DC}" type="presParOf" srcId="{73FFCF26-AF65-4D77-8B5E-ADC9C113A9F3}" destId="{0BB02099-8279-48B7-8DB3-53FDEFB7D0C8}" srcOrd="16" destOrd="0" presId="urn:microsoft.com/office/officeart/2005/8/layout/list1"/>
    <dgm:cxn modelId="{0D7538C3-6E11-4560-ABFF-315CC1CA0524}" type="presParOf" srcId="{0BB02099-8279-48B7-8DB3-53FDEFB7D0C8}" destId="{7F3C7B14-C95E-4BBB-9799-18EBC7A78FB0}" srcOrd="0" destOrd="0" presId="urn:microsoft.com/office/officeart/2005/8/layout/list1"/>
    <dgm:cxn modelId="{E913679F-47E8-40A2-9421-94853C1E3BFE}" type="presParOf" srcId="{0BB02099-8279-48B7-8DB3-53FDEFB7D0C8}" destId="{4496F4BE-D53E-4831-8434-F7F5B35EBFBE}" srcOrd="1" destOrd="0" presId="urn:microsoft.com/office/officeart/2005/8/layout/list1"/>
    <dgm:cxn modelId="{79DF55F4-8FAE-49C9-8004-074C34458130}" type="presParOf" srcId="{73FFCF26-AF65-4D77-8B5E-ADC9C113A9F3}" destId="{B25907F5-8A73-483A-9670-A2AEBF30E4BF}" srcOrd="17" destOrd="0" presId="urn:microsoft.com/office/officeart/2005/8/layout/list1"/>
    <dgm:cxn modelId="{F3A621DA-0B80-49F4-9266-1B378B569DD6}" type="presParOf" srcId="{73FFCF26-AF65-4D77-8B5E-ADC9C113A9F3}" destId="{6C718ABD-F672-42E1-853F-5B17C73BC6C9}" srcOrd="18"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284476-1456-4C15-8CC8-57F0BBB33571}">
      <dsp:nvSpPr>
        <dsp:cNvPr id="0" name=""/>
        <dsp:cNvSpPr/>
      </dsp:nvSpPr>
      <dsp:spPr>
        <a:xfrm>
          <a:off x="0" y="361758"/>
          <a:ext cx="4343400" cy="8694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37096" tIns="229108" rIns="337096"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latin typeface="Arial Narrow" panose="020B0606020202030204" pitchFamily="34" charset="0"/>
            </a:rPr>
            <a:t>Start early!</a:t>
          </a:r>
        </a:p>
        <a:p>
          <a:pPr marL="57150" lvl="1" indent="-57150" algn="l" defTabSz="488950">
            <a:lnSpc>
              <a:spcPct val="90000"/>
            </a:lnSpc>
            <a:spcBef>
              <a:spcPct val="0"/>
            </a:spcBef>
            <a:spcAft>
              <a:spcPct val="15000"/>
            </a:spcAft>
            <a:buChar char="•"/>
          </a:pPr>
          <a:r>
            <a:rPr lang="en-US" sz="1100" kern="1200" dirty="0">
              <a:latin typeface="Arial Narrow" panose="020B0606020202030204" pitchFamily="34" charset="0"/>
            </a:rPr>
            <a:t>Discuss plans with advisor</a:t>
          </a:r>
        </a:p>
        <a:p>
          <a:pPr marL="57150" lvl="1" indent="-57150" algn="l" defTabSz="488950">
            <a:lnSpc>
              <a:spcPct val="90000"/>
            </a:lnSpc>
            <a:spcBef>
              <a:spcPct val="0"/>
            </a:spcBef>
            <a:spcAft>
              <a:spcPct val="15000"/>
            </a:spcAft>
            <a:buChar char="•"/>
          </a:pPr>
          <a:r>
            <a:rPr lang="en-US" sz="1100" b="1" kern="1200" dirty="0">
              <a:solidFill>
                <a:srgbClr val="FF0000"/>
              </a:solidFill>
              <a:latin typeface="Arial Narrow" panose="020B0606020202030204" pitchFamily="34" charset="0"/>
            </a:rPr>
            <a:t>Speak with PE coordinator</a:t>
          </a:r>
        </a:p>
      </dsp:txBody>
      <dsp:txXfrm>
        <a:off x="0" y="361758"/>
        <a:ext cx="4343400" cy="869400"/>
      </dsp:txXfrm>
    </dsp:sp>
    <dsp:sp modelId="{8E07BCCC-86C1-4D7D-9845-BD4028B07253}">
      <dsp:nvSpPr>
        <dsp:cNvPr id="0" name=""/>
        <dsp:cNvSpPr/>
      </dsp:nvSpPr>
      <dsp:spPr>
        <a:xfrm>
          <a:off x="217170" y="128258"/>
          <a:ext cx="3040380" cy="354240"/>
        </a:xfrm>
        <a:prstGeom prst="roundRect">
          <a:avLst/>
        </a:prstGeom>
        <a:solidFill>
          <a:schemeClr val="accent1">
            <a:shade val="80000"/>
            <a:hueOff val="0"/>
            <a:satOff val="0"/>
            <a:lumOff val="0"/>
            <a:alphaOff val="0"/>
          </a:schemeClr>
        </a:solidFill>
        <a:ln>
          <a:noFill/>
        </a:ln>
        <a:effectLst>
          <a:reflection blurRad="12700" stA="26000" endPos="32000" dist="12700" dir="5400000" sy="-100000" rotWithShape="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919" tIns="0" rIns="114919" bIns="0" numCol="1" spcCol="1270" anchor="ctr" anchorCtr="0">
          <a:noAutofit/>
        </a:bodyPr>
        <a:lstStyle/>
        <a:p>
          <a:pPr marL="0" lvl="0" indent="0" algn="l" defTabSz="488950">
            <a:lnSpc>
              <a:spcPct val="90000"/>
            </a:lnSpc>
            <a:spcBef>
              <a:spcPct val="0"/>
            </a:spcBef>
            <a:spcAft>
              <a:spcPct val="35000"/>
            </a:spcAft>
            <a:buNone/>
          </a:pPr>
          <a:r>
            <a:rPr lang="en-US" sz="1100" kern="1200" dirty="0"/>
            <a:t>1 | Plan</a:t>
          </a:r>
        </a:p>
      </dsp:txBody>
      <dsp:txXfrm>
        <a:off x="234463" y="145551"/>
        <a:ext cx="3005794" cy="319654"/>
      </dsp:txXfrm>
    </dsp:sp>
    <dsp:sp modelId="{C52E0CA5-8387-4861-934D-DA8315FE1FE1}">
      <dsp:nvSpPr>
        <dsp:cNvPr id="0" name=""/>
        <dsp:cNvSpPr/>
      </dsp:nvSpPr>
      <dsp:spPr>
        <a:xfrm>
          <a:off x="0" y="1416698"/>
          <a:ext cx="4343400" cy="6804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37096" tIns="229108" rIns="337096"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latin typeface="Arial Narrow" panose="020B0606020202030204" pitchFamily="34" charset="0"/>
            </a:rPr>
            <a:t>Identify site</a:t>
          </a:r>
        </a:p>
        <a:p>
          <a:pPr marL="57150" lvl="1" indent="-57150" algn="l" defTabSz="488950">
            <a:lnSpc>
              <a:spcPct val="90000"/>
            </a:lnSpc>
            <a:spcBef>
              <a:spcPct val="0"/>
            </a:spcBef>
            <a:spcAft>
              <a:spcPct val="15000"/>
            </a:spcAft>
            <a:buChar char="•"/>
          </a:pPr>
          <a:r>
            <a:rPr lang="en-US" sz="1100" kern="1200" dirty="0">
              <a:latin typeface="Arial Narrow" panose="020B0606020202030204" pitchFamily="34" charset="0"/>
            </a:rPr>
            <a:t>Identify preceptor</a:t>
          </a:r>
        </a:p>
      </dsp:txBody>
      <dsp:txXfrm>
        <a:off x="0" y="1416698"/>
        <a:ext cx="4343400" cy="680400"/>
      </dsp:txXfrm>
    </dsp:sp>
    <dsp:sp modelId="{D434E781-A2A3-4B4F-A7E8-3E7A52F68D07}">
      <dsp:nvSpPr>
        <dsp:cNvPr id="0" name=""/>
        <dsp:cNvSpPr/>
      </dsp:nvSpPr>
      <dsp:spPr>
        <a:xfrm>
          <a:off x="217170" y="1239578"/>
          <a:ext cx="3040380" cy="354240"/>
        </a:xfrm>
        <a:prstGeom prst="roundRect">
          <a:avLst/>
        </a:prstGeom>
        <a:solidFill>
          <a:schemeClr val="accent1">
            <a:shade val="80000"/>
            <a:hueOff val="-28773"/>
            <a:satOff val="1010"/>
            <a:lumOff val="4896"/>
            <a:alphaOff val="0"/>
          </a:schemeClr>
        </a:solidFill>
        <a:ln>
          <a:noFill/>
        </a:ln>
        <a:effectLst>
          <a:reflection blurRad="12700" stA="26000" endPos="32000" dist="12700" dir="5400000" sy="-100000" rotWithShape="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919" tIns="0" rIns="114919" bIns="0" numCol="1" spcCol="1270" anchor="ctr" anchorCtr="0">
          <a:noAutofit/>
        </a:bodyPr>
        <a:lstStyle/>
        <a:p>
          <a:pPr marL="0" lvl="0" indent="0" algn="l" defTabSz="488950">
            <a:lnSpc>
              <a:spcPct val="90000"/>
            </a:lnSpc>
            <a:spcBef>
              <a:spcPct val="0"/>
            </a:spcBef>
            <a:spcAft>
              <a:spcPct val="35000"/>
            </a:spcAft>
            <a:buNone/>
          </a:pPr>
          <a:r>
            <a:rPr lang="en-US" sz="1100" kern="1200" dirty="0"/>
            <a:t>2 | Identify</a:t>
          </a:r>
        </a:p>
      </dsp:txBody>
      <dsp:txXfrm>
        <a:off x="234463" y="1256871"/>
        <a:ext cx="3005794" cy="319654"/>
      </dsp:txXfrm>
    </dsp:sp>
    <dsp:sp modelId="{E4597BFA-84D1-4E7A-A754-C492B30EE27E}">
      <dsp:nvSpPr>
        <dsp:cNvPr id="0" name=""/>
        <dsp:cNvSpPr/>
      </dsp:nvSpPr>
      <dsp:spPr>
        <a:xfrm>
          <a:off x="0" y="2339018"/>
          <a:ext cx="4343400" cy="50085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37096" tIns="229108" rIns="337096"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latin typeface="Arial Narrow" panose="020B0606020202030204" pitchFamily="34" charset="0"/>
            </a:rPr>
            <a:t>Work with preceptor to develop proposal</a:t>
          </a:r>
        </a:p>
      </dsp:txBody>
      <dsp:txXfrm>
        <a:off x="0" y="2339018"/>
        <a:ext cx="4343400" cy="500850"/>
      </dsp:txXfrm>
    </dsp:sp>
    <dsp:sp modelId="{062BC619-DA2A-4146-92DA-A6A9FFF733F7}">
      <dsp:nvSpPr>
        <dsp:cNvPr id="0" name=""/>
        <dsp:cNvSpPr/>
      </dsp:nvSpPr>
      <dsp:spPr>
        <a:xfrm>
          <a:off x="217170" y="2161898"/>
          <a:ext cx="3040380" cy="354240"/>
        </a:xfrm>
        <a:prstGeom prst="roundRect">
          <a:avLst/>
        </a:prstGeom>
        <a:solidFill>
          <a:schemeClr val="accent1">
            <a:shade val="80000"/>
            <a:hueOff val="-57546"/>
            <a:satOff val="2020"/>
            <a:lumOff val="9793"/>
            <a:alphaOff val="0"/>
          </a:schemeClr>
        </a:solidFill>
        <a:ln>
          <a:noFill/>
        </a:ln>
        <a:effectLst>
          <a:reflection blurRad="12700" stA="26000" endPos="32000" dist="12700" dir="5400000" sy="-100000" rotWithShape="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919" tIns="0" rIns="114919" bIns="0" numCol="1" spcCol="1270" anchor="ctr" anchorCtr="0">
          <a:noAutofit/>
        </a:bodyPr>
        <a:lstStyle/>
        <a:p>
          <a:pPr marL="0" lvl="0" indent="0" algn="l" defTabSz="488950">
            <a:lnSpc>
              <a:spcPct val="90000"/>
            </a:lnSpc>
            <a:spcBef>
              <a:spcPct val="0"/>
            </a:spcBef>
            <a:spcAft>
              <a:spcPct val="35000"/>
            </a:spcAft>
            <a:buNone/>
          </a:pPr>
          <a:r>
            <a:rPr lang="en-US" sz="1100" kern="1200" dirty="0"/>
            <a:t>3 | Develop</a:t>
          </a:r>
        </a:p>
      </dsp:txBody>
      <dsp:txXfrm>
        <a:off x="234463" y="2179191"/>
        <a:ext cx="3005794" cy="319654"/>
      </dsp:txXfrm>
    </dsp:sp>
    <dsp:sp modelId="{39C61DDE-082E-477D-8468-B7A1437F210F}">
      <dsp:nvSpPr>
        <dsp:cNvPr id="0" name=""/>
        <dsp:cNvSpPr/>
      </dsp:nvSpPr>
      <dsp:spPr>
        <a:xfrm>
          <a:off x="0" y="3076112"/>
          <a:ext cx="4343400" cy="1047024"/>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37096" tIns="229108" rIns="337096"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t>Submit e-forms to PE office*</a:t>
          </a:r>
        </a:p>
        <a:p>
          <a:pPr marL="114300" lvl="2" indent="-57150" algn="l" defTabSz="488950">
            <a:lnSpc>
              <a:spcPct val="90000"/>
            </a:lnSpc>
            <a:spcBef>
              <a:spcPct val="0"/>
            </a:spcBef>
            <a:spcAft>
              <a:spcPct val="15000"/>
            </a:spcAft>
            <a:buChar char="•"/>
          </a:pPr>
          <a:r>
            <a:rPr lang="en-US" sz="1100" kern="1200" dirty="0"/>
            <a:t>CITI &amp; HIPAA Training</a:t>
          </a:r>
        </a:p>
        <a:p>
          <a:pPr marL="114300" lvl="2" indent="-57150" algn="l" defTabSz="488950">
            <a:lnSpc>
              <a:spcPct val="90000"/>
            </a:lnSpc>
            <a:spcBef>
              <a:spcPct val="0"/>
            </a:spcBef>
            <a:spcAft>
              <a:spcPct val="15000"/>
            </a:spcAft>
            <a:buChar char="•"/>
          </a:pPr>
          <a:r>
            <a:rPr lang="en-US" sz="1100" kern="1200" dirty="0"/>
            <a:t>Proposal</a:t>
          </a:r>
        </a:p>
        <a:p>
          <a:pPr marL="114300" lvl="2" indent="-57150" algn="l" defTabSz="488950">
            <a:lnSpc>
              <a:spcPct val="90000"/>
            </a:lnSpc>
            <a:spcBef>
              <a:spcPct val="0"/>
            </a:spcBef>
            <a:spcAft>
              <a:spcPct val="15000"/>
            </a:spcAft>
            <a:buChar char="•"/>
          </a:pPr>
          <a:r>
            <a:rPr lang="en-US" sz="1100" kern="1200" dirty="0"/>
            <a:t>MOU</a:t>
          </a:r>
        </a:p>
      </dsp:txBody>
      <dsp:txXfrm>
        <a:off x="0" y="3076112"/>
        <a:ext cx="4343400" cy="1047024"/>
      </dsp:txXfrm>
    </dsp:sp>
    <dsp:sp modelId="{00CC3630-B61A-4854-9780-0C25838285F8}">
      <dsp:nvSpPr>
        <dsp:cNvPr id="0" name=""/>
        <dsp:cNvSpPr/>
      </dsp:nvSpPr>
      <dsp:spPr>
        <a:xfrm>
          <a:off x="217170" y="2904668"/>
          <a:ext cx="3040380" cy="354240"/>
        </a:xfrm>
        <a:prstGeom prst="roundRect">
          <a:avLst/>
        </a:prstGeom>
        <a:solidFill>
          <a:schemeClr val="accent1">
            <a:shade val="80000"/>
            <a:hueOff val="-86320"/>
            <a:satOff val="3030"/>
            <a:lumOff val="14689"/>
            <a:alphaOff val="0"/>
          </a:schemeClr>
        </a:solidFill>
        <a:ln>
          <a:noFill/>
        </a:ln>
        <a:effectLst>
          <a:reflection blurRad="12700" stA="26000" endPos="32000" dist="12700" dir="5400000" sy="-100000" rotWithShape="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919" tIns="0" rIns="114919" bIns="0" numCol="1" spcCol="1270" anchor="ctr" anchorCtr="0">
          <a:noAutofit/>
        </a:bodyPr>
        <a:lstStyle/>
        <a:p>
          <a:pPr marL="0" lvl="0" indent="0" algn="l" defTabSz="488950">
            <a:lnSpc>
              <a:spcPct val="90000"/>
            </a:lnSpc>
            <a:spcBef>
              <a:spcPct val="0"/>
            </a:spcBef>
            <a:spcAft>
              <a:spcPct val="35000"/>
            </a:spcAft>
            <a:buNone/>
          </a:pPr>
          <a:r>
            <a:rPr lang="en-US" sz="1100" kern="1200" dirty="0"/>
            <a:t>4 | Submit</a:t>
          </a:r>
        </a:p>
      </dsp:txBody>
      <dsp:txXfrm>
        <a:off x="234463" y="2921961"/>
        <a:ext cx="3005794" cy="319654"/>
      </dsp:txXfrm>
    </dsp:sp>
    <dsp:sp modelId="{6C718ABD-F672-42E1-853F-5B17C73BC6C9}">
      <dsp:nvSpPr>
        <dsp:cNvPr id="0" name=""/>
        <dsp:cNvSpPr/>
      </dsp:nvSpPr>
      <dsp:spPr>
        <a:xfrm>
          <a:off x="0" y="4370733"/>
          <a:ext cx="4343400" cy="5103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337096" tIns="229108" rIns="337096" bIns="78232" numCol="1" spcCol="1270" anchor="t" anchorCtr="0">
          <a:noAutofit/>
        </a:bodyPr>
        <a:lstStyle/>
        <a:p>
          <a:pPr marL="57150" lvl="1" indent="-57150" algn="l" defTabSz="488950">
            <a:lnSpc>
              <a:spcPct val="90000"/>
            </a:lnSpc>
            <a:spcBef>
              <a:spcPct val="0"/>
            </a:spcBef>
            <a:spcAft>
              <a:spcPct val="15000"/>
            </a:spcAft>
            <a:buChar char="•"/>
          </a:pPr>
          <a:r>
            <a:rPr lang="en-US" sz="1100" kern="1200" dirty="0"/>
            <a:t>Get code from PE office to register for PUBH 6800</a:t>
          </a:r>
        </a:p>
      </dsp:txBody>
      <dsp:txXfrm>
        <a:off x="0" y="4370733"/>
        <a:ext cx="4343400" cy="510300"/>
      </dsp:txXfrm>
    </dsp:sp>
    <dsp:sp modelId="{4496F4BE-D53E-4831-8434-F7F5B35EBFBE}">
      <dsp:nvSpPr>
        <dsp:cNvPr id="0" name=""/>
        <dsp:cNvSpPr/>
      </dsp:nvSpPr>
      <dsp:spPr>
        <a:xfrm>
          <a:off x="217170" y="4193613"/>
          <a:ext cx="3040380" cy="354240"/>
        </a:xfrm>
        <a:prstGeom prst="roundRect">
          <a:avLst/>
        </a:prstGeom>
        <a:solidFill>
          <a:schemeClr val="accent1">
            <a:shade val="80000"/>
            <a:hueOff val="-115093"/>
            <a:satOff val="4040"/>
            <a:lumOff val="19586"/>
            <a:alphaOff val="0"/>
          </a:schemeClr>
        </a:solidFill>
        <a:ln>
          <a:noFill/>
        </a:ln>
        <a:effectLst>
          <a:reflection blurRad="12700" stA="26000" endPos="32000" dist="12700" dir="5400000" sy="-100000" rotWithShape="0"/>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14919" tIns="0" rIns="114919" bIns="0" numCol="1" spcCol="1270" anchor="ctr" anchorCtr="0">
          <a:noAutofit/>
        </a:bodyPr>
        <a:lstStyle/>
        <a:p>
          <a:pPr marL="0" lvl="0" indent="0" algn="l" defTabSz="488950">
            <a:lnSpc>
              <a:spcPct val="90000"/>
            </a:lnSpc>
            <a:spcBef>
              <a:spcPct val="0"/>
            </a:spcBef>
            <a:spcAft>
              <a:spcPct val="35000"/>
            </a:spcAft>
            <a:buNone/>
          </a:pPr>
          <a:r>
            <a:rPr lang="en-US" sz="1100" kern="1200" dirty="0"/>
            <a:t>5 | Register</a:t>
          </a:r>
        </a:p>
      </dsp:txBody>
      <dsp:txXfrm>
        <a:off x="234463" y="4210906"/>
        <a:ext cx="3005794" cy="319654"/>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E0B15C-6365-4A98-AE14-955C84C654D7}" type="datetimeFigureOut">
              <a:rPr lang="en-US" smtClean="0"/>
              <a:t>10/29/2024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C1AFE0-3AD7-4999-B6E0-D02B7C58815A}" type="slidenum">
              <a:rPr lang="en-US" smtClean="0"/>
              <a:t>‹#›</a:t>
            </a:fld>
            <a:endParaRPr lang="en-US"/>
          </a:p>
        </p:txBody>
      </p:sp>
    </p:spTree>
    <p:extLst>
      <p:ext uri="{BB962C8B-B14F-4D97-AF65-F5344CB8AC3E}">
        <p14:creationId xmlns:p14="http://schemas.microsoft.com/office/powerpoint/2010/main" val="627261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266150-FA26-45B5-BF0B-186B42A09DC9}" type="slidenum">
              <a:rPr lang="en-US" smtClean="0"/>
              <a:t>1</a:t>
            </a:fld>
            <a:endParaRPr lang="en-US" dirty="0"/>
          </a:p>
        </p:txBody>
      </p:sp>
    </p:spTree>
    <p:extLst>
      <p:ext uri="{BB962C8B-B14F-4D97-AF65-F5344CB8AC3E}">
        <p14:creationId xmlns:p14="http://schemas.microsoft.com/office/powerpoint/2010/main" val="173639344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Assess population needs, assets and capacities that affect communities’ health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Design a population-based policy, program, project or intervention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Propose policy development, analysis, and evaluation processes for improving the health status of populations.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Demonstrate leadership skills in public health and communicate health policy and management issues, using appropriate channels and technologies.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Select evidence-based principles, law and ethics to critical evaluation and decision- making in health care delivery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Design a population-based policy, program, project or intervention</a:t>
            </a:r>
          </a:p>
          <a:p>
            <a:r>
              <a:rPr lang="en-US" dirty="0"/>
              <a:t>Compare the organization, structure and function of health care, public health and regulatory systems across national and</a:t>
            </a:r>
          </a:p>
          <a:p>
            <a:r>
              <a:rPr lang="en-US" dirty="0"/>
              <a:t>international settings</a:t>
            </a:r>
          </a:p>
          <a:p>
            <a:endParaRPr lang="en-US" dirty="0"/>
          </a:p>
        </p:txBody>
      </p:sp>
      <p:sp>
        <p:nvSpPr>
          <p:cNvPr id="4" name="Slide Number Placeholder 3"/>
          <p:cNvSpPr>
            <a:spLocks noGrp="1"/>
          </p:cNvSpPr>
          <p:nvPr>
            <p:ph type="sldNum" sz="quarter" idx="10"/>
          </p:nvPr>
        </p:nvSpPr>
        <p:spPr/>
        <p:txBody>
          <a:bodyPr/>
          <a:lstStyle/>
          <a:p>
            <a:fld id="{03266150-FA26-45B5-BF0B-186B42A09DC9}" type="slidenum">
              <a:rPr lang="en-US" smtClean="0"/>
              <a:t>18</a:t>
            </a:fld>
            <a:endParaRPr lang="en-US" dirty="0"/>
          </a:p>
        </p:txBody>
      </p:sp>
    </p:spTree>
    <p:extLst>
      <p:ext uri="{BB962C8B-B14F-4D97-AF65-F5344CB8AC3E}">
        <p14:creationId xmlns:p14="http://schemas.microsoft.com/office/powerpoint/2010/main" val="23090557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things that you need to turn</a:t>
            </a:r>
            <a:r>
              <a:rPr lang="en-US" baseline="0" dirty="0"/>
              <a:t> in are your proposal, preceptor-student agreement, and new site information and resume/CV of a new preceptor if you need to. </a:t>
            </a:r>
          </a:p>
          <a:p>
            <a:endParaRPr lang="en-US" baseline="0" dirty="0"/>
          </a:p>
          <a:p>
            <a:endParaRPr lang="en-US" baseline="0" dirty="0"/>
          </a:p>
          <a:p>
            <a:r>
              <a:rPr lang="en-US" baseline="0" dirty="0"/>
              <a:t>I would suggest that you send a draft of your proposal to me at least two weeks in advance of the deadline.  That way we can make needed changes without getting your preceptors signature twice.  I do not accept late forms, even if it is a day late.  You need to make sure your preceptor is not out of town and you get the forms in on time.  The only exception to this rule is if you are waiting on a formal internship, at that point, I expect to see the formal announcement and information on the internship. </a:t>
            </a:r>
            <a:endParaRPr lang="en-US" dirty="0"/>
          </a:p>
        </p:txBody>
      </p:sp>
      <p:sp>
        <p:nvSpPr>
          <p:cNvPr id="4" name="Slide Number Placeholder 3"/>
          <p:cNvSpPr>
            <a:spLocks noGrp="1"/>
          </p:cNvSpPr>
          <p:nvPr>
            <p:ph type="sldNum" sz="quarter" idx="10"/>
          </p:nvPr>
        </p:nvSpPr>
        <p:spPr/>
        <p:txBody>
          <a:bodyPr/>
          <a:lstStyle/>
          <a:p>
            <a:fld id="{03266150-FA26-45B5-BF0B-186B42A09DC9}" type="slidenum">
              <a:rPr lang="en-US" smtClean="0"/>
              <a:t>19</a:t>
            </a:fld>
            <a:endParaRPr lang="en-US" dirty="0"/>
          </a:p>
        </p:txBody>
      </p:sp>
    </p:spTree>
    <p:extLst>
      <p:ext uri="{BB962C8B-B14F-4D97-AF65-F5344CB8AC3E}">
        <p14:creationId xmlns:p14="http://schemas.microsoft.com/office/powerpoint/2010/main" val="281651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C17747-548D-456A-F386-0DE6A86508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CF9151-1493-E813-837C-CD28CD5CC7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BB99D23-15B9-9797-06C5-205E1E331117}"/>
              </a:ext>
            </a:extLst>
          </p:cNvPr>
          <p:cNvSpPr>
            <a:spLocks noGrp="1"/>
          </p:cNvSpPr>
          <p:nvPr>
            <p:ph type="body" idx="1"/>
          </p:nvPr>
        </p:nvSpPr>
        <p:spPr/>
        <p:txBody>
          <a:bodyPr/>
          <a:lstStyle/>
          <a:p>
            <a:r>
              <a:rPr lang="en-US" dirty="0"/>
              <a:t>The things that you need to turn</a:t>
            </a:r>
            <a:r>
              <a:rPr lang="en-US" baseline="0" dirty="0"/>
              <a:t> in are your proposal, preceptor-student agreement, and new site information and resume/CV of a new preceptor if you need to. </a:t>
            </a:r>
          </a:p>
          <a:p>
            <a:endParaRPr lang="en-US" baseline="0" dirty="0"/>
          </a:p>
          <a:p>
            <a:endParaRPr lang="en-US" baseline="0" dirty="0"/>
          </a:p>
          <a:p>
            <a:r>
              <a:rPr lang="en-US" baseline="0" dirty="0"/>
              <a:t>I would suggest that you send a draft of your proposal to me at least two weeks in advance of the deadline.  That way we can make needed changes without getting your preceptors signature twice.  I do not accept late forms, even if it is a day late.  You need to make sure your preceptor is not out of town and you get the forms in on time.  The only exception to this rule is if you are waiting on a formal internship, at that point, I expect to see the formal announcement and information on the internship. </a:t>
            </a:r>
            <a:endParaRPr lang="en-US" dirty="0"/>
          </a:p>
        </p:txBody>
      </p:sp>
      <p:sp>
        <p:nvSpPr>
          <p:cNvPr id="4" name="Slide Number Placeholder 3">
            <a:extLst>
              <a:ext uri="{FF2B5EF4-FFF2-40B4-BE49-F238E27FC236}">
                <a16:creationId xmlns:a16="http://schemas.microsoft.com/office/drawing/2014/main" id="{B9F26D5A-6E6B-C95E-ACB4-394F4BBD5419}"/>
              </a:ext>
            </a:extLst>
          </p:cNvPr>
          <p:cNvSpPr>
            <a:spLocks noGrp="1"/>
          </p:cNvSpPr>
          <p:nvPr>
            <p:ph type="sldNum" sz="quarter" idx="10"/>
          </p:nvPr>
        </p:nvSpPr>
        <p:spPr/>
        <p:txBody>
          <a:bodyPr/>
          <a:lstStyle/>
          <a:p>
            <a:fld id="{03266150-FA26-45B5-BF0B-186B42A09DC9}" type="slidenum">
              <a:rPr lang="en-US" smtClean="0"/>
              <a:t>20</a:t>
            </a:fld>
            <a:endParaRPr lang="en-US" dirty="0"/>
          </a:p>
        </p:txBody>
      </p:sp>
    </p:spTree>
    <p:extLst>
      <p:ext uri="{BB962C8B-B14F-4D97-AF65-F5344CB8AC3E}">
        <p14:creationId xmlns:p14="http://schemas.microsoft.com/office/powerpoint/2010/main" val="26127065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4971D-5D94-1A24-F962-424B907554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8673E9-35DA-66F6-E9FE-48322C6D56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495E99-1244-EA9C-6CC7-D6985D460217}"/>
              </a:ext>
            </a:extLst>
          </p:cNvPr>
          <p:cNvSpPr>
            <a:spLocks noGrp="1"/>
          </p:cNvSpPr>
          <p:nvPr>
            <p:ph type="body" idx="1"/>
          </p:nvPr>
        </p:nvSpPr>
        <p:spPr/>
        <p:txBody>
          <a:bodyPr/>
          <a:lstStyle/>
          <a:p>
            <a:r>
              <a:rPr lang="en-US" dirty="0"/>
              <a:t>The things that you need to turn</a:t>
            </a:r>
            <a:r>
              <a:rPr lang="en-US" baseline="0" dirty="0"/>
              <a:t> in are your proposal, preceptor-student agreement, and new site information and resume/CV of a new preceptor if you need to. </a:t>
            </a:r>
          </a:p>
          <a:p>
            <a:endParaRPr lang="en-US" baseline="0" dirty="0"/>
          </a:p>
          <a:p>
            <a:endParaRPr lang="en-US" baseline="0" dirty="0"/>
          </a:p>
          <a:p>
            <a:r>
              <a:rPr lang="en-US" baseline="0" dirty="0"/>
              <a:t>I would suggest that you send a draft of your proposal to me at least two weeks in advance of the deadline.  That way we can make needed changes without getting your preceptors signature twice.  I do not accept late forms, even if it is a day late.  You need to make sure your preceptor is not out of town and you get the forms in on time.  The only exception to this rule is if you are waiting on a formal internship, at that point, I expect to see the formal announcement and information on the internship. </a:t>
            </a:r>
            <a:endParaRPr lang="en-US" dirty="0"/>
          </a:p>
        </p:txBody>
      </p:sp>
      <p:sp>
        <p:nvSpPr>
          <p:cNvPr id="4" name="Slide Number Placeholder 3">
            <a:extLst>
              <a:ext uri="{FF2B5EF4-FFF2-40B4-BE49-F238E27FC236}">
                <a16:creationId xmlns:a16="http://schemas.microsoft.com/office/drawing/2014/main" id="{8F6E8E59-85FD-7671-1632-2C375CEB2F7F}"/>
              </a:ext>
            </a:extLst>
          </p:cNvPr>
          <p:cNvSpPr>
            <a:spLocks noGrp="1"/>
          </p:cNvSpPr>
          <p:nvPr>
            <p:ph type="sldNum" sz="quarter" idx="10"/>
          </p:nvPr>
        </p:nvSpPr>
        <p:spPr/>
        <p:txBody>
          <a:bodyPr/>
          <a:lstStyle/>
          <a:p>
            <a:fld id="{03266150-FA26-45B5-BF0B-186B42A09DC9}" type="slidenum">
              <a:rPr lang="en-US" smtClean="0"/>
              <a:t>21</a:t>
            </a:fld>
            <a:endParaRPr lang="en-US" dirty="0"/>
          </a:p>
        </p:txBody>
      </p:sp>
    </p:spTree>
    <p:extLst>
      <p:ext uri="{BB962C8B-B14F-4D97-AF65-F5344CB8AC3E}">
        <p14:creationId xmlns:p14="http://schemas.microsoft.com/office/powerpoint/2010/main" val="46962901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266150-FA26-45B5-BF0B-186B42A09DC9}" type="slidenum">
              <a:rPr lang="en-US" smtClean="0"/>
              <a:t>22</a:t>
            </a:fld>
            <a:endParaRPr lang="en-US" dirty="0"/>
          </a:p>
        </p:txBody>
      </p:sp>
    </p:spTree>
    <p:extLst>
      <p:ext uri="{BB962C8B-B14F-4D97-AF65-F5344CB8AC3E}">
        <p14:creationId xmlns:p14="http://schemas.microsoft.com/office/powerpoint/2010/main" val="22479358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a:t>
            </a:r>
            <a:r>
              <a:rPr lang="en-US" baseline="0" dirty="0"/>
              <a:t> are the objectives we are going to cover today. </a:t>
            </a:r>
          </a:p>
          <a:p>
            <a:endParaRPr lang="en-US" baseline="0" dirty="0"/>
          </a:p>
          <a:p>
            <a:r>
              <a:rPr lang="en-US" baseline="0" dirty="0"/>
              <a:t>Please keep in mind this is just the orientation on what you must complete to register for the course.  </a:t>
            </a:r>
            <a:endParaRPr lang="en-US" dirty="0"/>
          </a:p>
        </p:txBody>
      </p:sp>
      <p:sp>
        <p:nvSpPr>
          <p:cNvPr id="4" name="Slide Number Placeholder 3"/>
          <p:cNvSpPr>
            <a:spLocks noGrp="1"/>
          </p:cNvSpPr>
          <p:nvPr>
            <p:ph type="sldNum" sz="quarter" idx="10"/>
          </p:nvPr>
        </p:nvSpPr>
        <p:spPr/>
        <p:txBody>
          <a:bodyPr/>
          <a:lstStyle/>
          <a:p>
            <a:fld id="{03266150-FA26-45B5-BF0B-186B42A09DC9}" type="slidenum">
              <a:rPr lang="en-US" smtClean="0"/>
              <a:t>2</a:t>
            </a:fld>
            <a:endParaRPr lang="en-US" dirty="0"/>
          </a:p>
        </p:txBody>
      </p:sp>
    </p:spTree>
    <p:extLst>
      <p:ext uri="{BB962C8B-B14F-4D97-AF65-F5344CB8AC3E}">
        <p14:creationId xmlns:p14="http://schemas.microsoft.com/office/powerpoint/2010/main" val="13486810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a:t>
            </a:r>
            <a:r>
              <a:rPr lang="en-US" baseline="0" dirty="0"/>
              <a:t> are the objectives we are going to cover today. </a:t>
            </a:r>
          </a:p>
          <a:p>
            <a:endParaRPr lang="en-US" baseline="0" dirty="0"/>
          </a:p>
          <a:p>
            <a:r>
              <a:rPr lang="en-US" baseline="0" dirty="0"/>
              <a:t>Please keep in mind this is just the orientation on what you must complete to register for the course.  </a:t>
            </a:r>
            <a:endParaRPr lang="en-US" dirty="0"/>
          </a:p>
        </p:txBody>
      </p:sp>
      <p:sp>
        <p:nvSpPr>
          <p:cNvPr id="4" name="Slide Number Placeholder 3"/>
          <p:cNvSpPr>
            <a:spLocks noGrp="1"/>
          </p:cNvSpPr>
          <p:nvPr>
            <p:ph type="sldNum" sz="quarter" idx="10"/>
          </p:nvPr>
        </p:nvSpPr>
        <p:spPr/>
        <p:txBody>
          <a:bodyPr/>
          <a:lstStyle/>
          <a:p>
            <a:fld id="{03266150-FA26-45B5-BF0B-186B42A09DC9}" type="slidenum">
              <a:rPr lang="en-US" smtClean="0"/>
              <a:t>3</a:t>
            </a:fld>
            <a:endParaRPr lang="en-US" dirty="0"/>
          </a:p>
        </p:txBody>
      </p:sp>
    </p:spTree>
    <p:extLst>
      <p:ext uri="{BB962C8B-B14F-4D97-AF65-F5344CB8AC3E}">
        <p14:creationId xmlns:p14="http://schemas.microsoft.com/office/powerpoint/2010/main" val="390418232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t>Your practice experience is a structured,</a:t>
            </a:r>
            <a:r>
              <a:rPr lang="en-US" sz="1800" baseline="0" dirty="0"/>
              <a:t> competency driven, project or activity, that you complete at a public health based institution under the guidance of a preceptor whose has professional public health experience. </a:t>
            </a:r>
          </a:p>
          <a:p>
            <a:endParaRPr lang="en-US" sz="1800" baseline="0" dirty="0"/>
          </a:p>
          <a:p>
            <a:r>
              <a:rPr lang="en-US" sz="1800" baseline="0" dirty="0"/>
              <a:t>Why do we complete the practice experience?</a:t>
            </a:r>
          </a:p>
          <a:p>
            <a:endParaRPr lang="en-US" sz="1800" baseline="0" dirty="0"/>
          </a:p>
          <a:p>
            <a:r>
              <a:rPr lang="en-US" sz="1800" baseline="0" dirty="0"/>
              <a:t>Your MPH is a professional degree that is preparing you to work in the field as soon as you complete the program.  It is different than an MS which is more research based.  It is also a CEPH requirement.</a:t>
            </a:r>
          </a:p>
          <a:p>
            <a:endParaRPr lang="en-US" sz="1800" baseline="0" dirty="0"/>
          </a:p>
          <a:p>
            <a:r>
              <a:rPr lang="en-US" sz="1800" baseline="0" dirty="0"/>
              <a:t>Who knows what CEPH stands for?  Council on Education for Public Health.  CEPH is an independent agency recognized by the U.S. Department of Education to accredit schools of public health, and public health programs outside schools of public health.  Similar to SACS</a:t>
            </a:r>
          </a:p>
          <a:p>
            <a:endParaRPr lang="en-US" sz="18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aseline="0" dirty="0"/>
              <a:t>Competencies are measurable patterns of knowledge, skills and abilities, that are demonstrated through behaviors, which drives performance.  In other words, the list of competencies that you see in you syllabus, the proposal, and school webpage are skills and abilities you will learn in class, apply during your practice experience and demonstrate your mastery through a deliverable. We will discuss deliverables more at a later part of the presentation.  </a:t>
            </a:r>
          </a:p>
          <a:p>
            <a:endParaRPr lang="en-US" sz="18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baseline="0" dirty="0"/>
              <a:t>Did anyone complete a practicum, internship, co-op, or fellowship prior to starting their MPH?  If so, it is very similar however, it is more structured.  You will be completing a proposal, keeping a work log, and you will be evaluated by your preceptor at the end of the semester.  All of that information will be covered in the class on the first day. </a:t>
            </a:r>
          </a:p>
        </p:txBody>
      </p:sp>
      <p:sp>
        <p:nvSpPr>
          <p:cNvPr id="4" name="Slide Number Placeholder 3"/>
          <p:cNvSpPr>
            <a:spLocks noGrp="1"/>
          </p:cNvSpPr>
          <p:nvPr>
            <p:ph type="sldNum" sz="quarter" idx="10"/>
          </p:nvPr>
        </p:nvSpPr>
        <p:spPr/>
        <p:txBody>
          <a:bodyPr/>
          <a:lstStyle/>
          <a:p>
            <a:fld id="{03266150-FA26-45B5-BF0B-186B42A09DC9}" type="slidenum">
              <a:rPr lang="en-US" smtClean="0"/>
              <a:t>5</a:t>
            </a:fld>
            <a:endParaRPr lang="en-US" dirty="0"/>
          </a:p>
        </p:txBody>
      </p:sp>
    </p:spTree>
    <p:extLst>
      <p:ext uri="{BB962C8B-B14F-4D97-AF65-F5344CB8AC3E}">
        <p14:creationId xmlns:p14="http://schemas.microsoft.com/office/powerpoint/2010/main" val="32013843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short overview</a:t>
            </a:r>
            <a:r>
              <a:rPr lang="en-US" baseline="0" dirty="0"/>
              <a:t> of what you should be thinking about in regards to you practice experience. </a:t>
            </a:r>
          </a:p>
          <a:p>
            <a:endParaRPr lang="en-US" baseline="0" dirty="0"/>
          </a:p>
          <a:p>
            <a:r>
              <a:rPr lang="en-US" baseline="0" dirty="0"/>
              <a:t>Plan early basically decide when you are going to do your practice experience because your proposal is due the semester prior to your practice experience.  I send out reminders monthly but it is your responsibility to check your email.  We do not give extensions pass the deadline and I have had to tell people to wait until the next semester. Delayed signatures or I did not know, are not acceptable excuses. </a:t>
            </a:r>
          </a:p>
          <a:p>
            <a:endParaRPr lang="en-US" baseline="0" dirty="0"/>
          </a:p>
          <a:p>
            <a:r>
              <a:rPr lang="en-US" baseline="0" dirty="0"/>
              <a:t>Identify a site. Start thinking about where you want to go and that site capacity.  They may only take 2 students each semester, they may require an application, that is something to think about. </a:t>
            </a:r>
          </a:p>
          <a:p>
            <a:endParaRPr lang="en-US" baseline="0" dirty="0"/>
          </a:p>
          <a:p>
            <a:r>
              <a:rPr lang="en-US" baseline="0" dirty="0"/>
              <a:t>Once you found a site you need to develop your proposal.  Figure out what you want to do, what you can do, and what is attainable.  8/10 students have to make changes to their proposal so you can send it in before hand for me to review. </a:t>
            </a:r>
          </a:p>
          <a:p>
            <a:endParaRPr lang="en-US" baseline="0" dirty="0"/>
          </a:p>
          <a:p>
            <a:r>
              <a:rPr lang="en-US" baseline="0" dirty="0"/>
              <a:t>Once you complete everything, send all of you signed and complete documents.  Remember those deadlines are set so you want to get things in early.  I suggest two weeks in the event you need to make changes.</a:t>
            </a:r>
          </a:p>
          <a:p>
            <a:endParaRPr lang="en-US" baseline="0" dirty="0"/>
          </a:p>
          <a:p>
            <a:r>
              <a:rPr lang="en-US" baseline="0" dirty="0"/>
              <a:t>After all that is complete.  I send out registration codes with 2-3 weeks after the deadline. </a:t>
            </a:r>
            <a:endParaRPr lang="en-US" dirty="0"/>
          </a:p>
        </p:txBody>
      </p:sp>
      <p:sp>
        <p:nvSpPr>
          <p:cNvPr id="4" name="Slide Number Placeholder 3"/>
          <p:cNvSpPr>
            <a:spLocks noGrp="1"/>
          </p:cNvSpPr>
          <p:nvPr>
            <p:ph type="sldNum" sz="quarter" idx="10"/>
          </p:nvPr>
        </p:nvSpPr>
        <p:spPr/>
        <p:txBody>
          <a:bodyPr/>
          <a:lstStyle/>
          <a:p>
            <a:fld id="{03266150-FA26-45B5-BF0B-186B42A09DC9}" type="slidenum">
              <a:rPr lang="en-US" smtClean="0"/>
              <a:t>7</a:t>
            </a:fld>
            <a:endParaRPr lang="en-US" dirty="0"/>
          </a:p>
        </p:txBody>
      </p:sp>
    </p:spTree>
    <p:extLst>
      <p:ext uri="{BB962C8B-B14F-4D97-AF65-F5344CB8AC3E}">
        <p14:creationId xmlns:p14="http://schemas.microsoft.com/office/powerpoint/2010/main" val="37232148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000" dirty="0"/>
              <a:t>When you are looking for a practice</a:t>
            </a:r>
            <a:r>
              <a:rPr lang="en-US" sz="2000" baseline="0" dirty="0"/>
              <a:t> experience site, the question may be what am I looking for?</a:t>
            </a:r>
          </a:p>
          <a:p>
            <a:endParaRPr lang="en-US" sz="2000" baseline="0" dirty="0"/>
          </a:p>
          <a:p>
            <a:r>
              <a:rPr lang="en-US" sz="2000" baseline="0" dirty="0"/>
              <a:t>There is no one answer fits all to that.  Sites can be an site that supports the general public health mission.  Which </a:t>
            </a:r>
            <a:r>
              <a:rPr lang="en-US" sz="2000" b="0" i="0" kern="1200" dirty="0">
                <a:solidFill>
                  <a:schemeClr val="tx2"/>
                </a:solidFill>
                <a:effectLst/>
                <a:latin typeface="+mn-lt"/>
                <a:ea typeface="+mn-ea"/>
                <a:cs typeface="+mn-cs"/>
              </a:rPr>
              <a:t>is to preserve, promote, and improve the health and well being of populations, communities, and individuals.  </a:t>
            </a:r>
          </a:p>
          <a:p>
            <a:endParaRPr lang="en-US" sz="2000" b="0" i="0" kern="1200" dirty="0">
              <a:solidFill>
                <a:schemeClr val="tx2"/>
              </a:solidFill>
              <a:effectLst/>
              <a:latin typeface="+mn-lt"/>
              <a:ea typeface="+mn-ea"/>
              <a:cs typeface="+mn-cs"/>
            </a:endParaRPr>
          </a:p>
          <a:p>
            <a:r>
              <a:rPr lang="en-US" sz="2000" b="0" i="0" kern="1200" dirty="0">
                <a:solidFill>
                  <a:schemeClr val="tx2"/>
                </a:solidFill>
                <a:effectLst/>
                <a:latin typeface="+mn-lt"/>
                <a:ea typeface="+mn-ea"/>
                <a:cs typeface="+mn-cs"/>
              </a:rPr>
              <a:t>That</a:t>
            </a:r>
            <a:r>
              <a:rPr lang="en-US" sz="2000" b="0" i="0" kern="1200" baseline="0" dirty="0">
                <a:solidFill>
                  <a:schemeClr val="tx2"/>
                </a:solidFill>
                <a:effectLst/>
                <a:latin typeface="+mn-lt"/>
                <a:ea typeface="+mn-ea"/>
                <a:cs typeface="+mn-cs"/>
              </a:rPr>
              <a:t> can be local, national, or international.  I am not going to go into detail for international practice experience but it that is something you are considering, make an appointment with me because those requirements are a bit different. </a:t>
            </a:r>
          </a:p>
          <a:p>
            <a:endParaRPr lang="en-US" sz="2000" b="0" i="0" kern="1200" baseline="0" dirty="0">
              <a:solidFill>
                <a:schemeClr val="tx2"/>
              </a:solidFill>
              <a:effectLst/>
              <a:latin typeface="+mn-lt"/>
              <a:ea typeface="+mn-ea"/>
              <a:cs typeface="+mn-cs"/>
            </a:endParaRPr>
          </a:p>
          <a:p>
            <a:r>
              <a:rPr lang="en-US" sz="2000" b="0" i="0" kern="1200" baseline="0" dirty="0">
                <a:solidFill>
                  <a:schemeClr val="tx2"/>
                </a:solidFill>
                <a:effectLst/>
                <a:latin typeface="+mn-lt"/>
                <a:ea typeface="+mn-ea"/>
                <a:cs typeface="+mn-cs"/>
              </a:rPr>
              <a:t>There are a number of ways to find a site.  SGA, Mrs. Cuccia, and my office promotes a lot of volunteer opportunities.  That is one of the best ways to find a site because you can see how the site operates and network with employees.  Our list has a number of sites students have been to in the past.  I also send out a PDF form with opportunity announcements to students to check out as potential practice experiences.</a:t>
            </a:r>
          </a:p>
          <a:p>
            <a:endParaRPr lang="en-US" sz="2000" b="0" i="0" kern="1200" baseline="0" dirty="0">
              <a:solidFill>
                <a:schemeClr val="tx2"/>
              </a:solidFill>
              <a:effectLst/>
              <a:latin typeface="+mn-lt"/>
              <a:ea typeface="+mn-ea"/>
              <a:cs typeface="+mn-cs"/>
            </a:endParaRPr>
          </a:p>
          <a:p>
            <a:r>
              <a:rPr lang="en-US" sz="2000" b="0" i="0" kern="1200" baseline="0" dirty="0">
                <a:solidFill>
                  <a:schemeClr val="tx2"/>
                </a:solidFill>
                <a:effectLst/>
                <a:latin typeface="+mn-lt"/>
                <a:ea typeface="+mn-ea"/>
                <a:cs typeface="+mn-cs"/>
              </a:rPr>
              <a:t>In the event you do not see any on the list.  You can find a site that you would like to use for a practice experience.  It does require you to complete a new site data form, but it is just on page, and obtain the resume/CV of your potential preceptor. </a:t>
            </a:r>
            <a:endParaRPr lang="en-US" sz="2000" dirty="0"/>
          </a:p>
        </p:txBody>
      </p:sp>
      <p:sp>
        <p:nvSpPr>
          <p:cNvPr id="4" name="Slide Number Placeholder 3"/>
          <p:cNvSpPr>
            <a:spLocks noGrp="1"/>
          </p:cNvSpPr>
          <p:nvPr>
            <p:ph type="sldNum" sz="quarter" idx="10"/>
          </p:nvPr>
        </p:nvSpPr>
        <p:spPr/>
        <p:txBody>
          <a:bodyPr/>
          <a:lstStyle/>
          <a:p>
            <a:fld id="{03266150-FA26-45B5-BF0B-186B42A09DC9}" type="slidenum">
              <a:rPr lang="en-US" smtClean="0"/>
              <a:t>8</a:t>
            </a:fld>
            <a:endParaRPr lang="en-US" dirty="0"/>
          </a:p>
        </p:txBody>
      </p:sp>
    </p:spTree>
    <p:extLst>
      <p:ext uri="{BB962C8B-B14F-4D97-AF65-F5344CB8AC3E}">
        <p14:creationId xmlns:p14="http://schemas.microsoft.com/office/powerpoint/2010/main" val="5875420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 our preceptor</a:t>
            </a:r>
            <a:r>
              <a:rPr lang="en-US" baseline="0" dirty="0"/>
              <a:t>s on the approved list, we have vetted that they meet our preceptor requirements and actively participate in the role expectations. </a:t>
            </a:r>
          </a:p>
          <a:p>
            <a:endParaRPr lang="en-US" baseline="0" dirty="0"/>
          </a:p>
          <a:p>
            <a:r>
              <a:rPr lang="en-US" baseline="0" dirty="0"/>
              <a:t>For new preceptors, we ask that students go over the roles with the preceptors.  And when they submit their CV/resume those are the requirements we are looking for. </a:t>
            </a:r>
          </a:p>
          <a:p>
            <a:endParaRPr lang="en-US" baseline="0" dirty="0"/>
          </a:p>
          <a:p>
            <a:r>
              <a:rPr lang="en-US" baseline="0" dirty="0"/>
              <a:t>BA – 5 years of experience </a:t>
            </a:r>
          </a:p>
          <a:p>
            <a:endParaRPr lang="en-US" baseline="0" dirty="0"/>
          </a:p>
          <a:p>
            <a:r>
              <a:rPr lang="en-US" baseline="0" dirty="0"/>
              <a:t>MA – 3 years of experience (any degree is acceptable) </a:t>
            </a:r>
            <a:endParaRPr lang="en-US" dirty="0"/>
          </a:p>
        </p:txBody>
      </p:sp>
      <p:sp>
        <p:nvSpPr>
          <p:cNvPr id="4" name="Slide Number Placeholder 3"/>
          <p:cNvSpPr>
            <a:spLocks noGrp="1"/>
          </p:cNvSpPr>
          <p:nvPr>
            <p:ph type="sldNum" sz="quarter" idx="10"/>
          </p:nvPr>
        </p:nvSpPr>
        <p:spPr/>
        <p:txBody>
          <a:bodyPr/>
          <a:lstStyle/>
          <a:p>
            <a:fld id="{03266150-FA26-45B5-BF0B-186B42A09DC9}" type="slidenum">
              <a:rPr lang="en-US" smtClean="0"/>
              <a:t>9</a:t>
            </a:fld>
            <a:endParaRPr lang="en-US" dirty="0"/>
          </a:p>
        </p:txBody>
      </p:sp>
    </p:spTree>
    <p:extLst>
      <p:ext uri="{BB962C8B-B14F-4D97-AF65-F5344CB8AC3E}">
        <p14:creationId xmlns:p14="http://schemas.microsoft.com/office/powerpoint/2010/main" val="33225784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Whenever the word “and” is used, it means you must do ALL of the things in the statement.</a:t>
            </a:r>
          </a:p>
          <a:p>
            <a:endParaRPr lang="en-US" dirty="0"/>
          </a:p>
          <a:p>
            <a:r>
              <a:rPr lang="en-US" dirty="0"/>
              <a:t>Example for “Communicate audience-appropriate public health content, both in writing and through oral presentation” the expectation would be some written document AND some evidence of an oral presentation (</a:t>
            </a:r>
            <a:r>
              <a:rPr lang="en-US" dirty="0" err="1"/>
              <a:t>powerpoint</a:t>
            </a:r>
            <a:r>
              <a:rPr lang="en-US" dirty="0"/>
              <a:t>, poster, etc.).</a:t>
            </a:r>
          </a:p>
          <a:p>
            <a:endParaRPr lang="en-US" dirty="0"/>
          </a:p>
          <a:p>
            <a:r>
              <a:rPr lang="en-US" dirty="0"/>
              <a:t>At a MINIMUM, the expectation would be a team list including roles and meeting minutes</a:t>
            </a:r>
          </a:p>
        </p:txBody>
      </p:sp>
      <p:sp>
        <p:nvSpPr>
          <p:cNvPr id="4" name="Slide Number Placeholder 3"/>
          <p:cNvSpPr>
            <a:spLocks noGrp="1"/>
          </p:cNvSpPr>
          <p:nvPr>
            <p:ph type="sldNum" sz="quarter" idx="10"/>
          </p:nvPr>
        </p:nvSpPr>
        <p:spPr/>
        <p:txBody>
          <a:bodyPr/>
          <a:lstStyle/>
          <a:p>
            <a:fld id="{03266150-FA26-45B5-BF0B-186B42A09DC9}" type="slidenum">
              <a:rPr lang="en-US" smtClean="0"/>
              <a:t>16</a:t>
            </a:fld>
            <a:endParaRPr lang="en-US" dirty="0"/>
          </a:p>
        </p:txBody>
      </p:sp>
    </p:spTree>
    <p:extLst>
      <p:ext uri="{BB962C8B-B14F-4D97-AF65-F5344CB8AC3E}">
        <p14:creationId xmlns:p14="http://schemas.microsoft.com/office/powerpoint/2010/main" val="8150833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Once you selected the competencies</a:t>
            </a:r>
            <a:r>
              <a:rPr lang="en-US" baseline="0" dirty="0"/>
              <a:t> you must complete the last page. </a:t>
            </a:r>
          </a:p>
          <a:p>
            <a:endParaRPr lang="en-US" baseline="0" dirty="0"/>
          </a:p>
          <a:p>
            <a:endParaRPr lang="en-US" baseline="0" dirty="0"/>
          </a:p>
          <a:p>
            <a:endParaRPr lang="en-US" baseline="0" dirty="0"/>
          </a:p>
          <a:p>
            <a:endParaRPr lang="en-US" dirty="0"/>
          </a:p>
        </p:txBody>
      </p:sp>
      <p:sp>
        <p:nvSpPr>
          <p:cNvPr id="4" name="Slide Number Placeholder 3"/>
          <p:cNvSpPr>
            <a:spLocks noGrp="1"/>
          </p:cNvSpPr>
          <p:nvPr>
            <p:ph type="sldNum" sz="quarter" idx="10"/>
          </p:nvPr>
        </p:nvSpPr>
        <p:spPr/>
        <p:txBody>
          <a:bodyPr/>
          <a:lstStyle/>
          <a:p>
            <a:fld id="{03266150-FA26-45B5-BF0B-186B42A09DC9}" type="slidenum">
              <a:rPr lang="en-US" smtClean="0"/>
              <a:t>17</a:t>
            </a:fld>
            <a:endParaRPr lang="en-US" dirty="0"/>
          </a:p>
        </p:txBody>
      </p:sp>
    </p:spTree>
    <p:extLst>
      <p:ext uri="{BB962C8B-B14F-4D97-AF65-F5344CB8AC3E}">
        <p14:creationId xmlns:p14="http://schemas.microsoft.com/office/powerpoint/2010/main" val="1401565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1EF7CBE-5EDF-44CC-B005-0E014E2B619A}" type="datetimeFigureOut">
              <a:rPr lang="en-US" smtClean="0"/>
              <a:t>10/29/2024</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3671453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1EF7CBE-5EDF-44CC-B005-0E014E2B619A}"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1483954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1EF7CBE-5EDF-44CC-B005-0E014E2B619A}"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8728121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1EF7CBE-5EDF-44CC-B005-0E014E2B619A}"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22007633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1EF7CBE-5EDF-44CC-B005-0E014E2B619A}"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39163555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1EF7CBE-5EDF-44CC-B005-0E014E2B619A}"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41241027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1EF7CBE-5EDF-44CC-B005-0E014E2B619A}"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2689116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EF7CBE-5EDF-44CC-B005-0E014E2B619A}"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34122821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EF7CBE-5EDF-44CC-B005-0E014E2B619A}"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1232977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EF7CBE-5EDF-44CC-B005-0E014E2B619A}"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21954502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1EF7CBE-5EDF-44CC-B005-0E014E2B619A}" type="datetimeFigureOut">
              <a:rPr lang="en-US" smtClean="0"/>
              <a:t>10/29/2024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2980847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1EF7CBE-5EDF-44CC-B005-0E014E2B619A}"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796401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1EF7CBE-5EDF-44CC-B005-0E014E2B619A}" type="datetimeFigureOut">
              <a:rPr lang="en-US" smtClean="0"/>
              <a:t>10/29/2024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222290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1EF7CBE-5EDF-44CC-B005-0E014E2B619A}" type="datetimeFigureOut">
              <a:rPr lang="en-US" smtClean="0"/>
              <a:t>10/29/2024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17263437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EF7CBE-5EDF-44CC-B005-0E014E2B619A}" type="datetimeFigureOut">
              <a:rPr lang="en-US" smtClean="0"/>
              <a:t>10/29/2024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923295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1EF7CBE-5EDF-44CC-B005-0E014E2B619A}"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3635454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21EF7CBE-5EDF-44CC-B005-0E014E2B619A}" type="datetimeFigureOut">
              <a:rPr lang="en-US" smtClean="0"/>
              <a:t>10/29/2024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881D0-6556-4D8D-A130-DEBC7453F462}" type="slidenum">
              <a:rPr lang="en-US" smtClean="0"/>
              <a:t>‹#›</a:t>
            </a:fld>
            <a:endParaRPr lang="en-US"/>
          </a:p>
        </p:txBody>
      </p:sp>
    </p:spTree>
    <p:extLst>
      <p:ext uri="{BB962C8B-B14F-4D97-AF65-F5344CB8AC3E}">
        <p14:creationId xmlns:p14="http://schemas.microsoft.com/office/powerpoint/2010/main" val="25552986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1EF7CBE-5EDF-44CC-B005-0E014E2B619A}" type="datetimeFigureOut">
              <a:rPr lang="en-US" smtClean="0"/>
              <a:t>10/29/2024</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32881D0-6556-4D8D-A130-DEBC7453F462}" type="slidenum">
              <a:rPr lang="en-US" smtClean="0"/>
              <a:t>‹#›</a:t>
            </a:fld>
            <a:endParaRPr lang="en-US"/>
          </a:p>
        </p:txBody>
      </p:sp>
    </p:spTree>
    <p:extLst>
      <p:ext uri="{BB962C8B-B14F-4D97-AF65-F5344CB8AC3E}">
        <p14:creationId xmlns:p14="http://schemas.microsoft.com/office/powerpoint/2010/main" val="22703235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jf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hyperlink" Target="http://sph.lsuhsc.edu/resources/student-resources/practice-experience/"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hyperlink" Target="mailto:publichealthpractice@lsuhsc.edu"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1429286-CEBA-4FAD-8449-1F56A69761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37138" y="3127819"/>
            <a:ext cx="4458535" cy="2590800"/>
          </a:xfrm>
          <a:prstGeom prst="rect">
            <a:avLst/>
          </a:prstGeom>
        </p:spPr>
      </p:pic>
      <p:sp>
        <p:nvSpPr>
          <p:cNvPr id="2" name="Title 1"/>
          <p:cNvSpPr>
            <a:spLocks noGrp="1"/>
          </p:cNvSpPr>
          <p:nvPr>
            <p:ph type="ctrTitle"/>
          </p:nvPr>
        </p:nvSpPr>
        <p:spPr>
          <a:xfrm>
            <a:off x="1159229" y="1"/>
            <a:ext cx="9415637" cy="2590800"/>
          </a:xfrm>
        </p:spPr>
        <p:txBody>
          <a:bodyPr anchor="ctr"/>
          <a:lstStyle/>
          <a:p>
            <a:r>
              <a:rPr lang="en-US" cap="none" dirty="0"/>
              <a:t>Practice Experience </a:t>
            </a:r>
            <a:br>
              <a:rPr lang="en-US" cap="none" dirty="0"/>
            </a:br>
            <a:r>
              <a:rPr lang="en-US" cap="none" dirty="0"/>
              <a:t>Information Session</a:t>
            </a:r>
          </a:p>
        </p:txBody>
      </p:sp>
      <p:sp>
        <p:nvSpPr>
          <p:cNvPr id="3" name="Subtitle 2"/>
          <p:cNvSpPr>
            <a:spLocks noGrp="1"/>
          </p:cNvSpPr>
          <p:nvPr>
            <p:ph type="subTitle" idx="1"/>
          </p:nvPr>
        </p:nvSpPr>
        <p:spPr>
          <a:xfrm>
            <a:off x="2241685" y="2422689"/>
            <a:ext cx="9806382" cy="706355"/>
          </a:xfrm>
        </p:spPr>
        <p:txBody>
          <a:bodyPr>
            <a:normAutofit fontScale="77500" lnSpcReduction="20000"/>
          </a:bodyPr>
          <a:lstStyle/>
          <a:p>
            <a:pPr algn="ctr"/>
            <a:r>
              <a:rPr lang="en-US" b="1" dirty="0">
                <a:solidFill>
                  <a:srgbClr val="7030A0"/>
                </a:solidFill>
              </a:rPr>
              <a:t>Dr. Donna L. Williams, Associate Dean for Public Health Practice and Community Engagement </a:t>
            </a:r>
          </a:p>
          <a:p>
            <a:pPr algn="ctr"/>
            <a:r>
              <a:rPr lang="en-US" b="1" dirty="0">
                <a:solidFill>
                  <a:srgbClr val="7030A0"/>
                </a:solidFill>
              </a:rPr>
              <a:t>Yvette Merritt, Coordinator for Public Health Practice and Community Engagement </a:t>
            </a:r>
          </a:p>
          <a:p>
            <a:pPr algn="ctr"/>
            <a:endParaRPr lang="en-US" b="1" dirty="0">
              <a:solidFill>
                <a:srgbClr val="7030A0"/>
              </a:solidFill>
            </a:endParaRPr>
          </a:p>
        </p:txBody>
      </p:sp>
    </p:spTree>
    <p:extLst>
      <p:ext uri="{BB962C8B-B14F-4D97-AF65-F5344CB8AC3E}">
        <p14:creationId xmlns:p14="http://schemas.microsoft.com/office/powerpoint/2010/main" val="116178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24DBA9-4DC4-4F93-8538-261A96887B3B}"/>
              </a:ext>
            </a:extLst>
          </p:cNvPr>
          <p:cNvSpPr>
            <a:spLocks noGrp="1"/>
          </p:cNvSpPr>
          <p:nvPr>
            <p:ph type="title"/>
          </p:nvPr>
        </p:nvSpPr>
        <p:spPr>
          <a:xfrm>
            <a:off x="1598610" y="85725"/>
            <a:ext cx="10018713" cy="1752599"/>
          </a:xfrm>
        </p:spPr>
        <p:txBody>
          <a:bodyPr/>
          <a:lstStyle/>
          <a:p>
            <a:r>
              <a:rPr lang="en-US" dirty="0"/>
              <a:t>Competency-Driven Experiential Learning  </a:t>
            </a:r>
          </a:p>
        </p:txBody>
      </p:sp>
      <p:sp>
        <p:nvSpPr>
          <p:cNvPr id="4" name="Content Placeholder 3">
            <a:extLst>
              <a:ext uri="{FF2B5EF4-FFF2-40B4-BE49-F238E27FC236}">
                <a16:creationId xmlns:a16="http://schemas.microsoft.com/office/drawing/2014/main" id="{CC15C283-BF33-4BCB-8F81-7C8B20A185FE}"/>
              </a:ext>
            </a:extLst>
          </p:cNvPr>
          <p:cNvSpPr>
            <a:spLocks noGrp="1"/>
          </p:cNvSpPr>
          <p:nvPr>
            <p:ph sz="half" idx="2"/>
          </p:nvPr>
        </p:nvSpPr>
        <p:spPr>
          <a:xfrm>
            <a:off x="2149948" y="1673882"/>
            <a:ext cx="4895056" cy="3757014"/>
          </a:xfrm>
        </p:spPr>
        <p:txBody>
          <a:bodyPr>
            <a:normAutofit fontScale="92500" lnSpcReduction="10000"/>
          </a:bodyPr>
          <a:lstStyle/>
          <a:p>
            <a:r>
              <a:rPr lang="en-US" dirty="0"/>
              <a:t>MPH students are required to meet at least 5 competencies during their practice experience. </a:t>
            </a:r>
          </a:p>
          <a:p>
            <a:pPr lvl="1"/>
            <a:r>
              <a:rPr lang="en-US" dirty="0"/>
              <a:t>3 of 5 MUST be foundational competencies</a:t>
            </a:r>
          </a:p>
          <a:p>
            <a:pPr lvl="1"/>
            <a:r>
              <a:rPr lang="en-US" dirty="0"/>
              <a:t>2 of 5 MUST be program-specific competencies</a:t>
            </a:r>
          </a:p>
          <a:p>
            <a:r>
              <a:rPr lang="en-US" dirty="0"/>
              <a:t>Selected competencies must be submitted in the Practice Experience Proposal form. </a:t>
            </a:r>
          </a:p>
          <a:p>
            <a:r>
              <a:rPr lang="en-US" dirty="0"/>
              <a:t>Competencies must pair with a specific deliverable. Deliverables are concrete products produced during the practice experience</a:t>
            </a:r>
          </a:p>
          <a:p>
            <a:r>
              <a:rPr lang="en-US" dirty="0"/>
              <a:t>Students must submit at least 2 deliverables to demonstrate achievement of selected competencies by the end of the practice experience. </a:t>
            </a:r>
          </a:p>
        </p:txBody>
      </p:sp>
      <p:pic>
        <p:nvPicPr>
          <p:cNvPr id="9" name="Picture 8">
            <a:extLst>
              <a:ext uri="{FF2B5EF4-FFF2-40B4-BE49-F238E27FC236}">
                <a16:creationId xmlns:a16="http://schemas.microsoft.com/office/drawing/2014/main" id="{09AB1898-1466-4908-BFB5-CDFCA4AE57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99938" y="1535860"/>
            <a:ext cx="3800475" cy="4382365"/>
          </a:xfrm>
          <a:prstGeom prst="rect">
            <a:avLst/>
          </a:prstGeom>
        </p:spPr>
      </p:pic>
    </p:spTree>
    <p:extLst>
      <p:ext uri="{BB962C8B-B14F-4D97-AF65-F5344CB8AC3E}">
        <p14:creationId xmlns:p14="http://schemas.microsoft.com/office/powerpoint/2010/main" val="2426155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31CB4-402E-41DD-B8EA-C28C1C2958FC}"/>
              </a:ext>
            </a:extLst>
          </p:cNvPr>
          <p:cNvSpPr>
            <a:spLocks noGrp="1"/>
          </p:cNvSpPr>
          <p:nvPr>
            <p:ph type="title"/>
          </p:nvPr>
        </p:nvSpPr>
        <p:spPr>
          <a:xfrm>
            <a:off x="1558350" y="1"/>
            <a:ext cx="10018713" cy="672860"/>
          </a:xfrm>
        </p:spPr>
        <p:txBody>
          <a:bodyPr>
            <a:normAutofit fontScale="90000"/>
          </a:bodyPr>
          <a:lstStyle/>
          <a:p>
            <a:r>
              <a:rPr lang="en-US" dirty="0"/>
              <a:t>Foundational Competencies</a:t>
            </a:r>
          </a:p>
        </p:txBody>
      </p:sp>
      <p:sp>
        <p:nvSpPr>
          <p:cNvPr id="15" name="TextBox 14">
            <a:extLst>
              <a:ext uri="{FF2B5EF4-FFF2-40B4-BE49-F238E27FC236}">
                <a16:creationId xmlns:a16="http://schemas.microsoft.com/office/drawing/2014/main" id="{BBFE3D9E-4B79-4838-9BBD-DFEF51868938}"/>
              </a:ext>
            </a:extLst>
          </p:cNvPr>
          <p:cNvSpPr txBox="1"/>
          <p:nvPr/>
        </p:nvSpPr>
        <p:spPr>
          <a:xfrm>
            <a:off x="1023777" y="3284517"/>
            <a:ext cx="2289750" cy="954107"/>
          </a:xfrm>
          <a:prstGeom prst="rect">
            <a:avLst/>
          </a:prstGeom>
          <a:noFill/>
          <a:ln>
            <a:solidFill>
              <a:srgbClr val="FF0000"/>
            </a:solidFill>
          </a:ln>
        </p:spPr>
        <p:txBody>
          <a:bodyPr wrap="square" rtlCol="0">
            <a:spAutoFit/>
          </a:bodyPr>
          <a:lstStyle/>
          <a:p>
            <a:pPr algn="ctr"/>
            <a:r>
              <a:rPr lang="en-US" sz="1400" b="1" dirty="0"/>
              <a:t>3 of 5 selected competencies must be  Foundational Competencies </a:t>
            </a:r>
          </a:p>
        </p:txBody>
      </p:sp>
      <p:graphicFrame>
        <p:nvGraphicFramePr>
          <p:cNvPr id="3" name="Table 2">
            <a:extLst>
              <a:ext uri="{FF2B5EF4-FFF2-40B4-BE49-F238E27FC236}">
                <a16:creationId xmlns:a16="http://schemas.microsoft.com/office/drawing/2014/main" id="{3D49E22E-08EC-AF79-4157-884D1B0D817B}"/>
              </a:ext>
            </a:extLst>
          </p:cNvPr>
          <p:cNvGraphicFramePr>
            <a:graphicFrameLocks noGrp="1"/>
          </p:cNvGraphicFramePr>
          <p:nvPr>
            <p:extLst>
              <p:ext uri="{D42A27DB-BD31-4B8C-83A1-F6EECF244321}">
                <p14:modId xmlns:p14="http://schemas.microsoft.com/office/powerpoint/2010/main" val="1881211296"/>
              </p:ext>
            </p:extLst>
          </p:nvPr>
        </p:nvGraphicFramePr>
        <p:xfrm>
          <a:off x="3234163" y="713232"/>
          <a:ext cx="7339787" cy="6144768"/>
        </p:xfrm>
        <a:graphic>
          <a:graphicData uri="http://schemas.openxmlformats.org/drawingml/2006/table">
            <a:tbl>
              <a:tblPr firstRow="1" firstCol="1" bandRow="1">
                <a:tableStyleId>{5C22544A-7EE6-4342-B048-85BDC9FD1C3A}</a:tableStyleId>
              </a:tblPr>
              <a:tblGrid>
                <a:gridCol w="7339787">
                  <a:extLst>
                    <a:ext uri="{9D8B030D-6E8A-4147-A177-3AD203B41FA5}">
                      <a16:colId xmlns:a16="http://schemas.microsoft.com/office/drawing/2014/main" val="1633025998"/>
                    </a:ext>
                  </a:extLst>
                </a:gridCol>
              </a:tblGrid>
              <a:tr h="237744">
                <a:tc>
                  <a:txBody>
                    <a:bodyPr/>
                    <a:lstStyle/>
                    <a:p>
                      <a:pPr marL="0" marR="0">
                        <a:spcBef>
                          <a:spcPts val="0"/>
                        </a:spcBef>
                        <a:spcAft>
                          <a:spcPts val="0"/>
                        </a:spcAft>
                      </a:pPr>
                      <a:r>
                        <a:rPr lang="en-US" sz="1000" b="1" i="1" dirty="0">
                          <a:solidFill>
                            <a:schemeClr val="tx1"/>
                          </a:solidFill>
                          <a:effectLst/>
                        </a:rPr>
                        <a:t>Public Health &amp; Health Care Systems</a:t>
                      </a:r>
                      <a:endParaRPr lang="en-US" sz="1000" b="1" i="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08988096"/>
                  </a:ext>
                </a:extLst>
              </a:tr>
              <a:tr h="237744">
                <a:tc>
                  <a:txBody>
                    <a:bodyPr/>
                    <a:lstStyle/>
                    <a:p>
                      <a:pPr marL="0" marR="0">
                        <a:spcBef>
                          <a:spcPts val="0"/>
                        </a:spcBef>
                        <a:spcAft>
                          <a:spcPts val="0"/>
                        </a:spcAft>
                      </a:pPr>
                      <a:r>
                        <a:rPr lang="en-US" sz="1000" b="0" dirty="0">
                          <a:solidFill>
                            <a:schemeClr val="tx1"/>
                          </a:solidFill>
                          <a:effectLst/>
                        </a:rPr>
                        <a:t>Compare the organization, structure and function of health care, public health and regulatory systems across national and international settings</a:t>
                      </a:r>
                      <a:endParaRPr lang="en-US" sz="1000" b="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11398068"/>
                  </a:ext>
                </a:extLst>
              </a:tr>
              <a:tr h="237744">
                <a:tc>
                  <a:txBody>
                    <a:bodyPr/>
                    <a:lstStyle/>
                    <a:p>
                      <a:pPr marL="0" marR="0">
                        <a:spcBef>
                          <a:spcPts val="0"/>
                        </a:spcBef>
                        <a:spcAft>
                          <a:spcPts val="0"/>
                        </a:spcAft>
                      </a:pPr>
                      <a:r>
                        <a:rPr lang="en-US" sz="1000" b="0">
                          <a:solidFill>
                            <a:schemeClr val="tx1"/>
                          </a:solidFill>
                          <a:effectLst/>
                        </a:rPr>
                        <a:t>Discuss the means by which structural bias, social inequities and racism undermine health and create challenges to achieving health equity at organizational, community and societal levels</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42065704"/>
                  </a:ext>
                </a:extLst>
              </a:tr>
              <a:tr h="237744">
                <a:tc>
                  <a:txBody>
                    <a:bodyPr/>
                    <a:lstStyle/>
                    <a:p>
                      <a:pPr marL="0" marR="0">
                        <a:spcBef>
                          <a:spcPts val="0"/>
                        </a:spcBef>
                        <a:spcAft>
                          <a:spcPts val="0"/>
                        </a:spcAft>
                      </a:pPr>
                      <a:r>
                        <a:rPr lang="en-US" sz="1000" b="1" i="1" dirty="0">
                          <a:solidFill>
                            <a:schemeClr val="tx1"/>
                          </a:solidFill>
                          <a:effectLst/>
                        </a:rPr>
                        <a:t>Planning &amp; Management to Promote Health </a:t>
                      </a:r>
                      <a:endParaRPr lang="en-US" sz="1000" b="1" i="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60028698"/>
                  </a:ext>
                </a:extLst>
              </a:tr>
              <a:tr h="237744">
                <a:tc>
                  <a:txBody>
                    <a:bodyPr/>
                    <a:lstStyle/>
                    <a:p>
                      <a:pPr marL="0" marR="0">
                        <a:spcBef>
                          <a:spcPts val="0"/>
                        </a:spcBef>
                        <a:spcAft>
                          <a:spcPts val="0"/>
                        </a:spcAft>
                      </a:pPr>
                      <a:r>
                        <a:rPr lang="en-US" sz="1000" b="0">
                          <a:solidFill>
                            <a:schemeClr val="tx1"/>
                          </a:solidFill>
                          <a:effectLst/>
                        </a:rPr>
                        <a:t>Assess population needs, assets and capacities that affect communities’ health </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52503359"/>
                  </a:ext>
                </a:extLst>
              </a:tr>
              <a:tr h="237744">
                <a:tc>
                  <a:txBody>
                    <a:bodyPr/>
                    <a:lstStyle/>
                    <a:p>
                      <a:pPr marL="0" marR="0">
                        <a:spcBef>
                          <a:spcPts val="0"/>
                        </a:spcBef>
                        <a:spcAft>
                          <a:spcPts val="0"/>
                        </a:spcAft>
                      </a:pPr>
                      <a:r>
                        <a:rPr lang="en-US" sz="1000" b="0">
                          <a:solidFill>
                            <a:schemeClr val="tx1"/>
                          </a:solidFill>
                          <a:effectLst/>
                        </a:rPr>
                        <a:t>Apply awareness of cultural values and practices to the design or implementation of public health policies or programs</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76841558"/>
                  </a:ext>
                </a:extLst>
              </a:tr>
              <a:tr h="237744">
                <a:tc>
                  <a:txBody>
                    <a:bodyPr/>
                    <a:lstStyle/>
                    <a:p>
                      <a:pPr marL="0" marR="0">
                        <a:spcBef>
                          <a:spcPts val="0"/>
                        </a:spcBef>
                        <a:spcAft>
                          <a:spcPts val="0"/>
                        </a:spcAft>
                      </a:pPr>
                      <a:r>
                        <a:rPr lang="en-US" sz="1000" b="0">
                          <a:solidFill>
                            <a:schemeClr val="tx1"/>
                          </a:solidFill>
                          <a:effectLst/>
                        </a:rPr>
                        <a:t>Design a population-based policy, program, project or intervention</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98867837"/>
                  </a:ext>
                </a:extLst>
              </a:tr>
              <a:tr h="237744">
                <a:tc>
                  <a:txBody>
                    <a:bodyPr/>
                    <a:lstStyle/>
                    <a:p>
                      <a:pPr marL="0" marR="0">
                        <a:spcBef>
                          <a:spcPts val="0"/>
                        </a:spcBef>
                        <a:spcAft>
                          <a:spcPts val="0"/>
                        </a:spcAft>
                      </a:pPr>
                      <a:r>
                        <a:rPr lang="en-US" sz="1000" b="0">
                          <a:solidFill>
                            <a:schemeClr val="tx1"/>
                          </a:solidFill>
                          <a:effectLst/>
                        </a:rPr>
                        <a:t>Explain basic principles and tools of budget and resource management</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72062707"/>
                  </a:ext>
                </a:extLst>
              </a:tr>
              <a:tr h="237744">
                <a:tc>
                  <a:txBody>
                    <a:bodyPr/>
                    <a:lstStyle/>
                    <a:p>
                      <a:pPr marL="0" marR="0">
                        <a:spcBef>
                          <a:spcPts val="0"/>
                        </a:spcBef>
                        <a:spcAft>
                          <a:spcPts val="0"/>
                        </a:spcAft>
                      </a:pPr>
                      <a:r>
                        <a:rPr lang="en-US" sz="1000" b="0">
                          <a:solidFill>
                            <a:schemeClr val="tx1"/>
                          </a:solidFill>
                          <a:effectLst/>
                        </a:rPr>
                        <a:t>Select methods to evaluate public health programs</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4310038"/>
                  </a:ext>
                </a:extLst>
              </a:tr>
              <a:tr h="237744">
                <a:tc>
                  <a:txBody>
                    <a:bodyPr/>
                    <a:lstStyle/>
                    <a:p>
                      <a:pPr marL="0" marR="0">
                        <a:spcBef>
                          <a:spcPts val="0"/>
                        </a:spcBef>
                        <a:spcAft>
                          <a:spcPts val="0"/>
                        </a:spcAft>
                      </a:pPr>
                      <a:r>
                        <a:rPr lang="en-US" sz="1000" b="1" i="1" dirty="0">
                          <a:solidFill>
                            <a:schemeClr val="tx1"/>
                          </a:solidFill>
                          <a:effectLst/>
                        </a:rPr>
                        <a:t>Policy in Public Health</a:t>
                      </a:r>
                      <a:endParaRPr lang="en-US" sz="1000" b="1" i="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36225774"/>
                  </a:ext>
                </a:extLst>
              </a:tr>
              <a:tr h="237744">
                <a:tc>
                  <a:txBody>
                    <a:bodyPr/>
                    <a:lstStyle/>
                    <a:p>
                      <a:pPr marL="0" marR="0">
                        <a:spcBef>
                          <a:spcPts val="0"/>
                        </a:spcBef>
                        <a:spcAft>
                          <a:spcPts val="0"/>
                        </a:spcAft>
                      </a:pPr>
                      <a:r>
                        <a:rPr lang="en-US" sz="1000" b="0">
                          <a:solidFill>
                            <a:schemeClr val="tx1"/>
                          </a:solidFill>
                          <a:effectLst/>
                        </a:rPr>
                        <a:t>Discuss multiple dimensions of the policy-making process, including the roles of ethics and evidence</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923674242"/>
                  </a:ext>
                </a:extLst>
              </a:tr>
              <a:tr h="237744">
                <a:tc>
                  <a:txBody>
                    <a:bodyPr/>
                    <a:lstStyle/>
                    <a:p>
                      <a:pPr marL="0" marR="0">
                        <a:spcBef>
                          <a:spcPts val="0"/>
                        </a:spcBef>
                        <a:spcAft>
                          <a:spcPts val="0"/>
                        </a:spcAft>
                      </a:pPr>
                      <a:r>
                        <a:rPr lang="en-US" sz="1000" b="0">
                          <a:solidFill>
                            <a:schemeClr val="tx1"/>
                          </a:solidFill>
                          <a:effectLst/>
                        </a:rPr>
                        <a:t>Propose strategies to identify stakeholders and build coalitions and partnerships for influencing public health outcomes</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21328076"/>
                  </a:ext>
                </a:extLst>
              </a:tr>
              <a:tr h="237744">
                <a:tc>
                  <a:txBody>
                    <a:bodyPr/>
                    <a:lstStyle/>
                    <a:p>
                      <a:pPr marL="0" marR="0">
                        <a:spcBef>
                          <a:spcPts val="0"/>
                        </a:spcBef>
                        <a:spcAft>
                          <a:spcPts val="0"/>
                        </a:spcAft>
                      </a:pPr>
                      <a:r>
                        <a:rPr lang="en-US" sz="1000" b="0">
                          <a:solidFill>
                            <a:schemeClr val="tx1"/>
                          </a:solidFill>
                          <a:effectLst/>
                        </a:rPr>
                        <a:t>Advocate for political, social or economic policies and programs that will improve health in diverse populations</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48620609"/>
                  </a:ext>
                </a:extLst>
              </a:tr>
              <a:tr h="237744">
                <a:tc>
                  <a:txBody>
                    <a:bodyPr/>
                    <a:lstStyle/>
                    <a:p>
                      <a:pPr marL="0" marR="0">
                        <a:spcBef>
                          <a:spcPts val="0"/>
                        </a:spcBef>
                        <a:spcAft>
                          <a:spcPts val="0"/>
                        </a:spcAft>
                      </a:pPr>
                      <a:r>
                        <a:rPr lang="en-US" sz="1000" b="0">
                          <a:solidFill>
                            <a:schemeClr val="tx1"/>
                          </a:solidFill>
                          <a:effectLst/>
                        </a:rPr>
                        <a:t>Evaluate policies for their impact on public health and health equity</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0911244"/>
                  </a:ext>
                </a:extLst>
              </a:tr>
              <a:tr h="237744">
                <a:tc>
                  <a:txBody>
                    <a:bodyPr/>
                    <a:lstStyle/>
                    <a:p>
                      <a:pPr marL="0" marR="0">
                        <a:spcBef>
                          <a:spcPts val="0"/>
                        </a:spcBef>
                        <a:spcAft>
                          <a:spcPts val="0"/>
                        </a:spcAft>
                      </a:pPr>
                      <a:r>
                        <a:rPr lang="en-US" sz="1000" b="1" i="1" dirty="0">
                          <a:solidFill>
                            <a:schemeClr val="tx1"/>
                          </a:solidFill>
                          <a:effectLst/>
                        </a:rPr>
                        <a:t>Leadership</a:t>
                      </a:r>
                      <a:endParaRPr lang="en-US" sz="1000" b="1" i="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71930574"/>
                  </a:ext>
                </a:extLst>
              </a:tr>
              <a:tr h="237744">
                <a:tc>
                  <a:txBody>
                    <a:bodyPr/>
                    <a:lstStyle/>
                    <a:p>
                      <a:pPr marL="0" marR="0">
                        <a:spcBef>
                          <a:spcPts val="0"/>
                        </a:spcBef>
                        <a:spcAft>
                          <a:spcPts val="0"/>
                        </a:spcAft>
                      </a:pPr>
                      <a:r>
                        <a:rPr lang="en-US" sz="1000" b="0">
                          <a:solidFill>
                            <a:schemeClr val="tx1"/>
                          </a:solidFill>
                          <a:effectLst/>
                        </a:rPr>
                        <a:t>Apply principles of leadership, governance and management, which include creating a vision, empowering others, fostering collaboration and guiding decision making</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09692313"/>
                  </a:ext>
                </a:extLst>
              </a:tr>
              <a:tr h="237744">
                <a:tc>
                  <a:txBody>
                    <a:bodyPr/>
                    <a:lstStyle/>
                    <a:p>
                      <a:pPr marL="0" marR="0">
                        <a:spcBef>
                          <a:spcPts val="0"/>
                        </a:spcBef>
                        <a:spcAft>
                          <a:spcPts val="0"/>
                        </a:spcAft>
                      </a:pPr>
                      <a:r>
                        <a:rPr lang="en-US" sz="1000" b="0">
                          <a:solidFill>
                            <a:schemeClr val="tx1"/>
                          </a:solidFill>
                          <a:effectLst/>
                        </a:rPr>
                        <a:t>Apply negotiation and mediation skills to address organizational or community challenges</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29335796"/>
                  </a:ext>
                </a:extLst>
              </a:tr>
              <a:tr h="237744">
                <a:tc>
                  <a:txBody>
                    <a:bodyPr/>
                    <a:lstStyle/>
                    <a:p>
                      <a:pPr marL="0" marR="0">
                        <a:spcBef>
                          <a:spcPts val="0"/>
                        </a:spcBef>
                        <a:spcAft>
                          <a:spcPts val="0"/>
                        </a:spcAft>
                      </a:pPr>
                      <a:r>
                        <a:rPr lang="en-US" sz="1000" b="1" i="1" dirty="0">
                          <a:solidFill>
                            <a:schemeClr val="tx1"/>
                          </a:solidFill>
                          <a:effectLst/>
                        </a:rPr>
                        <a:t>Communication</a:t>
                      </a:r>
                      <a:endParaRPr lang="en-US" sz="1000" b="1" i="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14212568"/>
                  </a:ext>
                </a:extLst>
              </a:tr>
              <a:tr h="237744">
                <a:tc>
                  <a:txBody>
                    <a:bodyPr/>
                    <a:lstStyle/>
                    <a:p>
                      <a:pPr marL="0" marR="0">
                        <a:spcBef>
                          <a:spcPts val="0"/>
                        </a:spcBef>
                        <a:spcAft>
                          <a:spcPts val="0"/>
                        </a:spcAft>
                      </a:pPr>
                      <a:r>
                        <a:rPr lang="en-US" sz="1000" b="0">
                          <a:solidFill>
                            <a:schemeClr val="tx1"/>
                          </a:solidFill>
                          <a:effectLst/>
                        </a:rPr>
                        <a:t>Select communication strategies for different audiences and sectors</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75525710"/>
                  </a:ext>
                </a:extLst>
              </a:tr>
              <a:tr h="237744">
                <a:tc>
                  <a:txBody>
                    <a:bodyPr/>
                    <a:lstStyle/>
                    <a:p>
                      <a:pPr marL="0" marR="0">
                        <a:spcBef>
                          <a:spcPts val="0"/>
                        </a:spcBef>
                        <a:spcAft>
                          <a:spcPts val="0"/>
                        </a:spcAft>
                      </a:pPr>
                      <a:r>
                        <a:rPr lang="en-US" sz="1000" b="0">
                          <a:solidFill>
                            <a:schemeClr val="tx1"/>
                          </a:solidFill>
                          <a:effectLst/>
                        </a:rPr>
                        <a:t>Communicate audience-appropriate public health content, both in writing and through oral presentation</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7648577"/>
                  </a:ext>
                </a:extLst>
              </a:tr>
              <a:tr h="237744">
                <a:tc>
                  <a:txBody>
                    <a:bodyPr/>
                    <a:lstStyle/>
                    <a:p>
                      <a:pPr marL="0" marR="0">
                        <a:spcBef>
                          <a:spcPts val="0"/>
                        </a:spcBef>
                        <a:spcAft>
                          <a:spcPts val="0"/>
                        </a:spcAft>
                      </a:pPr>
                      <a:r>
                        <a:rPr lang="en-US" sz="1000" b="0">
                          <a:solidFill>
                            <a:schemeClr val="tx1"/>
                          </a:solidFill>
                          <a:effectLst/>
                        </a:rPr>
                        <a:t>Describe the importance of cultural competence in communicating public health content</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31492189"/>
                  </a:ext>
                </a:extLst>
              </a:tr>
              <a:tr h="237744">
                <a:tc>
                  <a:txBody>
                    <a:bodyPr/>
                    <a:lstStyle/>
                    <a:p>
                      <a:pPr marL="0" marR="0">
                        <a:spcBef>
                          <a:spcPts val="0"/>
                        </a:spcBef>
                        <a:spcAft>
                          <a:spcPts val="0"/>
                        </a:spcAft>
                      </a:pPr>
                      <a:r>
                        <a:rPr lang="en-US" sz="1000" b="1" i="1" dirty="0">
                          <a:solidFill>
                            <a:schemeClr val="tx1"/>
                          </a:solidFill>
                          <a:effectLst/>
                        </a:rPr>
                        <a:t>Interprofessional Practice</a:t>
                      </a:r>
                      <a:endParaRPr lang="en-US" sz="1000" b="1" i="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835940821"/>
                  </a:ext>
                </a:extLst>
              </a:tr>
              <a:tr h="237744">
                <a:tc>
                  <a:txBody>
                    <a:bodyPr/>
                    <a:lstStyle/>
                    <a:p>
                      <a:pPr marL="0" marR="0">
                        <a:spcBef>
                          <a:spcPts val="0"/>
                        </a:spcBef>
                        <a:spcAft>
                          <a:spcPts val="0"/>
                        </a:spcAft>
                      </a:pPr>
                      <a:r>
                        <a:rPr lang="en-US" sz="1000" b="0">
                          <a:solidFill>
                            <a:schemeClr val="tx1"/>
                          </a:solidFill>
                          <a:effectLst/>
                        </a:rPr>
                        <a:t>Perform effectively on interprofessional teams</a:t>
                      </a:r>
                      <a:endParaRPr lang="en-US" sz="1000" b="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61865934"/>
                  </a:ext>
                </a:extLst>
              </a:tr>
              <a:tr h="237744">
                <a:tc>
                  <a:txBody>
                    <a:bodyPr/>
                    <a:lstStyle/>
                    <a:p>
                      <a:pPr marL="0" marR="0">
                        <a:spcBef>
                          <a:spcPts val="0"/>
                        </a:spcBef>
                        <a:spcAft>
                          <a:spcPts val="0"/>
                        </a:spcAft>
                      </a:pPr>
                      <a:r>
                        <a:rPr lang="en-US" sz="1000" b="1" i="1" dirty="0">
                          <a:solidFill>
                            <a:schemeClr val="tx1"/>
                          </a:solidFill>
                          <a:effectLst/>
                        </a:rPr>
                        <a:t>Systems Thinking</a:t>
                      </a:r>
                      <a:endParaRPr lang="en-US" sz="1000" b="1" i="1"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50047359"/>
                  </a:ext>
                </a:extLst>
              </a:tr>
              <a:tr h="237744">
                <a:tc>
                  <a:txBody>
                    <a:bodyPr/>
                    <a:lstStyle/>
                    <a:p>
                      <a:pPr marL="0" marR="0">
                        <a:spcBef>
                          <a:spcPts val="0"/>
                        </a:spcBef>
                        <a:spcAft>
                          <a:spcPts val="0"/>
                        </a:spcAft>
                      </a:pPr>
                      <a:r>
                        <a:rPr lang="en-US" sz="1000" b="0" dirty="0">
                          <a:solidFill>
                            <a:schemeClr val="tx1"/>
                          </a:solidFill>
                          <a:effectLst/>
                        </a:rPr>
                        <a:t>Apply systems thinking tools to a public health issue</a:t>
                      </a:r>
                      <a:endParaRPr lang="en-US" sz="1000" b="0" dirty="0">
                        <a:solidFill>
                          <a:schemeClr val="tx1"/>
                        </a:solidFill>
                        <a:effectLst/>
                        <a:latin typeface="Times New Roman" panose="02020603050405020304" pitchFamily="18" charset="0"/>
                        <a:ea typeface="Times New Roman" panose="02020603050405020304" pitchFamily="18" charset="0"/>
                        <a:cs typeface="Arial" panose="020B0604020202020204" pitchFamily="34" charset="0"/>
                      </a:endParaRPr>
                    </a:p>
                  </a:txBody>
                  <a:tcPr marL="44988" marR="44988"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4744601"/>
                  </a:ext>
                </a:extLst>
              </a:tr>
            </a:tbl>
          </a:graphicData>
        </a:graphic>
      </p:graphicFrame>
    </p:spTree>
    <p:extLst>
      <p:ext uri="{BB962C8B-B14F-4D97-AF65-F5344CB8AC3E}">
        <p14:creationId xmlns:p14="http://schemas.microsoft.com/office/powerpoint/2010/main" val="2115696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231CB4-402E-41DD-B8EA-C28C1C2958FC}"/>
              </a:ext>
            </a:extLst>
          </p:cNvPr>
          <p:cNvSpPr>
            <a:spLocks noGrp="1"/>
          </p:cNvSpPr>
          <p:nvPr>
            <p:ph type="title"/>
          </p:nvPr>
        </p:nvSpPr>
        <p:spPr>
          <a:xfrm>
            <a:off x="1871130" y="1"/>
            <a:ext cx="10018713" cy="862642"/>
          </a:xfrm>
        </p:spPr>
        <p:txBody>
          <a:bodyPr/>
          <a:lstStyle/>
          <a:p>
            <a:r>
              <a:rPr lang="en-US" dirty="0"/>
              <a:t>Program Specific Competencies</a:t>
            </a:r>
          </a:p>
        </p:txBody>
      </p:sp>
      <p:graphicFrame>
        <p:nvGraphicFramePr>
          <p:cNvPr id="5" name="Content Placeholder 4">
            <a:extLst>
              <a:ext uri="{FF2B5EF4-FFF2-40B4-BE49-F238E27FC236}">
                <a16:creationId xmlns:a16="http://schemas.microsoft.com/office/drawing/2014/main" id="{BDF97E8E-CB8A-8931-8B12-2EDF8D50DA13}"/>
              </a:ext>
            </a:extLst>
          </p:cNvPr>
          <p:cNvGraphicFramePr>
            <a:graphicFrameLocks noGrp="1"/>
          </p:cNvGraphicFramePr>
          <p:nvPr>
            <p:ph sz="quarter" idx="4"/>
            <p:extLst>
              <p:ext uri="{D42A27DB-BD31-4B8C-83A1-F6EECF244321}">
                <p14:modId xmlns:p14="http://schemas.microsoft.com/office/powerpoint/2010/main" val="3481844320"/>
              </p:ext>
            </p:extLst>
          </p:nvPr>
        </p:nvGraphicFramePr>
        <p:xfrm>
          <a:off x="1871130" y="862643"/>
          <a:ext cx="10018713" cy="5150425"/>
        </p:xfrm>
        <a:graphic>
          <a:graphicData uri="http://schemas.openxmlformats.org/drawingml/2006/table">
            <a:tbl>
              <a:tblPr>
                <a:tableStyleId>{5C22544A-7EE6-4342-B048-85BDC9FD1C3A}</a:tableStyleId>
              </a:tblPr>
              <a:tblGrid>
                <a:gridCol w="6942395">
                  <a:extLst>
                    <a:ext uri="{9D8B030D-6E8A-4147-A177-3AD203B41FA5}">
                      <a16:colId xmlns:a16="http://schemas.microsoft.com/office/drawing/2014/main" val="3953784889"/>
                    </a:ext>
                  </a:extLst>
                </a:gridCol>
                <a:gridCol w="3076318">
                  <a:extLst>
                    <a:ext uri="{9D8B030D-6E8A-4147-A177-3AD203B41FA5}">
                      <a16:colId xmlns:a16="http://schemas.microsoft.com/office/drawing/2014/main" val="2412499767"/>
                    </a:ext>
                  </a:extLst>
                </a:gridCol>
              </a:tblGrid>
              <a:tr h="61141">
                <a:tc>
                  <a:txBody>
                    <a:bodyPr/>
                    <a:lstStyle/>
                    <a:p>
                      <a:pPr marL="0" marR="0">
                        <a:spcBef>
                          <a:spcPts val="0"/>
                        </a:spcBef>
                        <a:spcAft>
                          <a:spcPts val="0"/>
                        </a:spcAft>
                      </a:pPr>
                      <a:r>
                        <a:rPr lang="en-US" sz="1400" dirty="0">
                          <a:effectLst/>
                        </a:rPr>
                        <a:t>(Starting Fall 2024)</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a:txBody>
                    <a:bodyPr/>
                    <a:lstStyle/>
                    <a:p>
                      <a:pPr marL="0" marR="0">
                        <a:spcBef>
                          <a:spcPts val="0"/>
                        </a:spcBef>
                        <a:spcAft>
                          <a:spcPts val="0"/>
                        </a:spcAft>
                      </a:pPr>
                      <a:r>
                        <a:rPr lang="en-US" sz="1400">
                          <a:effectLst/>
                        </a:rPr>
                        <a:t> </a:t>
                      </a:r>
                      <a:endParaRPr lang="en-US" sz="140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797298525"/>
                  </a:ext>
                </a:extLst>
              </a:tr>
              <a:tr h="59620">
                <a:tc gridSpan="2">
                  <a:txBody>
                    <a:bodyPr/>
                    <a:lstStyle/>
                    <a:p>
                      <a:pPr marL="0" marR="0" algn="ctr">
                        <a:spcBef>
                          <a:spcPts val="0"/>
                        </a:spcBef>
                        <a:spcAft>
                          <a:spcPts val="0"/>
                        </a:spcAft>
                      </a:pPr>
                      <a:r>
                        <a:rPr lang="en-US" sz="1400">
                          <a:effectLst/>
                        </a:rPr>
                        <a:t>Biostatistics and Data Science Competencies</a:t>
                      </a:r>
                      <a:endParaRPr lang="en-US" sz="140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291117504"/>
                  </a:ext>
                </a:extLst>
              </a:tr>
              <a:tr h="106717">
                <a:tc gridSpan="2">
                  <a:txBody>
                    <a:bodyPr/>
                    <a:lstStyle/>
                    <a:p>
                      <a:pPr marL="285750" marR="0" lvl="0" indent="-285750">
                        <a:spcBef>
                          <a:spcPts val="0"/>
                        </a:spcBef>
                        <a:spcAft>
                          <a:spcPts val="0"/>
                        </a:spcAft>
                        <a:buFont typeface="Arial" panose="020B0604020202020204" pitchFamily="34" charset="0"/>
                        <a:buChar char="•"/>
                      </a:pPr>
                      <a:r>
                        <a:rPr lang="en-US" sz="1400" dirty="0">
                          <a:effectLst/>
                        </a:rPr>
                        <a:t>Apply principles of inferential statistics and data science to analyze various types of health-related data and decision-making.</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488322280"/>
                  </a:ext>
                </a:extLst>
              </a:tr>
              <a:tr h="160077">
                <a:tc gridSpan="2">
                  <a:txBody>
                    <a:bodyPr/>
                    <a:lstStyle/>
                    <a:p>
                      <a:pPr marL="285750" marR="0" lvl="0" indent="-285750">
                        <a:spcBef>
                          <a:spcPts val="0"/>
                        </a:spcBef>
                        <a:spcAft>
                          <a:spcPts val="0"/>
                        </a:spcAft>
                        <a:buFont typeface="Arial" panose="020B0604020202020204" pitchFamily="34" charset="0"/>
                        <a:buChar char="•"/>
                      </a:pPr>
                      <a:r>
                        <a:rPr lang="en-US" sz="1400" dirty="0">
                          <a:effectLst/>
                        </a:rPr>
                        <a:t>Apply hypothesis tests for public health and medical-related research questions, select appropriate statistical methods based on the study objectives and data type, and draw conclusions based on the testing results.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3997238613"/>
                  </a:ext>
                </a:extLst>
              </a:tr>
              <a:tr h="106717">
                <a:tc gridSpan="2">
                  <a:txBody>
                    <a:bodyPr/>
                    <a:lstStyle/>
                    <a:p>
                      <a:pPr marL="285750" marR="0" lvl="0" indent="-285750">
                        <a:spcBef>
                          <a:spcPts val="0"/>
                        </a:spcBef>
                        <a:spcAft>
                          <a:spcPts val="0"/>
                        </a:spcAft>
                        <a:buFont typeface="Arial" panose="020B0604020202020204" pitchFamily="34" charset="0"/>
                        <a:buChar char="•"/>
                      </a:pPr>
                      <a:r>
                        <a:rPr lang="en-US" sz="1400" dirty="0">
                          <a:effectLst/>
                        </a:rPr>
                        <a:t>Evaluate public health and medical studies and design suitable power analysis and sample size calculations.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1229845975"/>
                  </a:ext>
                </a:extLst>
              </a:tr>
              <a:tr h="106717">
                <a:tc gridSpan="2">
                  <a:txBody>
                    <a:bodyPr/>
                    <a:lstStyle/>
                    <a:p>
                      <a:pPr marL="285750" marR="0" lvl="0" indent="-285750">
                        <a:spcBef>
                          <a:spcPts val="0"/>
                        </a:spcBef>
                        <a:spcAft>
                          <a:spcPts val="0"/>
                        </a:spcAft>
                        <a:buFont typeface="Arial" panose="020B0604020202020204" pitchFamily="34" charset="0"/>
                        <a:buChar char="•"/>
                      </a:pPr>
                      <a:r>
                        <a:rPr lang="en-US" sz="1400" dirty="0">
                          <a:effectLst/>
                        </a:rPr>
                        <a:t>Apply software and programming skills for data acquisition, management, cleaning, visualization, and analysis.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4270392540"/>
                  </a:ext>
                </a:extLst>
              </a:tr>
              <a:tr h="106717">
                <a:tc gridSpan="2">
                  <a:txBody>
                    <a:bodyPr/>
                    <a:lstStyle/>
                    <a:p>
                      <a:pPr marL="285750" marR="0" lvl="0" indent="-285750">
                        <a:spcBef>
                          <a:spcPts val="0"/>
                        </a:spcBef>
                        <a:spcAft>
                          <a:spcPts val="0"/>
                        </a:spcAft>
                        <a:buFont typeface="Arial" panose="020B0604020202020204" pitchFamily="34" charset="0"/>
                        <a:buChar char="•"/>
                      </a:pPr>
                      <a:r>
                        <a:rPr lang="en-US" sz="1400" dirty="0">
                          <a:effectLst/>
                        </a:rPr>
                        <a:t>Apply expertise to advise researchers and public health professionals on translating research questions into testable hypotheses to advance public health.</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3976907227"/>
                  </a:ext>
                </a:extLst>
              </a:tr>
              <a:tr h="106717">
                <a:tc gridSpan="2">
                  <a:txBody>
                    <a:bodyPr/>
                    <a:lstStyle/>
                    <a:p>
                      <a:pPr marL="285750" marR="0" lvl="0" indent="-285750">
                        <a:spcBef>
                          <a:spcPts val="0"/>
                        </a:spcBef>
                        <a:spcAft>
                          <a:spcPts val="0"/>
                        </a:spcAft>
                        <a:buFont typeface="Arial" panose="020B0604020202020204" pitchFamily="34" charset="0"/>
                        <a:buChar char="•"/>
                      </a:pPr>
                      <a:r>
                        <a:rPr lang="en-US" sz="1400" dirty="0">
                          <a:effectLst/>
                        </a:rPr>
                        <a:t>Develop skills in communication, interpretation, and presentation of research findings to collaborators or clients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2909993783"/>
                  </a:ext>
                </a:extLst>
              </a:tr>
              <a:tr h="59620">
                <a:tc gridSpan="2">
                  <a:txBody>
                    <a:bodyPr/>
                    <a:lstStyle/>
                    <a:p>
                      <a:pPr marL="0" marR="0" indent="0">
                        <a:spcBef>
                          <a:spcPts val="0"/>
                        </a:spcBef>
                        <a:spcAft>
                          <a:spcPts val="0"/>
                        </a:spcAft>
                        <a:buFont typeface="+mj-lt"/>
                        <a:buNone/>
                      </a:pPr>
                      <a:r>
                        <a:rPr lang="en-US" sz="1400" dirty="0">
                          <a:effectLst/>
                        </a:rPr>
                        <a:t>(Prior to Fall 2024)</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3354218221"/>
                  </a:ext>
                </a:extLst>
              </a:tr>
              <a:tr h="59620">
                <a:tc gridSpan="2">
                  <a:txBody>
                    <a:bodyPr/>
                    <a:lstStyle/>
                    <a:p>
                      <a:pPr marL="0" marR="0" algn="ctr">
                        <a:spcBef>
                          <a:spcPts val="0"/>
                        </a:spcBef>
                        <a:spcAft>
                          <a:spcPts val="0"/>
                        </a:spcAft>
                      </a:pPr>
                      <a:r>
                        <a:rPr lang="en-US" sz="1400" dirty="0">
                          <a:effectLst/>
                        </a:rPr>
                        <a:t>Biostatistics Competencies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139540701"/>
                  </a:ext>
                </a:extLst>
              </a:tr>
              <a:tr h="59620">
                <a:tc gridSpan="2">
                  <a:txBody>
                    <a:bodyPr/>
                    <a:lstStyle/>
                    <a:p>
                      <a:pPr marL="285750" marR="0" lvl="0" indent="-285750">
                        <a:lnSpc>
                          <a:spcPct val="115000"/>
                        </a:lnSpc>
                        <a:spcBef>
                          <a:spcPts val="0"/>
                        </a:spcBef>
                        <a:spcAft>
                          <a:spcPts val="0"/>
                        </a:spcAft>
                        <a:buFont typeface="Arial" panose="020B0604020202020204" pitchFamily="34" charset="0"/>
                        <a:buChar char="•"/>
                      </a:pPr>
                      <a:r>
                        <a:rPr lang="en-US" sz="1400" dirty="0">
                          <a:effectLst/>
                        </a:rPr>
                        <a:t>Explain the role that probability and statistical distributions play in inferential statistics and decision-making.</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2903985539"/>
                  </a:ext>
                </a:extLst>
              </a:tr>
              <a:tr h="117744">
                <a:tc gridSpan="2">
                  <a:txBody>
                    <a:bodyPr/>
                    <a:lstStyle/>
                    <a:p>
                      <a:pPr marL="285750" marR="0" lvl="0" indent="-285750">
                        <a:lnSpc>
                          <a:spcPct val="115000"/>
                        </a:lnSpc>
                        <a:spcBef>
                          <a:spcPts val="0"/>
                        </a:spcBef>
                        <a:spcAft>
                          <a:spcPts val="0"/>
                        </a:spcAft>
                        <a:buFont typeface="Arial" panose="020B0604020202020204" pitchFamily="34" charset="0"/>
                        <a:buChar char="•"/>
                      </a:pPr>
                      <a:r>
                        <a:rPr lang="en-US" sz="1400" dirty="0">
                          <a:effectLst/>
                        </a:rPr>
                        <a:t>Advise researchers and public health professionals on translating research questions into testable hypotheses to advance public health.</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788087769"/>
                  </a:ext>
                </a:extLst>
              </a:tr>
              <a:tr h="117744">
                <a:tc gridSpan="2">
                  <a:txBody>
                    <a:bodyPr/>
                    <a:lstStyle/>
                    <a:p>
                      <a:pPr marL="285750" marR="0" lvl="0" indent="-285750">
                        <a:lnSpc>
                          <a:spcPct val="115000"/>
                        </a:lnSpc>
                        <a:spcBef>
                          <a:spcPts val="0"/>
                        </a:spcBef>
                        <a:spcAft>
                          <a:spcPts val="0"/>
                        </a:spcAft>
                        <a:buFont typeface="Arial" panose="020B0604020202020204" pitchFamily="34" charset="0"/>
                        <a:buChar char="•"/>
                      </a:pPr>
                      <a:r>
                        <a:rPr lang="en-US" sz="1400" dirty="0">
                          <a:effectLst/>
                        </a:rPr>
                        <a:t>Prepare appropriate analytic approaches for public health research questions, use corresponding statistical methods to test null hypotheses, and draw conclusions based on the testing results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2977790931"/>
                  </a:ext>
                </a:extLst>
              </a:tr>
              <a:tr h="117744">
                <a:tc gridSpan="2">
                  <a:txBody>
                    <a:bodyPr/>
                    <a:lstStyle/>
                    <a:p>
                      <a:pPr marL="285750" marR="0" lvl="0" indent="-285750">
                        <a:lnSpc>
                          <a:spcPct val="115000"/>
                        </a:lnSpc>
                        <a:spcBef>
                          <a:spcPts val="0"/>
                        </a:spcBef>
                        <a:spcAft>
                          <a:spcPts val="0"/>
                        </a:spcAft>
                        <a:buFont typeface="Arial" panose="020B0604020202020204" pitchFamily="34" charset="0"/>
                        <a:buChar char="•"/>
                      </a:pPr>
                      <a:r>
                        <a:rPr lang="en-US" sz="1400" dirty="0">
                          <a:effectLst/>
                        </a:rPr>
                        <a:t>Selectively apply hypothesis tests for comparing treatment strategies and exposure groups appropriate to the type of response measurement (e.g., binary, ordinal, continuous)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3629871183"/>
                  </a:ext>
                </a:extLst>
              </a:tr>
              <a:tr h="59620">
                <a:tc gridSpan="2">
                  <a:txBody>
                    <a:bodyPr/>
                    <a:lstStyle/>
                    <a:p>
                      <a:pPr marL="285750" marR="0" lvl="0" indent="-285750">
                        <a:lnSpc>
                          <a:spcPct val="115000"/>
                        </a:lnSpc>
                        <a:spcBef>
                          <a:spcPts val="0"/>
                        </a:spcBef>
                        <a:spcAft>
                          <a:spcPts val="0"/>
                        </a:spcAft>
                        <a:buFont typeface="Arial" panose="020B0604020202020204" pitchFamily="34" charset="0"/>
                        <a:buChar char="•"/>
                      </a:pPr>
                      <a:r>
                        <a:rPr lang="en-US" sz="1400" dirty="0">
                          <a:effectLst/>
                        </a:rPr>
                        <a:t>Perform power analysis and sample size calculations to aid in the planning of public health studies.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3169585666"/>
                  </a:ext>
                </a:extLst>
              </a:tr>
              <a:tr h="179108">
                <a:tc gridSpan="2">
                  <a:txBody>
                    <a:bodyPr/>
                    <a:lstStyle/>
                    <a:p>
                      <a:pPr marL="285750" marR="0" lvl="0" indent="-285750">
                        <a:lnSpc>
                          <a:spcPct val="115000"/>
                        </a:lnSpc>
                        <a:spcBef>
                          <a:spcPts val="0"/>
                        </a:spcBef>
                        <a:spcAft>
                          <a:spcPts val="0"/>
                        </a:spcAft>
                        <a:buFont typeface="Arial" panose="020B0604020202020204" pitchFamily="34" charset="0"/>
                        <a:buChar char="•"/>
                      </a:pPr>
                      <a:r>
                        <a:rPr lang="en-US" sz="1400" dirty="0">
                          <a:effectLst/>
                        </a:rPr>
                        <a:t>Communicate to colleagues and clients the assumptions, limitations, and (dis)advantages of commonly used statistical methods and describe preferred methodological alternatives when assumptions are not met.</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193766281"/>
                  </a:ext>
                </a:extLst>
              </a:tr>
              <a:tr h="59620">
                <a:tc gridSpan="2">
                  <a:txBody>
                    <a:bodyPr/>
                    <a:lstStyle/>
                    <a:p>
                      <a:pPr marL="285750" marR="0" lvl="0" indent="-285750">
                        <a:lnSpc>
                          <a:spcPct val="115000"/>
                        </a:lnSpc>
                        <a:spcBef>
                          <a:spcPts val="0"/>
                        </a:spcBef>
                        <a:spcAft>
                          <a:spcPts val="0"/>
                        </a:spcAft>
                        <a:buFont typeface="Arial" panose="020B0604020202020204" pitchFamily="34" charset="0"/>
                        <a:buChar char="•"/>
                      </a:pPr>
                      <a:r>
                        <a:rPr lang="en-US" sz="1400" dirty="0">
                          <a:effectLst/>
                        </a:rPr>
                        <a:t>Use computer software for acquisition, management, analysis of data, and presentation of results.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tc hMerge="1">
                  <a:txBody>
                    <a:bodyPr/>
                    <a:lstStyle/>
                    <a:p>
                      <a:endParaRPr lang="en-US"/>
                    </a:p>
                  </a:txBody>
                  <a:tcPr/>
                </a:tc>
                <a:extLst>
                  <a:ext uri="{0D108BD9-81ED-4DB2-BD59-A6C34878D82A}">
                    <a16:rowId xmlns:a16="http://schemas.microsoft.com/office/drawing/2014/main" val="2936054630"/>
                  </a:ext>
                </a:extLst>
              </a:tr>
            </a:tbl>
          </a:graphicData>
        </a:graphic>
      </p:graphicFrame>
    </p:spTree>
    <p:extLst>
      <p:ext uri="{BB962C8B-B14F-4D97-AF65-F5344CB8AC3E}">
        <p14:creationId xmlns:p14="http://schemas.microsoft.com/office/powerpoint/2010/main" val="2512037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98A5C2-5AC5-7EC0-B83A-062ADB4347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FF2008-3165-C592-4AD4-3662429C9271}"/>
              </a:ext>
            </a:extLst>
          </p:cNvPr>
          <p:cNvSpPr>
            <a:spLocks noGrp="1"/>
          </p:cNvSpPr>
          <p:nvPr>
            <p:ph type="title"/>
          </p:nvPr>
        </p:nvSpPr>
        <p:spPr>
          <a:xfrm>
            <a:off x="1871130" y="1"/>
            <a:ext cx="10018713" cy="862642"/>
          </a:xfrm>
        </p:spPr>
        <p:txBody>
          <a:bodyPr/>
          <a:lstStyle/>
          <a:p>
            <a:r>
              <a:rPr lang="en-US" dirty="0"/>
              <a:t>Program Specific Competencies</a:t>
            </a:r>
          </a:p>
        </p:txBody>
      </p:sp>
      <p:graphicFrame>
        <p:nvGraphicFramePr>
          <p:cNvPr id="5" name="Content Placeholder 4">
            <a:extLst>
              <a:ext uri="{FF2B5EF4-FFF2-40B4-BE49-F238E27FC236}">
                <a16:creationId xmlns:a16="http://schemas.microsoft.com/office/drawing/2014/main" id="{7D1C4EDA-B799-A672-8200-9D70D03D62A4}"/>
              </a:ext>
            </a:extLst>
          </p:cNvPr>
          <p:cNvGraphicFramePr>
            <a:graphicFrameLocks noGrp="1"/>
          </p:cNvGraphicFramePr>
          <p:nvPr>
            <p:ph sz="quarter" idx="4"/>
            <p:extLst>
              <p:ext uri="{D42A27DB-BD31-4B8C-83A1-F6EECF244321}">
                <p14:modId xmlns:p14="http://schemas.microsoft.com/office/powerpoint/2010/main" val="3730950946"/>
              </p:ext>
            </p:extLst>
          </p:nvPr>
        </p:nvGraphicFramePr>
        <p:xfrm>
          <a:off x="1871129" y="1069677"/>
          <a:ext cx="10018713" cy="5096581"/>
        </p:xfrm>
        <a:graphic>
          <a:graphicData uri="http://schemas.openxmlformats.org/drawingml/2006/table">
            <a:tbl>
              <a:tblPr>
                <a:tableStyleId>{5C22544A-7EE6-4342-B048-85BDC9FD1C3A}</a:tableStyleId>
              </a:tblPr>
              <a:tblGrid>
                <a:gridCol w="10018713">
                  <a:extLst>
                    <a:ext uri="{9D8B030D-6E8A-4147-A177-3AD203B41FA5}">
                      <a16:colId xmlns:a16="http://schemas.microsoft.com/office/drawing/2014/main" val="3953784889"/>
                    </a:ext>
                  </a:extLst>
                </a:gridCol>
              </a:tblGrid>
              <a:tr h="59620">
                <a:tc>
                  <a:txBody>
                    <a:bodyPr/>
                    <a:lstStyle/>
                    <a:p>
                      <a:pPr marL="0" marR="0">
                        <a:spcBef>
                          <a:spcPts val="0"/>
                        </a:spcBef>
                        <a:spcAft>
                          <a:spcPts val="0"/>
                        </a:spcAft>
                      </a:pPr>
                      <a:r>
                        <a:rPr lang="en-US" sz="1400" dirty="0">
                          <a:effectLst/>
                        </a:rPr>
                        <a:t>(Starting Fall 2024)</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160055078"/>
                  </a:ext>
                </a:extLst>
              </a:tr>
              <a:tr h="59620">
                <a:tc>
                  <a:txBody>
                    <a:bodyPr/>
                    <a:lstStyle/>
                    <a:p>
                      <a:pPr marL="91440" marR="0" algn="ctr">
                        <a:lnSpc>
                          <a:spcPct val="115000"/>
                        </a:lnSpc>
                        <a:spcBef>
                          <a:spcPts val="0"/>
                        </a:spcBef>
                        <a:spcAft>
                          <a:spcPts val="0"/>
                        </a:spcAft>
                      </a:pPr>
                      <a:r>
                        <a:rPr lang="en-US" sz="1400">
                          <a:effectLst/>
                        </a:rPr>
                        <a:t>Community Health Science and Policy Competencies</a:t>
                      </a:r>
                      <a:endParaRPr lang="en-US" sz="140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269525965"/>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Identify and apply behavioral health theories, concepts and models to community health analyses and practice. </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323859718"/>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Analyze the impact of community practice interventions on public health, social justice, health promotion, and/or economic opportunity. </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682962729"/>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Demonstrate proficiency in planning, implementation and evaluation of ethical and culturally aligned public health programs, policies, and/or interventions. </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107175631"/>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Apply management practices to decision-making in public health. </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1955554570"/>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Develop, analyze, and/or evaluate policies for improving the health status of populations. </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540496520"/>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Identify socio-ecological factors and potential solutions affecting the health of individuals and populations, including health disparities. </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969500980"/>
                  </a:ext>
                </a:extLst>
              </a:tr>
              <a:tr h="59620">
                <a:tc>
                  <a:txBody>
                    <a:bodyPr/>
                    <a:lstStyle/>
                    <a:p>
                      <a:pPr marL="0" marR="0">
                        <a:spcBef>
                          <a:spcPts val="0"/>
                        </a:spcBef>
                        <a:spcAft>
                          <a:spcPts val="0"/>
                        </a:spcAft>
                      </a:pPr>
                      <a:r>
                        <a:rPr lang="en-US" sz="1400">
                          <a:effectLst/>
                        </a:rPr>
                        <a:t>(Prior to Fall 2024)</a:t>
                      </a:r>
                      <a:endParaRPr lang="en-US" sz="140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534625573"/>
                  </a:ext>
                </a:extLst>
              </a:tr>
              <a:tr h="59620">
                <a:tc>
                  <a:txBody>
                    <a:bodyPr/>
                    <a:lstStyle/>
                    <a:p>
                      <a:pPr marL="91440" marR="0" algn="ctr">
                        <a:lnSpc>
                          <a:spcPct val="115000"/>
                        </a:lnSpc>
                        <a:spcBef>
                          <a:spcPts val="0"/>
                        </a:spcBef>
                        <a:spcAft>
                          <a:spcPts val="0"/>
                        </a:spcAft>
                      </a:pPr>
                      <a:r>
                        <a:rPr lang="en-US" sz="1400">
                          <a:effectLst/>
                        </a:rPr>
                        <a:t>Behavioral and Community Health Sciences Competencies</a:t>
                      </a:r>
                      <a:endParaRPr lang="en-US" sz="140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4101270893"/>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Prioritize individual, organizational and community concerns, assets, resources and deficits for social and behavioral science interventions and policy change.</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1205918696"/>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Analyze the role of individual, social and community factors in both the onset and solution of public health problems through intervention or policy change.</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613736525"/>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Design, implement, and interpret program evaluation methods to assess and improve community health programs and/or policies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438826175"/>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Understand and apply public health methods across multiple levels of influence, specifically using the Social Ecological Model</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042458653"/>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Translate research to public health practice and policy</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04146557"/>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Apply evidence-based public health approaches to examine and respond to behavioral and community health issues in Louisiana</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017339807"/>
                  </a:ext>
                </a:extLst>
              </a:tr>
              <a:tr h="59620">
                <a:tc>
                  <a:txBody>
                    <a:bodyPr/>
                    <a:lstStyle/>
                    <a:p>
                      <a:pPr marL="91440" marR="0">
                        <a:lnSpc>
                          <a:spcPct val="115000"/>
                        </a:lnSpc>
                        <a:spcBef>
                          <a:spcPts val="0"/>
                        </a:spcBef>
                        <a:spcAft>
                          <a:spcPts val="0"/>
                        </a:spcAft>
                      </a:pP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1450123705"/>
                  </a:ext>
                </a:extLst>
              </a:tr>
            </a:tbl>
          </a:graphicData>
        </a:graphic>
      </p:graphicFrame>
    </p:spTree>
    <p:extLst>
      <p:ext uri="{BB962C8B-B14F-4D97-AF65-F5344CB8AC3E}">
        <p14:creationId xmlns:p14="http://schemas.microsoft.com/office/powerpoint/2010/main" val="11558014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F2C4C-9C16-6518-3BA2-6F6F329FBF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884D79-74B2-AC68-3C0C-31EBC9AB8244}"/>
              </a:ext>
            </a:extLst>
          </p:cNvPr>
          <p:cNvSpPr>
            <a:spLocks noGrp="1"/>
          </p:cNvSpPr>
          <p:nvPr>
            <p:ph type="title"/>
          </p:nvPr>
        </p:nvSpPr>
        <p:spPr>
          <a:xfrm>
            <a:off x="1871130" y="1"/>
            <a:ext cx="10018713" cy="862642"/>
          </a:xfrm>
        </p:spPr>
        <p:txBody>
          <a:bodyPr/>
          <a:lstStyle/>
          <a:p>
            <a:r>
              <a:rPr lang="en-US" dirty="0"/>
              <a:t>Program Specific Competencies</a:t>
            </a:r>
          </a:p>
        </p:txBody>
      </p:sp>
      <p:graphicFrame>
        <p:nvGraphicFramePr>
          <p:cNvPr id="5" name="Content Placeholder 4">
            <a:extLst>
              <a:ext uri="{FF2B5EF4-FFF2-40B4-BE49-F238E27FC236}">
                <a16:creationId xmlns:a16="http://schemas.microsoft.com/office/drawing/2014/main" id="{C08D4CD4-CA32-ACC7-5FCC-A9956BED0686}"/>
              </a:ext>
            </a:extLst>
          </p:cNvPr>
          <p:cNvGraphicFramePr>
            <a:graphicFrameLocks noGrp="1"/>
          </p:cNvGraphicFramePr>
          <p:nvPr>
            <p:ph sz="quarter" idx="4"/>
            <p:extLst>
              <p:ext uri="{D42A27DB-BD31-4B8C-83A1-F6EECF244321}">
                <p14:modId xmlns:p14="http://schemas.microsoft.com/office/powerpoint/2010/main" val="2868977359"/>
              </p:ext>
            </p:extLst>
          </p:nvPr>
        </p:nvGraphicFramePr>
        <p:xfrm>
          <a:off x="1871130" y="862643"/>
          <a:ext cx="10018713" cy="4428561"/>
        </p:xfrm>
        <a:graphic>
          <a:graphicData uri="http://schemas.openxmlformats.org/drawingml/2006/table">
            <a:tbl>
              <a:tblPr>
                <a:tableStyleId>{5C22544A-7EE6-4342-B048-85BDC9FD1C3A}</a:tableStyleId>
              </a:tblPr>
              <a:tblGrid>
                <a:gridCol w="10018713">
                  <a:extLst>
                    <a:ext uri="{9D8B030D-6E8A-4147-A177-3AD203B41FA5}">
                      <a16:colId xmlns:a16="http://schemas.microsoft.com/office/drawing/2014/main" val="3953784889"/>
                    </a:ext>
                  </a:extLst>
                </a:gridCol>
              </a:tblGrid>
              <a:tr h="59620">
                <a:tc>
                  <a:txBody>
                    <a:bodyPr/>
                    <a:lstStyle/>
                    <a:p>
                      <a:pPr marL="91440" marR="0">
                        <a:lnSpc>
                          <a:spcPct val="115000"/>
                        </a:lnSpc>
                        <a:spcBef>
                          <a:spcPts val="0"/>
                        </a:spcBef>
                        <a:spcAft>
                          <a:spcPts val="0"/>
                        </a:spcAft>
                      </a:pPr>
                      <a:r>
                        <a:rPr lang="en-US" sz="1400" dirty="0">
                          <a:effectLst/>
                        </a:rPr>
                        <a:t>(Starting Fall 2024)</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489028880"/>
                  </a:ext>
                </a:extLst>
              </a:tr>
              <a:tr h="59620">
                <a:tc>
                  <a:txBody>
                    <a:bodyPr/>
                    <a:lstStyle/>
                    <a:p>
                      <a:pPr marL="91440" marR="0" algn="ctr">
                        <a:lnSpc>
                          <a:spcPct val="115000"/>
                        </a:lnSpc>
                        <a:spcBef>
                          <a:spcPts val="0"/>
                        </a:spcBef>
                        <a:spcAft>
                          <a:spcPts val="0"/>
                        </a:spcAft>
                      </a:pPr>
                      <a:r>
                        <a:rPr lang="en-US" sz="1400">
                          <a:effectLst/>
                        </a:rPr>
                        <a:t>Environmental Health, Climate and Sustainability Competencies</a:t>
                      </a:r>
                      <a:endParaRPr lang="en-US" sz="140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647314341"/>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Identify and assess health impacts of environmental hazards. </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1434299326"/>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Appraise and communicate the science on climate change and sustainable solutions.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4129360014"/>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Develop and evaluate policies to equitably address hazards and risks.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117099507"/>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Analyze and interpret data related to hazards, risks and impacts.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66913186"/>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Facilitate resilience and adaptation through geospatial planning to address vulnerabilities and risks.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726225168"/>
                  </a:ext>
                </a:extLst>
              </a:tr>
              <a:tr h="59620">
                <a:tc>
                  <a:txBody>
                    <a:bodyPr/>
                    <a:lstStyle/>
                    <a:p>
                      <a:pPr marL="91440" marR="0">
                        <a:lnSpc>
                          <a:spcPct val="115000"/>
                        </a:lnSpc>
                        <a:spcBef>
                          <a:spcPts val="0"/>
                        </a:spcBef>
                        <a:spcAft>
                          <a:spcPts val="0"/>
                        </a:spcAft>
                      </a:pPr>
                      <a:r>
                        <a:rPr lang="en-US" sz="1400">
                          <a:effectLst/>
                        </a:rPr>
                        <a:t>(Prior to Fall 2024)</a:t>
                      </a:r>
                      <a:endParaRPr lang="en-US" sz="140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366806585"/>
                  </a:ext>
                </a:extLst>
              </a:tr>
              <a:tr h="59620">
                <a:tc>
                  <a:txBody>
                    <a:bodyPr/>
                    <a:lstStyle/>
                    <a:p>
                      <a:pPr marL="91440" marR="0" algn="ctr">
                        <a:lnSpc>
                          <a:spcPct val="115000"/>
                        </a:lnSpc>
                        <a:spcBef>
                          <a:spcPts val="0"/>
                        </a:spcBef>
                        <a:spcAft>
                          <a:spcPts val="0"/>
                        </a:spcAft>
                      </a:pPr>
                      <a:r>
                        <a:rPr lang="en-US" sz="1400">
                          <a:effectLst/>
                        </a:rPr>
                        <a:t>Environmental and Occupational Health Sciences Competencies</a:t>
                      </a:r>
                      <a:endParaRPr lang="en-US" sz="140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1787311713"/>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Collect, analyze, and interpret environmental and occupational health outcomes data.</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069613139"/>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Examine the direct and indirect human, ecological, and safety effects of environmental and occupational exposures in order to protect the health of workers and the public.</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770195195"/>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Evaluate biological, genetic, physiological, and psychological factors that affect human susceptibility to adverse health outcomes following exposures to environmental and occupational health hazards.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4073340135"/>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Select appropriate human health risk assessment methods for a variety environmental and occupational data.</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374910542"/>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Recommend corrective strategies for mitigating and preventing environmental and occupational exposures that pose human health and safety risks.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1067732935"/>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Apply knowledge of federal and state regulatory programs, guidelines, and authorities appropriate to environmental and occupational health and safety.</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757894918"/>
                  </a:ext>
                </a:extLst>
              </a:tr>
            </a:tbl>
          </a:graphicData>
        </a:graphic>
      </p:graphicFrame>
    </p:spTree>
    <p:extLst>
      <p:ext uri="{BB962C8B-B14F-4D97-AF65-F5344CB8AC3E}">
        <p14:creationId xmlns:p14="http://schemas.microsoft.com/office/powerpoint/2010/main" val="4083305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AA8D5D-1CA1-2C8D-5D53-D2282DC51F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9FB90B-7317-7552-DCF8-3F0577124CAA}"/>
              </a:ext>
            </a:extLst>
          </p:cNvPr>
          <p:cNvSpPr>
            <a:spLocks noGrp="1"/>
          </p:cNvSpPr>
          <p:nvPr>
            <p:ph type="title"/>
          </p:nvPr>
        </p:nvSpPr>
        <p:spPr>
          <a:xfrm>
            <a:off x="1871130" y="1"/>
            <a:ext cx="10018713" cy="862642"/>
          </a:xfrm>
        </p:spPr>
        <p:txBody>
          <a:bodyPr/>
          <a:lstStyle/>
          <a:p>
            <a:r>
              <a:rPr lang="en-US" dirty="0"/>
              <a:t>Program Specific Competencies</a:t>
            </a:r>
          </a:p>
        </p:txBody>
      </p:sp>
      <p:graphicFrame>
        <p:nvGraphicFramePr>
          <p:cNvPr id="5" name="Content Placeholder 4">
            <a:extLst>
              <a:ext uri="{FF2B5EF4-FFF2-40B4-BE49-F238E27FC236}">
                <a16:creationId xmlns:a16="http://schemas.microsoft.com/office/drawing/2014/main" id="{4585FE35-B162-50BE-3109-C87D84B87BF4}"/>
              </a:ext>
            </a:extLst>
          </p:cNvPr>
          <p:cNvGraphicFramePr>
            <a:graphicFrameLocks noGrp="1"/>
          </p:cNvGraphicFramePr>
          <p:nvPr>
            <p:ph sz="quarter" idx="4"/>
            <p:extLst>
              <p:ext uri="{D42A27DB-BD31-4B8C-83A1-F6EECF244321}">
                <p14:modId xmlns:p14="http://schemas.microsoft.com/office/powerpoint/2010/main" val="1644961584"/>
              </p:ext>
            </p:extLst>
          </p:nvPr>
        </p:nvGraphicFramePr>
        <p:xfrm>
          <a:off x="1871130" y="862643"/>
          <a:ext cx="10018713" cy="5102425"/>
        </p:xfrm>
        <a:graphic>
          <a:graphicData uri="http://schemas.openxmlformats.org/drawingml/2006/table">
            <a:tbl>
              <a:tblPr>
                <a:tableStyleId>{5C22544A-7EE6-4342-B048-85BDC9FD1C3A}</a:tableStyleId>
              </a:tblPr>
              <a:tblGrid>
                <a:gridCol w="10018713">
                  <a:extLst>
                    <a:ext uri="{9D8B030D-6E8A-4147-A177-3AD203B41FA5}">
                      <a16:colId xmlns:a16="http://schemas.microsoft.com/office/drawing/2014/main" val="3953784889"/>
                    </a:ext>
                  </a:extLst>
                </a:gridCol>
              </a:tblGrid>
              <a:tr h="59620">
                <a:tc>
                  <a:txBody>
                    <a:bodyPr/>
                    <a:lstStyle/>
                    <a:p>
                      <a:pPr marL="91440" marR="0">
                        <a:lnSpc>
                          <a:spcPct val="115000"/>
                        </a:lnSpc>
                        <a:spcBef>
                          <a:spcPts val="0"/>
                        </a:spcBef>
                        <a:spcAft>
                          <a:spcPts val="0"/>
                        </a:spcAft>
                      </a:pPr>
                      <a:r>
                        <a:rPr lang="en-US" sz="1400" dirty="0">
                          <a:effectLst/>
                        </a:rPr>
                        <a:t>(Starting Fall 2024)</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162768854"/>
                  </a:ext>
                </a:extLst>
              </a:tr>
              <a:tr h="59620">
                <a:tc>
                  <a:txBody>
                    <a:bodyPr/>
                    <a:lstStyle/>
                    <a:p>
                      <a:pPr marL="91440" marR="0" algn="ctr">
                        <a:lnSpc>
                          <a:spcPct val="115000"/>
                        </a:lnSpc>
                        <a:spcBef>
                          <a:spcPts val="0"/>
                        </a:spcBef>
                        <a:spcAft>
                          <a:spcPts val="0"/>
                        </a:spcAft>
                      </a:pPr>
                      <a:r>
                        <a:rPr lang="en-US" sz="1400">
                          <a:effectLst/>
                        </a:rPr>
                        <a:t>Epidemiology and Population Health Competencies</a:t>
                      </a:r>
                      <a:endParaRPr lang="en-US" sz="140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1366266528"/>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Critique the processes involved in the design, analysis and evaluation of an epidemiologic study.</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1455874320"/>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Distinguish the major sources of bias in epidemiology research and literature and the ways to evaluate and reduce the bias.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871896265"/>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Apply and perform epidemiologic analyses using linear, logistic, Cox and Poisson regression using a standard statistical package (e.g. SAS, R, or STATA).</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209939299"/>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Evaluate data for confounding and effect modification (interaction) applying the tools of causal inference in epidemiology.</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467241261"/>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Effectively communicate epidemiologic information to diverse audiences in diverse settings.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4156215311"/>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Apply evidence-based management practices and quality improvement concepts to address health care organization and delivery issues.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403740206"/>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Analyze the impact of political, social, and economic policies on health systems at the local, state, national, and international levels and formulate solutions to key problems.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643583746"/>
                  </a:ext>
                </a:extLst>
              </a:tr>
              <a:tr h="59620">
                <a:tc>
                  <a:txBody>
                    <a:bodyPr/>
                    <a:lstStyle/>
                    <a:p>
                      <a:pPr marL="91440" marR="0">
                        <a:lnSpc>
                          <a:spcPct val="115000"/>
                        </a:lnSpc>
                        <a:spcBef>
                          <a:spcPts val="0"/>
                        </a:spcBef>
                        <a:spcAft>
                          <a:spcPts val="0"/>
                        </a:spcAft>
                      </a:pPr>
                      <a:r>
                        <a:rPr lang="en-US" sz="1400" dirty="0">
                          <a:effectLst/>
                        </a:rPr>
                        <a:t> </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1975943460"/>
                  </a:ext>
                </a:extLst>
              </a:tr>
              <a:tr h="59620">
                <a:tc>
                  <a:txBody>
                    <a:bodyPr/>
                    <a:lstStyle/>
                    <a:p>
                      <a:pPr marL="91440" marR="0">
                        <a:lnSpc>
                          <a:spcPct val="115000"/>
                        </a:lnSpc>
                        <a:spcBef>
                          <a:spcPts val="0"/>
                        </a:spcBef>
                        <a:spcAft>
                          <a:spcPts val="0"/>
                        </a:spcAft>
                      </a:pPr>
                      <a:r>
                        <a:rPr lang="en-US" sz="1400">
                          <a:effectLst/>
                        </a:rPr>
                        <a:t>(Prior to Fall 2024)</a:t>
                      </a:r>
                      <a:endParaRPr lang="en-US" sz="140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4119146788"/>
                  </a:ext>
                </a:extLst>
              </a:tr>
              <a:tr h="59620">
                <a:tc>
                  <a:txBody>
                    <a:bodyPr/>
                    <a:lstStyle/>
                    <a:p>
                      <a:pPr marL="91440" marR="0" algn="ctr">
                        <a:lnSpc>
                          <a:spcPct val="115000"/>
                        </a:lnSpc>
                        <a:spcBef>
                          <a:spcPts val="0"/>
                        </a:spcBef>
                        <a:spcAft>
                          <a:spcPts val="0"/>
                        </a:spcAft>
                      </a:pPr>
                      <a:r>
                        <a:rPr lang="en-US" sz="1400">
                          <a:effectLst/>
                        </a:rPr>
                        <a:t>Epidemiology Competencies</a:t>
                      </a:r>
                      <a:endParaRPr lang="en-US" sz="140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963509737"/>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Critique the processes involved in the design, analysis and evaluation of an epidemiologic study.</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4015825357"/>
                  </a:ext>
                </a:extLst>
              </a:tr>
              <a:tr h="117744">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Distinguish the major sources of bias in epidemiologic research and the ways to evaluate and reduce the bias.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2529446204"/>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Apply epidemiologic analyses using linear, logistic, Cox and Poisson regression.</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881158643"/>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Evaluate data for confounding and effect modification (interaction)</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077535501"/>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Apply the tools of causal inference in epidemiology (e.g., counterfactuals, directed acyclic graphs)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799001259"/>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Appraise the strengths and weaknesses of epidemiologic literature</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1281696707"/>
                  </a:ext>
                </a:extLst>
              </a:tr>
              <a:tr h="59620">
                <a:tc>
                  <a:txBody>
                    <a:bodyPr/>
                    <a:lstStyle/>
                    <a:p>
                      <a:pPr marL="377190" marR="0" indent="-285750">
                        <a:lnSpc>
                          <a:spcPct val="115000"/>
                        </a:lnSpc>
                        <a:spcBef>
                          <a:spcPts val="0"/>
                        </a:spcBef>
                        <a:spcAft>
                          <a:spcPts val="0"/>
                        </a:spcAft>
                        <a:buFont typeface="Arial" panose="020B0604020202020204" pitchFamily="34" charset="0"/>
                        <a:buChar char="•"/>
                      </a:pPr>
                      <a:r>
                        <a:rPr lang="en-US" sz="1400" dirty="0">
                          <a:effectLst/>
                        </a:rPr>
                        <a:t>Effectively communicate epidemiologic information to diverse audiences in diverse settings.</a:t>
                      </a:r>
                      <a:endParaRPr lang="en-US" sz="1400" dirty="0">
                        <a:effectLst/>
                        <a:latin typeface="Times New Roman" panose="02020603050405020304" pitchFamily="18" charset="0"/>
                        <a:ea typeface="Times New Roman" panose="02020603050405020304" pitchFamily="18" charset="0"/>
                        <a:cs typeface="Arial" panose="020B0604020202020204" pitchFamily="34" charset="0"/>
                      </a:endParaRPr>
                    </a:p>
                  </a:txBody>
                  <a:tcPr marL="10230" marR="10230" marT="0" marB="0"/>
                </a:tc>
                <a:extLst>
                  <a:ext uri="{0D108BD9-81ED-4DB2-BD59-A6C34878D82A}">
                    <a16:rowId xmlns:a16="http://schemas.microsoft.com/office/drawing/2014/main" val="3674065150"/>
                  </a:ext>
                </a:extLst>
              </a:tr>
            </a:tbl>
          </a:graphicData>
        </a:graphic>
      </p:graphicFrame>
    </p:spTree>
    <p:extLst>
      <p:ext uri="{BB962C8B-B14F-4D97-AF65-F5344CB8AC3E}">
        <p14:creationId xmlns:p14="http://schemas.microsoft.com/office/powerpoint/2010/main" val="28687059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if my competency contains the word “and?”</a:t>
            </a:r>
          </a:p>
        </p:txBody>
      </p:sp>
      <p:pic>
        <p:nvPicPr>
          <p:cNvPr id="4" name="Content Placeholder 3"/>
          <p:cNvPicPr>
            <a:picLocks noGrp="1" noChangeAspect="1"/>
          </p:cNvPicPr>
          <p:nvPr>
            <p:ph idx="1"/>
          </p:nvPr>
        </p:nvPicPr>
        <p:blipFill>
          <a:blip r:embed="rId3"/>
          <a:stretch>
            <a:fillRect/>
          </a:stretch>
        </p:blipFill>
        <p:spPr>
          <a:xfrm>
            <a:off x="1411025" y="2226734"/>
            <a:ext cx="10684601" cy="3352799"/>
          </a:xfrm>
          <a:prstGeom prst="rect">
            <a:avLst/>
          </a:prstGeom>
        </p:spPr>
      </p:pic>
      <p:sp>
        <p:nvSpPr>
          <p:cNvPr id="3" name="Rectangle 2"/>
          <p:cNvSpPr/>
          <p:nvPr/>
        </p:nvSpPr>
        <p:spPr>
          <a:xfrm>
            <a:off x="8864600" y="3314700"/>
            <a:ext cx="457200" cy="2286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2181489-95A1-44B6-AC2D-09DEA7F6A228}"/>
              </a:ext>
            </a:extLst>
          </p:cNvPr>
          <p:cNvSpPr/>
          <p:nvPr/>
        </p:nvSpPr>
        <p:spPr>
          <a:xfrm>
            <a:off x="7145867" y="2832100"/>
            <a:ext cx="457200" cy="228600"/>
          </a:xfrm>
          <a:prstGeom prst="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13154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439F4224-9590-45DC-A851-901DC50CA62D}"/>
              </a:ext>
            </a:extLst>
          </p:cNvPr>
          <p:cNvPicPr>
            <a:picLocks noGrp="1" noChangeAspect="1"/>
          </p:cNvPicPr>
          <p:nvPr>
            <p:ph idx="1"/>
          </p:nvPr>
        </p:nvPicPr>
        <p:blipFill>
          <a:blip r:embed="rId3"/>
          <a:stretch>
            <a:fillRect/>
          </a:stretch>
        </p:blipFill>
        <p:spPr>
          <a:xfrm>
            <a:off x="1456610" y="1469595"/>
            <a:ext cx="9903138" cy="3666121"/>
          </a:xfrm>
          <a:prstGeom prst="rect">
            <a:avLst/>
          </a:prstGeom>
          <a:solidFill>
            <a:srgbClr val="FFFF00"/>
          </a:solidFill>
        </p:spPr>
      </p:pic>
      <p:sp>
        <p:nvSpPr>
          <p:cNvPr id="2" name="Title 1"/>
          <p:cNvSpPr>
            <a:spLocks noGrp="1"/>
          </p:cNvSpPr>
          <p:nvPr>
            <p:ph type="title"/>
          </p:nvPr>
        </p:nvSpPr>
        <p:spPr>
          <a:xfrm>
            <a:off x="1695978" y="27682"/>
            <a:ext cx="10018713" cy="1752599"/>
          </a:xfrm>
        </p:spPr>
        <p:txBody>
          <a:bodyPr>
            <a:normAutofit/>
          </a:bodyPr>
          <a:lstStyle/>
          <a:p>
            <a:pPr algn="ctr"/>
            <a:r>
              <a:rPr lang="en-US" sz="3600" dirty="0"/>
              <a:t>Deliverables “Products” Mapping</a:t>
            </a:r>
          </a:p>
        </p:txBody>
      </p:sp>
      <p:sp>
        <p:nvSpPr>
          <p:cNvPr id="10" name="Rectangle 9"/>
          <p:cNvSpPr/>
          <p:nvPr/>
        </p:nvSpPr>
        <p:spPr>
          <a:xfrm>
            <a:off x="5064366" y="1864818"/>
            <a:ext cx="3727938" cy="217200"/>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p:cNvSpPr txBox="1"/>
          <p:nvPr/>
        </p:nvSpPr>
        <p:spPr>
          <a:xfrm>
            <a:off x="1999708" y="5444139"/>
            <a:ext cx="2209800" cy="1077218"/>
          </a:xfrm>
          <a:prstGeom prst="rect">
            <a:avLst/>
          </a:prstGeom>
          <a:noFill/>
        </p:spPr>
        <p:txBody>
          <a:bodyPr wrap="square" rtlCol="0">
            <a:spAutoFit/>
          </a:bodyPr>
          <a:lstStyle/>
          <a:p>
            <a:r>
              <a:rPr lang="en-US" sz="1600" dirty="0"/>
              <a:t>Multiple competencies can be associated with one deliverable “product.” </a:t>
            </a:r>
          </a:p>
        </p:txBody>
      </p:sp>
      <p:sp>
        <p:nvSpPr>
          <p:cNvPr id="13" name="TextBox 12"/>
          <p:cNvSpPr txBox="1"/>
          <p:nvPr/>
        </p:nvSpPr>
        <p:spPr>
          <a:xfrm>
            <a:off x="899054" y="4873442"/>
            <a:ext cx="2057400" cy="523220"/>
          </a:xfrm>
          <a:prstGeom prst="rect">
            <a:avLst/>
          </a:prstGeom>
          <a:noFill/>
          <a:ln>
            <a:solidFill>
              <a:srgbClr val="FF0000"/>
            </a:solidFill>
          </a:ln>
        </p:spPr>
        <p:txBody>
          <a:bodyPr wrap="square" rtlCol="0">
            <a:spAutoFit/>
          </a:bodyPr>
          <a:lstStyle/>
          <a:p>
            <a:r>
              <a:rPr lang="en-US" sz="1400" dirty="0"/>
              <a:t>Use competencies selected on pages 2-4</a:t>
            </a:r>
          </a:p>
        </p:txBody>
      </p:sp>
      <p:cxnSp>
        <p:nvCxnSpPr>
          <p:cNvPr id="15" name="Straight Arrow Connector 14"/>
          <p:cNvCxnSpPr>
            <a:cxnSpLocks/>
          </p:cNvCxnSpPr>
          <p:nvPr/>
        </p:nvCxnSpPr>
        <p:spPr>
          <a:xfrm flipH="1">
            <a:off x="10743521" y="4459247"/>
            <a:ext cx="459221" cy="35845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5064366" y="5170603"/>
            <a:ext cx="2286000" cy="1077218"/>
          </a:xfrm>
          <a:prstGeom prst="rect">
            <a:avLst/>
          </a:prstGeom>
          <a:noFill/>
        </p:spPr>
        <p:txBody>
          <a:bodyPr wrap="square" rtlCol="0">
            <a:spAutoFit/>
          </a:bodyPr>
          <a:lstStyle/>
          <a:p>
            <a:r>
              <a:rPr lang="en-US" sz="1600" dirty="0"/>
              <a:t>Activities that support the creation and completion of products for the organization's use</a:t>
            </a:r>
          </a:p>
        </p:txBody>
      </p:sp>
      <p:sp>
        <p:nvSpPr>
          <p:cNvPr id="20" name="TextBox 19"/>
          <p:cNvSpPr txBox="1"/>
          <p:nvPr/>
        </p:nvSpPr>
        <p:spPr>
          <a:xfrm>
            <a:off x="8231823" y="5101343"/>
            <a:ext cx="2438400" cy="1077218"/>
          </a:xfrm>
          <a:prstGeom prst="rect">
            <a:avLst/>
          </a:prstGeom>
          <a:noFill/>
        </p:spPr>
        <p:txBody>
          <a:bodyPr wrap="square" rtlCol="0">
            <a:spAutoFit/>
          </a:bodyPr>
          <a:lstStyle/>
          <a:p>
            <a:r>
              <a:rPr lang="en-US" sz="1600" dirty="0"/>
              <a:t>Deliverables are tangible and functional products or a service that the organization can adopt</a:t>
            </a:r>
          </a:p>
        </p:txBody>
      </p:sp>
      <p:sp>
        <p:nvSpPr>
          <p:cNvPr id="21" name="TextBox 20"/>
          <p:cNvSpPr txBox="1"/>
          <p:nvPr/>
        </p:nvSpPr>
        <p:spPr>
          <a:xfrm>
            <a:off x="10718450" y="2638387"/>
            <a:ext cx="1455039" cy="1815882"/>
          </a:xfrm>
          <a:prstGeom prst="rect">
            <a:avLst/>
          </a:prstGeom>
          <a:noFill/>
          <a:ln>
            <a:solidFill>
              <a:srgbClr val="FF0000"/>
            </a:solidFill>
          </a:ln>
        </p:spPr>
        <p:txBody>
          <a:bodyPr wrap="square" rtlCol="0">
            <a:spAutoFit/>
          </a:bodyPr>
          <a:lstStyle/>
          <a:p>
            <a:r>
              <a:rPr lang="en-US" sz="1400" dirty="0"/>
              <a:t>Deliverables "products" will be submitted at the end of the semester and added to student's portfolio.</a:t>
            </a:r>
          </a:p>
        </p:txBody>
      </p:sp>
      <p:cxnSp>
        <p:nvCxnSpPr>
          <p:cNvPr id="23" name="Straight Arrow Connector 22"/>
          <p:cNvCxnSpPr>
            <a:cxnSpLocks/>
          </p:cNvCxnSpPr>
          <p:nvPr/>
        </p:nvCxnSpPr>
        <p:spPr>
          <a:xfrm flipV="1">
            <a:off x="2993968" y="4873442"/>
            <a:ext cx="439214" cy="30820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6C10EA9B-A345-4A9D-BB1F-FB78BBEF9370}"/>
              </a:ext>
            </a:extLst>
          </p:cNvPr>
          <p:cNvSpPr/>
          <p:nvPr/>
        </p:nvSpPr>
        <p:spPr>
          <a:xfrm>
            <a:off x="1770444" y="1710556"/>
            <a:ext cx="4785096" cy="17688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303AA067-B46C-4370-B60D-432072D127A3}"/>
              </a:ext>
            </a:extLst>
          </p:cNvPr>
          <p:cNvSpPr/>
          <p:nvPr/>
        </p:nvSpPr>
        <p:spPr>
          <a:xfrm>
            <a:off x="1737254" y="3742006"/>
            <a:ext cx="2438400" cy="10772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6FA6669F-76E5-429C-A9A1-4E341F4D1B53}"/>
              </a:ext>
            </a:extLst>
          </p:cNvPr>
          <p:cNvSpPr/>
          <p:nvPr/>
        </p:nvSpPr>
        <p:spPr>
          <a:xfrm>
            <a:off x="5066296" y="3740481"/>
            <a:ext cx="2438400" cy="10772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6CE5F78-F6FB-441B-8846-E2EE68EDD2DF}"/>
              </a:ext>
            </a:extLst>
          </p:cNvPr>
          <p:cNvSpPr/>
          <p:nvPr/>
        </p:nvSpPr>
        <p:spPr>
          <a:xfrm>
            <a:off x="8280050" y="3740481"/>
            <a:ext cx="2438400" cy="10772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60426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06042" y="66675"/>
            <a:ext cx="10018713" cy="819435"/>
          </a:xfrm>
        </p:spPr>
        <p:txBody>
          <a:bodyPr>
            <a:normAutofit/>
          </a:bodyPr>
          <a:lstStyle/>
          <a:p>
            <a:pPr algn="ctr"/>
            <a:r>
              <a:rPr lang="en-US" sz="3600" dirty="0"/>
              <a:t>Deliverables Map Example</a:t>
            </a:r>
          </a:p>
        </p:txBody>
      </p:sp>
      <p:pic>
        <p:nvPicPr>
          <p:cNvPr id="5" name="Content Placeholder 4">
            <a:extLst>
              <a:ext uri="{FF2B5EF4-FFF2-40B4-BE49-F238E27FC236}">
                <a16:creationId xmlns:a16="http://schemas.microsoft.com/office/drawing/2014/main" id="{805982EF-078D-48C5-9499-2F6F9D6D92D5}"/>
              </a:ext>
            </a:extLst>
          </p:cNvPr>
          <p:cNvPicPr>
            <a:picLocks noGrp="1" noChangeAspect="1"/>
          </p:cNvPicPr>
          <p:nvPr>
            <p:ph idx="1"/>
          </p:nvPr>
        </p:nvPicPr>
        <p:blipFill>
          <a:blip r:embed="rId3"/>
          <a:stretch>
            <a:fillRect/>
          </a:stretch>
        </p:blipFill>
        <p:spPr>
          <a:xfrm>
            <a:off x="1613139" y="1009474"/>
            <a:ext cx="9907434" cy="5029017"/>
          </a:xfrm>
          <a:prstGeom prst="rect">
            <a:avLst/>
          </a:prstGeom>
        </p:spPr>
      </p:pic>
    </p:spTree>
    <p:extLst>
      <p:ext uri="{BB962C8B-B14F-4D97-AF65-F5344CB8AC3E}">
        <p14:creationId xmlns:p14="http://schemas.microsoft.com/office/powerpoint/2010/main" val="8525705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8610" y="0"/>
            <a:ext cx="10018713" cy="1752599"/>
          </a:xfrm>
        </p:spPr>
        <p:txBody>
          <a:bodyPr>
            <a:normAutofit/>
          </a:bodyPr>
          <a:lstStyle/>
          <a:p>
            <a:pPr algn="ctr"/>
            <a:r>
              <a:rPr lang="en-US" sz="3600" dirty="0"/>
              <a:t>Procedures and Forms</a:t>
            </a:r>
          </a:p>
        </p:txBody>
      </p:sp>
      <p:sp>
        <p:nvSpPr>
          <p:cNvPr id="3" name="Text Placeholder 2"/>
          <p:cNvSpPr>
            <a:spLocks noGrp="1"/>
          </p:cNvSpPr>
          <p:nvPr>
            <p:ph type="body" idx="1"/>
          </p:nvPr>
        </p:nvSpPr>
        <p:spPr>
          <a:xfrm>
            <a:off x="1712909" y="1679575"/>
            <a:ext cx="9904413" cy="576262"/>
          </a:xfrm>
        </p:spPr>
        <p:txBody>
          <a:bodyPr/>
          <a:lstStyle/>
          <a:p>
            <a:pPr algn="ctr"/>
            <a:r>
              <a:rPr lang="en-US" dirty="0"/>
              <a:t>All Required Forms are due via Email to the PE Coordinator </a:t>
            </a:r>
          </a:p>
          <a:p>
            <a:pPr algn="ctr"/>
            <a:r>
              <a:rPr lang="en-US" dirty="0">
                <a:solidFill>
                  <a:srgbClr val="7030A0"/>
                </a:solidFill>
              </a:rPr>
              <a:t>Summer 2024 (due 3/26/2025), Fall 2024 (due 6/18/2025)</a:t>
            </a:r>
          </a:p>
        </p:txBody>
      </p:sp>
      <p:sp>
        <p:nvSpPr>
          <p:cNvPr id="4" name="Content Placeholder 3"/>
          <p:cNvSpPr>
            <a:spLocks noGrp="1"/>
          </p:cNvSpPr>
          <p:nvPr>
            <p:ph sz="half" idx="2"/>
          </p:nvPr>
        </p:nvSpPr>
        <p:spPr>
          <a:xfrm>
            <a:off x="2152650" y="2255837"/>
            <a:ext cx="9391650" cy="4430713"/>
          </a:xfrm>
        </p:spPr>
        <p:txBody>
          <a:bodyPr>
            <a:normAutofit fontScale="77500" lnSpcReduction="20000"/>
          </a:bodyPr>
          <a:lstStyle/>
          <a:p>
            <a:pPr>
              <a:buFont typeface="Arial" panose="020B0604020202020204" pitchFamily="34" charset="0"/>
              <a:buChar char="•"/>
            </a:pPr>
            <a:r>
              <a:rPr lang="en-US" sz="2400" dirty="0"/>
              <a:t>Proposal* </a:t>
            </a:r>
          </a:p>
          <a:p>
            <a:pPr lvl="1"/>
            <a:r>
              <a:rPr lang="en-US" sz="1900" dirty="0"/>
              <a:t>Signed by student, preceptor, and PE course director</a:t>
            </a:r>
          </a:p>
          <a:p>
            <a:pPr lvl="1"/>
            <a:r>
              <a:rPr lang="en-US" sz="1900" dirty="0"/>
              <a:t>Submit a draft proposal to the PE coordinator to review prior to obtaining a signature from your preceptor</a:t>
            </a:r>
          </a:p>
          <a:p>
            <a:pPr lvl="1"/>
            <a:r>
              <a:rPr lang="en-US" sz="1900" dirty="0"/>
              <a:t>Meet with the PE office to discuss the proposal before approval </a:t>
            </a:r>
          </a:p>
          <a:p>
            <a:pPr>
              <a:buFont typeface="Arial" panose="020B0604020202020204" pitchFamily="34" charset="0"/>
              <a:buChar char="•"/>
            </a:pPr>
            <a:r>
              <a:rPr lang="en-US" sz="2400" dirty="0"/>
              <a:t>Preceptor – Student Agreement*</a:t>
            </a:r>
          </a:p>
          <a:p>
            <a:pPr lvl="1"/>
            <a:r>
              <a:rPr lang="en-US" sz="1900" dirty="0"/>
              <a:t>Defines roles and responsibilities of student and preceptor</a:t>
            </a:r>
          </a:p>
          <a:p>
            <a:pPr lvl="1"/>
            <a:r>
              <a:rPr lang="en-US" sz="1900" dirty="0"/>
              <a:t>Must be signed by the student and preceptor</a:t>
            </a:r>
          </a:p>
          <a:p>
            <a:pPr>
              <a:buFont typeface="Arial" panose="020B0604020202020204" pitchFamily="34" charset="0"/>
              <a:buChar char="•"/>
            </a:pPr>
            <a:r>
              <a:rPr lang="en-US" sz="2400" dirty="0"/>
              <a:t>New Site Data form for new sites*</a:t>
            </a:r>
          </a:p>
          <a:p>
            <a:pPr lvl="1">
              <a:buFont typeface="Arial" panose="020B0604020202020204" pitchFamily="34" charset="0"/>
              <a:buChar char="•"/>
            </a:pPr>
            <a:r>
              <a:rPr lang="en-US" sz="2200" dirty="0"/>
              <a:t>CV/resume for new preceptors</a:t>
            </a:r>
          </a:p>
          <a:p>
            <a:pPr marL="0" indent="0">
              <a:buNone/>
            </a:pPr>
            <a:endParaRPr lang="en-US" sz="2400" b="1" dirty="0"/>
          </a:p>
          <a:p>
            <a:pPr marL="0" indent="0">
              <a:buNone/>
            </a:pPr>
            <a:r>
              <a:rPr lang="en-US" sz="2400" b="1" dirty="0"/>
              <a:t>**No late forms accepted and no extensions permitted</a:t>
            </a:r>
            <a:r>
              <a:rPr lang="en-US" sz="2400" dirty="0"/>
              <a:t>**</a:t>
            </a:r>
          </a:p>
          <a:p>
            <a:pPr>
              <a:buFont typeface="Arial" panose="020B0604020202020204" pitchFamily="34" charset="0"/>
              <a:buChar char="•"/>
            </a:pPr>
            <a:endParaRPr lang="en-US" dirty="0"/>
          </a:p>
          <a:p>
            <a:pPr marL="0" indent="0">
              <a:buNone/>
            </a:pPr>
            <a:r>
              <a:rPr lang="en-US" sz="1400" dirty="0"/>
              <a:t>*Forms are on the PE webpage</a:t>
            </a:r>
          </a:p>
          <a:p>
            <a:pPr marL="0" indent="0">
              <a:buNone/>
            </a:pPr>
            <a:r>
              <a:rPr lang="en-US" sz="1400" dirty="0"/>
              <a:t>**Accommodations are made for students awaiting formal internships</a:t>
            </a:r>
          </a:p>
        </p:txBody>
      </p:sp>
      <p:sp>
        <p:nvSpPr>
          <p:cNvPr id="6" name="Content Placeholder 5"/>
          <p:cNvSpPr>
            <a:spLocks noGrp="1"/>
          </p:cNvSpPr>
          <p:nvPr>
            <p:ph sz="quarter" idx="4"/>
          </p:nvPr>
        </p:nvSpPr>
        <p:spPr/>
        <p:txBody>
          <a:bodyPr>
            <a:normAutofit fontScale="77500" lnSpcReduction="20000"/>
          </a:bodyPr>
          <a:lstStyle/>
          <a:p>
            <a:pPr marL="0" indent="0">
              <a:buNone/>
            </a:pPr>
            <a:endParaRPr lang="en-US" sz="1600" dirty="0"/>
          </a:p>
          <a:p>
            <a:endParaRPr lang="en-US" dirty="0"/>
          </a:p>
        </p:txBody>
      </p:sp>
    </p:spTree>
    <p:extLst>
      <p:ext uri="{BB962C8B-B14F-4D97-AF65-F5344CB8AC3E}">
        <p14:creationId xmlns:p14="http://schemas.microsoft.com/office/powerpoint/2010/main" val="4251614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13"/>
          <p:cNvSpPr>
            <a:spLocks noGrp="1"/>
          </p:cNvSpPr>
          <p:nvPr>
            <p:ph idx="1"/>
          </p:nvPr>
        </p:nvSpPr>
        <p:spPr>
          <a:xfrm>
            <a:off x="3853222" y="2666999"/>
            <a:ext cx="6185956" cy="3124201"/>
          </a:xfrm>
        </p:spPr>
        <p:txBody>
          <a:bodyPr>
            <a:normAutofit/>
          </a:bodyPr>
          <a:lstStyle/>
          <a:p>
            <a:pPr>
              <a:buFont typeface="Arial" panose="020B0604020202020204" pitchFamily="34" charset="0"/>
              <a:buChar char="•"/>
            </a:pPr>
            <a:r>
              <a:rPr lang="en-US" dirty="0"/>
              <a:t>Defining Practice Experience</a:t>
            </a:r>
          </a:p>
          <a:p>
            <a:pPr>
              <a:buFont typeface="Arial" panose="020B0604020202020204" pitchFamily="34" charset="0"/>
              <a:buChar char="•"/>
            </a:pPr>
            <a:r>
              <a:rPr lang="en-US" dirty="0"/>
              <a:t>Planning </a:t>
            </a:r>
          </a:p>
          <a:p>
            <a:pPr>
              <a:buFont typeface="Arial" panose="020B0604020202020204" pitchFamily="34" charset="0"/>
              <a:buChar char="•"/>
            </a:pPr>
            <a:r>
              <a:rPr lang="en-US" dirty="0"/>
              <a:t>Procedures and Forms</a:t>
            </a:r>
          </a:p>
          <a:p>
            <a:pPr>
              <a:buFont typeface="Arial" panose="020B0604020202020204" pitchFamily="34" charset="0"/>
              <a:buChar char="•"/>
            </a:pPr>
            <a:r>
              <a:rPr lang="en-US" dirty="0"/>
              <a:t>Deadlines</a:t>
            </a:r>
          </a:p>
          <a:p>
            <a:pPr>
              <a:buFont typeface="Arial" panose="020B0604020202020204" pitchFamily="34" charset="0"/>
              <a:buChar char="•"/>
            </a:pPr>
            <a:r>
              <a:rPr lang="en-US" dirty="0"/>
              <a:t>Questions </a:t>
            </a:r>
          </a:p>
        </p:txBody>
      </p:sp>
      <p:pic>
        <p:nvPicPr>
          <p:cNvPr id="3" name="Picture 2">
            <a:extLst>
              <a:ext uri="{FF2B5EF4-FFF2-40B4-BE49-F238E27FC236}">
                <a16:creationId xmlns:a16="http://schemas.microsoft.com/office/drawing/2014/main" id="{BB6CEF91-BB45-4CED-9F73-63C8C04A2E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87133" y="194733"/>
            <a:ext cx="7696199" cy="2192867"/>
          </a:xfrm>
          <a:prstGeom prst="rect">
            <a:avLst/>
          </a:prstGeom>
        </p:spPr>
      </p:pic>
    </p:spTree>
    <p:extLst>
      <p:ext uri="{BB962C8B-B14F-4D97-AF65-F5344CB8AC3E}">
        <p14:creationId xmlns:p14="http://schemas.microsoft.com/office/powerpoint/2010/main" val="3211877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F106B8-BDEB-95E9-C315-4CF897B95F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6B56BF6-CC3C-09F0-0B15-90F0FF8F8165}"/>
              </a:ext>
            </a:extLst>
          </p:cNvPr>
          <p:cNvSpPr>
            <a:spLocks noGrp="1"/>
          </p:cNvSpPr>
          <p:nvPr>
            <p:ph type="title"/>
          </p:nvPr>
        </p:nvSpPr>
        <p:spPr>
          <a:xfrm>
            <a:off x="1598610" y="0"/>
            <a:ext cx="10018713" cy="940279"/>
          </a:xfrm>
        </p:spPr>
        <p:txBody>
          <a:bodyPr>
            <a:normAutofit/>
          </a:bodyPr>
          <a:lstStyle/>
          <a:p>
            <a:pPr algn="ctr"/>
            <a:r>
              <a:rPr lang="en-US" sz="3200" dirty="0"/>
              <a:t>Integration with Culminating Experience (PUBH 6600)</a:t>
            </a:r>
          </a:p>
        </p:txBody>
      </p:sp>
      <p:sp>
        <p:nvSpPr>
          <p:cNvPr id="4" name="Content Placeholder 3">
            <a:extLst>
              <a:ext uri="{FF2B5EF4-FFF2-40B4-BE49-F238E27FC236}">
                <a16:creationId xmlns:a16="http://schemas.microsoft.com/office/drawing/2014/main" id="{A3EFE944-1CAE-0EF9-2B7F-86F8ED6C839C}"/>
              </a:ext>
            </a:extLst>
          </p:cNvPr>
          <p:cNvSpPr>
            <a:spLocks noGrp="1"/>
          </p:cNvSpPr>
          <p:nvPr>
            <p:ph sz="half" idx="2"/>
          </p:nvPr>
        </p:nvSpPr>
        <p:spPr>
          <a:xfrm>
            <a:off x="1912141" y="940279"/>
            <a:ext cx="9590882" cy="5461975"/>
          </a:xfrm>
        </p:spPr>
        <p:txBody>
          <a:bodyPr>
            <a:normAutofit fontScale="70000" lnSpcReduction="20000"/>
          </a:bodyPr>
          <a:lstStyle/>
          <a:p>
            <a:pPr>
              <a:buFont typeface="Arial" panose="020B0604020202020204" pitchFamily="34" charset="0"/>
              <a:buChar char="•"/>
            </a:pPr>
            <a:r>
              <a:rPr lang="en-US" sz="2400" dirty="0"/>
              <a:t>Beginning in Summer 2025, The separate courses of the Practice Experience (PUBH 6800) and Culminating Experience (PUBH 6600) will be linked to provide continuation of service to our community partners by the students and provide more individualized experiences.</a:t>
            </a:r>
          </a:p>
          <a:p>
            <a:pPr>
              <a:buFont typeface="Arial" panose="020B0604020202020204" pitchFamily="34" charset="0"/>
              <a:buChar char="•"/>
            </a:pPr>
            <a:r>
              <a:rPr lang="en-US" sz="2400" dirty="0"/>
              <a:t>The primary shift in this process is with the Culminating Experience building on the work done during the Practice Experience.  </a:t>
            </a:r>
          </a:p>
          <a:p>
            <a:pPr>
              <a:buFont typeface="Arial" panose="020B0604020202020204" pitchFamily="34" charset="0"/>
              <a:buChar char="•"/>
            </a:pPr>
            <a:r>
              <a:rPr lang="en-US" sz="2400" dirty="0"/>
              <a:t>The competency-based approach to both the Practice Experience and Culminating Experience courses: </a:t>
            </a:r>
          </a:p>
          <a:p>
            <a:pPr lvl="1">
              <a:buFont typeface="Arial" panose="020B0604020202020204" pitchFamily="34" charset="0"/>
              <a:buChar char="•"/>
            </a:pPr>
            <a:r>
              <a:rPr lang="en-US" sz="2200" dirty="0"/>
              <a:t>Practice Experience - students self-select at least five competencies, of which three must be foundational competencies</a:t>
            </a:r>
          </a:p>
          <a:p>
            <a:pPr lvl="1">
              <a:buFont typeface="Arial" panose="020B0604020202020204" pitchFamily="34" charset="0"/>
              <a:buChar char="•"/>
            </a:pPr>
            <a:r>
              <a:rPr lang="en-US" sz="2200" dirty="0"/>
              <a:t>Culminating Experience - students must demonstrate attainment of at least three competencies, one core competency is chosen by the Course Director </a:t>
            </a:r>
          </a:p>
          <a:p>
            <a:pPr lvl="2">
              <a:buFont typeface="Arial" panose="020B0604020202020204" pitchFamily="34" charset="0"/>
              <a:buChar char="•"/>
            </a:pPr>
            <a:r>
              <a:rPr lang="en-US" sz="2000" dirty="0"/>
              <a:t>Students must also choose at least one concentration competency to demonstrate.</a:t>
            </a:r>
          </a:p>
          <a:p>
            <a:pPr lvl="3">
              <a:buFont typeface="Arial" panose="020B0604020202020204" pitchFamily="34" charset="0"/>
              <a:buChar char="•"/>
            </a:pPr>
            <a:r>
              <a:rPr lang="en-US" sz="1800" dirty="0"/>
              <a:t>14. Advocate for political, social or economic policies and programs that will improve health in diverse populations</a:t>
            </a:r>
          </a:p>
          <a:p>
            <a:pPr lvl="3">
              <a:buFont typeface="Arial" panose="020B0604020202020204" pitchFamily="34" charset="0"/>
              <a:buChar char="•"/>
            </a:pPr>
            <a:r>
              <a:rPr lang="en-US" sz="1800" dirty="0"/>
              <a:t>15. Evaluate policies for their impact on public health and health equity</a:t>
            </a:r>
          </a:p>
          <a:p>
            <a:pPr lvl="3">
              <a:buFont typeface="Arial" panose="020B0604020202020204" pitchFamily="34" charset="0"/>
              <a:buChar char="•"/>
            </a:pPr>
            <a:r>
              <a:rPr lang="en-US" sz="1800" dirty="0"/>
              <a:t>22. Apply systems thinking tools to a public health issue</a:t>
            </a:r>
            <a:endParaRPr lang="en-US" sz="2400" dirty="0"/>
          </a:p>
          <a:p>
            <a:pPr>
              <a:buFont typeface="Arial" panose="020B0604020202020204" pitchFamily="34" charset="0"/>
              <a:buChar char="•"/>
            </a:pPr>
            <a:r>
              <a:rPr lang="en-US" sz="2400" dirty="0"/>
              <a:t>Deliverables for the Practice Experience should be developed with an eye for how they will be integrated into the final product for the Culminating Experience.  </a:t>
            </a:r>
          </a:p>
          <a:p>
            <a:pPr lvl="1">
              <a:buFont typeface="Arial" panose="020B0604020202020204" pitchFamily="34" charset="0"/>
              <a:buChar char="•"/>
            </a:pPr>
            <a:r>
              <a:rPr lang="en-US" sz="2000" dirty="0"/>
              <a:t>The final paper and presentation for the Culminating Experience is expected to be built around the work done during the Practice Experience, specifically addressing the issues and population identified during that work.  </a:t>
            </a:r>
          </a:p>
          <a:p>
            <a:pPr lvl="1">
              <a:buFont typeface="Arial" panose="020B0604020202020204" pitchFamily="34" charset="0"/>
              <a:buChar char="•"/>
            </a:pPr>
            <a:r>
              <a:rPr lang="en-US" sz="2200" dirty="0"/>
              <a:t>Preceptors will be also invited to the final presentations and receive a copy of the final paper of the student affiliated with their site at the conclusion of the Culminating Experience course. </a:t>
            </a:r>
            <a:endParaRPr lang="en-US" sz="2400" dirty="0"/>
          </a:p>
        </p:txBody>
      </p:sp>
    </p:spTree>
    <p:extLst>
      <p:ext uri="{BB962C8B-B14F-4D97-AF65-F5344CB8AC3E}">
        <p14:creationId xmlns:p14="http://schemas.microsoft.com/office/powerpoint/2010/main" val="4040360339"/>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404F1-57CF-DD6D-D8ED-368C7CF86A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DEE261-D707-54CA-7716-71BAFB9CB1F7}"/>
              </a:ext>
            </a:extLst>
          </p:cNvPr>
          <p:cNvSpPr>
            <a:spLocks noGrp="1"/>
          </p:cNvSpPr>
          <p:nvPr>
            <p:ph type="title"/>
          </p:nvPr>
        </p:nvSpPr>
        <p:spPr>
          <a:xfrm>
            <a:off x="1598610" y="0"/>
            <a:ext cx="10018713" cy="940279"/>
          </a:xfrm>
        </p:spPr>
        <p:txBody>
          <a:bodyPr>
            <a:normAutofit/>
          </a:bodyPr>
          <a:lstStyle/>
          <a:p>
            <a:pPr algn="ctr"/>
            <a:r>
              <a:rPr lang="en-US" sz="3200" dirty="0"/>
              <a:t>Integration with Culminating Experience (PUBH 6600)</a:t>
            </a:r>
          </a:p>
        </p:txBody>
      </p:sp>
      <p:sp>
        <p:nvSpPr>
          <p:cNvPr id="4" name="Content Placeholder 3">
            <a:extLst>
              <a:ext uri="{FF2B5EF4-FFF2-40B4-BE49-F238E27FC236}">
                <a16:creationId xmlns:a16="http://schemas.microsoft.com/office/drawing/2014/main" id="{92DFB914-4038-C3B8-9D04-548B54C6D040}"/>
              </a:ext>
            </a:extLst>
          </p:cNvPr>
          <p:cNvSpPr>
            <a:spLocks noGrp="1"/>
          </p:cNvSpPr>
          <p:nvPr>
            <p:ph sz="half" idx="2"/>
          </p:nvPr>
        </p:nvSpPr>
        <p:spPr>
          <a:xfrm>
            <a:off x="1912141" y="940279"/>
            <a:ext cx="9590882" cy="5461975"/>
          </a:xfrm>
        </p:spPr>
        <p:txBody>
          <a:bodyPr>
            <a:normAutofit/>
          </a:bodyPr>
          <a:lstStyle/>
          <a:p>
            <a:pPr>
              <a:buFont typeface="Arial" panose="020B0604020202020204" pitchFamily="34" charset="0"/>
              <a:buChar char="•"/>
            </a:pPr>
            <a:r>
              <a:rPr lang="en-US" sz="1800" dirty="0">
                <a:solidFill>
                  <a:srgbClr val="000000"/>
                </a:solidFill>
                <a:effectLst/>
                <a:latin typeface="Calibri" panose="020F0502020204030204" pitchFamily="34" charset="0"/>
                <a:ea typeface="Calibri" panose="020F0502020204030204" pitchFamily="34" charset="0"/>
              </a:rPr>
              <a:t>Upon successful completion of the Practice Experience, students will then be allowed to register for the Culminating Experience.  </a:t>
            </a:r>
          </a:p>
          <a:p>
            <a:pPr>
              <a:buFont typeface="Arial" panose="020B0604020202020204" pitchFamily="34" charset="0"/>
              <a:buChar char="•"/>
            </a:pPr>
            <a:r>
              <a:rPr lang="en-US" sz="1800" dirty="0">
                <a:solidFill>
                  <a:srgbClr val="000000"/>
                </a:solidFill>
                <a:effectLst/>
                <a:latin typeface="Calibri" panose="020F0502020204030204" pitchFamily="34" charset="0"/>
                <a:ea typeface="Calibri" panose="020F0502020204030204" pitchFamily="34" charset="0"/>
              </a:rPr>
              <a:t>The course director for the Culminating Experience will be provided the list of qualifying students with their site location, preceptor and deliverables at the end of each semester the Practice Experience is offered.</a:t>
            </a:r>
          </a:p>
          <a:p>
            <a:pPr>
              <a:buFont typeface="Arial" panose="020B0604020202020204" pitchFamily="34" charset="0"/>
              <a:buChar char="•"/>
            </a:pPr>
            <a:endParaRPr lang="en-US" sz="2400" dirty="0"/>
          </a:p>
        </p:txBody>
      </p:sp>
    </p:spTree>
    <p:extLst>
      <p:ext uri="{BB962C8B-B14F-4D97-AF65-F5344CB8AC3E}">
        <p14:creationId xmlns:p14="http://schemas.microsoft.com/office/powerpoint/2010/main" val="3007121108"/>
      </p:ext>
    </p:extLst>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Experience Resources </a:t>
            </a:r>
          </a:p>
        </p:txBody>
      </p:sp>
      <p:sp>
        <p:nvSpPr>
          <p:cNvPr id="3" name="Content Placeholder 2"/>
          <p:cNvSpPr>
            <a:spLocks noGrp="1"/>
          </p:cNvSpPr>
          <p:nvPr>
            <p:ph idx="1"/>
          </p:nvPr>
        </p:nvSpPr>
        <p:spPr/>
        <p:txBody>
          <a:bodyPr>
            <a:normAutofit fontScale="77500" lnSpcReduction="20000"/>
          </a:bodyPr>
          <a:lstStyle/>
          <a:p>
            <a:r>
              <a:rPr lang="en-US" dirty="0">
                <a:hlinkClick r:id="rId3"/>
              </a:rPr>
              <a:t>http://sph.lsuhsc.edu/resources/student-resources/practice-experience/</a:t>
            </a:r>
            <a:r>
              <a:rPr lang="en-US" dirty="0"/>
              <a:t> </a:t>
            </a:r>
          </a:p>
          <a:p>
            <a:pPr>
              <a:buFont typeface="Arial" panose="020B0604020202020204" pitchFamily="34" charset="0"/>
              <a:buChar char="•"/>
            </a:pPr>
            <a:r>
              <a:rPr lang="en-US" dirty="0"/>
              <a:t>Handbook </a:t>
            </a:r>
          </a:p>
          <a:p>
            <a:pPr>
              <a:buFont typeface="Arial" panose="020B0604020202020204" pitchFamily="34" charset="0"/>
              <a:buChar char="•"/>
            </a:pPr>
            <a:r>
              <a:rPr lang="en-US" dirty="0"/>
              <a:t>Active Placement Site List</a:t>
            </a:r>
          </a:p>
          <a:p>
            <a:pPr>
              <a:buFont typeface="Arial" panose="020B0604020202020204" pitchFamily="34" charset="0"/>
              <a:buChar char="•"/>
            </a:pPr>
            <a:r>
              <a:rPr lang="en-US" dirty="0"/>
              <a:t>Forms </a:t>
            </a:r>
          </a:p>
          <a:p>
            <a:endParaRPr lang="en-US" dirty="0"/>
          </a:p>
          <a:p>
            <a:r>
              <a:rPr lang="en-US" b="1" dirty="0"/>
              <a:t>Public Health Practice and Community Engagement Office</a:t>
            </a:r>
          </a:p>
          <a:p>
            <a:pPr marL="457200" lvl="1" indent="0">
              <a:buNone/>
            </a:pPr>
            <a:r>
              <a:rPr lang="en-US" b="1" dirty="0"/>
              <a:t>Room</a:t>
            </a:r>
            <a:r>
              <a:rPr lang="en-US" dirty="0"/>
              <a:t> 220</a:t>
            </a:r>
          </a:p>
          <a:p>
            <a:pPr marL="457200" lvl="1" indent="0">
              <a:buNone/>
            </a:pPr>
            <a:r>
              <a:rPr lang="en-US" b="1" dirty="0"/>
              <a:t>Email</a:t>
            </a:r>
            <a:r>
              <a:rPr lang="en-US" dirty="0"/>
              <a:t> </a:t>
            </a:r>
            <a:r>
              <a:rPr lang="en-US" dirty="0">
                <a:hlinkClick r:id="rId4"/>
              </a:rPr>
              <a:t>publichealthpractice@lsuhsc.edu</a:t>
            </a:r>
            <a:r>
              <a:rPr lang="en-US" dirty="0"/>
              <a:t> </a:t>
            </a:r>
          </a:p>
          <a:p>
            <a:pPr marL="457200" lvl="1" indent="0">
              <a:buNone/>
            </a:pPr>
            <a:r>
              <a:rPr lang="en-US" b="1" dirty="0"/>
              <a:t>Phone</a:t>
            </a:r>
            <a:r>
              <a:rPr lang="en-US" dirty="0"/>
              <a:t> 504-568-5874</a:t>
            </a:r>
          </a:p>
        </p:txBody>
      </p:sp>
    </p:spTree>
    <p:extLst>
      <p:ext uri="{BB962C8B-B14F-4D97-AF65-F5344CB8AC3E}">
        <p14:creationId xmlns:p14="http://schemas.microsoft.com/office/powerpoint/2010/main" val="2571172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1E4DB784-F1D6-4C04-BC32-2D73A22A8613}"/>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12192000" cy="6858000"/>
          </a:xfrm>
        </p:spPr>
      </p:pic>
    </p:spTree>
    <p:extLst>
      <p:ext uri="{BB962C8B-B14F-4D97-AF65-F5344CB8AC3E}">
        <p14:creationId xmlns:p14="http://schemas.microsoft.com/office/powerpoint/2010/main" val="1480596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1615581" y="86890"/>
            <a:ext cx="10018713" cy="1752599"/>
          </a:xfrm>
        </p:spPr>
        <p:txBody>
          <a:bodyPr/>
          <a:lstStyle/>
          <a:p>
            <a:r>
              <a:rPr lang="en-US" dirty="0"/>
              <a:t>Practice Experience</a:t>
            </a:r>
            <a:endParaRPr lang="en-US" sz="2000" dirty="0"/>
          </a:p>
        </p:txBody>
      </p:sp>
      <p:sp>
        <p:nvSpPr>
          <p:cNvPr id="3" name="Content Placeholder 2"/>
          <p:cNvSpPr>
            <a:spLocks noGrp="1"/>
          </p:cNvSpPr>
          <p:nvPr>
            <p:ph sz="half" idx="1"/>
          </p:nvPr>
        </p:nvSpPr>
        <p:spPr/>
        <p:txBody>
          <a:bodyPr>
            <a:noAutofit/>
          </a:bodyPr>
          <a:lstStyle/>
          <a:p>
            <a:r>
              <a:rPr lang="en-US" sz="2000" dirty="0"/>
              <a:t>Practice-based Learning</a:t>
            </a:r>
          </a:p>
          <a:p>
            <a:pPr lvl="1"/>
            <a:r>
              <a:rPr lang="en-US" sz="1800" dirty="0"/>
              <a:t>Bridge academic training and applied public health practice.</a:t>
            </a:r>
          </a:p>
          <a:p>
            <a:pPr lvl="1"/>
            <a:r>
              <a:rPr lang="en-US" sz="1800" dirty="0"/>
              <a:t>Build a professional portfolio for use during and after MPH coursework.</a:t>
            </a:r>
          </a:p>
          <a:p>
            <a:pPr marL="205740" lvl="1" indent="0" algn="ctr">
              <a:buNone/>
            </a:pPr>
            <a:r>
              <a:rPr lang="en-US" sz="1650" dirty="0">
                <a:hlinkClick r:id="" action="ppaction://noaction"/>
              </a:rPr>
              <a:t>Practice Experience</a:t>
            </a:r>
            <a:endParaRPr lang="en-US" sz="1650" dirty="0"/>
          </a:p>
          <a:p>
            <a:pPr marL="205740" lvl="1" indent="0" algn="ctr">
              <a:buNone/>
            </a:pPr>
            <a:r>
              <a:rPr lang="en-US" sz="1800" b="1" i="1" dirty="0"/>
              <a:t>The MPH Practice Experience is a project or activity that immerses the student in one or more aspects of public health operations under the guidance of a preceptor. It gives the students an opportunity to apply what they are learning in a professional public health setting, while building skills, abilities and relationships.</a:t>
            </a:r>
          </a:p>
          <a:p>
            <a:pPr marL="457200" lvl="1" indent="0">
              <a:buNone/>
            </a:pPr>
            <a:endParaRPr lang="en-US" sz="1650" dirty="0"/>
          </a:p>
          <a:p>
            <a:endParaRPr lang="en-US" dirty="0"/>
          </a:p>
        </p:txBody>
      </p:sp>
      <p:pic>
        <p:nvPicPr>
          <p:cNvPr id="4" name="Picture 3"/>
          <p:cNvPicPr>
            <a:picLocks noChangeAspect="1"/>
          </p:cNvPicPr>
          <p:nvPr/>
        </p:nvPicPr>
        <p:blipFill>
          <a:blip r:embed="rId2"/>
          <a:stretch>
            <a:fillRect/>
          </a:stretch>
        </p:blipFill>
        <p:spPr>
          <a:xfrm>
            <a:off x="7556834" y="2040466"/>
            <a:ext cx="4331460" cy="375073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1493" y="101600"/>
            <a:ext cx="10018713" cy="1752599"/>
          </a:xfrm>
        </p:spPr>
        <p:txBody>
          <a:bodyPr>
            <a:normAutofit/>
          </a:bodyPr>
          <a:lstStyle/>
          <a:p>
            <a:pPr algn="ctr">
              <a:lnSpc>
                <a:spcPct val="100000"/>
              </a:lnSpc>
              <a:spcBef>
                <a:spcPts val="0"/>
              </a:spcBef>
            </a:pPr>
            <a:r>
              <a:rPr lang="en-US" sz="3600" dirty="0">
                <a:solidFill>
                  <a:prstClr val="black">
                    <a:lumMod val="85000"/>
                    <a:lumOff val="15000"/>
                  </a:prstClr>
                </a:solidFill>
              </a:rPr>
              <a:t>Defining Practice Experience</a:t>
            </a:r>
            <a:endParaRPr lang="en-US" sz="3600" dirty="0"/>
          </a:p>
        </p:txBody>
      </p:sp>
      <p:sp>
        <p:nvSpPr>
          <p:cNvPr id="5" name="Content Placeholder 4"/>
          <p:cNvSpPr>
            <a:spLocks noGrp="1"/>
          </p:cNvSpPr>
          <p:nvPr>
            <p:ph sz="half" idx="1"/>
          </p:nvPr>
        </p:nvSpPr>
        <p:spPr>
          <a:xfrm>
            <a:off x="1671493" y="1930400"/>
            <a:ext cx="4936474" cy="4402666"/>
          </a:xfrm>
        </p:spPr>
        <p:txBody>
          <a:bodyPr>
            <a:noAutofit/>
          </a:bodyPr>
          <a:lstStyle/>
          <a:p>
            <a:pPr>
              <a:buFont typeface="Arial" panose="020B0604020202020204" pitchFamily="34" charset="0"/>
              <a:buChar char="•"/>
            </a:pPr>
            <a:r>
              <a:rPr lang="en-US" sz="2000" b="1" dirty="0"/>
              <a:t>Practice-based learning</a:t>
            </a:r>
          </a:p>
          <a:p>
            <a:pPr lvl="1"/>
            <a:r>
              <a:rPr lang="en-US" sz="1400" dirty="0"/>
              <a:t>Bridge academic training and applied public health practice</a:t>
            </a:r>
          </a:p>
          <a:p>
            <a:pPr lvl="1"/>
            <a:r>
              <a:rPr lang="en-US" sz="1400" dirty="0"/>
              <a:t>Build skills, abilities, and a professional network</a:t>
            </a:r>
          </a:p>
          <a:p>
            <a:pPr lvl="1"/>
            <a:r>
              <a:rPr lang="en-US" sz="1400" dirty="0"/>
              <a:t>Inform career choices</a:t>
            </a:r>
          </a:p>
          <a:p>
            <a:pPr>
              <a:buFont typeface="Arial" panose="020B0604020202020204" pitchFamily="34" charset="0"/>
              <a:buChar char="•"/>
            </a:pPr>
            <a:r>
              <a:rPr lang="en-US" sz="2000" b="1" dirty="0"/>
              <a:t>CEPH requirement</a:t>
            </a:r>
          </a:p>
          <a:p>
            <a:pPr>
              <a:buFont typeface="Arial" panose="020B0604020202020204" pitchFamily="34" charset="0"/>
              <a:buChar char="•"/>
            </a:pPr>
            <a:r>
              <a:rPr lang="en-US" sz="2000" b="1" dirty="0"/>
              <a:t>Competency driven</a:t>
            </a:r>
          </a:p>
          <a:p>
            <a:pPr>
              <a:buFont typeface="Arial" panose="020B0604020202020204" pitchFamily="34" charset="0"/>
              <a:buChar char="•"/>
            </a:pPr>
            <a:r>
              <a:rPr lang="en-US" sz="2000" b="1" dirty="0"/>
              <a:t>Structured</a:t>
            </a:r>
          </a:p>
          <a:p>
            <a:pPr lvl="1"/>
            <a:r>
              <a:rPr lang="en-US" sz="1400" dirty="0"/>
              <a:t>Planned</a:t>
            </a:r>
          </a:p>
          <a:p>
            <a:pPr lvl="1"/>
            <a:r>
              <a:rPr lang="en-US" sz="1400" dirty="0"/>
              <a:t>Supervised/mentored by preceptor</a:t>
            </a:r>
          </a:p>
          <a:p>
            <a:pPr lvl="1"/>
            <a:r>
              <a:rPr lang="en-US" sz="1400" dirty="0"/>
              <a:t>Evaluated</a:t>
            </a:r>
          </a:p>
        </p:txBody>
      </p:sp>
      <p:sp>
        <p:nvSpPr>
          <p:cNvPr id="6" name="Content Placeholder 5"/>
          <p:cNvSpPr>
            <a:spLocks noGrp="1"/>
          </p:cNvSpPr>
          <p:nvPr>
            <p:ph sz="half" idx="2"/>
          </p:nvPr>
        </p:nvSpPr>
        <p:spPr>
          <a:xfrm>
            <a:off x="6904300" y="2569633"/>
            <a:ext cx="4895056" cy="3124200"/>
          </a:xfrm>
        </p:spPr>
        <p:txBody>
          <a:bodyPr>
            <a:normAutofit fontScale="85000" lnSpcReduction="10000"/>
          </a:bodyPr>
          <a:lstStyle/>
          <a:p>
            <a:r>
              <a:rPr lang="en-US" sz="2000" dirty="0">
                <a:solidFill>
                  <a:srgbClr val="00B050"/>
                </a:solidFill>
                <a:effectLst>
                  <a:outerShdw blurRad="38100" dist="38100" dir="2700000" algn="tl">
                    <a:srgbClr val="000000">
                      <a:alpha val="43137"/>
                    </a:srgbClr>
                  </a:outerShdw>
                </a:effectLst>
              </a:rPr>
              <a:t>The MPH Practice Experience is a project or activity that immerses students in one or more aspects of public health operations under the guidance of a preceptor. It gives students an opportunity to apply what they are learning in a professional public health setting, while building skills, abilities and relationships.</a:t>
            </a:r>
          </a:p>
          <a:p>
            <a:endParaRPr lang="en-US" sz="2000" dirty="0">
              <a:solidFill>
                <a:srgbClr val="FF0000"/>
              </a:solidFill>
              <a:effectLst>
                <a:outerShdw blurRad="38100" dist="38100" dir="2700000" algn="tl">
                  <a:srgbClr val="000000">
                    <a:alpha val="43137"/>
                  </a:srgbClr>
                </a:outerShdw>
              </a:effectLst>
            </a:endParaRPr>
          </a:p>
          <a:p>
            <a:r>
              <a:rPr lang="en-US" sz="2000" dirty="0">
                <a:solidFill>
                  <a:srgbClr val="FF0000"/>
                </a:solidFill>
                <a:effectLst>
                  <a:outerShdw blurRad="38100" dist="38100" dir="2700000" algn="tl">
                    <a:srgbClr val="000000">
                      <a:alpha val="43137"/>
                    </a:srgbClr>
                  </a:outerShdw>
                </a:effectLst>
              </a:rPr>
              <a:t>Practice Experience is not administrative, shadowing, clinical, research, or an extension of a student worker position</a:t>
            </a:r>
            <a:endParaRPr lang="en-US" sz="2000" b="1" dirty="0">
              <a:solidFill>
                <a:srgbClr val="FF0000"/>
              </a:solidFill>
              <a:effectLst>
                <a:outerShdw blurRad="38100" dist="38100" dir="2700000" algn="tl">
                  <a:srgbClr val="000000">
                    <a:alpha val="43137"/>
                  </a:srgbClr>
                </a:outerShdw>
              </a:effectLst>
            </a:endParaRPr>
          </a:p>
          <a:p>
            <a:endParaRPr lang="en-US" sz="2000" dirty="0"/>
          </a:p>
        </p:txBody>
      </p:sp>
    </p:spTree>
    <p:extLst>
      <p:ext uri="{BB962C8B-B14F-4D97-AF65-F5344CB8AC3E}">
        <p14:creationId xmlns:p14="http://schemas.microsoft.com/office/powerpoint/2010/main" val="853661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1585911" y="169736"/>
            <a:ext cx="10018713" cy="1752599"/>
          </a:xfrm>
        </p:spPr>
        <p:txBody>
          <a:bodyPr/>
          <a:lstStyle/>
          <a:p>
            <a:r>
              <a:rPr lang="en-US" dirty="0"/>
              <a:t>Practice</a:t>
            </a:r>
            <a:r>
              <a:rPr lang="en-US" dirty="0">
                <a:latin typeface="Garamond" panose="02020404030301010803" pitchFamily="18" charset="0"/>
              </a:rPr>
              <a:t> Experience Requirements </a:t>
            </a:r>
            <a:br>
              <a:rPr lang="en-US" dirty="0">
                <a:latin typeface="Garamond" panose="02020404030301010803" pitchFamily="18" charset="0"/>
              </a:rPr>
            </a:br>
            <a:r>
              <a:rPr lang="en-US" sz="2000" dirty="0">
                <a:latin typeface="+mn-lt"/>
              </a:rPr>
              <a:t>200 practice hours| 3 Credits | 1 semester Fall &amp; Summer</a:t>
            </a:r>
          </a:p>
        </p:txBody>
      </p:sp>
      <p:sp>
        <p:nvSpPr>
          <p:cNvPr id="15" name="Text Placeholder 14"/>
          <p:cNvSpPr>
            <a:spLocks noGrp="1"/>
          </p:cNvSpPr>
          <p:nvPr>
            <p:ph type="body" idx="1"/>
          </p:nvPr>
        </p:nvSpPr>
        <p:spPr>
          <a:xfrm>
            <a:off x="2381250" y="1839119"/>
            <a:ext cx="4607188" cy="576262"/>
          </a:xfrm>
        </p:spPr>
        <p:txBody>
          <a:bodyPr/>
          <a:lstStyle/>
          <a:p>
            <a:r>
              <a:rPr lang="en-US" dirty="0"/>
              <a:t>Prerequisites</a:t>
            </a:r>
          </a:p>
        </p:txBody>
      </p:sp>
      <p:sp>
        <p:nvSpPr>
          <p:cNvPr id="12" name="Content Placeholder 11"/>
          <p:cNvSpPr>
            <a:spLocks noGrp="1"/>
          </p:cNvSpPr>
          <p:nvPr>
            <p:ph sz="half" idx="2"/>
          </p:nvPr>
        </p:nvSpPr>
        <p:spPr>
          <a:xfrm>
            <a:off x="2381250" y="2415380"/>
            <a:ext cx="3968750" cy="4442619"/>
          </a:xfrm>
        </p:spPr>
        <p:txBody>
          <a:bodyPr>
            <a:normAutofit/>
          </a:bodyPr>
          <a:lstStyle/>
          <a:p>
            <a:pPr marL="34290" indent="0">
              <a:buNone/>
            </a:pPr>
            <a:r>
              <a:rPr lang="en-US" sz="1500" b="1" dirty="0">
                <a:latin typeface="Garamond" panose="02020404030301010803" pitchFamily="18" charset="0"/>
              </a:rPr>
              <a:t>* Requirements for student starting prior to Fall 2024: </a:t>
            </a:r>
            <a:r>
              <a:rPr lang="en-US" sz="1500" dirty="0">
                <a:latin typeface="Garamond" panose="02020404030301010803" pitchFamily="18" charset="0"/>
              </a:rPr>
              <a:t>At least 9 credit hours including BIOS 6100 (MPH core) OR EPID 6210 (MPH core); Program-specific core (ENHS 6238, BCHS 6212, or HPSM 6268)</a:t>
            </a:r>
          </a:p>
          <a:p>
            <a:pPr marL="34290" indent="0">
              <a:buNone/>
            </a:pPr>
            <a:r>
              <a:rPr lang="en-US" sz="1500" b="1" dirty="0">
                <a:latin typeface="Garamond" panose="02020404030301010803" pitchFamily="18" charset="0"/>
              </a:rPr>
              <a:t>* Requirements for student starting Fall 2024: </a:t>
            </a:r>
            <a:r>
              <a:rPr lang="en-US" sz="1500" dirty="0">
                <a:latin typeface="Garamond" panose="02020404030301010803" pitchFamily="18" charset="0"/>
              </a:rPr>
              <a:t>At least 10 credit hours including PUBH 6120 plus 6 credit hours of program-required coursework.</a:t>
            </a:r>
          </a:p>
          <a:p>
            <a:pPr marL="34290" indent="0">
              <a:buNone/>
            </a:pPr>
            <a:r>
              <a:rPr lang="en-US" sz="1600" b="1" dirty="0">
                <a:latin typeface="Garamond" panose="02020404030301010803" pitchFamily="18" charset="0"/>
              </a:rPr>
              <a:t>* COVID Waiver</a:t>
            </a:r>
          </a:p>
          <a:p>
            <a:pPr marL="34290" indent="0">
              <a:buNone/>
            </a:pPr>
            <a:r>
              <a:rPr lang="en-US" sz="1600" b="1" dirty="0">
                <a:latin typeface="Garamond" panose="02020404030301010803" pitchFamily="18" charset="0"/>
              </a:rPr>
              <a:t>* SPH Code of Conduct</a:t>
            </a:r>
          </a:p>
          <a:p>
            <a:pPr marL="34290" indent="0">
              <a:buNone/>
            </a:pPr>
            <a:r>
              <a:rPr lang="en-US" sz="1600" b="1" dirty="0">
                <a:latin typeface="Garamond" panose="02020404030301010803" pitchFamily="18" charset="0"/>
              </a:rPr>
              <a:t>* Training</a:t>
            </a:r>
            <a:r>
              <a:rPr lang="en-US" sz="1600" dirty="0">
                <a:latin typeface="Garamond" panose="02020404030301010803" pitchFamily="18" charset="0"/>
              </a:rPr>
              <a:t> </a:t>
            </a:r>
          </a:p>
          <a:p>
            <a:pPr marL="377190" lvl="1" indent="0">
              <a:buNone/>
            </a:pPr>
            <a:r>
              <a:rPr lang="en-US" sz="1500" dirty="0">
                <a:latin typeface="Garamond" panose="02020404030301010803" pitchFamily="18" charset="0"/>
              </a:rPr>
              <a:t>-HIPAA </a:t>
            </a:r>
          </a:p>
          <a:p>
            <a:pPr marL="377190" lvl="1" indent="0">
              <a:buNone/>
            </a:pPr>
            <a:r>
              <a:rPr lang="en-US" sz="1500" dirty="0">
                <a:latin typeface="Garamond" panose="02020404030301010803" pitchFamily="18" charset="0"/>
              </a:rPr>
              <a:t>-CITI</a:t>
            </a:r>
          </a:p>
          <a:p>
            <a:pPr marL="34290" indent="0">
              <a:buNone/>
            </a:pPr>
            <a:r>
              <a:rPr lang="en-US" sz="1200" dirty="0">
                <a:latin typeface="Garamond" panose="02020404030301010803" pitchFamily="18" charset="0"/>
              </a:rPr>
              <a:t>* * This course is a prerequisite for the PUBH 6600 Integrated Learning Experience </a:t>
            </a:r>
          </a:p>
        </p:txBody>
      </p:sp>
      <p:graphicFrame>
        <p:nvGraphicFramePr>
          <p:cNvPr id="13" name="Content Placeholder 5" descr="Vertical Chevron List" title="SmartArt"/>
          <p:cNvGraphicFramePr>
            <a:graphicFrameLocks noGrp="1"/>
          </p:cNvGraphicFramePr>
          <p:nvPr>
            <p:ph sz="quarter" idx="4"/>
            <p:extLst>
              <p:ext uri="{D42A27DB-BD31-4B8C-83A1-F6EECF244321}">
                <p14:modId xmlns:p14="http://schemas.microsoft.com/office/powerpoint/2010/main" val="445122257"/>
              </p:ext>
            </p:extLst>
          </p:nvPr>
        </p:nvGraphicFramePr>
        <p:xfrm>
          <a:off x="7261224" y="1560577"/>
          <a:ext cx="4343400" cy="500929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56967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9045" y="84667"/>
            <a:ext cx="10018713" cy="1752599"/>
          </a:xfrm>
        </p:spPr>
        <p:txBody>
          <a:bodyPr>
            <a:normAutofit/>
          </a:bodyPr>
          <a:lstStyle/>
          <a:p>
            <a:pPr algn="ctr"/>
            <a:r>
              <a:rPr lang="en-US" sz="3600" dirty="0"/>
              <a:t>Practice Experience Planning</a:t>
            </a:r>
          </a:p>
        </p:txBody>
      </p:sp>
      <p:sp>
        <p:nvSpPr>
          <p:cNvPr id="3" name="Content Placeholder 2"/>
          <p:cNvSpPr>
            <a:spLocks noGrp="1"/>
          </p:cNvSpPr>
          <p:nvPr>
            <p:ph sz="half" idx="1"/>
          </p:nvPr>
        </p:nvSpPr>
        <p:spPr>
          <a:xfrm>
            <a:off x="1441979" y="1837266"/>
            <a:ext cx="4895055" cy="4368462"/>
          </a:xfrm>
        </p:spPr>
        <p:txBody>
          <a:bodyPr>
            <a:normAutofit fontScale="92500" lnSpcReduction="10000"/>
          </a:bodyPr>
          <a:lstStyle/>
          <a:p>
            <a:pPr marL="457200" indent="-457200">
              <a:buFont typeface="+mj-lt"/>
              <a:buAutoNum type="arabicPeriod"/>
            </a:pPr>
            <a:r>
              <a:rPr lang="en-US" dirty="0"/>
              <a:t>Start planning early (at least during prior semester)</a:t>
            </a:r>
          </a:p>
          <a:p>
            <a:pPr marL="457200" indent="-457200">
              <a:buFont typeface="+mj-lt"/>
              <a:buAutoNum type="arabicPeriod"/>
            </a:pPr>
            <a:r>
              <a:rPr lang="en-US" dirty="0"/>
              <a:t>Identify a site and preceptor</a:t>
            </a:r>
          </a:p>
          <a:p>
            <a:pPr marL="457200" indent="-457200">
              <a:buFont typeface="+mj-lt"/>
              <a:buAutoNum type="arabicPeriod"/>
            </a:pPr>
            <a:r>
              <a:rPr lang="en-US" dirty="0"/>
              <a:t>Develop your proposal</a:t>
            </a:r>
          </a:p>
          <a:p>
            <a:pPr marL="457200" indent="-457200">
              <a:buFont typeface="+mj-lt"/>
              <a:buAutoNum type="arabicPeriod"/>
            </a:pPr>
            <a:r>
              <a:rPr lang="en-US" dirty="0"/>
              <a:t>Submit documents to office for approval</a:t>
            </a:r>
          </a:p>
          <a:p>
            <a:pPr marL="749720" lvl="1" indent="-457200"/>
            <a:r>
              <a:rPr lang="en-US" dirty="0"/>
              <a:t>Proposal</a:t>
            </a:r>
          </a:p>
          <a:p>
            <a:pPr marL="749720" lvl="1" indent="-457200"/>
            <a:r>
              <a:rPr lang="en-US" dirty="0"/>
              <a:t>CITI &amp; HIPAA Training</a:t>
            </a:r>
          </a:p>
          <a:p>
            <a:pPr marL="749720" lvl="1" indent="-457200"/>
            <a:r>
              <a:rPr lang="en-US" dirty="0"/>
              <a:t>SPH Code of Conduct </a:t>
            </a:r>
          </a:p>
          <a:p>
            <a:pPr marL="749720" lvl="1" indent="-457200"/>
            <a:r>
              <a:rPr lang="en-US" dirty="0"/>
              <a:t>Preceptor – Student Agreement</a:t>
            </a:r>
          </a:p>
          <a:p>
            <a:pPr marL="457200" indent="-457200">
              <a:buFont typeface="+mj-lt"/>
              <a:buAutoNum type="arabicPeriod"/>
            </a:pPr>
            <a:r>
              <a:rPr lang="en-US" dirty="0"/>
              <a:t>Register</a:t>
            </a:r>
          </a:p>
          <a:p>
            <a:pPr marL="749720" lvl="1" indent="-457200"/>
            <a:r>
              <a:rPr lang="en-US" dirty="0"/>
              <a:t>Registration code comes from Registrar’s Office each semester and is disseminated to students once their proposal has been approved by the Practice Office</a:t>
            </a:r>
          </a:p>
        </p:txBody>
      </p:sp>
      <p:sp>
        <p:nvSpPr>
          <p:cNvPr id="10" name="Content Placeholder 9"/>
          <p:cNvSpPr>
            <a:spLocks noGrp="1"/>
          </p:cNvSpPr>
          <p:nvPr>
            <p:ph sz="half" idx="2"/>
          </p:nvPr>
        </p:nvSpPr>
        <p:spPr>
          <a:xfrm>
            <a:off x="6688401" y="1837266"/>
            <a:ext cx="4895056" cy="4368462"/>
          </a:xfrm>
        </p:spPr>
        <p:txBody>
          <a:bodyPr>
            <a:normAutofit fontScale="92500" lnSpcReduction="10000"/>
          </a:bodyPr>
          <a:lstStyle/>
          <a:p>
            <a:r>
              <a:rPr lang="en-US" dirty="0"/>
              <a:t>The Public Health Practice Office is available to help you along the way. </a:t>
            </a:r>
          </a:p>
          <a:p>
            <a:r>
              <a:rPr lang="en-US" dirty="0"/>
              <a:t>The didactic portion of the course will be held simultaneously with the practice experience placement </a:t>
            </a:r>
          </a:p>
          <a:p>
            <a:r>
              <a:rPr lang="en-US" dirty="0"/>
              <a:t>Reach out with any questions at any time.</a:t>
            </a:r>
          </a:p>
          <a:p>
            <a:r>
              <a:rPr lang="en-US" sz="1600" dirty="0"/>
              <a:t>*If the site is new and/or preceptor, student must submit New Site Data Form and/or submit preceptor CV/resume</a:t>
            </a:r>
          </a:p>
          <a:p>
            <a:endParaRPr lang="en-US" dirty="0"/>
          </a:p>
        </p:txBody>
      </p:sp>
    </p:spTree>
    <p:extLst>
      <p:ext uri="{BB962C8B-B14F-4D97-AF65-F5344CB8AC3E}">
        <p14:creationId xmlns:p14="http://schemas.microsoft.com/office/powerpoint/2010/main" val="3200616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2179" y="190501"/>
            <a:ext cx="10018713" cy="1752599"/>
          </a:xfrm>
        </p:spPr>
        <p:txBody>
          <a:bodyPr/>
          <a:lstStyle/>
          <a:p>
            <a:pPr algn="ctr"/>
            <a:r>
              <a:rPr lang="en-US" sz="3600" dirty="0">
                <a:solidFill>
                  <a:prstClr val="black">
                    <a:lumMod val="85000"/>
                    <a:lumOff val="15000"/>
                  </a:prstClr>
                </a:solidFill>
              </a:rPr>
              <a:t>Identifying a Site</a:t>
            </a:r>
          </a:p>
        </p:txBody>
      </p:sp>
      <p:sp>
        <p:nvSpPr>
          <p:cNvPr id="4" name="Text Placeholder 3"/>
          <p:cNvSpPr>
            <a:spLocks noGrp="1"/>
          </p:cNvSpPr>
          <p:nvPr>
            <p:ph type="body" idx="1"/>
          </p:nvPr>
        </p:nvSpPr>
        <p:spPr>
          <a:xfrm>
            <a:off x="1628245" y="1774825"/>
            <a:ext cx="4607188" cy="576262"/>
          </a:xfrm>
        </p:spPr>
        <p:txBody>
          <a:bodyPr/>
          <a:lstStyle/>
          <a:p>
            <a:r>
              <a:rPr lang="en-US" dirty="0"/>
              <a:t>Types of Placement Sites </a:t>
            </a:r>
          </a:p>
        </p:txBody>
      </p:sp>
      <p:sp>
        <p:nvSpPr>
          <p:cNvPr id="5" name="Content Placeholder 4"/>
          <p:cNvSpPr>
            <a:spLocks noGrp="1"/>
          </p:cNvSpPr>
          <p:nvPr>
            <p:ph sz="half" idx="2"/>
          </p:nvPr>
        </p:nvSpPr>
        <p:spPr>
          <a:xfrm>
            <a:off x="1628245" y="2394583"/>
            <a:ext cx="4895056" cy="3736709"/>
          </a:xfrm>
        </p:spPr>
        <p:txBody>
          <a:bodyPr>
            <a:normAutofit fontScale="92500" lnSpcReduction="10000"/>
          </a:bodyPr>
          <a:lstStyle/>
          <a:p>
            <a:pPr>
              <a:buFont typeface="Arial" panose="020B0604020202020204" pitchFamily="34" charset="0"/>
              <a:buChar char="•"/>
            </a:pPr>
            <a:r>
              <a:rPr lang="en-US" b="1" dirty="0"/>
              <a:t>Organization, center, or program</a:t>
            </a:r>
          </a:p>
          <a:p>
            <a:pPr lvl="1"/>
            <a:r>
              <a:rPr lang="en-US" sz="1400" dirty="0"/>
              <a:t>Government</a:t>
            </a:r>
          </a:p>
          <a:p>
            <a:pPr lvl="1"/>
            <a:r>
              <a:rPr lang="en-US" sz="1400" dirty="0"/>
              <a:t>Non-Profit</a:t>
            </a:r>
          </a:p>
          <a:p>
            <a:pPr lvl="1"/>
            <a:r>
              <a:rPr lang="en-US" sz="1400" dirty="0"/>
              <a:t>Private companies (environmental)</a:t>
            </a:r>
          </a:p>
          <a:p>
            <a:pPr>
              <a:buFont typeface="Arial" panose="020B0604020202020204" pitchFamily="34" charset="0"/>
              <a:buChar char="•"/>
            </a:pPr>
            <a:r>
              <a:rPr lang="en-US" b="1" dirty="0"/>
              <a:t>Devoted to health of populations</a:t>
            </a:r>
          </a:p>
          <a:p>
            <a:pPr lvl="1"/>
            <a:r>
              <a:rPr lang="en-US" sz="1300" dirty="0"/>
              <a:t>Prevention of disease</a:t>
            </a:r>
          </a:p>
          <a:p>
            <a:pPr lvl="1"/>
            <a:r>
              <a:rPr lang="en-US" sz="1300" dirty="0"/>
              <a:t>Promotion of health </a:t>
            </a:r>
          </a:p>
          <a:p>
            <a:pPr lvl="1"/>
            <a:r>
              <a:rPr lang="en-US" sz="1300" dirty="0"/>
              <a:t>Advocacy for healthcare programs/ delivery of service</a:t>
            </a:r>
          </a:p>
          <a:p>
            <a:pPr>
              <a:buFont typeface="Arial" panose="020B0604020202020204" pitchFamily="34" charset="0"/>
              <a:buChar char="•"/>
            </a:pPr>
            <a:r>
              <a:rPr lang="en-US" b="1" dirty="0"/>
              <a:t>Additional procedures/requirements for international sites </a:t>
            </a:r>
          </a:p>
          <a:p>
            <a:pPr lvl="1"/>
            <a:r>
              <a:rPr lang="en-US" sz="1300" dirty="0"/>
              <a:t>Start international PE planning early</a:t>
            </a:r>
          </a:p>
        </p:txBody>
      </p:sp>
      <p:sp>
        <p:nvSpPr>
          <p:cNvPr id="6" name="Text Placeholder 5"/>
          <p:cNvSpPr>
            <a:spLocks noGrp="1"/>
          </p:cNvSpPr>
          <p:nvPr>
            <p:ph type="body" sz="quarter" idx="3"/>
          </p:nvPr>
        </p:nvSpPr>
        <p:spPr>
          <a:xfrm>
            <a:off x="6880486" y="1774825"/>
            <a:ext cx="4622537" cy="576262"/>
          </a:xfrm>
        </p:spPr>
        <p:txBody>
          <a:bodyPr/>
          <a:lstStyle/>
          <a:p>
            <a:r>
              <a:rPr lang="en-US" dirty="0"/>
              <a:t>How to Find a Site</a:t>
            </a:r>
          </a:p>
        </p:txBody>
      </p:sp>
      <p:sp>
        <p:nvSpPr>
          <p:cNvPr id="7" name="Content Placeholder 6"/>
          <p:cNvSpPr>
            <a:spLocks noGrp="1"/>
          </p:cNvSpPr>
          <p:nvPr>
            <p:ph sz="quarter" idx="4"/>
          </p:nvPr>
        </p:nvSpPr>
        <p:spPr>
          <a:xfrm>
            <a:off x="6781535" y="2480942"/>
            <a:ext cx="4895056" cy="2908937"/>
          </a:xfrm>
        </p:spPr>
        <p:txBody>
          <a:bodyPr numCol="1">
            <a:normAutofit fontScale="92500" lnSpcReduction="10000"/>
          </a:bodyPr>
          <a:lstStyle/>
          <a:p>
            <a:pPr>
              <a:buFont typeface="Arial" panose="020B0604020202020204" pitchFamily="34" charset="0"/>
              <a:buChar char="•"/>
            </a:pPr>
            <a:r>
              <a:rPr lang="en-US" sz="1600" dirty="0"/>
              <a:t>Networking</a:t>
            </a:r>
          </a:p>
          <a:p>
            <a:pPr>
              <a:buFont typeface="Arial" panose="020B0604020202020204" pitchFamily="34" charset="0"/>
              <a:buChar char="•"/>
            </a:pPr>
            <a:r>
              <a:rPr lang="en-US" sz="1600" dirty="0"/>
              <a:t>Advisor</a:t>
            </a:r>
          </a:p>
          <a:p>
            <a:pPr>
              <a:buFont typeface="Arial" panose="020B0604020202020204" pitchFamily="34" charset="0"/>
              <a:buChar char="•"/>
            </a:pPr>
            <a:r>
              <a:rPr lang="en-US" sz="1600" dirty="0"/>
              <a:t>Peers</a:t>
            </a:r>
          </a:p>
          <a:p>
            <a:pPr>
              <a:buFont typeface="Arial" panose="020B0604020202020204" pitchFamily="34" charset="0"/>
              <a:buChar char="•"/>
            </a:pPr>
            <a:r>
              <a:rPr lang="en-US" sz="1600" dirty="0"/>
              <a:t>Volunteering</a:t>
            </a:r>
          </a:p>
          <a:p>
            <a:pPr>
              <a:buFont typeface="Arial" panose="020B0604020202020204" pitchFamily="34" charset="0"/>
              <a:buChar char="•"/>
            </a:pPr>
            <a:r>
              <a:rPr lang="en-US" sz="1600" dirty="0"/>
              <a:t>Email blast</a:t>
            </a:r>
          </a:p>
          <a:p>
            <a:pPr>
              <a:buFont typeface="Arial" panose="020B0604020202020204" pitchFamily="34" charset="0"/>
              <a:buChar char="•"/>
            </a:pPr>
            <a:r>
              <a:rPr lang="en-US" sz="1600" dirty="0"/>
              <a:t>Approved site list on Practice Experience spreadsheet</a:t>
            </a:r>
          </a:p>
          <a:p>
            <a:pPr>
              <a:buFont typeface="Arial" panose="020B0604020202020204" pitchFamily="34" charset="0"/>
              <a:buChar char="•"/>
            </a:pPr>
            <a:r>
              <a:rPr lang="en-US" sz="1600" dirty="0"/>
              <a:t>New sites must be reviewed for approval before a student can proceed </a:t>
            </a:r>
          </a:p>
          <a:p>
            <a:pPr>
              <a:buFont typeface="Arial" panose="020B0604020202020204" pitchFamily="34" charset="0"/>
              <a:buChar char="•"/>
            </a:pPr>
            <a:r>
              <a:rPr lang="en-US" sz="1600" dirty="0"/>
              <a:t>New Site Data forms are on the PE webpage.</a:t>
            </a:r>
          </a:p>
        </p:txBody>
      </p:sp>
    </p:spTree>
    <p:extLst>
      <p:ext uri="{BB962C8B-B14F-4D97-AF65-F5344CB8AC3E}">
        <p14:creationId xmlns:p14="http://schemas.microsoft.com/office/powerpoint/2010/main" val="29366670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72179" y="0"/>
            <a:ext cx="10018713" cy="1752599"/>
          </a:xfrm>
        </p:spPr>
        <p:txBody>
          <a:bodyPr>
            <a:normAutofit/>
          </a:bodyPr>
          <a:lstStyle/>
          <a:p>
            <a:pPr algn="ctr"/>
            <a:r>
              <a:rPr lang="en-US" sz="3600" dirty="0"/>
              <a:t>Practice Experience Preceptors</a:t>
            </a:r>
          </a:p>
        </p:txBody>
      </p:sp>
      <p:sp>
        <p:nvSpPr>
          <p:cNvPr id="3" name="Text Placeholder 2"/>
          <p:cNvSpPr>
            <a:spLocks noGrp="1"/>
          </p:cNvSpPr>
          <p:nvPr>
            <p:ph type="body" idx="1"/>
          </p:nvPr>
        </p:nvSpPr>
        <p:spPr>
          <a:xfrm>
            <a:off x="1772179" y="1752599"/>
            <a:ext cx="4607188" cy="576262"/>
          </a:xfrm>
        </p:spPr>
        <p:txBody>
          <a:bodyPr/>
          <a:lstStyle/>
          <a:p>
            <a:r>
              <a:rPr lang="en-US" dirty="0"/>
              <a:t>Role of the Preceptor</a:t>
            </a:r>
          </a:p>
        </p:txBody>
      </p:sp>
      <p:sp>
        <p:nvSpPr>
          <p:cNvPr id="4" name="Content Placeholder 3"/>
          <p:cNvSpPr>
            <a:spLocks noGrp="1"/>
          </p:cNvSpPr>
          <p:nvPr>
            <p:ph sz="half" idx="2"/>
          </p:nvPr>
        </p:nvSpPr>
        <p:spPr>
          <a:xfrm>
            <a:off x="1628245" y="2649540"/>
            <a:ext cx="4895056" cy="2455862"/>
          </a:xfrm>
        </p:spPr>
        <p:txBody>
          <a:bodyPr>
            <a:normAutofit fontScale="85000" lnSpcReduction="20000"/>
          </a:bodyPr>
          <a:lstStyle/>
          <a:p>
            <a:pPr>
              <a:buFont typeface="Arial" panose="020B0604020202020204" pitchFamily="34" charset="0"/>
              <a:buChar char="•"/>
            </a:pPr>
            <a:r>
              <a:rPr lang="en-US" dirty="0"/>
              <a:t>Orient the student to specific project goals and operational requirements</a:t>
            </a:r>
          </a:p>
          <a:p>
            <a:pPr>
              <a:buFont typeface="Arial" panose="020B0604020202020204" pitchFamily="34" charset="0"/>
              <a:buChar char="•"/>
            </a:pPr>
            <a:r>
              <a:rPr lang="en-US" dirty="0"/>
              <a:t>Explain the structure and function of the agency</a:t>
            </a:r>
          </a:p>
          <a:p>
            <a:pPr>
              <a:buFont typeface="Arial" panose="020B0604020202020204" pitchFamily="34" charset="0"/>
              <a:buChar char="•"/>
            </a:pPr>
            <a:r>
              <a:rPr lang="en-US" dirty="0"/>
              <a:t>Invite the student to agency, interagency, and community meetings</a:t>
            </a:r>
          </a:p>
          <a:p>
            <a:pPr>
              <a:buFont typeface="Arial" panose="020B0604020202020204" pitchFamily="34" charset="0"/>
              <a:buChar char="•"/>
            </a:pPr>
            <a:r>
              <a:rPr lang="en-US" dirty="0"/>
              <a:t>Supervise the student</a:t>
            </a:r>
          </a:p>
          <a:p>
            <a:pPr>
              <a:buFont typeface="Arial" panose="020B0604020202020204" pitchFamily="34" charset="0"/>
              <a:buChar char="•"/>
            </a:pPr>
            <a:r>
              <a:rPr lang="en-US" dirty="0"/>
              <a:t>Provide a model of professional work habits and attitudes</a:t>
            </a:r>
          </a:p>
          <a:p>
            <a:pPr>
              <a:buFont typeface="Arial" panose="020B0604020202020204" pitchFamily="34" charset="0"/>
              <a:buChar char="•"/>
            </a:pPr>
            <a:r>
              <a:rPr lang="en-US" dirty="0"/>
              <a:t>Evaluate student performance on forms provided </a:t>
            </a:r>
          </a:p>
          <a:p>
            <a:endParaRPr lang="en-US" dirty="0"/>
          </a:p>
        </p:txBody>
      </p:sp>
      <p:sp>
        <p:nvSpPr>
          <p:cNvPr id="5" name="Text Placeholder 4"/>
          <p:cNvSpPr>
            <a:spLocks noGrp="1"/>
          </p:cNvSpPr>
          <p:nvPr>
            <p:ph type="body" sz="quarter" idx="3"/>
          </p:nvPr>
        </p:nvSpPr>
        <p:spPr>
          <a:xfrm>
            <a:off x="6781535" y="1887328"/>
            <a:ext cx="5173042" cy="576262"/>
          </a:xfrm>
        </p:spPr>
        <p:txBody>
          <a:bodyPr/>
          <a:lstStyle/>
          <a:p>
            <a:r>
              <a:rPr lang="en-US" dirty="0"/>
              <a:t>Considerations for New Preceptors</a:t>
            </a:r>
          </a:p>
        </p:txBody>
      </p:sp>
      <p:sp>
        <p:nvSpPr>
          <p:cNvPr id="6" name="Content Placeholder 5"/>
          <p:cNvSpPr>
            <a:spLocks noGrp="1"/>
          </p:cNvSpPr>
          <p:nvPr>
            <p:ph sz="quarter" idx="4"/>
          </p:nvPr>
        </p:nvSpPr>
        <p:spPr>
          <a:xfrm>
            <a:off x="6713845" y="2578566"/>
            <a:ext cx="4895056" cy="2455862"/>
          </a:xfrm>
        </p:spPr>
        <p:txBody>
          <a:bodyPr>
            <a:normAutofit fontScale="85000" lnSpcReduction="20000"/>
          </a:bodyPr>
          <a:lstStyle/>
          <a:p>
            <a:pPr>
              <a:buFont typeface="Arial" panose="020B0604020202020204" pitchFamily="34" charset="0"/>
              <a:buChar char="•"/>
            </a:pPr>
            <a:r>
              <a:rPr lang="en-US" dirty="0"/>
              <a:t>If the preceptor has never served in this role before, they must submit CV/resume to be reviewed for approval by PE course director. </a:t>
            </a:r>
          </a:p>
          <a:p>
            <a:pPr>
              <a:buFont typeface="Arial" panose="020B0604020202020204" pitchFamily="34" charset="0"/>
              <a:buChar char="•"/>
            </a:pPr>
            <a:r>
              <a:rPr lang="en-US" dirty="0"/>
              <a:t>Must be an experienced, practicing public health professional</a:t>
            </a:r>
          </a:p>
          <a:p>
            <a:pPr lvl="1"/>
            <a:r>
              <a:rPr lang="en-US" sz="1400" dirty="0"/>
              <a:t>MPH (or equivalent degree) plus 3 years professional public health experience</a:t>
            </a:r>
          </a:p>
          <a:p>
            <a:pPr lvl="1"/>
            <a:r>
              <a:rPr lang="en-US" sz="1400" dirty="0"/>
              <a:t>Bachelor’s in related field plus 5 years of professional public health experience</a:t>
            </a:r>
          </a:p>
          <a:p>
            <a:endParaRPr lang="en-US" dirty="0"/>
          </a:p>
        </p:txBody>
      </p:sp>
      <p:pic>
        <p:nvPicPr>
          <p:cNvPr id="8" name="Picture 7">
            <a:extLst>
              <a:ext uri="{FF2B5EF4-FFF2-40B4-BE49-F238E27FC236}">
                <a16:creationId xmlns:a16="http://schemas.microsoft.com/office/drawing/2014/main" id="{6D570A2A-2651-4669-B697-23E47B883E0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99313" y="5187504"/>
            <a:ext cx="2847975" cy="1609725"/>
          </a:xfrm>
          <a:prstGeom prst="rect">
            <a:avLst/>
          </a:prstGeom>
        </p:spPr>
      </p:pic>
    </p:spTree>
    <p:extLst>
      <p:ext uri="{BB962C8B-B14F-4D97-AF65-F5344CB8AC3E}">
        <p14:creationId xmlns:p14="http://schemas.microsoft.com/office/powerpoint/2010/main" val="3041580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TM03457496[[fn=Parallax]]</Template>
  <TotalTime>349</TotalTime>
  <Words>4251</Words>
  <Application>Microsoft Office PowerPoint</Application>
  <PresentationFormat>Widescreen</PresentationFormat>
  <Paragraphs>348</Paragraphs>
  <Slides>22</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Arial Narrow</vt:lpstr>
      <vt:lpstr>Calibri</vt:lpstr>
      <vt:lpstr>Corbel</vt:lpstr>
      <vt:lpstr>Garamond</vt:lpstr>
      <vt:lpstr>Times New Roman</vt:lpstr>
      <vt:lpstr>Parallax</vt:lpstr>
      <vt:lpstr>Practice Experience  Information Session</vt:lpstr>
      <vt:lpstr>PowerPoint Presentation</vt:lpstr>
      <vt:lpstr>PowerPoint Presentation</vt:lpstr>
      <vt:lpstr>Practice Experience</vt:lpstr>
      <vt:lpstr>Defining Practice Experience</vt:lpstr>
      <vt:lpstr>Practice Experience Requirements  200 practice hours| 3 Credits | 1 semester Fall &amp; Summer</vt:lpstr>
      <vt:lpstr>Practice Experience Planning</vt:lpstr>
      <vt:lpstr>Identifying a Site</vt:lpstr>
      <vt:lpstr>Practice Experience Preceptors</vt:lpstr>
      <vt:lpstr>Competency-Driven Experiential Learning  </vt:lpstr>
      <vt:lpstr>Foundational Competencies</vt:lpstr>
      <vt:lpstr>Program Specific Competencies</vt:lpstr>
      <vt:lpstr>Program Specific Competencies</vt:lpstr>
      <vt:lpstr>Program Specific Competencies</vt:lpstr>
      <vt:lpstr>Program Specific Competencies</vt:lpstr>
      <vt:lpstr>What if my competency contains the word “and?”</vt:lpstr>
      <vt:lpstr>Deliverables “Products” Mapping</vt:lpstr>
      <vt:lpstr>Deliverables Map Example</vt:lpstr>
      <vt:lpstr>Procedures and Forms</vt:lpstr>
      <vt:lpstr>Integration with Culminating Experience (PUBH 6600)</vt:lpstr>
      <vt:lpstr>Integration with Culminating Experience (PUBH 6600)</vt:lpstr>
      <vt:lpstr>Practice Experience Resources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Practice Experience  Information Session</dc:title>
  <dc:creator>Merritt, Yvette W.</dc:creator>
  <cp:lastModifiedBy>Merritt, Yvette W.</cp:lastModifiedBy>
  <cp:revision>25</cp:revision>
  <dcterms:created xsi:type="dcterms:W3CDTF">2023-02-08T22:06:16Z</dcterms:created>
  <dcterms:modified xsi:type="dcterms:W3CDTF">2024-10-29T17:44:37Z</dcterms:modified>
</cp:coreProperties>
</file>