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73" r:id="rId5"/>
    <p:sldId id="274" r:id="rId6"/>
    <p:sldId id="262" r:id="rId7"/>
    <p:sldId id="263" r:id="rId8"/>
    <p:sldId id="264" r:id="rId9"/>
    <p:sldId id="272" r:id="rId10"/>
    <p:sldId id="269" r:id="rId11"/>
    <p:sldId id="265" r:id="rId12"/>
    <p:sldId id="271" r:id="rId13"/>
    <p:sldId id="266" r:id="rId14"/>
    <p:sldId id="27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3" autoAdjust="0"/>
    <p:restoredTop sz="89760" autoAdjust="0"/>
  </p:normalViewPr>
  <p:slideViewPr>
    <p:cSldViewPr snapToGrid="0">
      <p:cViewPr varScale="1">
        <p:scale>
          <a:sx n="67" d="100"/>
          <a:sy n="67" d="100"/>
        </p:scale>
        <p:origin x="58" y="1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sm51324\Desktop\Run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sm51324\Desktop\Run%20Char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sm51324\Desktop\Run%20Char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sm51324\Desktop\Run%20Char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sm51324\Desktop\Run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sm51324\Desktop\Run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sm51324\Desktop\Run%20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sm51324\Desktop\Run%20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sm51324\Desktop\Run%20Cha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sm51324\Desktop\Run%20Char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sm51324\Desktop\Region%20Po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fsu01\redirfold$\RedirectedFolders$\sm51324\Desktop\Region%20Pop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ACLA 30-Day Follow-up Annual Rates: 2022 - 2024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'Run Charts'!$N$100</c:f>
              <c:strCache>
                <c:ptCount val="1"/>
                <c:pt idx="0">
                  <c:v>FUA Rate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92104111986002E-2"/>
                  <c:y val="-3.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E8-4C8F-BAF1-1B6F0425748D}"/>
                </c:ext>
              </c:extLst>
            </c:dLbl>
            <c:dLbl>
              <c:idx val="1"/>
              <c:layout>
                <c:manualLayout>
                  <c:x val="-3.097659667541551E-2"/>
                  <c:y val="3.1249999999999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C8F-BAF1-1B6F0425748D}"/>
                </c:ext>
              </c:extLst>
            </c:dLbl>
            <c:dLbl>
              <c:idx val="2"/>
              <c:layout>
                <c:manualLayout>
                  <c:x val="-2.9240485564304589E-2"/>
                  <c:y val="-3.819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E8-4C8F-BAF1-1B6F04257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Charts'!$O$99:$Q$99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Charts'!$O$100:$Q$100</c:f>
              <c:numCache>
                <c:formatCode>0%</c:formatCode>
                <c:ptCount val="3"/>
                <c:pt idx="0">
                  <c:v>0.28999999999999998</c:v>
                </c:pt>
                <c:pt idx="1">
                  <c:v>0.2</c:v>
                </c:pt>
                <c:pt idx="2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E8-4C8F-BAF1-1B6F0425748D}"/>
            </c:ext>
          </c:extLst>
        </c:ser>
        <c:ser>
          <c:idx val="1"/>
          <c:order val="1"/>
          <c:tx>
            <c:strRef>
              <c:f>'Run Charts'!$N$101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E8-4C8F-BAF1-1B6F0425748D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E8-4C8F-BAF1-1B6F0425748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E8-4C8F-BAF1-1B6F042574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E8-4C8F-BAF1-1B6F0425748D}"/>
                </c:ext>
              </c:extLst>
            </c:dLbl>
            <c:dLbl>
              <c:idx val="2"/>
              <c:layout>
                <c:manualLayout>
                  <c:x val="-4.197151137357958E-3"/>
                  <c:y val="-2.4305555555555556E-2"/>
                </c:manualLayout>
              </c:layout>
              <c:tx>
                <c:rich>
                  <a:bodyPr/>
                  <a:lstStyle/>
                  <a:p>
                    <a:fld id="{F18FED73-4307-4C9A-9BF9-D1BCACBFFA8C}" type="VALUE">
                      <a:rPr lang="en-US" sz="20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AE8-4C8F-BAF1-1B6F04257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Charts'!$O$99:$Q$99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Charts'!$O$101:$Q$101</c:f>
              <c:numCache>
                <c:formatCode>0.00%</c:formatCode>
                <c:ptCount val="3"/>
                <c:pt idx="0">
                  <c:v>0.3634</c:v>
                </c:pt>
                <c:pt idx="1">
                  <c:v>0.3634</c:v>
                </c:pt>
                <c:pt idx="2">
                  <c:v>0.3634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AE8-4C8F-BAF1-1B6F042574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11740248"/>
        <c:axId val="1311748168"/>
      </c:lineChart>
      <c:catAx>
        <c:axId val="131174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748168"/>
        <c:crosses val="autoZero"/>
        <c:auto val="1"/>
        <c:lblAlgn val="ctr"/>
        <c:lblOffset val="100"/>
        <c:noMultiLvlLbl val="0"/>
      </c:catAx>
      <c:valAx>
        <c:axId val="13117481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174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Follow-up Based on</a:t>
            </a:r>
            <a:r>
              <a:rPr lang="en-US" sz="1800" baseline="0" dirty="0"/>
              <a:t> </a:t>
            </a:r>
            <a:r>
              <a:rPr lang="en-US" sz="1800" dirty="0"/>
              <a:t>Pharmacotherapy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'Run Charts'!$A$63</c:f>
              <c:strCache>
                <c:ptCount val="1"/>
                <c:pt idx="0">
                  <c:v>No Drugs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364603055199352E-2"/>
                  <c:y val="-1.8016974259607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7A-459A-A295-369542105FA3}"/>
                </c:ext>
              </c:extLst>
            </c:dLbl>
            <c:dLbl>
              <c:idx val="1"/>
              <c:layout>
                <c:manualLayout>
                  <c:x val="-2.2405826654899649E-2"/>
                  <c:y val="-3.303111947594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7A-459A-A295-369542105FA3}"/>
                </c:ext>
              </c:extLst>
            </c:dLbl>
            <c:dLbl>
              <c:idx val="2"/>
              <c:layout>
                <c:manualLayout>
                  <c:x val="-1.2064675891099811E-2"/>
                  <c:y val="-6.0056580865359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7A-459A-A295-369542105F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Charts'!$B$62:$D$62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Charts'!$B$63:$D$63</c:f>
              <c:numCache>
                <c:formatCode>0%</c:formatCode>
                <c:ptCount val="3"/>
                <c:pt idx="0">
                  <c:v>0.2432</c:v>
                </c:pt>
                <c:pt idx="1">
                  <c:v>0.16819999999999999</c:v>
                </c:pt>
                <c:pt idx="2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7A-459A-A295-369542105FA3}"/>
            </c:ext>
          </c:extLst>
        </c:ser>
        <c:ser>
          <c:idx val="1"/>
          <c:order val="1"/>
          <c:tx>
            <c:strRef>
              <c:f>'Run Charts'!$A$64</c:f>
              <c:strCache>
                <c:ptCount val="1"/>
                <c:pt idx="0">
                  <c:v>Pharmacotherapy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811653309799332E-2"/>
                  <c:y val="-6.005658086535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7A-459A-A295-369542105FA3}"/>
                </c:ext>
              </c:extLst>
            </c:dLbl>
            <c:dLbl>
              <c:idx val="1"/>
              <c:layout>
                <c:manualLayout>
                  <c:x val="-4.3088128182499325E-2"/>
                  <c:y val="1.8016974259607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7A-459A-A295-369542105FA3}"/>
                </c:ext>
              </c:extLst>
            </c:dLbl>
            <c:dLbl>
              <c:idx val="2"/>
              <c:layout>
                <c:manualLayout>
                  <c:x val="-1.2064675891099811E-2"/>
                  <c:y val="-6.0056580865358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7A-459A-A295-369542105F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Charts'!$B$62:$D$62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Charts'!$B$64:$D$64</c:f>
              <c:numCache>
                <c:formatCode>0.00%</c:formatCode>
                <c:ptCount val="3"/>
                <c:pt idx="0" formatCode="0%">
                  <c:v>0.92230000000000001</c:v>
                </c:pt>
                <c:pt idx="1">
                  <c:v>0.86439999999999995</c:v>
                </c:pt>
                <c:pt idx="2" formatCode="0%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7A-459A-A295-369542105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7619304"/>
        <c:axId val="997610304"/>
      </c:lineChart>
      <c:catAx>
        <c:axId val="99761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610304"/>
        <c:crosses val="autoZero"/>
        <c:auto val="1"/>
        <c:lblAlgn val="ctr"/>
        <c:lblOffset val="100"/>
        <c:noMultiLvlLbl val="0"/>
      </c:catAx>
      <c:valAx>
        <c:axId val="9976103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9761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Pharmacotherapy 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'Run Charts'!$Q$63</c:f>
              <c:strCache>
                <c:ptCount val="1"/>
                <c:pt idx="0">
                  <c:v>No Drugs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Charts'!$R$62:$T$62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Charts'!$R$63:$T$63</c:f>
              <c:numCache>
                <c:formatCode>General</c:formatCode>
                <c:ptCount val="3"/>
                <c:pt idx="0">
                  <c:v>1106</c:v>
                </c:pt>
                <c:pt idx="1">
                  <c:v>186</c:v>
                </c:pt>
                <c:pt idx="2">
                  <c:v>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8-41DC-AD12-86DF93337F8E}"/>
            </c:ext>
          </c:extLst>
        </c:ser>
        <c:ser>
          <c:idx val="1"/>
          <c:order val="1"/>
          <c:tx>
            <c:strRef>
              <c:f>'Run Charts'!$Q$64</c:f>
              <c:strCache>
                <c:ptCount val="1"/>
                <c:pt idx="0">
                  <c:v>Pharmacotherapy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Charts'!$R$62:$T$62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Charts'!$R$64:$T$64</c:f>
              <c:numCache>
                <c:formatCode>General</c:formatCode>
                <c:ptCount val="3"/>
                <c:pt idx="0">
                  <c:v>59</c:v>
                </c:pt>
                <c:pt idx="1">
                  <c:v>51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8-41DC-AD12-86DF93337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2712648"/>
        <c:axId val="1072708688"/>
      </c:barChart>
      <c:catAx>
        <c:axId val="107271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708688"/>
        <c:crosses val="autoZero"/>
        <c:auto val="1"/>
        <c:lblAlgn val="ctr"/>
        <c:lblOffset val="100"/>
        <c:noMultiLvlLbl val="0"/>
      </c:catAx>
      <c:valAx>
        <c:axId val="107270868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Patient</a:t>
                </a:r>
                <a:r>
                  <a:rPr lang="en-US" baseline="0" dirty="0"/>
                  <a:t> Population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07271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chemeClr val="tx1"/>
                </a:solidFill>
              </a:rPr>
              <a:t>Prior ED Visits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'Run Charts'!$A$82</c:f>
              <c:strCache>
                <c:ptCount val="1"/>
                <c:pt idx="0">
                  <c:v>1 to 2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835157594992714E-2"/>
                  <c:y val="8.4113758891552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F6-4800-867B-35961AD8FE1E}"/>
                </c:ext>
              </c:extLst>
            </c:dLbl>
            <c:dLbl>
              <c:idx val="1"/>
              <c:layout>
                <c:manualLayout>
                  <c:x val="-1.6945052531664232E-2"/>
                  <c:y val="2.2430335704413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F6-4800-867B-35961AD8FE1E}"/>
                </c:ext>
              </c:extLst>
            </c:dLbl>
            <c:dLbl>
              <c:idx val="2"/>
              <c:layout>
                <c:manualLayout>
                  <c:x val="-1.6945052531664232E-2"/>
                  <c:y val="1.9626543741362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F6-4800-867B-35961AD8F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Charts'!$B$81:$D$81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Charts'!$B$82:$D$82</c:f>
              <c:numCache>
                <c:formatCode>0%</c:formatCode>
                <c:ptCount val="3"/>
                <c:pt idx="0">
                  <c:v>0.33</c:v>
                </c:pt>
                <c:pt idx="1">
                  <c:v>0.22</c:v>
                </c:pt>
                <c:pt idx="2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F6-4800-867B-35961AD8FE1E}"/>
            </c:ext>
          </c:extLst>
        </c:ser>
        <c:ser>
          <c:idx val="1"/>
          <c:order val="1"/>
          <c:tx>
            <c:strRef>
              <c:f>'Run Charts'!$A$83</c:f>
              <c:strCache>
                <c:ptCount val="1"/>
                <c:pt idx="0">
                  <c:v>3 to 5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334063037997077E-2"/>
                  <c:y val="-1.962654374136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F6-4800-867B-35961AD8FE1E}"/>
                </c:ext>
              </c:extLst>
            </c:dLbl>
            <c:dLbl>
              <c:idx val="1"/>
              <c:layout>
                <c:manualLayout>
                  <c:x val="-3.0501094556995619E-2"/>
                  <c:y val="2.2430335704413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F6-4800-867B-35961AD8FE1E}"/>
                </c:ext>
              </c:extLst>
            </c:dLbl>
            <c:dLbl>
              <c:idx val="2"/>
              <c:layout>
                <c:manualLayout>
                  <c:x val="-1.6945052531664232E-2"/>
                  <c:y val="-2.8037919630518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F6-4800-867B-35961AD8F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Charts'!$B$81:$D$81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Charts'!$B$83:$D$83</c:f>
              <c:numCache>
                <c:formatCode>0%</c:formatCode>
                <c:ptCount val="3"/>
                <c:pt idx="0">
                  <c:v>0.45</c:v>
                </c:pt>
                <c:pt idx="1">
                  <c:v>0.1</c:v>
                </c:pt>
                <c:pt idx="2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F6-4800-867B-35961AD8FE1E}"/>
            </c:ext>
          </c:extLst>
        </c:ser>
        <c:ser>
          <c:idx val="2"/>
          <c:order val="2"/>
          <c:tx>
            <c:strRef>
              <c:f>'Run Charts'!$A$84</c:f>
              <c:strCache>
                <c:ptCount val="1"/>
                <c:pt idx="0">
                  <c:v>6+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529662848159117E-2"/>
                  <c:y val="-1.1215167852207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F6-4800-867B-35961AD8FE1E}"/>
                </c:ext>
              </c:extLst>
            </c:dLbl>
            <c:dLbl>
              <c:idx val="1"/>
              <c:layout>
                <c:manualLayout>
                  <c:x val="-2.8806589303829257E-2"/>
                  <c:y val="-3.0841711593569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F6-4800-867B-35961AD8FE1E}"/>
                </c:ext>
              </c:extLst>
            </c:dLbl>
            <c:dLbl>
              <c:idx val="2"/>
              <c:layout>
                <c:manualLayout>
                  <c:x val="-3.7279115569661313E-2"/>
                  <c:y val="-3.3645503556621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F6-4800-867B-35961AD8F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Charts'!$B$81:$D$81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Charts'!$B$84:$D$84</c:f>
              <c:numCache>
                <c:formatCode>0%</c:formatCode>
                <c:ptCount val="3"/>
                <c:pt idx="0">
                  <c:v>0.4</c:v>
                </c:pt>
                <c:pt idx="1">
                  <c:v>0.33</c:v>
                </c:pt>
                <c:pt idx="2">
                  <c:v>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F6-4800-867B-35961AD8F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1746368"/>
        <c:axId val="1311747808"/>
      </c:lineChart>
      <c:catAx>
        <c:axId val="131174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747808"/>
        <c:crosses val="autoZero"/>
        <c:auto val="1"/>
        <c:lblAlgn val="ctr"/>
        <c:lblOffset val="100"/>
        <c:noMultiLvlLbl val="0"/>
      </c:catAx>
      <c:valAx>
        <c:axId val="13117478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174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Population of Prior</a:t>
            </a:r>
            <a:r>
              <a:rPr lang="en-US" baseline="0" dirty="0"/>
              <a:t> ED Visitors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'Run Charts'!$O$82</c:f>
              <c:strCache>
                <c:ptCount val="1"/>
                <c:pt idx="0">
                  <c:v>1 to 2 Visits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Charts'!$P$81:$R$81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Charts'!$P$82:$R$82</c:f>
              <c:numCache>
                <c:formatCode>General</c:formatCode>
                <c:ptCount val="3"/>
                <c:pt idx="0">
                  <c:v>464</c:v>
                </c:pt>
                <c:pt idx="1">
                  <c:v>343</c:v>
                </c:pt>
                <c:pt idx="2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C-4953-B9A5-D2871358E905}"/>
            </c:ext>
          </c:extLst>
        </c:ser>
        <c:ser>
          <c:idx val="1"/>
          <c:order val="1"/>
          <c:tx>
            <c:strRef>
              <c:f>'Run Charts'!$O$83</c:f>
              <c:strCache>
                <c:ptCount val="1"/>
                <c:pt idx="0">
                  <c:v>3 to 5 Visits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Charts'!$P$81:$R$81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Charts'!$P$83:$R$83</c:f>
              <c:numCache>
                <c:formatCode>General</c:formatCode>
                <c:ptCount val="3"/>
                <c:pt idx="0">
                  <c:v>42</c:v>
                </c:pt>
                <c:pt idx="1">
                  <c:v>31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FC-4953-B9A5-D2871358E905}"/>
            </c:ext>
          </c:extLst>
        </c:ser>
        <c:ser>
          <c:idx val="2"/>
          <c:order val="2"/>
          <c:tx>
            <c:strRef>
              <c:f>'Run Charts'!$O$84</c:f>
              <c:strCache>
                <c:ptCount val="1"/>
                <c:pt idx="0">
                  <c:v>6 Visits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925337632079971E-17"/>
                  <c:y val="-2.31481481481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FC-4953-B9A5-D2871358E905}"/>
                </c:ext>
              </c:extLst>
            </c:dLbl>
            <c:dLbl>
              <c:idx val="1"/>
              <c:layout>
                <c:manualLayout>
                  <c:x val="-1.0185067526415994E-16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FC-4953-B9A5-D2871358E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Charts'!$P$81:$R$81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Charts'!$P$84:$R$84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FC-4953-B9A5-D2871358E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762568"/>
        <c:axId val="1311752488"/>
      </c:barChart>
      <c:catAx>
        <c:axId val="1311762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752488"/>
        <c:crosses val="autoZero"/>
        <c:auto val="1"/>
        <c:lblAlgn val="ctr"/>
        <c:lblOffset val="100"/>
        <c:noMultiLvlLbl val="0"/>
      </c:catAx>
      <c:valAx>
        <c:axId val="131175248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Patient 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31176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 Follow-Up Rate by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'Run Charts'!$A$19</c:f>
              <c:strCache>
                <c:ptCount val="1"/>
                <c:pt idx="0">
                  <c:v>13 to 18 Y.O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6214872739537396E-2"/>
                  <c:y val="1.2261788331575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96-4BA2-86BB-D7BB877209B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96-4BA2-86BB-D7BB877209B8}"/>
                </c:ext>
              </c:extLst>
            </c:dLbl>
            <c:dLbl>
              <c:idx val="2"/>
              <c:layout>
                <c:manualLayout>
                  <c:x val="-1.9743625796775403E-2"/>
                  <c:y val="1.8880692113643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96-4BA2-86BB-D7BB87720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Charts'!$B$18:$D$18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Charts'!$B$19:$D$19</c:f>
              <c:numCache>
                <c:formatCode>0%</c:formatCode>
                <c:ptCount val="3"/>
                <c:pt idx="0">
                  <c:v>0.18</c:v>
                </c:pt>
                <c:pt idx="1">
                  <c:v>0.22</c:v>
                </c:pt>
                <c:pt idx="2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96-4BA2-86BB-D7BB877209B8}"/>
            </c:ext>
          </c:extLst>
        </c:ser>
        <c:ser>
          <c:idx val="1"/>
          <c:order val="1"/>
          <c:tx>
            <c:strRef>
              <c:f>'Run Charts'!$A$20</c:f>
              <c:strCache>
                <c:ptCount val="1"/>
                <c:pt idx="0">
                  <c:v>19 to 40 Y.O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060563038487342E-2"/>
                  <c:y val="1.8555485591029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96-4BA2-86BB-D7BB877209B8}"/>
                </c:ext>
              </c:extLst>
            </c:dLbl>
            <c:dLbl>
              <c:idx val="1"/>
              <c:layout>
                <c:manualLayout>
                  <c:x val="-2.849712719733569E-2"/>
                  <c:y val="1.5733910094703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96-4BA2-86BB-D7BB877209B8}"/>
                </c:ext>
              </c:extLst>
            </c:dLbl>
            <c:dLbl>
              <c:idx val="2"/>
              <c:layout>
                <c:manualLayout>
                  <c:x val="-1.2838673255356951E-2"/>
                  <c:y val="-4.7742814653762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394357019127292E-2"/>
                      <c:h val="6.40788670340123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396-4BA2-86BB-D7BB87720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Charts'!$B$18:$D$18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Charts'!$B$20:$D$20</c:f>
              <c:numCache>
                <c:formatCode>0%</c:formatCode>
                <c:ptCount val="3"/>
                <c:pt idx="0">
                  <c:v>0.28999999999999998</c:v>
                </c:pt>
                <c:pt idx="1">
                  <c:v>0.19</c:v>
                </c:pt>
                <c:pt idx="2">
                  <c:v>0.21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96-4BA2-86BB-D7BB877209B8}"/>
            </c:ext>
          </c:extLst>
        </c:ser>
        <c:ser>
          <c:idx val="2"/>
          <c:order val="2"/>
          <c:tx>
            <c:strRef>
              <c:f>'Run Charts'!$A$21</c:f>
              <c:strCache>
                <c:ptCount val="1"/>
                <c:pt idx="0">
                  <c:v>41+ Y.O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944878031197077E-2"/>
                  <c:y val="-2.9081106324176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394357019127292E-2"/>
                      <c:h val="8.23089856781125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96-4BA2-86BB-D7BB877209B8}"/>
                </c:ext>
              </c:extLst>
            </c:dLbl>
            <c:dLbl>
              <c:idx val="1"/>
              <c:layout>
                <c:manualLayout>
                  <c:x val="-2.3245026356999494E-2"/>
                  <c:y val="-1.8880692113643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96-4BA2-86BB-D7BB877209B8}"/>
                </c:ext>
              </c:extLst>
            </c:dLbl>
            <c:dLbl>
              <c:idx val="2"/>
              <c:layout>
                <c:manualLayout>
                  <c:x val="-2.684421844303533E-2"/>
                  <c:y val="-2.4740567707904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96-4BA2-86BB-D7BB87720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Charts'!$B$18:$D$18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Charts'!$B$21:$D$21</c:f>
              <c:numCache>
                <c:formatCode>0%</c:formatCode>
                <c:ptCount val="3"/>
                <c:pt idx="0">
                  <c:v>0.31</c:v>
                </c:pt>
                <c:pt idx="1">
                  <c:v>0.22</c:v>
                </c:pt>
                <c:pt idx="2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96-4BA2-86BB-D7BB877209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41378104"/>
        <c:axId val="624950096"/>
      </c:lineChart>
      <c:catAx>
        <c:axId val="64137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950096"/>
        <c:crosses val="autoZero"/>
        <c:auto val="1"/>
        <c:lblAlgn val="ctr"/>
        <c:lblOffset val="100"/>
        <c:noMultiLvlLbl val="0"/>
      </c:catAx>
      <c:valAx>
        <c:axId val="624950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4137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Ages of Patient 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'Run Charts'!$P$23</c:f>
              <c:strCache>
                <c:ptCount val="1"/>
                <c:pt idx="0">
                  <c:v>13 to 18 Y.O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Charts'!$Q$22:$S$22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Charts'!$Q$23:$S$23</c:f>
              <c:numCache>
                <c:formatCode>General</c:formatCode>
                <c:ptCount val="3"/>
                <c:pt idx="0">
                  <c:v>63</c:v>
                </c:pt>
                <c:pt idx="1">
                  <c:v>13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5-43BA-8DB6-0FDB23BB48D9}"/>
            </c:ext>
          </c:extLst>
        </c:ser>
        <c:ser>
          <c:idx val="1"/>
          <c:order val="1"/>
          <c:tx>
            <c:strRef>
              <c:f>'Run Charts'!$P$24</c:f>
              <c:strCache>
                <c:ptCount val="1"/>
                <c:pt idx="0">
                  <c:v>19 to 40 Y.O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Charts'!$Q$22:$S$22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Charts'!$Q$24:$S$24</c:f>
              <c:numCache>
                <c:formatCode>General</c:formatCode>
                <c:ptCount val="3"/>
                <c:pt idx="0">
                  <c:v>836</c:v>
                </c:pt>
                <c:pt idx="1">
                  <c:v>127</c:v>
                </c:pt>
                <c:pt idx="2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25-43BA-8DB6-0FDB23BB48D9}"/>
            </c:ext>
          </c:extLst>
        </c:ser>
        <c:ser>
          <c:idx val="2"/>
          <c:order val="2"/>
          <c:tx>
            <c:strRef>
              <c:f>'Run Charts'!$P$25</c:f>
              <c:strCache>
                <c:ptCount val="1"/>
                <c:pt idx="0">
                  <c:v>41+ Y.O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Charts'!$Q$22:$S$22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Charts'!$Q$25:$S$25</c:f>
              <c:numCache>
                <c:formatCode>General</c:formatCode>
                <c:ptCount val="3"/>
                <c:pt idx="0">
                  <c:v>595</c:v>
                </c:pt>
                <c:pt idx="1">
                  <c:v>97</c:v>
                </c:pt>
                <c:pt idx="2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25-43BA-8DB6-0FDB23BB4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5191208"/>
        <c:axId val="635191928"/>
      </c:barChart>
      <c:catAx>
        <c:axId val="63519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191928"/>
        <c:crosses val="autoZero"/>
        <c:auto val="1"/>
        <c:lblAlgn val="ctr"/>
        <c:lblOffset val="100"/>
        <c:noMultiLvlLbl val="0"/>
      </c:catAx>
      <c:valAx>
        <c:axId val="63519192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Patient 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635191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Follow-Up Rate by</a:t>
            </a:r>
            <a:r>
              <a:rPr lang="en-US" sz="1800" baseline="0" dirty="0"/>
              <a:t> </a:t>
            </a:r>
            <a:r>
              <a:rPr lang="en-US" sz="1800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'[Run Charts.xlsx]Run Charts'!$A$2</c:f>
              <c:strCache>
                <c:ptCount val="1"/>
                <c:pt idx="0">
                  <c:v>Female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0E3-4D89-9C77-D12878C3B97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E3-4D89-9C77-D12878C3B97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E3-4D89-9C77-D12878C3B978}"/>
                </c:ext>
              </c:extLst>
            </c:dLbl>
            <c:dLbl>
              <c:idx val="2"/>
              <c:layout>
                <c:manualLayout>
                  <c:x val="-2.8389333361647458E-2"/>
                  <c:y val="-2.1286554314445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E3-4D89-9C77-D12878C3B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'[Run Charts.xlsx]Run Charts'!$B$1:$D$1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'[Run Charts.xlsx]Run Charts'!$B$2:$D$2</c:f>
              <c:numCache>
                <c:formatCode>0%</c:formatCode>
                <c:ptCount val="3"/>
                <c:pt idx="0">
                  <c:v>0.28999999999999998</c:v>
                </c:pt>
                <c:pt idx="1">
                  <c:v>0.2</c:v>
                </c:pt>
                <c:pt idx="2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E3-4D89-9C77-D12878C3B978}"/>
            </c:ext>
          </c:extLst>
        </c:ser>
        <c:ser>
          <c:idx val="1"/>
          <c:order val="1"/>
          <c:tx>
            <c:strRef>
              <c:f>'[Run Charts.xlsx]Run Charts'!$A$3</c:f>
              <c:strCache>
                <c:ptCount val="1"/>
                <c:pt idx="0">
                  <c:v>Male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987386057771444E-2"/>
                  <c:y val="-1.5964915735833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E3-4D89-9C77-D12878C3B978}"/>
                </c:ext>
              </c:extLst>
            </c:dLbl>
            <c:dLbl>
              <c:idx val="1"/>
              <c:layout>
                <c:manualLayout>
                  <c:x val="-3.0074908554227741E-2"/>
                  <c:y val="3.1929831471667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E3-4D89-9C77-D12878C3B978}"/>
                </c:ext>
              </c:extLst>
            </c:dLbl>
            <c:dLbl>
              <c:idx val="2"/>
              <c:layout>
                <c:manualLayout>
                  <c:x val="-2.8389333361647458E-2"/>
                  <c:y val="1.8625735025139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E3-4D89-9C77-D12878C3B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'[Run Charts.xlsx]Run Charts'!$B$1:$D$1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'[Run Charts.xlsx]Run Charts'!$B$3:$D$3</c:f>
              <c:numCache>
                <c:formatCode>0%</c:formatCode>
                <c:ptCount val="3"/>
                <c:pt idx="0">
                  <c:v>0.28999999999999998</c:v>
                </c:pt>
                <c:pt idx="1">
                  <c:v>0.2</c:v>
                </c:pt>
                <c:pt idx="2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E3-4D89-9C77-D12878C3B9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41379544"/>
        <c:axId val="641379184"/>
      </c:lineChart>
      <c:catAx>
        <c:axId val="64137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379184"/>
        <c:crosses val="autoZero"/>
        <c:auto val="1"/>
        <c:lblAlgn val="ctr"/>
        <c:lblOffset val="100"/>
        <c:noMultiLvlLbl val="0"/>
      </c:catAx>
      <c:valAx>
        <c:axId val="6413791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4137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Gender of</a:t>
            </a:r>
            <a:r>
              <a:rPr lang="en-US" baseline="0" dirty="0"/>
              <a:t> Patient Population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'Run Charts'!$A$7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Charts'!$B$6:$D$6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Charts'!$B$7:$D$7</c:f>
              <c:numCache>
                <c:formatCode>General</c:formatCode>
                <c:ptCount val="3"/>
                <c:pt idx="0">
                  <c:v>544</c:v>
                </c:pt>
                <c:pt idx="1">
                  <c:v>428</c:v>
                </c:pt>
                <c:pt idx="2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09-403E-AFF4-50F41CDB3002}"/>
            </c:ext>
          </c:extLst>
        </c:ser>
        <c:ser>
          <c:idx val="1"/>
          <c:order val="1"/>
          <c:tx>
            <c:strRef>
              <c:f>'Run Charts'!$A$8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Charts'!$B$6:$D$6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Charts'!$B$8:$D$8</c:f>
              <c:numCache>
                <c:formatCode>General</c:formatCode>
                <c:ptCount val="3"/>
                <c:pt idx="0">
                  <c:v>949</c:v>
                </c:pt>
                <c:pt idx="1">
                  <c:v>737</c:v>
                </c:pt>
                <c:pt idx="2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09-403E-AFF4-50F41CDB3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760048"/>
        <c:axId val="1311760768"/>
      </c:barChart>
      <c:catAx>
        <c:axId val="131176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760768"/>
        <c:crosses val="autoZero"/>
        <c:auto val="1"/>
        <c:lblAlgn val="ctr"/>
        <c:lblOffset val="100"/>
        <c:noMultiLvlLbl val="0"/>
      </c:catAx>
      <c:valAx>
        <c:axId val="131176076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Patient </a:t>
                </a:r>
              </a:p>
              <a:p>
                <a:pPr>
                  <a:defRPr/>
                </a:pPr>
                <a:r>
                  <a:rPr lang="en-US" dirty="0"/>
                  <a:t>Number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367607903178769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131176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Follow-up Rate</a:t>
            </a:r>
            <a:r>
              <a:rPr lang="en-US" sz="1800" baseline="0" dirty="0"/>
              <a:t> by </a:t>
            </a:r>
            <a:r>
              <a:rPr lang="en-US" sz="1800" dirty="0"/>
              <a:t>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991330888867231E-2"/>
          <c:y val="0.12435528441667323"/>
          <c:w val="0.96001733822226554"/>
          <c:h val="0.73914766675360077"/>
        </c:manualLayout>
      </c:layout>
      <c:lineChart>
        <c:grouping val="standard"/>
        <c:varyColors val="0"/>
        <c:ser>
          <c:idx val="0"/>
          <c:order val="0"/>
          <c:tx>
            <c:strRef>
              <c:f>'Run Charts'!$A$37</c:f>
              <c:strCache>
                <c:ptCount val="1"/>
                <c:pt idx="0">
                  <c:v>Black or African American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721756020188272E-2"/>
                  <c:y val="-2.0738205466395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91-4C56-B0EB-55974DD2793F}"/>
                </c:ext>
              </c:extLst>
            </c:dLbl>
            <c:dLbl>
              <c:idx val="1"/>
              <c:layout>
                <c:manualLayout>
                  <c:x val="-9.0869685858487419E-3"/>
                  <c:y val="-1.4813003904567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91-4C56-B0EB-55974DD2793F}"/>
                </c:ext>
              </c:extLst>
            </c:dLbl>
            <c:dLbl>
              <c:idx val="2"/>
              <c:layout>
                <c:manualLayout>
                  <c:x val="-1.0904362303018491E-2"/>
                  <c:y val="8.887802342740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91-4C56-B0EB-55974DD27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Charts'!$B$36:$D$36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Charts'!$B$37:$D$37</c:f>
              <c:numCache>
                <c:formatCode>0%</c:formatCode>
                <c:ptCount val="3"/>
                <c:pt idx="0">
                  <c:v>0.34</c:v>
                </c:pt>
                <c:pt idx="1">
                  <c:v>0.25</c:v>
                </c:pt>
                <c:pt idx="2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91-4C56-B0EB-55974DD2793F}"/>
            </c:ext>
          </c:extLst>
        </c:ser>
        <c:ser>
          <c:idx val="1"/>
          <c:order val="1"/>
          <c:tx>
            <c:strRef>
              <c:f>'Run Charts'!$A$38</c:f>
              <c:strCache>
                <c:ptCount val="1"/>
                <c:pt idx="0">
                  <c:v>White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991330888867266E-2"/>
                  <c:y val="-2.0738205466395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91-4C56-B0EB-55974DD2793F}"/>
                </c:ext>
              </c:extLst>
            </c:dLbl>
            <c:dLbl>
              <c:idx val="1"/>
              <c:layout>
                <c:manualLayout>
                  <c:x val="-2.362611832320673E-2"/>
                  <c:y val="2.6663407028222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91-4C56-B0EB-55974DD2793F}"/>
                </c:ext>
              </c:extLst>
            </c:dLbl>
            <c:dLbl>
              <c:idx val="2"/>
              <c:layout>
                <c:manualLayout>
                  <c:x val="-1.0904362303018491E-2"/>
                  <c:y val="-1.481300390456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91-4C56-B0EB-55974DD27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Charts'!$B$36:$D$36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Charts'!$B$38:$D$38</c:f>
              <c:numCache>
                <c:formatCode>0%</c:formatCode>
                <c:ptCount val="3"/>
                <c:pt idx="0">
                  <c:v>0.22</c:v>
                </c:pt>
                <c:pt idx="1">
                  <c:v>0.15</c:v>
                </c:pt>
                <c:pt idx="2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91-4C56-B0EB-55974DD27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2792344"/>
        <c:axId val="1062789464"/>
      </c:lineChart>
      <c:catAx>
        <c:axId val="106279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2789464"/>
        <c:crosses val="autoZero"/>
        <c:auto val="1"/>
        <c:lblAlgn val="ctr"/>
        <c:lblOffset val="100"/>
        <c:noMultiLvlLbl val="0"/>
      </c:catAx>
      <c:valAx>
        <c:axId val="10627894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6279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43330358245511"/>
          <c:y val="0.93036838424418911"/>
          <c:w val="0.44313324973322232"/>
          <c:h val="6.0743813413070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Race</a:t>
            </a:r>
            <a:r>
              <a:rPr lang="en-US" baseline="0" dirty="0"/>
              <a:t> of Patient Population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'Run Charts'!$O$37</c:f>
              <c:strCache>
                <c:ptCount val="1"/>
                <c:pt idx="0">
                  <c:v>Black or African American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Charts'!$P$36:$R$36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Charts'!$P$37:$R$37</c:f>
              <c:numCache>
                <c:formatCode>General</c:formatCode>
                <c:ptCount val="3"/>
                <c:pt idx="0">
                  <c:v>600</c:v>
                </c:pt>
                <c:pt idx="1">
                  <c:v>525</c:v>
                </c:pt>
                <c:pt idx="2" formatCode="0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8-4032-AE87-96AF290B6644}"/>
            </c:ext>
          </c:extLst>
        </c:ser>
        <c:ser>
          <c:idx val="1"/>
          <c:order val="1"/>
          <c:tx>
            <c:strRef>
              <c:f>'Run Charts'!$O$38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'Run Charts'!$P$36:$R$36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 YTD</c:v>
                </c:pt>
              </c:strCache>
            </c:strRef>
          </c:cat>
          <c:val>
            <c:numRef>
              <c:f>'Run Charts'!$P$38:$R$38</c:f>
              <c:numCache>
                <c:formatCode>0</c:formatCode>
                <c:ptCount val="3"/>
                <c:pt idx="0" formatCode="General">
                  <c:v>757</c:v>
                </c:pt>
                <c:pt idx="1">
                  <c:v>554</c:v>
                </c:pt>
                <c:pt idx="2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8-4032-AE87-96AF290B6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6813240"/>
        <c:axId val="1060099552"/>
      </c:barChart>
      <c:catAx>
        <c:axId val="131681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099552"/>
        <c:crosses val="autoZero"/>
        <c:auto val="1"/>
        <c:lblAlgn val="ctr"/>
        <c:lblOffset val="100"/>
        <c:noMultiLvlLbl val="0"/>
      </c:catAx>
      <c:valAx>
        <c:axId val="106009955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Patient</a:t>
                </a:r>
                <a:r>
                  <a:rPr lang="en-US" baseline="0" dirty="0"/>
                  <a:t> Number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316813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Patient</a:t>
            </a:r>
            <a:r>
              <a:rPr lang="en-US" baseline="0" dirty="0"/>
              <a:t> Population by Region (2022-2024 Combined)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43-4E8E-AB1D-9825419DA34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43-4E8E-AB1D-9825419DA34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43-4E8E-AB1D-9825419DA34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43-4E8E-AB1D-9825419DA345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43-4E8E-AB1D-9825419DA345}"/>
              </c:ext>
            </c:extLst>
          </c:dPt>
          <c:dPt>
            <c:idx val="5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43-4E8E-AB1D-9825419DA345}"/>
              </c:ext>
            </c:extLst>
          </c:dPt>
          <c:dPt>
            <c:idx val="6"/>
            <c:bubble3D val="0"/>
            <c:explosion val="1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43-4E8E-AB1D-9825419DA345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443-4E8E-AB1D-9825419DA345}"/>
              </c:ext>
            </c:extLst>
          </c:dPt>
          <c:dPt>
            <c:idx val="8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443-4E8E-AB1D-9825419DA34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43-4E8E-AB1D-9825419DA3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7C3FB37-9D37-4773-B764-58479F519102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43-4E8E-AB1D-9825419DA34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43-4E8E-AB1D-9825419DA34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43-4E8E-AB1D-9825419DA34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43-4E8E-AB1D-9825419DA3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Sheet1!$A$74:$A$82</c:f>
              <c:strCache>
                <c:ptCount val="9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  <c:pt idx="4">
                  <c:v>Region 5</c:v>
                </c:pt>
                <c:pt idx="5">
                  <c:v>Region 6</c:v>
                </c:pt>
                <c:pt idx="6">
                  <c:v>Region 7</c:v>
                </c:pt>
                <c:pt idx="7">
                  <c:v>Region 8</c:v>
                </c:pt>
                <c:pt idx="8">
                  <c:v>Region 9</c:v>
                </c:pt>
              </c:strCache>
            </c:strRef>
          </c:cat>
          <c:val>
            <c:numRef>
              <c:f>Sheet1!$B$74:$B$82</c:f>
              <c:numCache>
                <c:formatCode>0%</c:formatCode>
                <c:ptCount val="9"/>
                <c:pt idx="0">
                  <c:v>0.22859860494610018</c:v>
                </c:pt>
                <c:pt idx="1">
                  <c:v>0.13633481293595434</c:v>
                </c:pt>
                <c:pt idx="2">
                  <c:v>0.10779961953075459</c:v>
                </c:pt>
                <c:pt idx="3">
                  <c:v>7.3240329740012683E-2</c:v>
                </c:pt>
                <c:pt idx="4">
                  <c:v>7.3240329740012683E-2</c:v>
                </c:pt>
                <c:pt idx="5">
                  <c:v>7.7679137603043749E-2</c:v>
                </c:pt>
                <c:pt idx="6">
                  <c:v>9.5434369055168042E-2</c:v>
                </c:pt>
                <c:pt idx="7">
                  <c:v>4.946100190234623E-2</c:v>
                </c:pt>
                <c:pt idx="8">
                  <c:v>0.11984781230183894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443-4E8E-AB1D-9825419DA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Follow-up</a:t>
            </a:r>
            <a:r>
              <a:rPr lang="en-US" sz="1800" baseline="0" dirty="0">
                <a:solidFill>
                  <a:schemeClr val="tx1"/>
                </a:solidFill>
              </a:rPr>
              <a:t> by Region: 2022, 2023, &amp; 2024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Sheet1!$W$76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Sheet1!$V$77:$V$85</c:f>
              <c:strCache>
                <c:ptCount val="9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  <c:pt idx="4">
                  <c:v>Region 5</c:v>
                </c:pt>
                <c:pt idx="5">
                  <c:v>Region 6</c:v>
                </c:pt>
                <c:pt idx="6">
                  <c:v>Region 7</c:v>
                </c:pt>
                <c:pt idx="7">
                  <c:v>Region 8</c:v>
                </c:pt>
                <c:pt idx="8">
                  <c:v>Region 9</c:v>
                </c:pt>
              </c:strCache>
            </c:strRef>
          </c:cat>
          <c:val>
            <c:numRef>
              <c:f>Sheet1!$W$77:$W$85</c:f>
              <c:numCache>
                <c:formatCode>0%</c:formatCode>
                <c:ptCount val="9"/>
                <c:pt idx="0">
                  <c:v>0.27</c:v>
                </c:pt>
                <c:pt idx="1">
                  <c:v>0.36</c:v>
                </c:pt>
                <c:pt idx="2">
                  <c:v>0.28999999999999998</c:v>
                </c:pt>
                <c:pt idx="3">
                  <c:v>0.22</c:v>
                </c:pt>
                <c:pt idx="4">
                  <c:v>0.28999999999999998</c:v>
                </c:pt>
                <c:pt idx="5">
                  <c:v>0.3</c:v>
                </c:pt>
                <c:pt idx="6">
                  <c:v>0.34</c:v>
                </c:pt>
                <c:pt idx="7">
                  <c:v>0.34</c:v>
                </c:pt>
                <c:pt idx="8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B-4EA7-B426-B8FAECA8AFC3}"/>
            </c:ext>
          </c:extLst>
        </c:ser>
        <c:ser>
          <c:idx val="1"/>
          <c:order val="1"/>
          <c:tx>
            <c:strRef>
              <c:f>Sheet1!$X$76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Sheet1!$V$77:$V$85</c:f>
              <c:strCache>
                <c:ptCount val="9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  <c:pt idx="4">
                  <c:v>Region 5</c:v>
                </c:pt>
                <c:pt idx="5">
                  <c:v>Region 6</c:v>
                </c:pt>
                <c:pt idx="6">
                  <c:v>Region 7</c:v>
                </c:pt>
                <c:pt idx="7">
                  <c:v>Region 8</c:v>
                </c:pt>
                <c:pt idx="8">
                  <c:v>Region 9</c:v>
                </c:pt>
              </c:strCache>
            </c:strRef>
          </c:cat>
          <c:val>
            <c:numRef>
              <c:f>Sheet1!$X$77:$X$85</c:f>
              <c:numCache>
                <c:formatCode>0%</c:formatCode>
                <c:ptCount val="9"/>
                <c:pt idx="0">
                  <c:v>0.19</c:v>
                </c:pt>
                <c:pt idx="1">
                  <c:v>0.25</c:v>
                </c:pt>
                <c:pt idx="2">
                  <c:v>0.22</c:v>
                </c:pt>
                <c:pt idx="3">
                  <c:v>0.15</c:v>
                </c:pt>
                <c:pt idx="4">
                  <c:v>0.22</c:v>
                </c:pt>
                <c:pt idx="5">
                  <c:v>0.24</c:v>
                </c:pt>
                <c:pt idx="6">
                  <c:v>0.26</c:v>
                </c:pt>
                <c:pt idx="7">
                  <c:v>0.13</c:v>
                </c:pt>
                <c:pt idx="8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B-4EA7-B426-B8FAECA8AFC3}"/>
            </c:ext>
          </c:extLst>
        </c:ser>
        <c:ser>
          <c:idx val="2"/>
          <c:order val="2"/>
          <c:tx>
            <c:strRef>
              <c:f>Sheet1!$Y$76</c:f>
              <c:strCache>
                <c:ptCount val="1"/>
                <c:pt idx="0">
                  <c:v>2024 YTD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Sheet1!$V$77:$V$85</c:f>
              <c:strCache>
                <c:ptCount val="9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  <c:pt idx="4">
                  <c:v>Region 5</c:v>
                </c:pt>
                <c:pt idx="5">
                  <c:v>Region 6</c:v>
                </c:pt>
                <c:pt idx="6">
                  <c:v>Region 7</c:v>
                </c:pt>
                <c:pt idx="7">
                  <c:v>Region 8</c:v>
                </c:pt>
                <c:pt idx="8">
                  <c:v>Region 9</c:v>
                </c:pt>
              </c:strCache>
            </c:strRef>
          </c:cat>
          <c:val>
            <c:numRef>
              <c:f>Sheet1!$Y$77:$Y$85</c:f>
              <c:numCache>
                <c:formatCode>0%</c:formatCode>
                <c:ptCount val="9"/>
                <c:pt idx="0">
                  <c:v>0.16</c:v>
                </c:pt>
                <c:pt idx="1">
                  <c:v>0.33</c:v>
                </c:pt>
                <c:pt idx="2">
                  <c:v>0.24</c:v>
                </c:pt>
                <c:pt idx="3">
                  <c:v>0.23</c:v>
                </c:pt>
                <c:pt idx="4">
                  <c:v>0.33</c:v>
                </c:pt>
                <c:pt idx="5">
                  <c:v>0.18</c:v>
                </c:pt>
                <c:pt idx="6">
                  <c:v>0.2</c:v>
                </c:pt>
                <c:pt idx="7">
                  <c:v>0.13</c:v>
                </c:pt>
                <c:pt idx="8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DB-4EA7-B426-B8FAECA8A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754648"/>
        <c:axId val="1311756808"/>
      </c:barChart>
      <c:catAx>
        <c:axId val="131175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756808"/>
        <c:crosses val="autoZero"/>
        <c:auto val="1"/>
        <c:lblAlgn val="ctr"/>
        <c:lblOffset val="100"/>
        <c:noMultiLvlLbl val="0"/>
      </c:catAx>
      <c:valAx>
        <c:axId val="13117568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175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7T18:27:59.8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1,'389'0,"-365"1,-1 2,43 10,-14-3,-30-4,-5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7T18:28:07.2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29,'526'0,"-498"-2,-1 0,32-8,-29 4,47-2,198 8,-251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2E91-2523-4ECE-921C-441C6730C60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C5E87-262E-4958-AA83-F5EFD7D0F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1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policy-watch/substance-use-issues-are-worsening-alongside-access-to-care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kff.org/other/state-indicator/opioid-overdose-deaths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policy-watch/substance-use-issues-are-worsening-alongside-access-to-car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kff.org/racial-equity-and-health-policy/issue-brief/five-key-findings-on-mental-health-and-substance-use-disorders-by-race-ethnicity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5E87-262E-4958-AA83-F5EFD7D0F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1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sng" dirty="0">
                <a:solidFill>
                  <a:srgbClr val="0017CE"/>
                </a:solidFill>
                <a:effectLst/>
                <a:latin typeface="Source Sans Pro" panose="020B0503030403020204" pitchFamily="34" charset="0"/>
                <a:hlinkClick r:id="rId3"/>
              </a:rPr>
              <a:t>Opioid overdoses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are the primary driver of increases in drug overdose deaths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F0502020204030204" pitchFamily="34" charset="0"/>
              </a:rPr>
              <a:t>“In 2021, there were over </a:t>
            </a:r>
            <a:r>
              <a:rPr lang="en-US" b="0" i="0" u="sng" dirty="0">
                <a:solidFill>
                  <a:srgbClr val="0017CE"/>
                </a:solidFill>
                <a:effectLst/>
                <a:latin typeface="Source Sans Pro" panose="020F0502020204030204" pitchFamily="34" charset="0"/>
                <a:hlinkClick r:id="rId4"/>
              </a:rPr>
              <a:t>106,600 deaths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F0502020204030204" pitchFamily="34" charset="0"/>
              </a:rPr>
              <a:t> due to drug overdose in the U.S.– the highest on record. This marks a 51% increase in drug overdose deaths from prior to the pandemic (there were over </a:t>
            </a:r>
            <a:r>
              <a:rPr lang="en-US" b="0" i="0" u="sng" dirty="0">
                <a:solidFill>
                  <a:srgbClr val="0017CE"/>
                </a:solidFill>
                <a:effectLst/>
                <a:latin typeface="Source Sans Pro" panose="020F0502020204030204" pitchFamily="34" charset="0"/>
                <a:hlinkClick r:id="rId4"/>
              </a:rPr>
              <a:t>70,630 deaths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F0502020204030204" pitchFamily="34" charset="0"/>
              </a:rPr>
              <a:t> in 2019).”</a:t>
            </a:r>
            <a:endParaRPr lang="en-US" dirty="0"/>
          </a:p>
          <a:p>
            <a:r>
              <a:rPr lang="en-US" dirty="0"/>
              <a:t>https://www.ncqa.org/hedis/measures/follow-up-after-emergency-department-visit-for-substance-use/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5E87-262E-4958-AA83-F5EFD7D0F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7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According to HSAG’s latest LA My 2022 Report, all MCOs collectively met the target rate or improved by 2 percentage points for FUA measures.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5E87-262E-4958-AA83-F5EFD7D0F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65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Patients aged 13-18 have consistently poorer follow-up rates compared to those aged 19 and older. This could hint at a need for age-specific interventions and support for adolescents.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5E87-262E-4958-AA83-F5EFD7D0F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6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 population consistently ~60% male compared to female, but no apparent difference in follow-up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5E87-262E-4958-AA83-F5EFD7D0F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3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F0502020204030204" pitchFamily="34" charset="0"/>
              </a:rPr>
              <a:t>Data provided ED visits for Hispanic or Latino, Asian, American Indian, and unknown patients, but they were excluded due to lack of sufficient data (less than 30 people).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Source Sans Pro" panose="020F0502020204030204" pitchFamily="34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F0502020204030204" pitchFamily="34" charset="0"/>
              </a:rPr>
              <a:t>“The uptick in substance use and deaths </a:t>
            </a:r>
            <a:r>
              <a:rPr lang="en-US" b="0" i="0" u="sng" dirty="0">
                <a:solidFill>
                  <a:srgbClr val="0017CE"/>
                </a:solidFill>
                <a:effectLst/>
                <a:latin typeface="Source Sans Pro" panose="020F0502020204030204" pitchFamily="34" charset="0"/>
                <a:hlinkClick r:id="rId3"/>
              </a:rPr>
              <a:t>disproportionately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F0502020204030204" pitchFamily="34" charset="0"/>
              </a:rPr>
              <a:t> affects many people of color. While white people continue to account for the largest share of deaths due to drug overdose per year, </a:t>
            </a:r>
            <a:r>
              <a:rPr lang="en-US" b="0" i="0" u="sng" dirty="0">
                <a:solidFill>
                  <a:srgbClr val="0017CE"/>
                </a:solidFill>
                <a:effectLst/>
                <a:latin typeface="Source Sans Pro" panose="020F0502020204030204" pitchFamily="34" charset="0"/>
                <a:hlinkClick r:id="rId4"/>
              </a:rPr>
              <a:t>people of color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F0502020204030204" pitchFamily="34" charset="0"/>
              </a:rPr>
              <a:t> are accounting for a growing share of these deaths over time.”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5E87-262E-4958-AA83-F5EFD7D0F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0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causing Region 1 to experience such decline?</a:t>
            </a:r>
          </a:p>
          <a:p>
            <a:r>
              <a:rPr lang="en-US" dirty="0"/>
              <a:t>-Jefferson Parish: 28% -&gt; 16% -&gt; 6%, yet maintaining same proportion of patient population</a:t>
            </a:r>
          </a:p>
          <a:p>
            <a:r>
              <a:rPr lang="en-US" dirty="0"/>
              <a:t>What caused 2023 to experience such a drop? Why were Regions 2, 3, 4, 5, &amp; 9 able to recover but others unable?</a:t>
            </a:r>
          </a:p>
          <a:p>
            <a:r>
              <a:rPr lang="en-US" dirty="0"/>
              <a:t>Region 8 had small patient populations (&lt;100), with many counties having just 1 patient following up in 2022 then 0 in 2023/2024, causing total regional follow-up rate to change drastically.</a:t>
            </a:r>
          </a:p>
          <a:p>
            <a:r>
              <a:rPr lang="en-US" dirty="0"/>
              <a:t>1 (U), 2(U), 3(U&gt;R), 4(R&gt;U), 5(U&gt;R), 6(R&gt;U), 7(R&gt;U), 8(R&gt;U), 9(U&gt;R)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5E87-262E-4958-AA83-F5EFD7D0F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1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Patients who receive pharmacotherapy within 15 days of their ED visit show consistently higher follow-up rates. This highlights the importance of early pharmacotherapy intervention in improving follow-up.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5E87-262E-4958-AA83-F5EFD7D0F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0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ED visit is a look back 1 year from the date of the ED visit (duplicates removed from data and most recent visit data point used)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</a:rPr>
              <a:t>While pts with 1-2 prior visits have lower follow-up rates, those with 6+ visits have shown better but decreasing follow-up rates. This could indicate that patients with more frequent ED visits are more engaged in follow-up care but may still require additional support.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C5E87-262E-4958-AA83-F5EFD7D0F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0CA3-278C-BA0C-FED5-90B5A5D4D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336DE-7DD0-A4D4-A653-9BDD06649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AB3E6-CEEC-CB68-4C6E-EA3F3D60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7DA2-5CD5-407E-90C5-F1B2511FA2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827B-2663-80A8-5F0C-BA8C50E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F9E84-ADA4-E3C2-0928-E1AA5944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E3C5-67E6-4623-BDB0-33096BE0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B2B1-0788-71FE-1392-B271F084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CAF6C-5997-5CF2-F3E4-A247047ED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54207-41F8-5FEB-0B7E-A6E3790A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7DA2-5CD5-407E-90C5-F1B2511FA2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21419-A358-5979-39C9-3250574A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ED0AB-F744-D59D-9414-BD74DEC4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E3C5-67E6-4623-BDB0-33096BE0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0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7172F7-E31F-A2D9-59C0-E61C557D6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0F696-75A8-B27C-76A4-3705F884B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734F3-F9BD-B64C-F3C0-D47E3A51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7DA2-5CD5-407E-90C5-F1B2511FA2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B0EE-9D45-C6ED-DDA0-DE70DEB2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68E8C-0B18-B184-9EC8-A700B05F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E3C5-67E6-4623-BDB0-33096BE0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7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58B2-8AE8-2219-7503-41DFB5A2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CEBCA-8602-CDA9-8020-4707B062E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9E1B9-33CB-014F-8815-997B2E43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7DA2-5CD5-407E-90C5-F1B2511FA2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8F73-3BFC-251E-703A-6C9BC40D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6C6E4-389A-239E-95CD-971AB334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E3C5-67E6-4623-BDB0-33096BE0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2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B55C-7222-7C62-62FA-84DD6E50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A9DE9-EABB-FC20-BEB8-1F0E40490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602A0-6A02-4546-7969-FDCA8CF9B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7DA2-5CD5-407E-90C5-F1B2511FA2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1D9FB-8E0C-6E58-CE19-AC2316C2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D803F-35FA-3546-C230-F240F01C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E3C5-67E6-4623-BDB0-33096BE0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74C4-FAE2-43A2-634A-09B2DFC7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09505-64C0-29A2-2F3D-499C5AE2B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447F6-3FF9-1A78-CF4F-4F1550761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FA0A3-D5E4-FA95-E67E-E93C838B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7DA2-5CD5-407E-90C5-F1B2511FA2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D834C-F699-F208-FB69-48685629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FBCF3-4573-21AC-C5B8-E6303142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E3C5-67E6-4623-BDB0-33096BE0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3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6E43-D60E-44B9-C262-980C1AC9A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C5518-B959-DCF6-E3D0-5FD770F79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130F1-F366-604F-3F4F-70597A059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CFEA71-E9F3-6400-EEC1-C1C921ED0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08B87-096E-D7B9-40CA-A6D69B15A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AF73E-E395-75A5-4F0B-46598BF0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7DA2-5CD5-407E-90C5-F1B2511FA2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932FDC-495F-18CA-9206-209274B5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474027-AF65-6814-E558-0F0C39AC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E3C5-67E6-4623-BDB0-33096BE0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7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95D0D-8FCB-36C2-18F8-8169A96B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ED33C-4872-078F-9C61-2B91538F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7DA2-5CD5-407E-90C5-F1B2511FA2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A1DEA-B2B2-BB4A-D225-AB8871F0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9BBEE-08DA-A5D6-8724-60208F46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E3C5-67E6-4623-BDB0-33096BE0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68A8E-3928-FCF8-C0CD-6D4C01F2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7DA2-5CD5-407E-90C5-F1B2511FA2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618A4-11C1-2E86-BA34-45C5587B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DC067-0DD3-B535-FBCA-6C928F30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E3C5-67E6-4623-BDB0-33096BE0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5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43F2-FFF8-028F-35E3-CFF195D5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91DF-7AC6-990A-071A-3B2357D77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C9544-D384-32EB-466A-6AB00D050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E0D79-AF9E-4EDF-9F1A-D941B7C2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7DA2-5CD5-407E-90C5-F1B2511FA2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1BDED-26E9-BB1C-20D1-420A463C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1D90F-F779-E0FD-F6C9-3B0EEDF8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E3C5-67E6-4623-BDB0-33096BE0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1930-7110-6F71-AF5C-CF0B3E96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AEEC54-3353-4E26-F4D8-35E780D9C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92D5F-14FF-4BC2-9E69-BEF5C624C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6F236-E6D7-1D9D-6E95-D88396B1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7DA2-5CD5-407E-90C5-F1B2511FA2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60376-4346-D959-CBDD-053C6FFD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D7778-2734-2445-D215-F4B4785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E3C5-67E6-4623-BDB0-33096BE0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7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BAC31-4F1B-C667-F232-B7FD9E19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CCF5A-A27A-DB1A-783A-A6184D79F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9227C-76F8-68CB-ABF6-EB5590E35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7DA2-5CD5-407E-90C5-F1B2511FA2AC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5F3A4-6478-7D43-916B-2C9FA547D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0004-FB07-4565-BF57-118B7868C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E3C5-67E6-4623-BDB0-33096BE0B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6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7323-F568-37BD-AC29-2B92C9255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0639"/>
            <a:ext cx="9144000" cy="1193483"/>
          </a:xfrm>
        </p:spPr>
        <p:txBody>
          <a:bodyPr>
            <a:normAutofit fontScale="90000"/>
          </a:bodyPr>
          <a:lstStyle/>
          <a:p>
            <a:r>
              <a:rPr lang="en-US" dirty="0"/>
              <a:t>FUA </a:t>
            </a:r>
            <a:br>
              <a:rPr lang="en-US" dirty="0"/>
            </a:br>
            <a:r>
              <a:rPr lang="en-US" sz="2700" dirty="0"/>
              <a:t>The percentage of ED visits among members ages 13 years and older with a principal diagnosis of substance use disorder, or any diagnosis of overdose, for which there was follow-up within 30 days of the ED visit for 2022, 2023, and 2024.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F5CD5-2605-AF3E-9F33-0C94CF2EE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880" y="4704397"/>
            <a:ext cx="8778240" cy="1193484"/>
          </a:xfrm>
        </p:spPr>
        <p:txBody>
          <a:bodyPr>
            <a:normAutofit/>
          </a:bodyPr>
          <a:lstStyle/>
          <a:p>
            <a:r>
              <a:rPr lang="en-US" sz="1800" dirty="0"/>
              <a:t>Seema Morad</a:t>
            </a:r>
          </a:p>
          <a:p>
            <a:r>
              <a:rPr lang="en-US" sz="1800" dirty="0"/>
              <a:t>LSUHSC New Orleans, Population Health Management </a:t>
            </a:r>
          </a:p>
          <a:p>
            <a:r>
              <a:rPr lang="en-US" sz="1800" dirty="0"/>
              <a:t>September 17, 2024</a:t>
            </a:r>
          </a:p>
        </p:txBody>
      </p:sp>
    </p:spTree>
    <p:extLst>
      <p:ext uri="{BB962C8B-B14F-4D97-AF65-F5344CB8AC3E}">
        <p14:creationId xmlns:p14="http://schemas.microsoft.com/office/powerpoint/2010/main" val="168544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5BEF0-B6DE-B6F6-754D-44FEC2E39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7491"/>
            <a:ext cx="5565912" cy="4861892"/>
          </a:xfrm>
        </p:spPr>
        <p:txBody>
          <a:bodyPr>
            <a:normAutofit/>
          </a:bodyPr>
          <a:lstStyle/>
          <a:p>
            <a:r>
              <a:rPr lang="en-US" sz="1800" b="1" dirty="0"/>
              <a:t>Drastic Fall in 2023</a:t>
            </a:r>
            <a:r>
              <a:rPr lang="en-US" sz="1800" dirty="0"/>
              <a:t>: every LDH region experienced drop in 2023. Suggests systemic or region-wide factors influenced follow-up: policy or funding changes, access to care issues, regional variability.</a:t>
            </a:r>
          </a:p>
          <a:p>
            <a:r>
              <a:rPr lang="en-US" sz="1800" b="1" dirty="0"/>
              <a:t>Regional Recovery in 2024 </a:t>
            </a:r>
            <a:r>
              <a:rPr lang="en-US" sz="1800" dirty="0"/>
              <a:t>for </a:t>
            </a:r>
            <a:r>
              <a:rPr lang="en-US" sz="1800" b="1" dirty="0"/>
              <a:t>Regions 2, 3, 4, 5, and 9</a:t>
            </a:r>
            <a:r>
              <a:rPr lang="en-US" sz="1800" dirty="0"/>
              <a:t>. Suggests successful regional interventions or a rebound in healthcare service provision in these areas.</a:t>
            </a:r>
          </a:p>
          <a:p>
            <a:r>
              <a:rPr lang="en-US" sz="1800" b="1" dirty="0"/>
              <a:t>Consistent decline in Region 1</a:t>
            </a:r>
            <a:r>
              <a:rPr lang="en-US" sz="1800" dirty="0"/>
              <a:t>: Jefferson Parish specifically dropped from 28% in 2022 to 6% in 2024. The steady patient proportion with declining follow-up rate indicates worsening engagement or access to follow-up care services.</a:t>
            </a:r>
          </a:p>
          <a:p>
            <a:r>
              <a:rPr lang="en-US" sz="1800" b="1" dirty="0"/>
              <a:t>Small patient population in Region 8 </a:t>
            </a:r>
            <a:r>
              <a:rPr lang="en-US" sz="1800" dirty="0"/>
              <a:t>makes follow-up rates sensitive to fluctuations. A few counties had very few patients completing follow-up in 2022, with many having 0 in 2023 and 2024, contributing to a dramatic drop in the region’s overall follow-up rate.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656593-F7FB-55C0-215A-9E46E914F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970159"/>
              </p:ext>
            </p:extLst>
          </p:nvPr>
        </p:nvGraphicFramePr>
        <p:xfrm>
          <a:off x="5148470" y="3251200"/>
          <a:ext cx="7043530" cy="360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056B258-2FF9-AA77-7C9B-FCDCCAD13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271" y="0"/>
            <a:ext cx="3252930" cy="3383134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DC49161-29EA-6780-47E9-3BCFB5A8E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936861"/>
              </p:ext>
            </p:extLst>
          </p:nvPr>
        </p:nvGraphicFramePr>
        <p:xfrm>
          <a:off x="300421" y="5328920"/>
          <a:ext cx="4423979" cy="1122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251">
                  <a:extLst>
                    <a:ext uri="{9D8B030D-6E8A-4147-A177-3AD203B41FA5}">
                      <a16:colId xmlns:a16="http://schemas.microsoft.com/office/drawing/2014/main" val="4108353258"/>
                    </a:ext>
                  </a:extLst>
                </a:gridCol>
                <a:gridCol w="892707">
                  <a:extLst>
                    <a:ext uri="{9D8B030D-6E8A-4147-A177-3AD203B41FA5}">
                      <a16:colId xmlns:a16="http://schemas.microsoft.com/office/drawing/2014/main" val="4002745474"/>
                    </a:ext>
                  </a:extLst>
                </a:gridCol>
                <a:gridCol w="974607">
                  <a:extLst>
                    <a:ext uri="{9D8B030D-6E8A-4147-A177-3AD203B41FA5}">
                      <a16:colId xmlns:a16="http://schemas.microsoft.com/office/drawing/2014/main" val="2325762387"/>
                    </a:ext>
                  </a:extLst>
                </a:gridCol>
                <a:gridCol w="1785414">
                  <a:extLst>
                    <a:ext uri="{9D8B030D-6E8A-4147-A177-3AD203B41FA5}">
                      <a16:colId xmlns:a16="http://schemas.microsoft.com/office/drawing/2014/main" val="802876519"/>
                    </a:ext>
                  </a:extLst>
                </a:gridCol>
              </a:tblGrid>
              <a:tr h="37422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2022 FUA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2023 FUA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2024 YTD FUA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315879"/>
                  </a:ext>
                </a:extLst>
              </a:tr>
              <a:tr h="374227">
                <a:tc>
                  <a:txBody>
                    <a:bodyPr/>
                    <a:lstStyle/>
                    <a:p>
                      <a:r>
                        <a:rPr lang="en-US" sz="1400" b="1" dirty="0"/>
                        <a:t>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22%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815317"/>
                  </a:ext>
                </a:extLst>
              </a:tr>
              <a:tr h="374227">
                <a:tc>
                  <a:txBody>
                    <a:bodyPr/>
                    <a:lstStyle/>
                    <a:p>
                      <a:r>
                        <a:rPr lang="en-US" sz="1400" b="1" dirty="0"/>
                        <a:t>Urban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77%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303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0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9B9B-1237-0FE5-E45E-78E13F18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of Pharmacotherapy within 15 days following ED visit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DE8031-1CD7-1FAC-8C99-80EB506B4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124135"/>
              </p:ext>
            </p:extLst>
          </p:nvPr>
        </p:nvGraphicFramePr>
        <p:xfrm>
          <a:off x="92697" y="2263530"/>
          <a:ext cx="7368619" cy="422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6DE4412-CD9F-1842-1D94-731F79808B03}"/>
              </a:ext>
            </a:extLst>
          </p:cNvPr>
          <p:cNvSpPr txBox="1"/>
          <p:nvPr/>
        </p:nvSpPr>
        <p:spPr>
          <a:xfrm>
            <a:off x="8414994" y="1464581"/>
            <a:ext cx="3311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Data collected includes drugs administered for opioid use disorder or alcohol use disorder, with much larger proportion of prescriptions for opioid-use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0589416-B47B-C97E-E747-09B3DB262E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38277"/>
              </p:ext>
            </p:extLst>
          </p:nvPr>
        </p:nvGraphicFramePr>
        <p:xfrm>
          <a:off x="7692272" y="4232634"/>
          <a:ext cx="4499728" cy="2625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829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AB51-9687-DB83-79E9-06477640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6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Possible Benefits of Pharmacotherapy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B7D99-1231-1BCD-DF42-135CABC77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Increased Engagement in Care</a:t>
            </a:r>
            <a:r>
              <a:rPr lang="en-US" sz="2400" dirty="0"/>
              <a:t>: acts as an entry point into more comprehensive care. Typically require ongoing monitoring for side effects and prescription management.</a:t>
            </a:r>
          </a:p>
          <a:p>
            <a:r>
              <a:rPr lang="en-US" sz="2400" b="1" dirty="0"/>
              <a:t>Symptoms Management</a:t>
            </a:r>
            <a:r>
              <a:rPr lang="en-US" sz="2400" dirty="0"/>
              <a:t>: reducing cravings/withdrawal improves patient’s ability to participate in care. Patients less likely to relapse or miss appointments due to substance use or associated complications.</a:t>
            </a:r>
          </a:p>
          <a:p>
            <a:r>
              <a:rPr lang="en-US" sz="2400" b="1" dirty="0"/>
              <a:t>Better Provider-Patient Relationships</a:t>
            </a:r>
            <a:r>
              <a:rPr lang="en-US" sz="2400" dirty="0"/>
              <a:t>: creates trust and sense of accountability that encourages patients to adhere to follow-up schedules.</a:t>
            </a:r>
          </a:p>
          <a:p>
            <a:r>
              <a:rPr lang="en-US" sz="2400" b="1" dirty="0"/>
              <a:t>Improved Outcomes &amp; Quality of Life</a:t>
            </a:r>
            <a:r>
              <a:rPr lang="en-US" sz="2400" dirty="0"/>
              <a:t>: patients experiencing benefits of pharmacotherapy (</a:t>
            </a:r>
            <a:r>
              <a:rPr lang="en-US" sz="2400" dirty="0" err="1"/>
              <a:t>eg</a:t>
            </a:r>
            <a:r>
              <a:rPr lang="en-US" sz="2400" dirty="0"/>
              <a:t>, reduced substance use) might be more inclined to continue with follow-up care to maintain these benefits. </a:t>
            </a:r>
          </a:p>
        </p:txBody>
      </p:sp>
    </p:spTree>
    <p:extLst>
      <p:ext uri="{BB962C8B-B14F-4D97-AF65-F5344CB8AC3E}">
        <p14:creationId xmlns:p14="http://schemas.microsoft.com/office/powerpoint/2010/main" val="102672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7B41F-0808-0B3C-B9FA-FFF2A400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76" y="3290"/>
            <a:ext cx="10866120" cy="1325563"/>
          </a:xfrm>
        </p:spPr>
        <p:txBody>
          <a:bodyPr/>
          <a:lstStyle/>
          <a:p>
            <a:r>
              <a:rPr lang="en-US" dirty="0"/>
              <a:t>Patients with Prior ED Visits from Previous Year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760BC96-7A41-6CE9-A333-64527F8387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44551"/>
              </p:ext>
            </p:extLst>
          </p:nvPr>
        </p:nvGraphicFramePr>
        <p:xfrm>
          <a:off x="12569" y="1328853"/>
          <a:ext cx="7494813" cy="452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3CF1F2-D753-C9C8-D139-799C37132D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210205"/>
              </p:ext>
            </p:extLst>
          </p:nvPr>
        </p:nvGraphicFramePr>
        <p:xfrm>
          <a:off x="8077200" y="4116765"/>
          <a:ext cx="4114800" cy="273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886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2BA4-DF14-1773-0BD4-F33E43F7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F082D-120B-0282-E1C4-954CF0812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738"/>
            <a:ext cx="10515600" cy="4355662"/>
          </a:xfrm>
        </p:spPr>
        <p:txBody>
          <a:bodyPr>
            <a:noAutofit/>
          </a:bodyPr>
          <a:lstStyle/>
          <a:p>
            <a:r>
              <a:rPr lang="en-US" sz="2200" b="1" dirty="0"/>
              <a:t>Targeted interventions for Adolescents</a:t>
            </a:r>
            <a:r>
              <a:rPr lang="en-US" sz="2200" dirty="0"/>
              <a:t>: an age-appropriate follow-up program for patients aged 13-18, such as school-based services or family support programs.</a:t>
            </a:r>
          </a:p>
          <a:p>
            <a:r>
              <a:rPr lang="en-US" sz="2200" b="1" dirty="0"/>
              <a:t>Address racial disparities</a:t>
            </a:r>
            <a:r>
              <a:rPr lang="en-US" sz="2200" dirty="0"/>
              <a:t>: implement culturally tailored follow-up programs that address the specific needs of Black patients. Are patients of color experiencing worse patient interactions with providers compared to their White counterparts, leading to less desire to follow-up? Is there equitable access to follow-up care?</a:t>
            </a:r>
          </a:p>
          <a:p>
            <a:r>
              <a:rPr lang="en-US" sz="2200" b="1" dirty="0"/>
              <a:t>Enhance Pharmacotherapy Access</a:t>
            </a:r>
            <a:r>
              <a:rPr lang="en-US" sz="2200" dirty="0"/>
              <a:t>: Increase the early use of pharmacotherapy for patients with substance use disorder or overdose. Streamline the process for initiating pharmacotherapy before ED discharge to ensure higher engagement in follow-up care.</a:t>
            </a:r>
          </a:p>
          <a:p>
            <a:r>
              <a:rPr lang="en-US" sz="2200" b="1" dirty="0"/>
              <a:t>Develop a high-risk registry for patients with recurrent ED visits</a:t>
            </a:r>
            <a:r>
              <a:rPr lang="en-US" sz="2200" dirty="0"/>
              <a:t>: a dedicated care coordination team to provide follow-up support for patients with multiple ED visits.</a:t>
            </a:r>
          </a:p>
        </p:txBody>
      </p:sp>
    </p:spTree>
    <p:extLst>
      <p:ext uri="{BB962C8B-B14F-4D97-AF65-F5344CB8AC3E}">
        <p14:creationId xmlns:p14="http://schemas.microsoft.com/office/powerpoint/2010/main" val="118265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7A33-F719-1DC4-ACDC-52489AA8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F10B9-0706-8768-3CAF-88E573E19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https://ldh.la/gov/assets/Medicaid/HEDIS/LA_MY2022_HEDIS_PM_Results_AnalysisReport_F1.pdf</a:t>
            </a:r>
          </a:p>
          <a:p>
            <a:r>
              <a:rPr lang="en-US" dirty="0"/>
              <a:t>https://www.louisiana-demographics.com/counties_by_population</a:t>
            </a:r>
          </a:p>
          <a:p>
            <a:r>
              <a:rPr lang="en-US" dirty="0"/>
              <a:t>https://www.kff.org/statedata/mental-health-and-substance-use-state-fact-sheets/louisiana/</a:t>
            </a:r>
          </a:p>
          <a:p>
            <a:r>
              <a:rPr lang="en-US" dirty="0"/>
              <a:t>https://www.ncqa.org/hedis/measures/follow-up-after-emergency-department-visit-for-substance-use/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4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2002B-8778-A76A-C861-F86AC199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WHY?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A4B6F-9555-B2A5-78CA-26344DA20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b="0" i="0">
                <a:effectLst/>
              </a:rPr>
              <a:t>In 2022, 48.7 million Americans over 12 years of age were classified as having a SUD. </a:t>
            </a:r>
          </a:p>
          <a:p>
            <a:r>
              <a:rPr lang="en-US" sz="2200" b="0" i="0">
                <a:effectLst/>
              </a:rPr>
              <a:t>Between 2018 and 2021, the use of ED services for substance use increased 39%, and the rate of ED visits related to substance use went up from 74.4 to 103.8 visits per 10,000 individuals. </a:t>
            </a:r>
          </a:p>
          <a:p>
            <a:r>
              <a:rPr lang="en-US" sz="2200"/>
              <a:t>P</a:t>
            </a:r>
            <a:r>
              <a:rPr lang="en-US" sz="2200" b="0" i="0">
                <a:effectLst/>
              </a:rPr>
              <a:t>eople leaving the ED after a high-risk substance use event need coordinated care because they might be at a higher risk of losing touch with the health care system</a:t>
            </a:r>
            <a:endParaRPr lang="en-US" sz="2200"/>
          </a:p>
        </p:txBody>
      </p:sp>
      <p:pic>
        <p:nvPicPr>
          <p:cNvPr id="4" name="Picture 3" descr="A graph showing the number of drugs&#10;&#10;Description automatically generated">
            <a:extLst>
              <a:ext uri="{FF2B5EF4-FFF2-40B4-BE49-F238E27FC236}">
                <a16:creationId xmlns:a16="http://schemas.microsoft.com/office/drawing/2014/main" id="{0D853BF1-B9B2-5EC2-0BB2-FD94B4C48E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052" r="13199" b="1"/>
          <a:stretch/>
        </p:blipFill>
        <p:spPr>
          <a:xfrm>
            <a:off x="7146235" y="1946662"/>
            <a:ext cx="4479947" cy="45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5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902FEE-D9F0-93DC-ED24-F161D49EC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9612" y="1424375"/>
            <a:ext cx="8068127" cy="484309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70F4F9-4CFB-C658-8540-94BA9DBF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61" y="0"/>
            <a:ext cx="10191585" cy="1113183"/>
          </a:xfrm>
        </p:spPr>
        <p:txBody>
          <a:bodyPr anchor="b">
            <a:normAutofit/>
          </a:bodyPr>
          <a:lstStyle/>
          <a:p>
            <a:r>
              <a:rPr lang="en-US" sz="5400" dirty="0"/>
              <a:t>ACLA Withhold Measures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3FB30C-BF87-FC82-D22E-C023FAEB16CD}"/>
                  </a:ext>
                </a:extLst>
              </p14:cNvPr>
              <p14:cNvContentPartPr/>
              <p14:nvPr/>
            </p14:nvContentPartPr>
            <p14:xfrm>
              <a:off x="2030421" y="4914373"/>
              <a:ext cx="213840" cy="1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3FB30C-BF87-FC82-D22E-C023FAEB16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6421" y="4806733"/>
                <a:ext cx="3214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04EC8D-6426-8350-0D78-AC496BB662D9}"/>
                  </a:ext>
                </a:extLst>
              </p14:cNvPr>
              <p14:cNvContentPartPr/>
              <p14:nvPr/>
            </p14:nvContentPartPr>
            <p14:xfrm>
              <a:off x="8219552" y="4929133"/>
              <a:ext cx="376920" cy="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04EC8D-6426-8350-0D78-AC496BB662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65552" y="4821493"/>
                <a:ext cx="48456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29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9D391-5960-E441-1831-BFE77CDC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70012"/>
            <a:ext cx="4783697" cy="1261493"/>
          </a:xfrm>
        </p:spPr>
        <p:txBody>
          <a:bodyPr anchor="b">
            <a:normAutofit/>
          </a:bodyPr>
          <a:lstStyle/>
          <a:p>
            <a:r>
              <a:rPr lang="en-US" sz="4000" dirty="0"/>
              <a:t>Data Set </a:t>
            </a:r>
            <a:r>
              <a:rPr lang="en-US" sz="2400" dirty="0"/>
              <a:t>(General Overview)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3524E-7D48-BC89-D047-A719A62D2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77812"/>
            <a:ext cx="4783697" cy="3433583"/>
          </a:xfrm>
        </p:spPr>
        <p:txBody>
          <a:bodyPr>
            <a:normAutofit/>
          </a:bodyPr>
          <a:lstStyle/>
          <a:p>
            <a:r>
              <a:rPr lang="en-US" sz="2400" dirty="0"/>
              <a:t>Total ED visits:</a:t>
            </a:r>
          </a:p>
          <a:p>
            <a:pPr lvl="1"/>
            <a:r>
              <a:rPr lang="en-US" dirty="0"/>
              <a:t>2022: 1,493</a:t>
            </a:r>
          </a:p>
          <a:p>
            <a:pPr lvl="1"/>
            <a:r>
              <a:rPr lang="en-US" dirty="0"/>
              <a:t>2023: 1,165</a:t>
            </a:r>
          </a:p>
          <a:p>
            <a:pPr lvl="1"/>
            <a:r>
              <a:rPr lang="en-US" dirty="0"/>
              <a:t>2024 YTD: 554</a:t>
            </a:r>
          </a:p>
          <a:p>
            <a:r>
              <a:rPr lang="en-US" sz="2400" dirty="0"/>
              <a:t>Followed up within 30 days:</a:t>
            </a:r>
          </a:p>
          <a:p>
            <a:pPr lvl="1"/>
            <a:r>
              <a:rPr lang="en-US" dirty="0"/>
              <a:t>2022: </a:t>
            </a:r>
            <a:r>
              <a:rPr lang="en-US" b="1" dirty="0"/>
              <a:t>433</a:t>
            </a:r>
            <a:r>
              <a:rPr lang="en-US" dirty="0"/>
              <a:t> (</a:t>
            </a:r>
            <a:r>
              <a:rPr lang="en-US" b="1" dirty="0"/>
              <a:t>29%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2023: </a:t>
            </a:r>
            <a:r>
              <a:rPr lang="en-US" b="1" dirty="0"/>
              <a:t>237</a:t>
            </a:r>
            <a:r>
              <a:rPr lang="en-US" dirty="0"/>
              <a:t> (</a:t>
            </a:r>
            <a:r>
              <a:rPr lang="en-US" b="1" dirty="0"/>
              <a:t>20%)</a:t>
            </a:r>
          </a:p>
          <a:p>
            <a:pPr lvl="1"/>
            <a:r>
              <a:rPr lang="en-US" dirty="0"/>
              <a:t>2024 YTD: </a:t>
            </a:r>
            <a:r>
              <a:rPr lang="en-US" b="1" dirty="0"/>
              <a:t>127</a:t>
            </a:r>
            <a:r>
              <a:rPr lang="en-US" dirty="0"/>
              <a:t> (</a:t>
            </a:r>
            <a:r>
              <a:rPr lang="en-US" b="1" dirty="0"/>
              <a:t>23%</a:t>
            </a:r>
            <a:r>
              <a:rPr lang="en-US" dirty="0"/>
              <a:t>)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7310F9-1D22-546F-D61E-5467A969A9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377365"/>
              </p:ext>
            </p:extLst>
          </p:nvPr>
        </p:nvGraphicFramePr>
        <p:xfrm>
          <a:off x="5988424" y="537883"/>
          <a:ext cx="5670176" cy="450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20B983-A8BC-8D3A-ED7E-8495E5269A73}"/>
              </a:ext>
            </a:extLst>
          </p:cNvPr>
          <p:cNvSpPr txBox="1"/>
          <p:nvPr/>
        </p:nvSpPr>
        <p:spPr>
          <a:xfrm>
            <a:off x="673099" y="5811912"/>
            <a:ext cx="5892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Except for one age group, the year 2023 consistently showed a drop in follow-up from 2022 for every factor. </a:t>
            </a:r>
          </a:p>
        </p:txBody>
      </p:sp>
    </p:spTree>
    <p:extLst>
      <p:ext uri="{BB962C8B-B14F-4D97-AF65-F5344CB8AC3E}">
        <p14:creationId xmlns:p14="http://schemas.microsoft.com/office/powerpoint/2010/main" val="106402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DB6A-7AD1-09A8-7B18-97D1C9D9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Our Patient Population</a:t>
            </a:r>
          </a:p>
        </p:txBody>
      </p:sp>
    </p:spTree>
    <p:extLst>
      <p:ext uri="{BB962C8B-B14F-4D97-AF65-F5344CB8AC3E}">
        <p14:creationId xmlns:p14="http://schemas.microsoft.com/office/powerpoint/2010/main" val="20806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1CF7-DF89-A663-9863-F7848E0A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17" y="129345"/>
            <a:ext cx="1370383" cy="1008993"/>
          </a:xfrm>
        </p:spPr>
        <p:txBody>
          <a:bodyPr>
            <a:normAutofit/>
          </a:bodyPr>
          <a:lstStyle/>
          <a:p>
            <a:r>
              <a:rPr lang="en-US" sz="4000" dirty="0"/>
              <a:t>Age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77972F4-84AA-7EC0-0F4F-6AA63DA1F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430945"/>
              </p:ext>
            </p:extLst>
          </p:nvPr>
        </p:nvGraphicFramePr>
        <p:xfrm>
          <a:off x="157313" y="1339052"/>
          <a:ext cx="7462687" cy="417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C56F2BD-26CD-8BAA-7D39-5917C98F9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504288"/>
              </p:ext>
            </p:extLst>
          </p:nvPr>
        </p:nvGraphicFramePr>
        <p:xfrm>
          <a:off x="7620000" y="39854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636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4FC52E6-F22C-1107-BF3E-B78C9ECB5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1092"/>
              </p:ext>
            </p:extLst>
          </p:nvPr>
        </p:nvGraphicFramePr>
        <p:xfrm>
          <a:off x="42740" y="1447983"/>
          <a:ext cx="7534520" cy="477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383E08F-8791-BEB6-3A89-3E0C44908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560168"/>
              </p:ext>
            </p:extLst>
          </p:nvPr>
        </p:nvGraphicFramePr>
        <p:xfrm>
          <a:off x="7577260" y="4134678"/>
          <a:ext cx="4572000" cy="272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B988C3-5935-95EE-EE8A-5A592D03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17" y="129345"/>
            <a:ext cx="2328957" cy="1008993"/>
          </a:xfrm>
        </p:spPr>
        <p:txBody>
          <a:bodyPr>
            <a:normAutofit/>
          </a:bodyPr>
          <a:lstStyle/>
          <a:p>
            <a:r>
              <a:rPr lang="en-US" sz="4000" dirty="0"/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231737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A72D833-3516-EA53-C3A6-27273B871B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397021"/>
              </p:ext>
            </p:extLst>
          </p:nvPr>
        </p:nvGraphicFramePr>
        <p:xfrm>
          <a:off x="177904" y="1459505"/>
          <a:ext cx="6988029" cy="4379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31CD293-CDE9-7421-09CA-B8C50EDE3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52482"/>
              </p:ext>
            </p:extLst>
          </p:nvPr>
        </p:nvGraphicFramePr>
        <p:xfrm>
          <a:off x="7620000" y="3983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6406C0-C60E-5F80-EAA4-889659FC6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17" y="129345"/>
            <a:ext cx="1984400" cy="1008993"/>
          </a:xfrm>
        </p:spPr>
        <p:txBody>
          <a:bodyPr>
            <a:normAutofit/>
          </a:bodyPr>
          <a:lstStyle/>
          <a:p>
            <a:r>
              <a:rPr lang="en-US" sz="4000" dirty="0"/>
              <a:t>Race</a:t>
            </a:r>
          </a:p>
        </p:txBody>
      </p:sp>
    </p:spTree>
    <p:extLst>
      <p:ext uri="{BB962C8B-B14F-4D97-AF65-F5344CB8AC3E}">
        <p14:creationId xmlns:p14="http://schemas.microsoft.com/office/powerpoint/2010/main" val="383720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AF3E901-2D67-C0C0-88E4-3D0B939E3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476" y="1114643"/>
            <a:ext cx="5269084" cy="5479988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2D1ACC4-8A5D-76E3-40C9-C60940D76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957788"/>
              </p:ext>
            </p:extLst>
          </p:nvPr>
        </p:nvGraphicFramePr>
        <p:xfrm>
          <a:off x="6096000" y="940904"/>
          <a:ext cx="6024881" cy="519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51576C1-3B10-BA18-CA8A-28ABF30E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17" y="129345"/>
            <a:ext cx="2818183" cy="100899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Regional Data</a:t>
            </a:r>
          </a:p>
        </p:txBody>
      </p:sp>
    </p:spTree>
    <p:extLst>
      <p:ext uri="{BB962C8B-B14F-4D97-AF65-F5344CB8AC3E}">
        <p14:creationId xmlns:p14="http://schemas.microsoft.com/office/powerpoint/2010/main" val="3987763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1365</Words>
  <Application>Microsoft Office PowerPoint</Application>
  <PresentationFormat>Widescreen</PresentationFormat>
  <Paragraphs>146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Source Sans Pro</vt:lpstr>
      <vt:lpstr>Office Theme</vt:lpstr>
      <vt:lpstr>FUA  The percentage of ED visits among members ages 13 years and older with a principal diagnosis of substance use disorder, or any diagnosis of overdose, for which there was follow-up within 30 days of the ED visit for 2022, 2023, and 2024. </vt:lpstr>
      <vt:lpstr>WHY?</vt:lpstr>
      <vt:lpstr>ACLA Withhold Measures</vt:lpstr>
      <vt:lpstr>Data Set (General Overview)</vt:lpstr>
      <vt:lpstr>Our Patient Population</vt:lpstr>
      <vt:lpstr>Age</vt:lpstr>
      <vt:lpstr>Gender</vt:lpstr>
      <vt:lpstr>Race</vt:lpstr>
      <vt:lpstr>Regional Data</vt:lpstr>
      <vt:lpstr>PowerPoint Presentation</vt:lpstr>
      <vt:lpstr>Administration of Pharmacotherapy within 15 days following ED visit</vt:lpstr>
      <vt:lpstr>Possible Benefits of Pharmacotherapy</vt:lpstr>
      <vt:lpstr>Patients with Prior ED Visits from Previous Year</vt:lpstr>
      <vt:lpstr>More to Consider</vt:lpstr>
      <vt:lpstr>References</vt:lpstr>
    </vt:vector>
  </TitlesOfParts>
  <Company>AmeriHealth Caritas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FUA</dc:title>
  <dc:creator>Morad, Seema</dc:creator>
  <cp:lastModifiedBy>seema morad</cp:lastModifiedBy>
  <cp:revision>9</cp:revision>
  <dcterms:created xsi:type="dcterms:W3CDTF">2024-09-13T15:55:56Z</dcterms:created>
  <dcterms:modified xsi:type="dcterms:W3CDTF">2024-09-19T14:42:07Z</dcterms:modified>
</cp:coreProperties>
</file>