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1" r:id="rId1"/>
  </p:sldMasterIdLst>
  <p:notesMasterIdLst>
    <p:notesMasterId r:id="rId21"/>
  </p:notesMasterIdLst>
  <p:sldIdLst>
    <p:sldId id="281" r:id="rId2"/>
    <p:sldId id="285" r:id="rId3"/>
    <p:sldId id="257" r:id="rId4"/>
    <p:sldId id="326" r:id="rId5"/>
    <p:sldId id="325" r:id="rId6"/>
    <p:sldId id="328" r:id="rId7"/>
    <p:sldId id="270" r:id="rId8"/>
    <p:sldId id="313" r:id="rId9"/>
    <p:sldId id="324" r:id="rId10"/>
    <p:sldId id="323" r:id="rId11"/>
    <p:sldId id="306" r:id="rId12"/>
    <p:sldId id="311" r:id="rId13"/>
    <p:sldId id="327" r:id="rId14"/>
    <p:sldId id="295" r:id="rId15"/>
    <p:sldId id="296" r:id="rId16"/>
    <p:sldId id="277" r:id="rId17"/>
    <p:sldId id="301" r:id="rId18"/>
    <p:sldId id="292"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F00"/>
    <a:srgbClr val="F2FAFF"/>
    <a:srgbClr val="A6F35D"/>
    <a:srgbClr val="FF1BC8"/>
    <a:srgbClr val="FF9100"/>
    <a:srgbClr val="FBFFFF"/>
    <a:srgbClr val="92D050"/>
    <a:srgbClr val="FFFF00"/>
    <a:srgbClr val="B7EBFF"/>
    <a:srgbClr val="FFCA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3"/>
    <p:restoredTop sz="95735"/>
  </p:normalViewPr>
  <p:slideViewPr>
    <p:cSldViewPr snapToGrid="0">
      <p:cViewPr>
        <p:scale>
          <a:sx n="103" d="100"/>
          <a:sy n="103" d="100"/>
        </p:scale>
        <p:origin x="52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0" i="0" u="none" strike="noStrike" baseline="0" dirty="0">
                <a:solidFill>
                  <a:schemeClr val="tx1"/>
                </a:solidFill>
              </a:rPr>
              <a:t>W30 Compliance: Well-Child Visits in the First 30 Months of Life (2022-2024)</a:t>
            </a:r>
            <a:endParaRPr lang="en-US" dirty="0">
              <a:solidFill>
                <a:schemeClr val="tx1"/>
              </a:solidFill>
            </a:endParaRPr>
          </a:p>
        </c:rich>
      </c:tx>
      <c:layout>
        <c:manualLayout>
          <c:xMode val="edge"/>
          <c:yMode val="edge"/>
          <c:x val="0.12289351851851851"/>
          <c:y val="2.8753399749913344E-3"/>
        </c:manualLayout>
      </c:layout>
      <c:overlay val="0"/>
      <c:spPr>
        <a:solidFill>
          <a:schemeClr val="bg1"/>
        </a:solid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4"/>
          <c:order val="0"/>
          <c:tx>
            <c:v>2022</c:v>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0 to 14 Months</c:v>
                </c:pt>
                <c:pt idx="1">
                  <c:v>15 to 30 Months</c:v>
                </c:pt>
              </c:strCache>
            </c:strRef>
          </c:cat>
          <c:val>
            <c:numRef>
              <c:f>Sheet1!$B$2:$C$2</c:f>
              <c:numCache>
                <c:formatCode>0%</c:formatCode>
                <c:ptCount val="2"/>
                <c:pt idx="0">
                  <c:v>0.26</c:v>
                </c:pt>
                <c:pt idx="1">
                  <c:v>0.49</c:v>
                </c:pt>
              </c:numCache>
            </c:numRef>
          </c:val>
          <c:extLst>
            <c:ext xmlns:c16="http://schemas.microsoft.com/office/drawing/2014/chart" uri="{C3380CC4-5D6E-409C-BE32-E72D297353CC}">
              <c16:uniqueId val="{00000000-BFE5-EA4A-B364-189EF019C3F2}"/>
            </c:ext>
          </c:extLst>
        </c:ser>
        <c:ser>
          <c:idx val="3"/>
          <c:order val="1"/>
          <c:tx>
            <c:v>2023</c:v>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0 to 14 Months</c:v>
                </c:pt>
                <c:pt idx="1">
                  <c:v>15 to 30 Months</c:v>
                </c:pt>
              </c:strCache>
            </c:strRef>
          </c:cat>
          <c:val>
            <c:numRef>
              <c:f>Sheet1!$B$3:$C$3</c:f>
              <c:numCache>
                <c:formatCode>0%</c:formatCode>
                <c:ptCount val="2"/>
                <c:pt idx="0">
                  <c:v>0.65</c:v>
                </c:pt>
                <c:pt idx="1">
                  <c:v>0.7</c:v>
                </c:pt>
              </c:numCache>
            </c:numRef>
          </c:val>
          <c:extLst>
            <c:ext xmlns:c16="http://schemas.microsoft.com/office/drawing/2014/chart" uri="{C3380CC4-5D6E-409C-BE32-E72D297353CC}">
              <c16:uniqueId val="{00000001-BFE5-EA4A-B364-189EF019C3F2}"/>
            </c:ext>
          </c:extLst>
        </c:ser>
        <c:ser>
          <c:idx val="2"/>
          <c:order val="2"/>
          <c:tx>
            <c:v>2024</c:v>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0 to 14 Months</c:v>
                </c:pt>
                <c:pt idx="1">
                  <c:v>15 to 30 Months</c:v>
                </c:pt>
              </c:strCache>
            </c:strRef>
          </c:cat>
          <c:val>
            <c:numRef>
              <c:f>Sheet1!$B$4:$C$4</c:f>
              <c:numCache>
                <c:formatCode>0%</c:formatCode>
                <c:ptCount val="2"/>
                <c:pt idx="0">
                  <c:v>0.63</c:v>
                </c:pt>
                <c:pt idx="1">
                  <c:v>0.71</c:v>
                </c:pt>
              </c:numCache>
            </c:numRef>
          </c:val>
          <c:extLst>
            <c:ext xmlns:c16="http://schemas.microsoft.com/office/drawing/2014/chart" uri="{C3380CC4-5D6E-409C-BE32-E72D297353CC}">
              <c16:uniqueId val="{00000002-BFE5-EA4A-B364-189EF019C3F2}"/>
            </c:ext>
          </c:extLst>
        </c:ser>
        <c:dLbls>
          <c:dLblPos val="outEnd"/>
          <c:showLegendKey val="0"/>
          <c:showVal val="1"/>
          <c:showCatName val="0"/>
          <c:showSerName val="0"/>
          <c:showPercent val="0"/>
          <c:showBubbleSize val="0"/>
        </c:dLbls>
        <c:gapWidth val="219"/>
        <c:overlap val="-27"/>
        <c:axId val="233687440"/>
        <c:axId val="233689152"/>
      </c:barChart>
      <c:catAx>
        <c:axId val="23368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3689152"/>
        <c:crosses val="autoZero"/>
        <c:auto val="1"/>
        <c:lblAlgn val="ctr"/>
        <c:lblOffset val="100"/>
        <c:noMultiLvlLbl val="0"/>
      </c:catAx>
      <c:valAx>
        <c:axId val="233689152"/>
        <c:scaling>
          <c:orientation val="minMax"/>
        </c:scaling>
        <c:delete val="0"/>
        <c:axPos val="l"/>
        <c:majorGridlines>
          <c:spPr>
            <a:ln w="9525" cap="flat" cmpd="sng" algn="ctr">
              <a:solidFill>
                <a:schemeClr val="accent5">
                  <a:alpha val="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Compliance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36874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0" i="0" u="none" strike="noStrike" kern="1200" spc="0" baseline="0" dirty="0">
                <a:solidFill>
                  <a:schemeClr val="tx1"/>
                </a:solidFill>
              </a:rPr>
              <a:t>Well-Child Visits at 15 Months of Life (2022-2024)</a:t>
            </a:r>
          </a:p>
        </c:rich>
      </c:tx>
      <c:overlay val="0"/>
      <c:spPr>
        <a:noFill/>
        <a:ln>
          <a:noFill/>
        </a:ln>
        <a:effectLst/>
      </c:spPr>
    </c:title>
    <c:autoTitleDeleted val="0"/>
    <c:plotArea>
      <c:layout>
        <c:manualLayout>
          <c:layoutTarget val="inner"/>
          <c:xMode val="edge"/>
          <c:yMode val="edge"/>
          <c:x val="9.0259005493157199E-2"/>
          <c:y val="0.13741452639988722"/>
          <c:w val="0.83731114452641053"/>
          <c:h val="0.6617900697887541"/>
        </c:manualLayout>
      </c:layout>
      <c:barChart>
        <c:barDir val="col"/>
        <c:grouping val="clustered"/>
        <c:varyColors val="0"/>
        <c:ser>
          <c:idx val="3"/>
          <c:order val="0"/>
          <c:tx>
            <c:v>2022</c:v>
          </c:tx>
          <c:spPr>
            <a:solidFill>
              <a:schemeClr val="accent5">
                <a:lumMod val="20000"/>
                <a:lumOff val="80000"/>
              </a:schemeClr>
            </a:solidFill>
            <a:ln>
              <a:noFill/>
            </a:ln>
            <a:effectLst/>
          </c:spPr>
          <c:invertIfNegative val="0"/>
          <c:dLbls>
            <c:dLbl>
              <c:idx val="6"/>
              <c:layout>
                <c:manualLayout>
                  <c:x val="-3.4034652636173103E-3"/>
                  <c:y val="2.024537669836848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highlight>
                          <a:srgbClr val="A6F35D"/>
                        </a:highlight>
                        <a:latin typeface="+mn-lt"/>
                        <a:ea typeface="+mn-ea"/>
                        <a:cs typeface="+mn-cs"/>
                      </a:defRPr>
                    </a:pPr>
                    <a:fld id="{7FD3D19F-2443-3B48-8025-9D8B3DB5BB82}" type="VALUE">
                      <a:rPr lang="en-US" b="1">
                        <a:solidFill>
                          <a:schemeClr val="tx1"/>
                        </a:solidFill>
                      </a:rPr>
                      <a:pPr>
                        <a:defRPr sz="1197" b="0" i="0" u="none" strike="noStrike" kern="1200" baseline="0">
                          <a:solidFill>
                            <a:schemeClr val="tx1"/>
                          </a:solidFill>
                          <a:highlight>
                            <a:srgbClr val="A6F35D"/>
                          </a:highlight>
                          <a:latin typeface="+mn-lt"/>
                          <a:ea typeface="+mn-ea"/>
                          <a:cs typeface="+mn-cs"/>
                        </a:defRPr>
                      </a:pPr>
                      <a:t>[VALUE]</a:t>
                    </a:fld>
                    <a:endParaRPr 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4.2401460077665112E-2"/>
                      <c:h val="7.3794511931563792E-2"/>
                    </c:manualLayout>
                  </c15:layout>
                  <c15:dlblFieldTable/>
                  <c15:showDataLabelsRange val="0"/>
                </c:ext>
                <c:ext xmlns:c16="http://schemas.microsoft.com/office/drawing/2014/chart" uri="{C3380CC4-5D6E-409C-BE32-E72D297353CC}">
                  <c16:uniqueId val="{00000003-8E7B-1142-A797-C57B99A273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0</c:v>
                </c:pt>
                <c:pt idx="1">
                  <c:v>1</c:v>
                </c:pt>
                <c:pt idx="2">
                  <c:v>2</c:v>
                </c:pt>
                <c:pt idx="3">
                  <c:v>3</c:v>
                </c:pt>
                <c:pt idx="4">
                  <c:v>4</c:v>
                </c:pt>
                <c:pt idx="5">
                  <c:v>5</c:v>
                </c:pt>
                <c:pt idx="6">
                  <c:v>≥6</c:v>
                </c:pt>
              </c:strCache>
            </c:strRef>
          </c:cat>
          <c:val>
            <c:numRef>
              <c:f>Sheet1!$B$2:$H$2</c:f>
              <c:numCache>
                <c:formatCode>0%</c:formatCode>
                <c:ptCount val="7"/>
                <c:pt idx="0">
                  <c:v>0.05</c:v>
                </c:pt>
                <c:pt idx="1">
                  <c:v>0.06</c:v>
                </c:pt>
                <c:pt idx="2">
                  <c:v>0.1</c:v>
                </c:pt>
                <c:pt idx="3">
                  <c:v>0.16</c:v>
                </c:pt>
                <c:pt idx="4">
                  <c:v>0.19</c:v>
                </c:pt>
                <c:pt idx="5">
                  <c:v>0.19</c:v>
                </c:pt>
                <c:pt idx="6">
                  <c:v>0.23</c:v>
                </c:pt>
              </c:numCache>
            </c:numRef>
          </c:val>
          <c:extLst>
            <c:ext xmlns:c16="http://schemas.microsoft.com/office/drawing/2014/chart" uri="{C3380CC4-5D6E-409C-BE32-E72D297353CC}">
              <c16:uniqueId val="{00000000-8E7B-1142-A797-C57B99A273EA}"/>
            </c:ext>
          </c:extLst>
        </c:ser>
        <c:ser>
          <c:idx val="4"/>
          <c:order val="1"/>
          <c:tx>
            <c:v>2023</c:v>
          </c:tx>
          <c:spPr>
            <a:solidFill>
              <a:schemeClr val="accent5">
                <a:lumMod val="40000"/>
                <a:lumOff val="60000"/>
              </a:schemeClr>
            </a:solidFill>
            <a:ln>
              <a:noFill/>
            </a:ln>
            <a:effectLst/>
          </c:spPr>
          <c:invertIfNegative val="0"/>
          <c:dLbls>
            <c:dLbl>
              <c:idx val="6"/>
              <c:layout>
                <c:manualLayout>
                  <c:x val="-4.537953684822859E-3"/>
                  <c:y val="1.590719555758591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F85918EA-62EE-C647-8780-32442AF30F40}" type="VALUE">
                      <a:rPr lang="en-US" b="1">
                        <a:solidFill>
                          <a:schemeClr val="tx1"/>
                        </a:solidFill>
                        <a:highlight>
                          <a:srgbClr val="A6F35D"/>
                        </a:highlight>
                      </a:rPr>
                      <a:pPr>
                        <a:defRPr sz="1197" b="0" i="0" u="none" strike="noStrike" kern="1200" baseline="0">
                          <a:solidFill>
                            <a:schemeClr val="tx1"/>
                          </a:solidFill>
                          <a:latin typeface="+mn-lt"/>
                          <a:ea typeface="+mn-ea"/>
                          <a:cs typeface="+mn-cs"/>
                        </a:defRPr>
                      </a:pPr>
                      <a:t>[VALUE]</a:t>
                    </a:fld>
                    <a:endParaRPr 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4.12669716564594E-2"/>
                      <c:h val="5.8653748491844682E-2"/>
                    </c:manualLayout>
                  </c15:layout>
                  <c15:dlblFieldTable/>
                  <c15:showDataLabelsRange val="0"/>
                </c:ext>
                <c:ext xmlns:c16="http://schemas.microsoft.com/office/drawing/2014/chart" uri="{C3380CC4-5D6E-409C-BE32-E72D297353CC}">
                  <c16:uniqueId val="{00000005-8E7B-1142-A797-C57B99A273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0</c:v>
                </c:pt>
                <c:pt idx="1">
                  <c:v>1</c:v>
                </c:pt>
                <c:pt idx="2">
                  <c:v>2</c:v>
                </c:pt>
                <c:pt idx="3">
                  <c:v>3</c:v>
                </c:pt>
                <c:pt idx="4">
                  <c:v>4</c:v>
                </c:pt>
                <c:pt idx="5">
                  <c:v>5</c:v>
                </c:pt>
                <c:pt idx="6">
                  <c:v>≥6</c:v>
                </c:pt>
              </c:strCache>
            </c:strRef>
          </c:cat>
          <c:val>
            <c:numRef>
              <c:f>Sheet1!$B$3:$H$3</c:f>
              <c:numCache>
                <c:formatCode>0%</c:formatCode>
                <c:ptCount val="7"/>
                <c:pt idx="0">
                  <c:v>0.02</c:v>
                </c:pt>
                <c:pt idx="1">
                  <c:v>0.02</c:v>
                </c:pt>
                <c:pt idx="2">
                  <c:v>0.04</c:v>
                </c:pt>
                <c:pt idx="3">
                  <c:v>0.05</c:v>
                </c:pt>
                <c:pt idx="4">
                  <c:v>0.08</c:v>
                </c:pt>
                <c:pt idx="5">
                  <c:v>0.14000000000000001</c:v>
                </c:pt>
                <c:pt idx="6">
                  <c:v>0.65</c:v>
                </c:pt>
              </c:numCache>
            </c:numRef>
          </c:val>
          <c:extLst>
            <c:ext xmlns:c16="http://schemas.microsoft.com/office/drawing/2014/chart" uri="{C3380CC4-5D6E-409C-BE32-E72D297353CC}">
              <c16:uniqueId val="{00000001-8E7B-1142-A797-C57B99A273EA}"/>
            </c:ext>
          </c:extLst>
        </c:ser>
        <c:ser>
          <c:idx val="5"/>
          <c:order val="2"/>
          <c:tx>
            <c:v>2024</c:v>
          </c:tx>
          <c:spPr>
            <a:solidFill>
              <a:schemeClr val="accent5">
                <a:lumMod val="60000"/>
                <a:lumOff val="40000"/>
              </a:schemeClr>
            </a:solidFill>
            <a:ln>
              <a:noFill/>
            </a:ln>
            <a:effectLst/>
          </c:spPr>
          <c:invertIfNegative val="0"/>
          <c:dLbls>
            <c:dLbl>
              <c:idx val="6"/>
              <c:layout>
                <c:manualLayout>
                  <c:x val="0"/>
                  <c:y val="1.1568786684781989E-2"/>
                </c:manualLayout>
              </c:layout>
              <c:spPr>
                <a:noFill/>
                <a:ln>
                  <a:noFill/>
                </a:ln>
                <a:effectLst/>
              </c:spPr>
              <c:txPr>
                <a:bodyPr rot="0" spcFirstLastPara="1" vertOverflow="ellipsis" vert="horz" wrap="square" lIns="54864" tIns="19050" rIns="27432" bIns="18288" anchor="ctr" anchorCtr="1">
                  <a:spAutoFit/>
                </a:bodyPr>
                <a:lstStyle/>
                <a:p>
                  <a:pPr>
                    <a:defRPr sz="1197" b="1" i="0" u="none" strike="noStrike" kern="1200" baseline="0">
                      <a:solidFill>
                        <a:schemeClr val="tx1"/>
                      </a:solidFill>
                      <a:highlight>
                        <a:srgbClr val="A6F35D"/>
                      </a:highlight>
                      <a:latin typeface="+mn-lt"/>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E7B-1142-A797-C57B99A273EA}"/>
                </c:ext>
              </c:extLst>
            </c:dLbl>
            <c:spPr>
              <a:noFill/>
              <a:ln>
                <a:noFill/>
              </a:ln>
              <a:effectLst/>
            </c:spPr>
            <c:txPr>
              <a:bodyPr rot="0" spcFirstLastPara="1" vertOverflow="ellipsis" vert="horz" wrap="square" lIns="4572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0</c:v>
                </c:pt>
                <c:pt idx="1">
                  <c:v>1</c:v>
                </c:pt>
                <c:pt idx="2">
                  <c:v>2</c:v>
                </c:pt>
                <c:pt idx="3">
                  <c:v>3</c:v>
                </c:pt>
                <c:pt idx="4">
                  <c:v>4</c:v>
                </c:pt>
                <c:pt idx="5">
                  <c:v>5</c:v>
                </c:pt>
                <c:pt idx="6">
                  <c:v>≥6</c:v>
                </c:pt>
              </c:strCache>
            </c:strRef>
          </c:cat>
          <c:val>
            <c:numRef>
              <c:f>Sheet1!$B$4:$H$4</c:f>
              <c:numCache>
                <c:formatCode>0%</c:formatCode>
                <c:ptCount val="7"/>
                <c:pt idx="0">
                  <c:v>0.02</c:v>
                </c:pt>
                <c:pt idx="1">
                  <c:v>0.03</c:v>
                </c:pt>
                <c:pt idx="2">
                  <c:v>0.04</c:v>
                </c:pt>
                <c:pt idx="3">
                  <c:v>0.06</c:v>
                </c:pt>
                <c:pt idx="4">
                  <c:v>0.08</c:v>
                </c:pt>
                <c:pt idx="5">
                  <c:v>0.14000000000000001</c:v>
                </c:pt>
                <c:pt idx="6">
                  <c:v>0.63</c:v>
                </c:pt>
              </c:numCache>
            </c:numRef>
          </c:val>
          <c:extLst>
            <c:ext xmlns:c16="http://schemas.microsoft.com/office/drawing/2014/chart" uri="{C3380CC4-5D6E-409C-BE32-E72D297353CC}">
              <c16:uniqueId val="{00000002-8E7B-1142-A797-C57B99A273EA}"/>
            </c:ext>
          </c:extLst>
        </c:ser>
        <c:dLbls>
          <c:dLblPos val="outEnd"/>
          <c:showLegendKey val="0"/>
          <c:showVal val="1"/>
          <c:showCatName val="0"/>
          <c:showSerName val="0"/>
          <c:showPercent val="0"/>
          <c:showBubbleSize val="0"/>
        </c:dLbls>
        <c:gapWidth val="150"/>
        <c:axId val="840054400"/>
        <c:axId val="1167991968"/>
      </c:barChart>
      <c:catAx>
        <c:axId val="8400544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 of Well-Child</a:t>
                </a:r>
                <a:r>
                  <a:rPr lang="en-US" baseline="0" dirty="0">
                    <a:solidFill>
                      <a:schemeClr val="tx1"/>
                    </a:solidFill>
                  </a:rPr>
                  <a:t> Visits</a:t>
                </a:r>
                <a:endParaRPr lang="en-US" dirty="0">
                  <a:solidFill>
                    <a:schemeClr val="tx1"/>
                  </a:solidFill>
                </a:endParaRPr>
              </a:p>
            </c:rich>
          </c:tx>
          <c:layout>
            <c:manualLayout>
              <c:xMode val="edge"/>
              <c:yMode val="edge"/>
              <c:x val="0.42572535571795128"/>
              <c:y val="0.8987972014004748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991968"/>
        <c:crosses val="autoZero"/>
        <c:auto val="1"/>
        <c:lblAlgn val="ctr"/>
        <c:lblOffset val="100"/>
        <c:noMultiLvlLbl val="0"/>
      </c:catAx>
      <c:valAx>
        <c:axId val="1167991968"/>
        <c:scaling>
          <c:orientation val="minMax"/>
          <c:max val="0.8"/>
        </c:scaling>
        <c:delete val="0"/>
        <c:axPos val="l"/>
        <c:majorGridlines>
          <c:spPr>
            <a:ln w="9525" cap="flat" cmpd="sng" algn="ctr">
              <a:solidFill>
                <a:schemeClr val="accent1">
                  <a:alpha val="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 ACLA Members</a:t>
                </a:r>
                <a:r>
                  <a:rPr lang="en-US" sz="1200" baseline="0" dirty="0">
                    <a:solidFill>
                      <a:schemeClr val="tx1"/>
                    </a:solidFill>
                  </a:rPr>
                  <a:t> by 15 Months of Life</a:t>
                </a:r>
                <a:endParaRPr lang="en-US" sz="1200" dirty="0">
                  <a:solidFill>
                    <a:schemeClr val="tx1"/>
                  </a:solidFill>
                </a:endParaRPr>
              </a:p>
            </c:rich>
          </c:tx>
          <c:layout>
            <c:manualLayout>
              <c:xMode val="edge"/>
              <c:yMode val="edge"/>
              <c:x val="0"/>
              <c:y val="0.14946260924022886"/>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054400"/>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0" i="0" u="none" strike="noStrike" kern="1200" spc="0" baseline="0" dirty="0">
                <a:solidFill>
                  <a:schemeClr val="tx1"/>
                </a:solidFill>
              </a:rPr>
              <a:t>Well-Child Visits Between 15 to 30 Months (2022-2024)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0"/>
          <c:tx>
            <c:v>2022</c:v>
          </c:tx>
          <c:spPr>
            <a:solidFill>
              <a:schemeClr val="accent5">
                <a:lumMod val="20000"/>
                <a:lumOff val="80000"/>
              </a:schemeClr>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highlight>
                        <a:srgbClr val="A6F35D"/>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82C-2648-A62C-D111AAF6CE0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0</c:v>
                </c:pt>
                <c:pt idx="1">
                  <c:v>1</c:v>
                </c:pt>
                <c:pt idx="2">
                  <c:v>≥2</c:v>
                </c:pt>
              </c:strCache>
            </c:strRef>
          </c:cat>
          <c:val>
            <c:numRef>
              <c:f>Sheet1!$B$2:$D$2</c:f>
              <c:numCache>
                <c:formatCode>0%</c:formatCode>
                <c:ptCount val="3"/>
                <c:pt idx="0">
                  <c:v>0.25</c:v>
                </c:pt>
                <c:pt idx="1">
                  <c:v>0.26</c:v>
                </c:pt>
                <c:pt idx="2">
                  <c:v>0.49</c:v>
                </c:pt>
              </c:numCache>
            </c:numRef>
          </c:val>
          <c:extLst>
            <c:ext xmlns:c16="http://schemas.microsoft.com/office/drawing/2014/chart" uri="{C3380CC4-5D6E-409C-BE32-E72D297353CC}">
              <c16:uniqueId val="{00000001-B82C-2648-A62C-D111AAF6CE0E}"/>
            </c:ext>
          </c:extLst>
        </c:ser>
        <c:ser>
          <c:idx val="4"/>
          <c:order val="1"/>
          <c:tx>
            <c:v>2023</c:v>
          </c:tx>
          <c:spPr>
            <a:solidFill>
              <a:schemeClr val="accent5">
                <a:lumMod val="40000"/>
                <a:lumOff val="60000"/>
              </a:schemeClr>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highlight>
                        <a:srgbClr val="A6F35D"/>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B82C-2648-A62C-D111AAF6CE0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0</c:v>
                </c:pt>
                <c:pt idx="1">
                  <c:v>1</c:v>
                </c:pt>
                <c:pt idx="2">
                  <c:v>≥2</c:v>
                </c:pt>
              </c:strCache>
            </c:strRef>
          </c:cat>
          <c:val>
            <c:numRef>
              <c:f>Sheet1!$B$3:$D$3</c:f>
              <c:numCache>
                <c:formatCode>0%</c:formatCode>
                <c:ptCount val="3"/>
                <c:pt idx="0">
                  <c:v>0.12</c:v>
                </c:pt>
                <c:pt idx="1">
                  <c:v>0.19</c:v>
                </c:pt>
                <c:pt idx="2">
                  <c:v>0.7</c:v>
                </c:pt>
              </c:numCache>
            </c:numRef>
          </c:val>
          <c:extLst>
            <c:ext xmlns:c16="http://schemas.microsoft.com/office/drawing/2014/chart" uri="{C3380CC4-5D6E-409C-BE32-E72D297353CC}">
              <c16:uniqueId val="{00000003-B82C-2648-A62C-D111AAF6CE0E}"/>
            </c:ext>
          </c:extLst>
        </c:ser>
        <c:ser>
          <c:idx val="5"/>
          <c:order val="2"/>
          <c:tx>
            <c:v>2024</c:v>
          </c:tx>
          <c:spPr>
            <a:solidFill>
              <a:schemeClr val="accent5">
                <a:lumMod val="60000"/>
                <a:lumOff val="40000"/>
              </a:schemeClr>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highlight>
                        <a:srgbClr val="A6F35D"/>
                      </a:highlight>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82C-2648-A62C-D111AAF6CE0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0</c:v>
                </c:pt>
                <c:pt idx="1">
                  <c:v>1</c:v>
                </c:pt>
                <c:pt idx="2">
                  <c:v>≥2</c:v>
                </c:pt>
              </c:strCache>
            </c:strRef>
          </c:cat>
          <c:val>
            <c:numRef>
              <c:f>Sheet1!$B$4:$D$4</c:f>
              <c:numCache>
                <c:formatCode>0%</c:formatCode>
                <c:ptCount val="3"/>
                <c:pt idx="0">
                  <c:v>0.12</c:v>
                </c:pt>
                <c:pt idx="1">
                  <c:v>0.17</c:v>
                </c:pt>
                <c:pt idx="2">
                  <c:v>0.71</c:v>
                </c:pt>
              </c:numCache>
            </c:numRef>
          </c:val>
          <c:extLst>
            <c:ext xmlns:c16="http://schemas.microsoft.com/office/drawing/2014/chart" uri="{C3380CC4-5D6E-409C-BE32-E72D297353CC}">
              <c16:uniqueId val="{00000005-B82C-2648-A62C-D111AAF6CE0E}"/>
            </c:ext>
          </c:extLst>
        </c:ser>
        <c:dLbls>
          <c:dLblPos val="outEnd"/>
          <c:showLegendKey val="0"/>
          <c:showVal val="1"/>
          <c:showCatName val="0"/>
          <c:showSerName val="0"/>
          <c:showPercent val="0"/>
          <c:showBubbleSize val="0"/>
        </c:dLbls>
        <c:gapWidth val="150"/>
        <c:axId val="840054400"/>
        <c:axId val="1167991968"/>
      </c:barChart>
      <c:catAx>
        <c:axId val="84005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991968"/>
        <c:crosses val="autoZero"/>
        <c:auto val="1"/>
        <c:lblAlgn val="ctr"/>
        <c:lblOffset val="100"/>
        <c:noMultiLvlLbl val="0"/>
      </c:catAx>
      <c:valAx>
        <c:axId val="1167991968"/>
        <c:scaling>
          <c:orientation val="minMax"/>
          <c:max val="0.8"/>
        </c:scaling>
        <c:delete val="0"/>
        <c:axPos val="l"/>
        <c:majorGridlines>
          <c:spPr>
            <a:ln w="9525" cap="flat" cmpd="sng" algn="ctr">
              <a:solidFill>
                <a:schemeClr val="accent1">
                  <a:alpha val="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0" i="0" u="none" strike="noStrike" kern="1200" baseline="0" dirty="0">
                    <a:solidFill>
                      <a:schemeClr val="tx1"/>
                    </a:solidFill>
                  </a:rPr>
                  <a:t>Percent of ACLA’s Members 30 Months of Life</a:t>
                </a:r>
              </a:p>
            </c:rich>
          </c:tx>
          <c:layout>
            <c:manualLayout>
              <c:xMode val="edge"/>
              <c:yMode val="edge"/>
              <c:x val="8.492545202682996E-3"/>
              <c:y val="0.1810307372253730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054400"/>
        <c:crosses val="autoZero"/>
        <c:crossBetween val="between"/>
      </c:valAx>
      <c:spPr>
        <a:solidFill>
          <a:schemeClr val="bg1"/>
        </a:solid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0" i="0" u="none" strike="noStrike" kern="1200" spc="0" baseline="0" dirty="0">
                <a:solidFill>
                  <a:schemeClr val="tx1"/>
                </a:solidFill>
              </a:rPr>
              <a:t>W15 Compliance by Region (2022-2024)</a:t>
            </a:r>
          </a:p>
        </c:rich>
      </c:tx>
      <c:overlay val="0"/>
      <c:spPr>
        <a:noFill/>
        <a:ln>
          <a:noFill/>
        </a:ln>
        <a:effectLst/>
      </c:spPr>
    </c:title>
    <c:autoTitleDeleted val="0"/>
    <c:plotArea>
      <c:layout/>
      <c:lineChart>
        <c:grouping val="standard"/>
        <c:varyColors val="0"/>
        <c:ser>
          <c:idx val="3"/>
          <c:order val="0"/>
          <c:tx>
            <c:v>2022</c:v>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1</c:v>
                </c:pt>
                <c:pt idx="1">
                  <c:v>2</c:v>
                </c:pt>
                <c:pt idx="2">
                  <c:v>3</c:v>
                </c:pt>
                <c:pt idx="3">
                  <c:v>4</c:v>
                </c:pt>
                <c:pt idx="4">
                  <c:v>5</c:v>
                </c:pt>
                <c:pt idx="5">
                  <c:v>6</c:v>
                </c:pt>
                <c:pt idx="6">
                  <c:v>7</c:v>
                </c:pt>
                <c:pt idx="7">
                  <c:v>8</c:v>
                </c:pt>
                <c:pt idx="8">
                  <c:v>9</c:v>
                </c:pt>
              </c:strCache>
            </c:strRef>
          </c:cat>
          <c:val>
            <c:numRef>
              <c:f>Sheet1!$B$2:$J$2</c:f>
              <c:numCache>
                <c:formatCode>0%</c:formatCode>
                <c:ptCount val="9"/>
                <c:pt idx="0">
                  <c:v>0.22</c:v>
                </c:pt>
                <c:pt idx="1">
                  <c:v>0.24</c:v>
                </c:pt>
                <c:pt idx="2">
                  <c:v>0.21</c:v>
                </c:pt>
                <c:pt idx="3">
                  <c:v>0.3</c:v>
                </c:pt>
                <c:pt idx="4">
                  <c:v>0.19</c:v>
                </c:pt>
                <c:pt idx="5">
                  <c:v>0.22</c:v>
                </c:pt>
                <c:pt idx="6">
                  <c:v>0.22</c:v>
                </c:pt>
                <c:pt idx="7">
                  <c:v>0.22</c:v>
                </c:pt>
                <c:pt idx="8">
                  <c:v>0.25</c:v>
                </c:pt>
              </c:numCache>
            </c:numRef>
          </c:val>
          <c:smooth val="0"/>
          <c:extLst>
            <c:ext xmlns:c16="http://schemas.microsoft.com/office/drawing/2014/chart" uri="{C3380CC4-5D6E-409C-BE32-E72D297353CC}">
              <c16:uniqueId val="{00000000-8E7B-1142-A797-C57B99A273EA}"/>
            </c:ext>
          </c:extLst>
        </c:ser>
        <c:ser>
          <c:idx val="4"/>
          <c:order val="1"/>
          <c:tx>
            <c:v>2023</c:v>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C9-A444-8647-F68B599AAA5B}"/>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C9-A444-8647-F68B599AAA5B}"/>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C9-A444-8647-F68B599AAA5B}"/>
                </c:ext>
              </c:extLst>
            </c:dLbl>
            <c:dLbl>
              <c:idx val="3"/>
              <c:layout>
                <c:manualLayout>
                  <c:x val="-2.3177598445232751E-2"/>
                  <c:y val="3.9854732645376319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C9-A444-8647-F68B599AAA5B}"/>
                </c:ext>
              </c:extLst>
            </c:dLbl>
            <c:dLbl>
              <c:idx val="4"/>
              <c:layout>
                <c:manualLayout>
                  <c:x val="-2.2043110024027118E-2"/>
                  <c:y val="-3.72423966439678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7C9-A444-8647-F68B599AAA5B}"/>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7C9-A444-8647-F68B599AAA5B}"/>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7C9-A444-8647-F68B599AAA5B}"/>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7C9-A444-8647-F68B599AAA5B}"/>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7C9-A444-8647-F68B599AAA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1</c:v>
                </c:pt>
                <c:pt idx="1">
                  <c:v>2</c:v>
                </c:pt>
                <c:pt idx="2">
                  <c:v>3</c:v>
                </c:pt>
                <c:pt idx="3">
                  <c:v>4</c:v>
                </c:pt>
                <c:pt idx="4">
                  <c:v>5</c:v>
                </c:pt>
                <c:pt idx="5">
                  <c:v>6</c:v>
                </c:pt>
                <c:pt idx="6">
                  <c:v>7</c:v>
                </c:pt>
                <c:pt idx="7">
                  <c:v>8</c:v>
                </c:pt>
                <c:pt idx="8">
                  <c:v>9</c:v>
                </c:pt>
              </c:strCache>
            </c:strRef>
          </c:cat>
          <c:val>
            <c:numRef>
              <c:f>Sheet1!$B$3:$J$3</c:f>
              <c:numCache>
                <c:formatCode>0%</c:formatCode>
                <c:ptCount val="9"/>
                <c:pt idx="0">
                  <c:v>0.64</c:v>
                </c:pt>
                <c:pt idx="1">
                  <c:v>0.71</c:v>
                </c:pt>
                <c:pt idx="2">
                  <c:v>0.66</c:v>
                </c:pt>
                <c:pt idx="3">
                  <c:v>0.7</c:v>
                </c:pt>
                <c:pt idx="4">
                  <c:v>0.61</c:v>
                </c:pt>
                <c:pt idx="5">
                  <c:v>0.71</c:v>
                </c:pt>
                <c:pt idx="6">
                  <c:v>0.6</c:v>
                </c:pt>
                <c:pt idx="7">
                  <c:v>0.51</c:v>
                </c:pt>
                <c:pt idx="8">
                  <c:v>0.67</c:v>
                </c:pt>
              </c:numCache>
            </c:numRef>
          </c:val>
          <c:smooth val="0"/>
          <c:extLst>
            <c:ext xmlns:c16="http://schemas.microsoft.com/office/drawing/2014/chart" uri="{C3380CC4-5D6E-409C-BE32-E72D297353CC}">
              <c16:uniqueId val="{00000001-8E7B-1142-A797-C57B99A273EA}"/>
            </c:ext>
          </c:extLst>
        </c:ser>
        <c:ser>
          <c:idx val="5"/>
          <c:order val="2"/>
          <c:tx>
            <c:v>2024</c:v>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C9-A444-8647-F68B599AAA5B}"/>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C9-A444-8647-F68B599AAA5B}"/>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7C9-A444-8647-F68B599AAA5B}"/>
                </c:ext>
              </c:extLst>
            </c:dLbl>
            <c:dLbl>
              <c:idx val="3"/>
              <c:layout>
                <c:manualLayout>
                  <c:x val="-2.3177598445232751E-2"/>
                  <c:y val="-3.7242396643967897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C9-A444-8647-F68B599AAA5B}"/>
                </c:ext>
              </c:extLst>
            </c:dLbl>
            <c:dLbl>
              <c:idx val="4"/>
              <c:layout>
                <c:manualLayout>
                  <c:x val="-2.0936581829265211E-2"/>
                  <c:y val="-3.7465764638419462E-2"/>
                </c:manualLayout>
              </c:layout>
              <c:spPr>
                <a:noFill/>
                <a:ln>
                  <a:noFill/>
                </a:ln>
                <a:effectLst/>
              </c:spPr>
              <c:txPr>
                <a:bodyPr rot="0" spcFirstLastPara="1" vertOverflow="ellipsis" vert="horz" wrap="square" lIns="54864" tIns="19050" rIns="18288"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7C9-A444-8647-F68B599AAA5B}"/>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7C9-A444-8647-F68B599AAA5B}"/>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7C9-A444-8647-F68B599AAA5B}"/>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7C9-A444-8647-F68B599AAA5B}"/>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7C9-A444-8647-F68B599AAA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1</c:v>
                </c:pt>
                <c:pt idx="1">
                  <c:v>2</c:v>
                </c:pt>
                <c:pt idx="2">
                  <c:v>3</c:v>
                </c:pt>
                <c:pt idx="3">
                  <c:v>4</c:v>
                </c:pt>
                <c:pt idx="4">
                  <c:v>5</c:v>
                </c:pt>
                <c:pt idx="5">
                  <c:v>6</c:v>
                </c:pt>
                <c:pt idx="6">
                  <c:v>7</c:v>
                </c:pt>
                <c:pt idx="7">
                  <c:v>8</c:v>
                </c:pt>
                <c:pt idx="8">
                  <c:v>9</c:v>
                </c:pt>
              </c:strCache>
            </c:strRef>
          </c:cat>
          <c:val>
            <c:numRef>
              <c:f>Sheet1!$B$4:$J$4</c:f>
              <c:numCache>
                <c:formatCode>0%</c:formatCode>
                <c:ptCount val="9"/>
                <c:pt idx="0">
                  <c:v>0.67</c:v>
                </c:pt>
                <c:pt idx="1">
                  <c:v>0.66</c:v>
                </c:pt>
                <c:pt idx="2">
                  <c:v>0.61</c:v>
                </c:pt>
                <c:pt idx="3">
                  <c:v>0.72</c:v>
                </c:pt>
                <c:pt idx="4">
                  <c:v>0.49</c:v>
                </c:pt>
                <c:pt idx="5">
                  <c:v>0.63</c:v>
                </c:pt>
                <c:pt idx="6">
                  <c:v>0.57999999999999996</c:v>
                </c:pt>
                <c:pt idx="7">
                  <c:v>0.49</c:v>
                </c:pt>
                <c:pt idx="8">
                  <c:v>0.63</c:v>
                </c:pt>
              </c:numCache>
            </c:numRef>
          </c:val>
          <c:smooth val="0"/>
          <c:extLst>
            <c:ext xmlns:c16="http://schemas.microsoft.com/office/drawing/2014/chart" uri="{C3380CC4-5D6E-409C-BE32-E72D297353CC}">
              <c16:uniqueId val="{00000002-8E7B-1142-A797-C57B99A273EA}"/>
            </c:ext>
          </c:extLst>
        </c:ser>
        <c:dLbls>
          <c:showLegendKey val="0"/>
          <c:showVal val="1"/>
          <c:showCatName val="0"/>
          <c:showSerName val="0"/>
          <c:showPercent val="0"/>
          <c:showBubbleSize val="0"/>
        </c:dLbls>
        <c:marker val="1"/>
        <c:smooth val="0"/>
        <c:axId val="840054400"/>
        <c:axId val="1167991968"/>
      </c:lineChart>
      <c:catAx>
        <c:axId val="8400544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Region</a:t>
                </a:r>
              </a:p>
            </c:rich>
          </c:tx>
          <c:layout>
            <c:manualLayout>
              <c:xMode val="edge"/>
              <c:yMode val="edge"/>
              <c:x val="0.47120047544891125"/>
              <c:y val="0.8863094623588505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991968"/>
        <c:crosses val="autoZero"/>
        <c:auto val="1"/>
        <c:lblAlgn val="ctr"/>
        <c:lblOffset val="100"/>
        <c:noMultiLvlLbl val="0"/>
      </c:catAx>
      <c:valAx>
        <c:axId val="1167991968"/>
        <c:scaling>
          <c:orientation val="minMax"/>
          <c:max val="0.8"/>
        </c:scaling>
        <c:delete val="0"/>
        <c:axPos val="l"/>
        <c:majorGridlines>
          <c:spPr>
            <a:ln w="9525" cap="flat" cmpd="sng" algn="ctr">
              <a:solidFill>
                <a:schemeClr val="accent1">
                  <a:alpha val="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Compliance (%)</a:t>
                </a:r>
              </a:p>
            </c:rich>
          </c:tx>
          <c:layout>
            <c:manualLayout>
              <c:xMode val="edge"/>
              <c:yMode val="edge"/>
              <c:x val="5.6724421060285728E-3"/>
              <c:y val="0.39240709558322856"/>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054400"/>
        <c:crosses val="autoZero"/>
        <c:crossBetween val="between"/>
        <c:majorUnit val="0.1"/>
      </c:valAx>
      <c:spPr>
        <a:noFill/>
        <a:ln>
          <a:solidFill>
            <a:srgbClr val="92D050">
              <a:alpha val="0"/>
            </a:srgbClr>
          </a:solid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0" i="0" u="none" strike="noStrike" kern="1200" spc="0" baseline="0" dirty="0">
                <a:solidFill>
                  <a:schemeClr val="tx1"/>
                </a:solidFill>
              </a:rPr>
              <a:t>W30 Compliance by Region (2022-2024)</a:t>
            </a:r>
          </a:p>
        </c:rich>
      </c:tx>
      <c:layout>
        <c:manualLayout>
          <c:xMode val="edge"/>
          <c:yMode val="edge"/>
          <c:x val="0.30040940739238015"/>
          <c:y val="6.762175243280051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3"/>
          <c:order val="0"/>
          <c:tx>
            <c:v>2022</c:v>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1</c:v>
                </c:pt>
                <c:pt idx="1">
                  <c:v>2</c:v>
                </c:pt>
                <c:pt idx="2">
                  <c:v>3</c:v>
                </c:pt>
                <c:pt idx="3">
                  <c:v>4</c:v>
                </c:pt>
                <c:pt idx="4">
                  <c:v>5</c:v>
                </c:pt>
                <c:pt idx="5">
                  <c:v>6</c:v>
                </c:pt>
                <c:pt idx="6">
                  <c:v>7</c:v>
                </c:pt>
                <c:pt idx="7">
                  <c:v>8</c:v>
                </c:pt>
                <c:pt idx="8">
                  <c:v>9</c:v>
                </c:pt>
              </c:strCache>
            </c:strRef>
          </c:cat>
          <c:val>
            <c:numRef>
              <c:f>Sheet1!$B$2:$J$2</c:f>
              <c:numCache>
                <c:formatCode>0%</c:formatCode>
                <c:ptCount val="9"/>
                <c:pt idx="0">
                  <c:v>0.52</c:v>
                </c:pt>
                <c:pt idx="1">
                  <c:v>0.53</c:v>
                </c:pt>
                <c:pt idx="2">
                  <c:v>0.49</c:v>
                </c:pt>
                <c:pt idx="3">
                  <c:v>0.53</c:v>
                </c:pt>
                <c:pt idx="4">
                  <c:v>0.42</c:v>
                </c:pt>
                <c:pt idx="5">
                  <c:v>0.53</c:v>
                </c:pt>
                <c:pt idx="6">
                  <c:v>0.46</c:v>
                </c:pt>
                <c:pt idx="7">
                  <c:v>0.31</c:v>
                </c:pt>
                <c:pt idx="8">
                  <c:v>0.49</c:v>
                </c:pt>
              </c:numCache>
            </c:numRef>
          </c:val>
          <c:smooth val="0"/>
          <c:extLst>
            <c:ext xmlns:c16="http://schemas.microsoft.com/office/drawing/2014/chart" uri="{C3380CC4-5D6E-409C-BE32-E72D297353CC}">
              <c16:uniqueId val="{00000000-08BC-EA48-A19D-7B76C75EBD20}"/>
            </c:ext>
          </c:extLst>
        </c:ser>
        <c:ser>
          <c:idx val="4"/>
          <c:order val="1"/>
          <c:tx>
            <c:v>2023</c:v>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1"/>
              <c:tx>
                <c:rich>
                  <a:bodyPr/>
                  <a:lstStyle/>
                  <a:p>
                    <a:fld id="{BC1B6306-5DBE-284A-9323-708B543E8518}" type="VALUE">
                      <a:rPr lang="en-US">
                        <a:solidFill>
                          <a:schemeClr val="tx1"/>
                        </a:solidFill>
                      </a:rPr>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8BC-EA48-A19D-7B76C75EBD20}"/>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8BC-EA48-A19D-7B76C75EBD20}"/>
                </c:ext>
              </c:extLst>
            </c:dLbl>
            <c:dLbl>
              <c:idx val="7"/>
              <c:layout>
                <c:manualLayout>
                  <c:x val="-2.5446575287644178E-2"/>
                  <c:y val="-5.1627107744288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8BC-EA48-A19D-7B76C75EBD2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1</c:v>
                </c:pt>
                <c:pt idx="1">
                  <c:v>2</c:v>
                </c:pt>
                <c:pt idx="2">
                  <c:v>3</c:v>
                </c:pt>
                <c:pt idx="3">
                  <c:v>4</c:v>
                </c:pt>
                <c:pt idx="4">
                  <c:v>5</c:v>
                </c:pt>
                <c:pt idx="5">
                  <c:v>6</c:v>
                </c:pt>
                <c:pt idx="6">
                  <c:v>7</c:v>
                </c:pt>
                <c:pt idx="7">
                  <c:v>8</c:v>
                </c:pt>
                <c:pt idx="8">
                  <c:v>9</c:v>
                </c:pt>
              </c:strCache>
            </c:strRef>
          </c:cat>
          <c:val>
            <c:numRef>
              <c:f>Sheet1!$B$3:$J$3</c:f>
              <c:numCache>
                <c:formatCode>0%</c:formatCode>
                <c:ptCount val="9"/>
                <c:pt idx="0">
                  <c:v>0.71</c:v>
                </c:pt>
                <c:pt idx="1">
                  <c:v>0.82</c:v>
                </c:pt>
                <c:pt idx="2">
                  <c:v>0.73</c:v>
                </c:pt>
                <c:pt idx="3">
                  <c:v>0.78</c:v>
                </c:pt>
                <c:pt idx="4">
                  <c:v>0.59</c:v>
                </c:pt>
                <c:pt idx="5">
                  <c:v>0.72</c:v>
                </c:pt>
                <c:pt idx="6">
                  <c:v>0.57999999999999996</c:v>
                </c:pt>
                <c:pt idx="7">
                  <c:v>0.56000000000000005</c:v>
                </c:pt>
                <c:pt idx="8">
                  <c:v>0.72</c:v>
                </c:pt>
              </c:numCache>
            </c:numRef>
          </c:val>
          <c:smooth val="0"/>
          <c:extLst>
            <c:ext xmlns:c16="http://schemas.microsoft.com/office/drawing/2014/chart" uri="{C3380CC4-5D6E-409C-BE32-E72D297353CC}">
              <c16:uniqueId val="{00000001-08BC-EA48-A19D-7B76C75EBD20}"/>
            </c:ext>
          </c:extLst>
        </c:ser>
        <c:ser>
          <c:idx val="5"/>
          <c:order val="2"/>
          <c:tx>
            <c:v>2024</c:v>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BC-EA48-A19D-7B76C75EBD20}"/>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BC-EA48-A19D-7B76C75EBD20}"/>
                </c:ext>
              </c:extLst>
            </c:dLbl>
            <c:dLbl>
              <c:idx val="7"/>
              <c:layout>
                <c:manualLayout>
                  <c:x val="-2.5446575287644178E-2"/>
                  <c:y val="-5.3561989120766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BC-EA48-A19D-7B76C75EBD2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1</c:v>
                </c:pt>
                <c:pt idx="1">
                  <c:v>2</c:v>
                </c:pt>
                <c:pt idx="2">
                  <c:v>3</c:v>
                </c:pt>
                <c:pt idx="3">
                  <c:v>4</c:v>
                </c:pt>
                <c:pt idx="4">
                  <c:v>5</c:v>
                </c:pt>
                <c:pt idx="5">
                  <c:v>6</c:v>
                </c:pt>
                <c:pt idx="6">
                  <c:v>7</c:v>
                </c:pt>
                <c:pt idx="7">
                  <c:v>8</c:v>
                </c:pt>
                <c:pt idx="8">
                  <c:v>9</c:v>
                </c:pt>
              </c:strCache>
            </c:strRef>
          </c:cat>
          <c:val>
            <c:numRef>
              <c:f>Sheet1!$B$4:$J$4</c:f>
              <c:numCache>
                <c:formatCode>0%</c:formatCode>
                <c:ptCount val="9"/>
                <c:pt idx="0">
                  <c:v>0.76</c:v>
                </c:pt>
                <c:pt idx="1">
                  <c:v>0.75</c:v>
                </c:pt>
                <c:pt idx="2">
                  <c:v>0.72</c:v>
                </c:pt>
                <c:pt idx="3">
                  <c:v>0.8</c:v>
                </c:pt>
                <c:pt idx="4">
                  <c:v>0.63</c:v>
                </c:pt>
                <c:pt idx="5">
                  <c:v>0.74</c:v>
                </c:pt>
                <c:pt idx="6">
                  <c:v>0.67</c:v>
                </c:pt>
                <c:pt idx="7">
                  <c:v>0.56000000000000005</c:v>
                </c:pt>
                <c:pt idx="8">
                  <c:v>0.76</c:v>
                </c:pt>
              </c:numCache>
            </c:numRef>
          </c:val>
          <c:smooth val="0"/>
          <c:extLst>
            <c:ext xmlns:c16="http://schemas.microsoft.com/office/drawing/2014/chart" uri="{C3380CC4-5D6E-409C-BE32-E72D297353CC}">
              <c16:uniqueId val="{00000002-08BC-EA48-A19D-7B76C75EBD20}"/>
            </c:ext>
          </c:extLst>
        </c:ser>
        <c:dLbls>
          <c:showLegendKey val="0"/>
          <c:showVal val="1"/>
          <c:showCatName val="0"/>
          <c:showSerName val="0"/>
          <c:showPercent val="0"/>
          <c:showBubbleSize val="0"/>
        </c:dLbls>
        <c:marker val="1"/>
        <c:smooth val="0"/>
        <c:axId val="840054400"/>
        <c:axId val="1167991968"/>
      </c:lineChart>
      <c:catAx>
        <c:axId val="8400544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Region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991968"/>
        <c:crosses val="autoZero"/>
        <c:auto val="1"/>
        <c:lblAlgn val="ctr"/>
        <c:lblOffset val="100"/>
        <c:noMultiLvlLbl val="0"/>
      </c:catAx>
      <c:valAx>
        <c:axId val="1167991968"/>
        <c:scaling>
          <c:orientation val="minMax"/>
          <c:max val="0.9"/>
          <c:min val="0.1"/>
        </c:scaling>
        <c:delete val="0"/>
        <c:axPos val="l"/>
        <c:majorGridlines>
          <c:spPr>
            <a:ln w="9525" cap="flat" cmpd="sng" algn="ctr">
              <a:solidFill>
                <a:schemeClr val="accent1">
                  <a:alpha val="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Compliance (%)</a:t>
                </a:r>
              </a:p>
            </c:rich>
          </c:tx>
          <c:layout>
            <c:manualLayout>
              <c:xMode val="edge"/>
              <c:yMode val="edge"/>
              <c:x val="5.6724421060285728E-3"/>
              <c:y val="0.3924070955832285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054400"/>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0" i="0" u="none" strike="noStrike" kern="1200" spc="0" baseline="0" dirty="0">
                <a:solidFill>
                  <a:schemeClr val="tx1"/>
                </a:solidFill>
              </a:rPr>
              <a:t>W15 (0-14 Months) Compliance by Race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0"/>
          <c:tx>
            <c:v>2022</c:v>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White</c:v>
                </c:pt>
                <c:pt idx="1">
                  <c:v>Black or African American</c:v>
                </c:pt>
                <c:pt idx="2">
                  <c:v>≥2 Races</c:v>
                </c:pt>
              </c:strCache>
            </c:strRef>
          </c:cat>
          <c:val>
            <c:numRef>
              <c:f>Sheet1!$B$2:$C$2</c:f>
              <c:numCache>
                <c:formatCode>0%</c:formatCode>
                <c:ptCount val="2"/>
                <c:pt idx="0">
                  <c:v>0.26</c:v>
                </c:pt>
                <c:pt idx="1">
                  <c:v>0.24</c:v>
                </c:pt>
              </c:numCache>
            </c:numRef>
          </c:val>
          <c:extLst>
            <c:ext xmlns:c16="http://schemas.microsoft.com/office/drawing/2014/chart" uri="{C3380CC4-5D6E-409C-BE32-E72D297353CC}">
              <c16:uniqueId val="{00000007-82F3-CE44-8E01-DCEEFB722ECB}"/>
            </c:ext>
          </c:extLst>
        </c:ser>
        <c:ser>
          <c:idx val="4"/>
          <c:order val="1"/>
          <c:tx>
            <c:v>2023</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White</c:v>
                </c:pt>
                <c:pt idx="1">
                  <c:v>Black or African American</c:v>
                </c:pt>
                <c:pt idx="2">
                  <c:v>≥2 Races</c:v>
                </c:pt>
              </c:strCache>
            </c:strRef>
          </c:cat>
          <c:val>
            <c:numRef>
              <c:f>Sheet1!$B$3:$D$3</c:f>
              <c:numCache>
                <c:formatCode>0%</c:formatCode>
                <c:ptCount val="3"/>
                <c:pt idx="0">
                  <c:v>0.68</c:v>
                </c:pt>
                <c:pt idx="1">
                  <c:v>0.6</c:v>
                </c:pt>
                <c:pt idx="2">
                  <c:v>0.69</c:v>
                </c:pt>
              </c:numCache>
            </c:numRef>
          </c:val>
          <c:extLst>
            <c:ext xmlns:c16="http://schemas.microsoft.com/office/drawing/2014/chart" uri="{C3380CC4-5D6E-409C-BE32-E72D297353CC}">
              <c16:uniqueId val="{00000008-82F3-CE44-8E01-DCEEFB722ECB}"/>
            </c:ext>
          </c:extLst>
        </c:ser>
        <c:ser>
          <c:idx val="5"/>
          <c:order val="2"/>
          <c:tx>
            <c:v>2024</c:v>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White</c:v>
                </c:pt>
                <c:pt idx="1">
                  <c:v>Black or African American</c:v>
                </c:pt>
                <c:pt idx="2">
                  <c:v>≥2 Races</c:v>
                </c:pt>
              </c:strCache>
            </c:strRef>
          </c:cat>
          <c:val>
            <c:numRef>
              <c:f>Sheet1!$B$4:$D$4</c:f>
              <c:numCache>
                <c:formatCode>0%</c:formatCode>
                <c:ptCount val="3"/>
                <c:pt idx="0">
                  <c:v>0.67</c:v>
                </c:pt>
                <c:pt idx="1">
                  <c:v>0.57999999999999996</c:v>
                </c:pt>
                <c:pt idx="2">
                  <c:v>0.68</c:v>
                </c:pt>
              </c:numCache>
            </c:numRef>
          </c:val>
          <c:extLst>
            <c:ext xmlns:c16="http://schemas.microsoft.com/office/drawing/2014/chart" uri="{C3380CC4-5D6E-409C-BE32-E72D297353CC}">
              <c16:uniqueId val="{00000009-82F3-CE44-8E01-DCEEFB722ECB}"/>
            </c:ext>
          </c:extLst>
        </c:ser>
        <c:dLbls>
          <c:dLblPos val="outEnd"/>
          <c:showLegendKey val="0"/>
          <c:showVal val="1"/>
          <c:showCatName val="0"/>
          <c:showSerName val="0"/>
          <c:showPercent val="0"/>
          <c:showBubbleSize val="0"/>
        </c:dLbls>
        <c:gapWidth val="150"/>
        <c:axId val="840054400"/>
        <c:axId val="1167991968"/>
      </c:barChart>
      <c:catAx>
        <c:axId val="84005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991968"/>
        <c:crosses val="autoZero"/>
        <c:auto val="1"/>
        <c:lblAlgn val="ctr"/>
        <c:lblOffset val="100"/>
        <c:noMultiLvlLbl val="0"/>
      </c:catAx>
      <c:valAx>
        <c:axId val="11679919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Compliance</a:t>
                </a:r>
                <a:r>
                  <a:rPr lang="en-US" baseline="0" dirty="0">
                    <a:solidFill>
                      <a:schemeClr val="tx1"/>
                    </a:solidFill>
                  </a:rPr>
                  <a:t> (%)</a:t>
                </a:r>
                <a:endParaRPr lang="en-US" dirty="0">
                  <a:solidFill>
                    <a:schemeClr val="tx1"/>
                  </a:solidFill>
                </a:endParaRPr>
              </a:p>
            </c:rich>
          </c:tx>
          <c:layout>
            <c:manualLayout>
              <c:xMode val="edge"/>
              <c:yMode val="edge"/>
              <c:x val="6.1777675474379585E-3"/>
              <c:y val="0.2957598479689074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054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lgn="jus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0" i="0" u="none" strike="noStrike" kern="1200" spc="0" baseline="0" dirty="0">
                <a:solidFill>
                  <a:schemeClr val="tx1"/>
                </a:solidFill>
              </a:rPr>
              <a:t>W30 (15-30 Months) Compliance by Race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0"/>
          <c:tx>
            <c:v>2022</c:v>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White</c:v>
                </c:pt>
                <c:pt idx="1">
                  <c:v>Black or African American</c:v>
                </c:pt>
                <c:pt idx="2">
                  <c:v>≥2 Races</c:v>
                </c:pt>
              </c:strCache>
            </c:strRef>
          </c:cat>
          <c:val>
            <c:numRef>
              <c:f>Sheet1!$B$2:$C$2</c:f>
              <c:numCache>
                <c:formatCode>0%</c:formatCode>
                <c:ptCount val="2"/>
                <c:pt idx="0">
                  <c:v>0.5</c:v>
                </c:pt>
                <c:pt idx="1">
                  <c:v>0.47</c:v>
                </c:pt>
              </c:numCache>
            </c:numRef>
          </c:val>
          <c:extLst>
            <c:ext xmlns:c16="http://schemas.microsoft.com/office/drawing/2014/chart" uri="{C3380CC4-5D6E-409C-BE32-E72D297353CC}">
              <c16:uniqueId val="{00000000-A924-654B-B619-B43CB1072547}"/>
            </c:ext>
          </c:extLst>
        </c:ser>
        <c:ser>
          <c:idx val="4"/>
          <c:order val="1"/>
          <c:tx>
            <c:v>2023</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White</c:v>
                </c:pt>
                <c:pt idx="1">
                  <c:v>Black or African American</c:v>
                </c:pt>
                <c:pt idx="2">
                  <c:v>≥2 Races</c:v>
                </c:pt>
              </c:strCache>
            </c:strRef>
          </c:cat>
          <c:val>
            <c:numRef>
              <c:f>Sheet1!$B$3:$D$3</c:f>
              <c:numCache>
                <c:formatCode>0%</c:formatCode>
                <c:ptCount val="3"/>
                <c:pt idx="0">
                  <c:v>0.7</c:v>
                </c:pt>
                <c:pt idx="1">
                  <c:v>0.69</c:v>
                </c:pt>
                <c:pt idx="2">
                  <c:v>0.84</c:v>
                </c:pt>
              </c:numCache>
            </c:numRef>
          </c:val>
          <c:extLst>
            <c:ext xmlns:c16="http://schemas.microsoft.com/office/drawing/2014/chart" uri="{C3380CC4-5D6E-409C-BE32-E72D297353CC}">
              <c16:uniqueId val="{00000001-A924-654B-B619-B43CB1072547}"/>
            </c:ext>
          </c:extLst>
        </c:ser>
        <c:ser>
          <c:idx val="5"/>
          <c:order val="2"/>
          <c:tx>
            <c:v>2024</c:v>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White</c:v>
                </c:pt>
                <c:pt idx="1">
                  <c:v>Black or African American</c:v>
                </c:pt>
                <c:pt idx="2">
                  <c:v>≥2 Races</c:v>
                </c:pt>
              </c:strCache>
            </c:strRef>
          </c:cat>
          <c:val>
            <c:numRef>
              <c:f>Sheet1!$B$4:$D$4</c:f>
              <c:numCache>
                <c:formatCode>0%</c:formatCode>
                <c:ptCount val="3"/>
                <c:pt idx="0">
                  <c:v>0.72</c:v>
                </c:pt>
                <c:pt idx="1">
                  <c:v>0.68</c:v>
                </c:pt>
                <c:pt idx="2">
                  <c:v>0.84</c:v>
                </c:pt>
              </c:numCache>
            </c:numRef>
          </c:val>
          <c:extLst>
            <c:ext xmlns:c16="http://schemas.microsoft.com/office/drawing/2014/chart" uri="{C3380CC4-5D6E-409C-BE32-E72D297353CC}">
              <c16:uniqueId val="{00000002-A924-654B-B619-B43CB1072547}"/>
            </c:ext>
          </c:extLst>
        </c:ser>
        <c:dLbls>
          <c:dLblPos val="outEnd"/>
          <c:showLegendKey val="0"/>
          <c:showVal val="1"/>
          <c:showCatName val="0"/>
          <c:showSerName val="0"/>
          <c:showPercent val="0"/>
          <c:showBubbleSize val="0"/>
        </c:dLbls>
        <c:gapWidth val="150"/>
        <c:axId val="840054400"/>
        <c:axId val="1167991968"/>
      </c:barChart>
      <c:catAx>
        <c:axId val="84005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7991968"/>
        <c:crosses val="autoZero"/>
        <c:auto val="1"/>
        <c:lblAlgn val="ctr"/>
        <c:lblOffset val="100"/>
        <c:noMultiLvlLbl val="0"/>
      </c:catAx>
      <c:valAx>
        <c:axId val="11679919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Compliance</a:t>
                </a:r>
                <a:r>
                  <a:rPr lang="en-US" baseline="0" dirty="0">
                    <a:solidFill>
                      <a:schemeClr val="tx1"/>
                    </a:solidFill>
                  </a:rPr>
                  <a:t> (%)</a:t>
                </a:r>
                <a:endParaRPr lang="en-US" dirty="0">
                  <a:solidFill>
                    <a:schemeClr val="tx1"/>
                  </a:solidFill>
                </a:endParaRPr>
              </a:p>
            </c:rich>
          </c:tx>
          <c:layout>
            <c:manualLayout>
              <c:xMode val="edge"/>
              <c:yMode val="edge"/>
              <c:x val="6.1777675474379585E-3"/>
              <c:y val="0.2957598479689074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054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W15</a:t>
            </a:r>
            <a:r>
              <a:rPr lang="en-US" baseline="0" dirty="0">
                <a:solidFill>
                  <a:schemeClr val="tx1"/>
                </a:solidFill>
              </a:rPr>
              <a:t> (0-14 Months) Compliance by Language Spoken</a:t>
            </a:r>
            <a:endParaRPr lang="en-US" dirty="0">
              <a:solidFill>
                <a:schemeClr val="tx1"/>
              </a:solidFill>
            </a:endParaRPr>
          </a:p>
        </c:rich>
      </c:tx>
      <c:overlay val="0"/>
      <c:spPr>
        <a:solidFill>
          <a:schemeClr val="bg1"/>
        </a:solid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4"/>
          <c:order val="0"/>
          <c:tx>
            <c:v>2022</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English</c:v>
                </c:pt>
                <c:pt idx="1">
                  <c:v>Spanish</c:v>
                </c:pt>
              </c:strCache>
            </c:strRef>
          </c:cat>
          <c:val>
            <c:numRef>
              <c:f>Sheet1!$B$2:$C$2</c:f>
              <c:numCache>
                <c:formatCode>0%</c:formatCode>
                <c:ptCount val="2"/>
                <c:pt idx="0">
                  <c:v>0.23</c:v>
                </c:pt>
                <c:pt idx="1">
                  <c:v>0.52</c:v>
                </c:pt>
              </c:numCache>
            </c:numRef>
          </c:val>
          <c:extLst>
            <c:ext xmlns:c16="http://schemas.microsoft.com/office/drawing/2014/chart" uri="{C3380CC4-5D6E-409C-BE32-E72D297353CC}">
              <c16:uniqueId val="{00000002-3E35-2047-8036-BC6E62D52668}"/>
            </c:ext>
          </c:extLst>
        </c:ser>
        <c:ser>
          <c:idx val="3"/>
          <c:order val="1"/>
          <c:tx>
            <c:v>2023</c:v>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English</c:v>
                </c:pt>
                <c:pt idx="1">
                  <c:v>Spanish</c:v>
                </c:pt>
              </c:strCache>
            </c:strRef>
          </c:cat>
          <c:val>
            <c:numRef>
              <c:f>Sheet1!$B$3:$C$3</c:f>
              <c:numCache>
                <c:formatCode>0%</c:formatCode>
                <c:ptCount val="2"/>
                <c:pt idx="0">
                  <c:v>0.64</c:v>
                </c:pt>
                <c:pt idx="1">
                  <c:v>0.8</c:v>
                </c:pt>
              </c:numCache>
            </c:numRef>
          </c:val>
          <c:extLst>
            <c:ext xmlns:c16="http://schemas.microsoft.com/office/drawing/2014/chart" uri="{C3380CC4-5D6E-409C-BE32-E72D297353CC}">
              <c16:uniqueId val="{00000001-3E35-2047-8036-BC6E62D52668}"/>
            </c:ext>
          </c:extLst>
        </c:ser>
        <c:ser>
          <c:idx val="2"/>
          <c:order val="2"/>
          <c:tx>
            <c:v>2024</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English</c:v>
                </c:pt>
                <c:pt idx="1">
                  <c:v>Spanish</c:v>
                </c:pt>
              </c:strCache>
            </c:strRef>
          </c:cat>
          <c:val>
            <c:numRef>
              <c:f>Sheet1!$B$4:$C$4</c:f>
              <c:numCache>
                <c:formatCode>0%</c:formatCode>
                <c:ptCount val="2"/>
                <c:pt idx="0">
                  <c:v>0.62</c:v>
                </c:pt>
                <c:pt idx="1">
                  <c:v>0.79</c:v>
                </c:pt>
              </c:numCache>
            </c:numRef>
          </c:val>
          <c:extLst>
            <c:ext xmlns:c16="http://schemas.microsoft.com/office/drawing/2014/chart" uri="{C3380CC4-5D6E-409C-BE32-E72D297353CC}">
              <c16:uniqueId val="{00000000-3E35-2047-8036-BC6E62D52668}"/>
            </c:ext>
          </c:extLst>
        </c:ser>
        <c:dLbls>
          <c:dLblPos val="outEnd"/>
          <c:showLegendKey val="0"/>
          <c:showVal val="1"/>
          <c:showCatName val="0"/>
          <c:showSerName val="0"/>
          <c:showPercent val="0"/>
          <c:showBubbleSize val="0"/>
        </c:dLbls>
        <c:gapWidth val="219"/>
        <c:axId val="233687440"/>
        <c:axId val="233689152"/>
      </c:barChart>
      <c:catAx>
        <c:axId val="23368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3689152"/>
        <c:crosses val="autoZero"/>
        <c:auto val="1"/>
        <c:lblAlgn val="ctr"/>
        <c:lblOffset val="100"/>
        <c:noMultiLvlLbl val="0"/>
      </c:catAx>
      <c:valAx>
        <c:axId val="23368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Compliance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36874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W30</a:t>
            </a:r>
            <a:r>
              <a:rPr lang="en-US" baseline="0" dirty="0">
                <a:solidFill>
                  <a:schemeClr val="tx1"/>
                </a:solidFill>
              </a:rPr>
              <a:t> (15-30 Months) Compliance by Language Spoken</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4"/>
          <c:order val="0"/>
          <c:tx>
            <c:v>2022</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English</c:v>
                </c:pt>
                <c:pt idx="1">
                  <c:v>Spanish</c:v>
                </c:pt>
              </c:strCache>
            </c:strRef>
          </c:cat>
          <c:val>
            <c:numRef>
              <c:f>Sheet1!$B$2:$C$2</c:f>
              <c:numCache>
                <c:formatCode>0%</c:formatCode>
                <c:ptCount val="2"/>
                <c:pt idx="0">
                  <c:v>0.48</c:v>
                </c:pt>
                <c:pt idx="1">
                  <c:v>0.65</c:v>
                </c:pt>
              </c:numCache>
            </c:numRef>
          </c:val>
          <c:extLst>
            <c:ext xmlns:c16="http://schemas.microsoft.com/office/drawing/2014/chart" uri="{C3380CC4-5D6E-409C-BE32-E72D297353CC}">
              <c16:uniqueId val="{00000000-9A97-6448-84DE-11E3D89F1FED}"/>
            </c:ext>
          </c:extLst>
        </c:ser>
        <c:ser>
          <c:idx val="3"/>
          <c:order val="1"/>
          <c:tx>
            <c:v>2023</c:v>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English</c:v>
                </c:pt>
                <c:pt idx="1">
                  <c:v>Spanish</c:v>
                </c:pt>
              </c:strCache>
            </c:strRef>
          </c:cat>
          <c:val>
            <c:numRef>
              <c:f>Sheet1!$B$3:$C$3</c:f>
              <c:numCache>
                <c:formatCode>0%</c:formatCode>
                <c:ptCount val="2"/>
                <c:pt idx="0">
                  <c:v>0.69</c:v>
                </c:pt>
                <c:pt idx="1">
                  <c:v>0.83</c:v>
                </c:pt>
              </c:numCache>
            </c:numRef>
          </c:val>
          <c:extLst>
            <c:ext xmlns:c16="http://schemas.microsoft.com/office/drawing/2014/chart" uri="{C3380CC4-5D6E-409C-BE32-E72D297353CC}">
              <c16:uniqueId val="{00000001-9A97-6448-84DE-11E3D89F1FED}"/>
            </c:ext>
          </c:extLst>
        </c:ser>
        <c:ser>
          <c:idx val="2"/>
          <c:order val="2"/>
          <c:tx>
            <c:v>2024</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English</c:v>
                </c:pt>
                <c:pt idx="1">
                  <c:v>Spanish</c:v>
                </c:pt>
              </c:strCache>
            </c:strRef>
          </c:cat>
          <c:val>
            <c:numRef>
              <c:f>Sheet1!$B$4:$C$4</c:f>
              <c:numCache>
                <c:formatCode>0%</c:formatCode>
                <c:ptCount val="2"/>
                <c:pt idx="0">
                  <c:v>0.71</c:v>
                </c:pt>
                <c:pt idx="1">
                  <c:v>0.92</c:v>
                </c:pt>
              </c:numCache>
            </c:numRef>
          </c:val>
          <c:extLst>
            <c:ext xmlns:c16="http://schemas.microsoft.com/office/drawing/2014/chart" uri="{C3380CC4-5D6E-409C-BE32-E72D297353CC}">
              <c16:uniqueId val="{00000002-9A97-6448-84DE-11E3D89F1FED}"/>
            </c:ext>
          </c:extLst>
        </c:ser>
        <c:dLbls>
          <c:dLblPos val="outEnd"/>
          <c:showLegendKey val="0"/>
          <c:showVal val="1"/>
          <c:showCatName val="0"/>
          <c:showSerName val="0"/>
          <c:showPercent val="0"/>
          <c:showBubbleSize val="0"/>
        </c:dLbls>
        <c:gapWidth val="216"/>
        <c:axId val="233687440"/>
        <c:axId val="233689152"/>
      </c:barChart>
      <c:catAx>
        <c:axId val="23368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3689152"/>
        <c:crosses val="autoZero"/>
        <c:auto val="1"/>
        <c:lblAlgn val="ctr"/>
        <c:lblOffset val="100"/>
        <c:noMultiLvlLbl val="0"/>
      </c:catAx>
      <c:valAx>
        <c:axId val="23368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Compliance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36874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2ABA0-9406-5845-8044-927B916EB275}" type="doc">
      <dgm:prSet loTypeId="urn:microsoft.com/office/officeart/2005/8/layout/vList3" loCatId="" qsTypeId="urn:microsoft.com/office/officeart/2005/8/quickstyle/simple1" qsCatId="simple" csTypeId="urn:microsoft.com/office/officeart/2005/8/colors/accent1_2" csCatId="accent1" phldr="1"/>
      <dgm:spPr/>
    </dgm:pt>
    <dgm:pt modelId="{F99C5ECE-02FE-CF41-94BD-C570FB87AC57}">
      <dgm:prSet phldrT="[Text]" custT="1"/>
      <dgm:spPr/>
      <dgm:t>
        <a:bodyPr/>
        <a:lstStyle/>
        <a:p>
          <a:pPr algn="l"/>
          <a:r>
            <a:rPr lang="en-US" sz="1400" dirty="0"/>
            <a:t>Limited knowledge on preventative care, periodicity schedule, etc.</a:t>
          </a:r>
        </a:p>
      </dgm:t>
    </dgm:pt>
    <dgm:pt modelId="{983E1768-B3EA-0D44-B2AA-DD9066ED46A7}" type="parTrans" cxnId="{67376259-BB63-4441-984D-85347865A9CD}">
      <dgm:prSet/>
      <dgm:spPr/>
      <dgm:t>
        <a:bodyPr/>
        <a:lstStyle/>
        <a:p>
          <a:endParaRPr lang="en-US"/>
        </a:p>
      </dgm:t>
    </dgm:pt>
    <dgm:pt modelId="{E00F1D8E-853C-1848-9D6C-F5D240DF99E5}" type="sibTrans" cxnId="{67376259-BB63-4441-984D-85347865A9CD}">
      <dgm:prSet/>
      <dgm:spPr/>
      <dgm:t>
        <a:bodyPr/>
        <a:lstStyle/>
        <a:p>
          <a:endParaRPr lang="en-US"/>
        </a:p>
      </dgm:t>
    </dgm:pt>
    <dgm:pt modelId="{D60CA534-E1F4-B94C-A54C-25B5E1D69FD4}">
      <dgm:prSet phldrT="[Text]" custT="1"/>
      <dgm:spPr/>
      <dgm:t>
        <a:bodyPr/>
        <a:lstStyle/>
        <a:p>
          <a:pPr algn="l"/>
          <a:r>
            <a:rPr lang="en-US" sz="1300" dirty="0"/>
            <a:t>Limited access (</a:t>
          </a:r>
          <a:r>
            <a:rPr lang="en-US" sz="1400" dirty="0"/>
            <a:t>inconvenient</a:t>
          </a:r>
          <a:r>
            <a:rPr lang="en-US" sz="1300" dirty="0"/>
            <a:t> office hours, lack of transportation, distance, dangerous walking area)</a:t>
          </a:r>
        </a:p>
      </dgm:t>
    </dgm:pt>
    <dgm:pt modelId="{3AFEE8AD-CEA7-9C4F-B5B5-A2A50F4CC36A}" type="parTrans" cxnId="{5B34A00E-470A-3B47-99F1-3CAD1A8A583D}">
      <dgm:prSet/>
      <dgm:spPr/>
      <dgm:t>
        <a:bodyPr/>
        <a:lstStyle/>
        <a:p>
          <a:endParaRPr lang="en-US"/>
        </a:p>
      </dgm:t>
    </dgm:pt>
    <dgm:pt modelId="{E8161F3E-33E8-D74F-873C-C57EF086FE43}" type="sibTrans" cxnId="{5B34A00E-470A-3B47-99F1-3CAD1A8A583D}">
      <dgm:prSet/>
      <dgm:spPr/>
      <dgm:t>
        <a:bodyPr/>
        <a:lstStyle/>
        <a:p>
          <a:endParaRPr lang="en-US"/>
        </a:p>
      </dgm:t>
    </dgm:pt>
    <dgm:pt modelId="{35F3510C-6443-A44F-B1C2-758EA0FA086F}">
      <dgm:prSet phldrT="[Text]" custT="1"/>
      <dgm:spPr/>
      <dgm:t>
        <a:bodyPr/>
        <a:lstStyle/>
        <a:p>
          <a:pPr algn="l"/>
          <a:r>
            <a:rPr lang="en-US" sz="1300" dirty="0"/>
            <a:t>Time &amp; competing demands (caregiver work schedule, child-care)</a:t>
          </a:r>
        </a:p>
      </dgm:t>
    </dgm:pt>
    <dgm:pt modelId="{1120ACA2-35FA-304F-B41D-78A894A7C8C2}" type="parTrans" cxnId="{AED91B73-6277-3E48-A615-D2F0DDC48255}">
      <dgm:prSet/>
      <dgm:spPr/>
      <dgm:t>
        <a:bodyPr/>
        <a:lstStyle/>
        <a:p>
          <a:endParaRPr lang="en-US"/>
        </a:p>
      </dgm:t>
    </dgm:pt>
    <dgm:pt modelId="{425BB94E-5ADF-F942-B2DC-59EA21D701E8}" type="sibTrans" cxnId="{AED91B73-6277-3E48-A615-D2F0DDC48255}">
      <dgm:prSet/>
      <dgm:spPr/>
      <dgm:t>
        <a:bodyPr/>
        <a:lstStyle/>
        <a:p>
          <a:endParaRPr lang="en-US"/>
        </a:p>
      </dgm:t>
    </dgm:pt>
    <dgm:pt modelId="{29DCD265-8F94-9D46-9727-1E748DE217AA}">
      <dgm:prSet custT="1"/>
      <dgm:spPr/>
      <dgm:t>
        <a:bodyPr/>
        <a:lstStyle/>
        <a:p>
          <a:pPr algn="l"/>
          <a:r>
            <a:rPr lang="en-US" sz="1300" dirty="0"/>
            <a:t>Cultural &amp; language barriers</a:t>
          </a:r>
        </a:p>
      </dgm:t>
    </dgm:pt>
    <dgm:pt modelId="{FE802C13-A5F6-6D41-9DB9-46AD80B798DB}" type="parTrans" cxnId="{6ACDA47B-4BD0-3F43-A615-6DE16A6F6953}">
      <dgm:prSet/>
      <dgm:spPr/>
      <dgm:t>
        <a:bodyPr/>
        <a:lstStyle/>
        <a:p>
          <a:endParaRPr lang="en-US"/>
        </a:p>
      </dgm:t>
    </dgm:pt>
    <dgm:pt modelId="{A1167F6A-58DC-8948-9D6B-DC64BF3F4A85}" type="sibTrans" cxnId="{6ACDA47B-4BD0-3F43-A615-6DE16A6F6953}">
      <dgm:prSet/>
      <dgm:spPr/>
      <dgm:t>
        <a:bodyPr/>
        <a:lstStyle/>
        <a:p>
          <a:endParaRPr lang="en-US"/>
        </a:p>
      </dgm:t>
    </dgm:pt>
    <dgm:pt modelId="{60AF1EF6-C8B2-C54C-B841-E633CE3E5D6B}">
      <dgm:prSet custT="1"/>
      <dgm:spPr/>
      <dgm:t>
        <a:bodyPr/>
        <a:lstStyle/>
        <a:p>
          <a:pPr algn="l"/>
          <a:r>
            <a:rPr lang="en-US" sz="1400" dirty="0"/>
            <a:t>Lack of member engagement, motivation, gratification</a:t>
          </a:r>
        </a:p>
      </dgm:t>
    </dgm:pt>
    <dgm:pt modelId="{DB75BB61-7CE4-044E-9589-FB9087D5B51C}" type="parTrans" cxnId="{0D691B73-F810-DA43-863D-EB623A374AF1}">
      <dgm:prSet/>
      <dgm:spPr/>
      <dgm:t>
        <a:bodyPr/>
        <a:lstStyle/>
        <a:p>
          <a:endParaRPr lang="en-US"/>
        </a:p>
      </dgm:t>
    </dgm:pt>
    <dgm:pt modelId="{BF6B0DA0-D9C6-5441-AC88-BAD7FC09F1B7}" type="sibTrans" cxnId="{0D691B73-F810-DA43-863D-EB623A374AF1}">
      <dgm:prSet/>
      <dgm:spPr/>
      <dgm:t>
        <a:bodyPr/>
        <a:lstStyle/>
        <a:p>
          <a:endParaRPr lang="en-US"/>
        </a:p>
      </dgm:t>
    </dgm:pt>
    <dgm:pt modelId="{7B9A3E6D-3674-0A4B-B683-8B3B3F38F547}" type="pres">
      <dgm:prSet presAssocID="{8DF2ABA0-9406-5845-8044-927B916EB275}" presName="linearFlow" presStyleCnt="0">
        <dgm:presLayoutVars>
          <dgm:dir/>
          <dgm:resizeHandles val="exact"/>
        </dgm:presLayoutVars>
      </dgm:prSet>
      <dgm:spPr/>
    </dgm:pt>
    <dgm:pt modelId="{A775FB10-FCEB-9244-9CA2-85F34994661F}" type="pres">
      <dgm:prSet presAssocID="{F99C5ECE-02FE-CF41-94BD-C570FB87AC57}" presName="composite" presStyleCnt="0"/>
      <dgm:spPr/>
    </dgm:pt>
    <dgm:pt modelId="{02FBC215-5E52-604F-BAA0-4F5BDBCC5984}" type="pres">
      <dgm:prSet presAssocID="{F99C5ECE-02FE-CF41-94BD-C570FB87AC57}"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BF5A52BF-ACAB-E249-925F-9CFE6D181997}" type="pres">
      <dgm:prSet presAssocID="{F99C5ECE-02FE-CF41-94BD-C570FB87AC57}" presName="txShp" presStyleLbl="node1" presStyleIdx="0" presStyleCnt="5" custScaleY="77139" custLinFactNeighborX="0" custLinFactNeighborY="13103">
        <dgm:presLayoutVars>
          <dgm:bulletEnabled val="1"/>
        </dgm:presLayoutVars>
      </dgm:prSet>
      <dgm:spPr/>
    </dgm:pt>
    <dgm:pt modelId="{CB25B905-24B9-1A40-8425-88A3FD7E0A9D}" type="pres">
      <dgm:prSet presAssocID="{E00F1D8E-853C-1848-9D6C-F5D240DF99E5}" presName="spacing" presStyleCnt="0"/>
      <dgm:spPr/>
    </dgm:pt>
    <dgm:pt modelId="{6D02BC64-583E-8F4A-BFD6-B46E0F822751}" type="pres">
      <dgm:prSet presAssocID="{60AF1EF6-C8B2-C54C-B841-E633CE3E5D6B}" presName="composite" presStyleCnt="0"/>
      <dgm:spPr/>
    </dgm:pt>
    <dgm:pt modelId="{77C7AB02-208A-F74C-B12A-573BBAC27F59}" type="pres">
      <dgm:prSet presAssocID="{60AF1EF6-C8B2-C54C-B841-E633CE3E5D6B}" presName="imgShp"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E7C0FECA-B022-AB4A-BE74-034BCC6D1A7F}" type="pres">
      <dgm:prSet presAssocID="{60AF1EF6-C8B2-C54C-B841-E633CE3E5D6B}" presName="txShp" presStyleLbl="node1" presStyleIdx="1" presStyleCnt="5" custScaleY="75050">
        <dgm:presLayoutVars>
          <dgm:bulletEnabled val="1"/>
        </dgm:presLayoutVars>
      </dgm:prSet>
      <dgm:spPr/>
    </dgm:pt>
    <dgm:pt modelId="{A9459421-46DD-1545-8DF4-3AC1CA4DCB34}" type="pres">
      <dgm:prSet presAssocID="{BF6B0DA0-D9C6-5441-AC88-BAD7FC09F1B7}" presName="spacing" presStyleCnt="0"/>
      <dgm:spPr/>
    </dgm:pt>
    <dgm:pt modelId="{B01B9283-55E5-A348-8712-9081B29C44DC}" type="pres">
      <dgm:prSet presAssocID="{35F3510C-6443-A44F-B1C2-758EA0FA086F}" presName="composite" presStyleCnt="0"/>
      <dgm:spPr/>
    </dgm:pt>
    <dgm:pt modelId="{BDFA3432-A177-B74B-A8E4-9AA90654D01A}" type="pres">
      <dgm:prSet presAssocID="{35F3510C-6443-A44F-B1C2-758EA0FA086F}" presName="imgShp"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C244CE71-5A1D-1D42-8E61-F6323275C314}" type="pres">
      <dgm:prSet presAssocID="{35F3510C-6443-A44F-B1C2-758EA0FA086F}" presName="txShp" presStyleLbl="node1" presStyleIdx="2" presStyleCnt="5" custScaleY="79159">
        <dgm:presLayoutVars>
          <dgm:bulletEnabled val="1"/>
        </dgm:presLayoutVars>
      </dgm:prSet>
      <dgm:spPr/>
    </dgm:pt>
    <dgm:pt modelId="{32681BA0-FF19-974D-8EED-052C479A9CAE}" type="pres">
      <dgm:prSet presAssocID="{425BB94E-5ADF-F942-B2DC-59EA21D701E8}" presName="spacing" presStyleCnt="0"/>
      <dgm:spPr/>
    </dgm:pt>
    <dgm:pt modelId="{1AA17C21-F4E5-0B4E-BA06-CE8563BCD55C}" type="pres">
      <dgm:prSet presAssocID="{D60CA534-E1F4-B94C-A54C-25B5E1D69FD4}" presName="composite" presStyleCnt="0"/>
      <dgm:spPr/>
    </dgm:pt>
    <dgm:pt modelId="{BC391C91-C72D-DC44-88C1-D51CE0FE669A}" type="pres">
      <dgm:prSet presAssocID="{D60CA534-E1F4-B94C-A54C-25B5E1D69FD4}" presName="imgShp"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A61C36DB-CF88-6D42-94F2-AB1715B2BE63}" type="pres">
      <dgm:prSet presAssocID="{D60CA534-E1F4-B94C-A54C-25B5E1D69FD4}" presName="txShp" presStyleLbl="node1" presStyleIdx="3" presStyleCnt="5" custScaleY="77255">
        <dgm:presLayoutVars>
          <dgm:bulletEnabled val="1"/>
        </dgm:presLayoutVars>
      </dgm:prSet>
      <dgm:spPr/>
    </dgm:pt>
    <dgm:pt modelId="{1E714315-7AB5-A14E-BCCB-708AB5CC76B0}" type="pres">
      <dgm:prSet presAssocID="{E8161F3E-33E8-D74F-873C-C57EF086FE43}" presName="spacing" presStyleCnt="0"/>
      <dgm:spPr/>
    </dgm:pt>
    <dgm:pt modelId="{99B7EFE9-931E-B944-AA0E-CCA5676976D1}" type="pres">
      <dgm:prSet presAssocID="{29DCD265-8F94-9D46-9727-1E748DE217AA}" presName="composite" presStyleCnt="0"/>
      <dgm:spPr/>
    </dgm:pt>
    <dgm:pt modelId="{0F8FFCBF-349E-BC40-ACF6-5398F6F655E3}" type="pres">
      <dgm:prSet presAssocID="{29DCD265-8F94-9D46-9727-1E748DE217AA}" presName="imgShp"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7CFC524F-73BC-9C45-B483-3CA6010930A1}" type="pres">
      <dgm:prSet presAssocID="{29DCD265-8F94-9D46-9727-1E748DE217AA}" presName="txShp" presStyleLbl="node1" presStyleIdx="4" presStyleCnt="5" custScaleY="79877">
        <dgm:presLayoutVars>
          <dgm:bulletEnabled val="1"/>
        </dgm:presLayoutVars>
      </dgm:prSet>
      <dgm:spPr/>
    </dgm:pt>
  </dgm:ptLst>
  <dgm:cxnLst>
    <dgm:cxn modelId="{88015500-6427-4740-92BB-12CA9EE34B46}" type="presOf" srcId="{8DF2ABA0-9406-5845-8044-927B916EB275}" destId="{7B9A3E6D-3674-0A4B-B683-8B3B3F38F547}" srcOrd="0" destOrd="0" presId="urn:microsoft.com/office/officeart/2005/8/layout/vList3"/>
    <dgm:cxn modelId="{0063CD02-C989-E545-BCB9-28D08A6C0338}" type="presOf" srcId="{60AF1EF6-C8B2-C54C-B841-E633CE3E5D6B}" destId="{E7C0FECA-B022-AB4A-BE74-034BCC6D1A7F}" srcOrd="0" destOrd="0" presId="urn:microsoft.com/office/officeart/2005/8/layout/vList3"/>
    <dgm:cxn modelId="{5B34A00E-470A-3B47-99F1-3CAD1A8A583D}" srcId="{8DF2ABA0-9406-5845-8044-927B916EB275}" destId="{D60CA534-E1F4-B94C-A54C-25B5E1D69FD4}" srcOrd="3" destOrd="0" parTransId="{3AFEE8AD-CEA7-9C4F-B5B5-A2A50F4CC36A}" sibTransId="{E8161F3E-33E8-D74F-873C-C57EF086FE43}"/>
    <dgm:cxn modelId="{CEB14020-5677-B14C-8042-93E0F6236591}" type="presOf" srcId="{35F3510C-6443-A44F-B1C2-758EA0FA086F}" destId="{C244CE71-5A1D-1D42-8E61-F6323275C314}" srcOrd="0" destOrd="0" presId="urn:microsoft.com/office/officeart/2005/8/layout/vList3"/>
    <dgm:cxn modelId="{DDE2833B-6A8F-2540-8D4B-26677737FBA0}" type="presOf" srcId="{F99C5ECE-02FE-CF41-94BD-C570FB87AC57}" destId="{BF5A52BF-ACAB-E249-925F-9CFE6D181997}" srcOrd="0" destOrd="0" presId="urn:microsoft.com/office/officeart/2005/8/layout/vList3"/>
    <dgm:cxn modelId="{67376259-BB63-4441-984D-85347865A9CD}" srcId="{8DF2ABA0-9406-5845-8044-927B916EB275}" destId="{F99C5ECE-02FE-CF41-94BD-C570FB87AC57}" srcOrd="0" destOrd="0" parTransId="{983E1768-B3EA-0D44-B2AA-DD9066ED46A7}" sibTransId="{E00F1D8E-853C-1848-9D6C-F5D240DF99E5}"/>
    <dgm:cxn modelId="{0D691B73-F810-DA43-863D-EB623A374AF1}" srcId="{8DF2ABA0-9406-5845-8044-927B916EB275}" destId="{60AF1EF6-C8B2-C54C-B841-E633CE3E5D6B}" srcOrd="1" destOrd="0" parTransId="{DB75BB61-7CE4-044E-9589-FB9087D5B51C}" sibTransId="{BF6B0DA0-D9C6-5441-AC88-BAD7FC09F1B7}"/>
    <dgm:cxn modelId="{AED91B73-6277-3E48-A615-D2F0DDC48255}" srcId="{8DF2ABA0-9406-5845-8044-927B916EB275}" destId="{35F3510C-6443-A44F-B1C2-758EA0FA086F}" srcOrd="2" destOrd="0" parTransId="{1120ACA2-35FA-304F-B41D-78A894A7C8C2}" sibTransId="{425BB94E-5ADF-F942-B2DC-59EA21D701E8}"/>
    <dgm:cxn modelId="{6ACDA47B-4BD0-3F43-A615-6DE16A6F6953}" srcId="{8DF2ABA0-9406-5845-8044-927B916EB275}" destId="{29DCD265-8F94-9D46-9727-1E748DE217AA}" srcOrd="4" destOrd="0" parTransId="{FE802C13-A5F6-6D41-9DB9-46AD80B798DB}" sibTransId="{A1167F6A-58DC-8948-9D6B-DC64BF3F4A85}"/>
    <dgm:cxn modelId="{EBA5ACC5-E6A7-4444-BF81-395165077E32}" type="presOf" srcId="{29DCD265-8F94-9D46-9727-1E748DE217AA}" destId="{7CFC524F-73BC-9C45-B483-3CA6010930A1}" srcOrd="0" destOrd="0" presId="urn:microsoft.com/office/officeart/2005/8/layout/vList3"/>
    <dgm:cxn modelId="{62002FCC-905B-0D44-AC0D-53BF2CCECCFE}" type="presOf" srcId="{D60CA534-E1F4-B94C-A54C-25B5E1D69FD4}" destId="{A61C36DB-CF88-6D42-94F2-AB1715B2BE63}" srcOrd="0" destOrd="0" presId="urn:microsoft.com/office/officeart/2005/8/layout/vList3"/>
    <dgm:cxn modelId="{1CE20EED-F70D-504C-B6EB-E91D709ECBF9}" type="presParOf" srcId="{7B9A3E6D-3674-0A4B-B683-8B3B3F38F547}" destId="{A775FB10-FCEB-9244-9CA2-85F34994661F}" srcOrd="0" destOrd="0" presId="urn:microsoft.com/office/officeart/2005/8/layout/vList3"/>
    <dgm:cxn modelId="{6F84BBDF-4FDC-9641-B063-156859F87B4C}" type="presParOf" srcId="{A775FB10-FCEB-9244-9CA2-85F34994661F}" destId="{02FBC215-5E52-604F-BAA0-4F5BDBCC5984}" srcOrd="0" destOrd="0" presId="urn:microsoft.com/office/officeart/2005/8/layout/vList3"/>
    <dgm:cxn modelId="{6BCD2935-A74F-FB4E-9952-9BA53F620A74}" type="presParOf" srcId="{A775FB10-FCEB-9244-9CA2-85F34994661F}" destId="{BF5A52BF-ACAB-E249-925F-9CFE6D181997}" srcOrd="1" destOrd="0" presId="urn:microsoft.com/office/officeart/2005/8/layout/vList3"/>
    <dgm:cxn modelId="{813AE72D-EA22-E447-90B6-5AB74A549AF4}" type="presParOf" srcId="{7B9A3E6D-3674-0A4B-B683-8B3B3F38F547}" destId="{CB25B905-24B9-1A40-8425-88A3FD7E0A9D}" srcOrd="1" destOrd="0" presId="urn:microsoft.com/office/officeart/2005/8/layout/vList3"/>
    <dgm:cxn modelId="{C8DFF089-B7AF-FE48-A6A7-29706ED8FCF1}" type="presParOf" srcId="{7B9A3E6D-3674-0A4B-B683-8B3B3F38F547}" destId="{6D02BC64-583E-8F4A-BFD6-B46E0F822751}" srcOrd="2" destOrd="0" presId="urn:microsoft.com/office/officeart/2005/8/layout/vList3"/>
    <dgm:cxn modelId="{F2B4739D-0E81-654F-A9FD-5CB4090135F6}" type="presParOf" srcId="{6D02BC64-583E-8F4A-BFD6-B46E0F822751}" destId="{77C7AB02-208A-F74C-B12A-573BBAC27F59}" srcOrd="0" destOrd="0" presId="urn:microsoft.com/office/officeart/2005/8/layout/vList3"/>
    <dgm:cxn modelId="{06A3866B-5640-C04D-BFDC-C106053E2CCB}" type="presParOf" srcId="{6D02BC64-583E-8F4A-BFD6-B46E0F822751}" destId="{E7C0FECA-B022-AB4A-BE74-034BCC6D1A7F}" srcOrd="1" destOrd="0" presId="urn:microsoft.com/office/officeart/2005/8/layout/vList3"/>
    <dgm:cxn modelId="{0E91EE14-F6F4-1D47-B1CB-F8F4D0B345EE}" type="presParOf" srcId="{7B9A3E6D-3674-0A4B-B683-8B3B3F38F547}" destId="{A9459421-46DD-1545-8DF4-3AC1CA4DCB34}" srcOrd="3" destOrd="0" presId="urn:microsoft.com/office/officeart/2005/8/layout/vList3"/>
    <dgm:cxn modelId="{F64FC9FD-BE2C-5247-B969-066A2ACB8374}" type="presParOf" srcId="{7B9A3E6D-3674-0A4B-B683-8B3B3F38F547}" destId="{B01B9283-55E5-A348-8712-9081B29C44DC}" srcOrd="4" destOrd="0" presId="urn:microsoft.com/office/officeart/2005/8/layout/vList3"/>
    <dgm:cxn modelId="{8D31452C-6884-9943-981D-F4A56E14EB18}" type="presParOf" srcId="{B01B9283-55E5-A348-8712-9081B29C44DC}" destId="{BDFA3432-A177-B74B-A8E4-9AA90654D01A}" srcOrd="0" destOrd="0" presId="urn:microsoft.com/office/officeart/2005/8/layout/vList3"/>
    <dgm:cxn modelId="{D6BFCE2D-57D0-0549-8E04-0318CA7035B0}" type="presParOf" srcId="{B01B9283-55E5-A348-8712-9081B29C44DC}" destId="{C244CE71-5A1D-1D42-8E61-F6323275C314}" srcOrd="1" destOrd="0" presId="urn:microsoft.com/office/officeart/2005/8/layout/vList3"/>
    <dgm:cxn modelId="{34A21C7D-7374-7A43-B501-D44CA870BD82}" type="presParOf" srcId="{7B9A3E6D-3674-0A4B-B683-8B3B3F38F547}" destId="{32681BA0-FF19-974D-8EED-052C479A9CAE}" srcOrd="5" destOrd="0" presId="urn:microsoft.com/office/officeart/2005/8/layout/vList3"/>
    <dgm:cxn modelId="{EDAFE9DE-C462-D444-913E-6E7D8D2FDCC6}" type="presParOf" srcId="{7B9A3E6D-3674-0A4B-B683-8B3B3F38F547}" destId="{1AA17C21-F4E5-0B4E-BA06-CE8563BCD55C}" srcOrd="6" destOrd="0" presId="urn:microsoft.com/office/officeart/2005/8/layout/vList3"/>
    <dgm:cxn modelId="{34514392-B884-3F4E-8155-9DF385C49C48}" type="presParOf" srcId="{1AA17C21-F4E5-0B4E-BA06-CE8563BCD55C}" destId="{BC391C91-C72D-DC44-88C1-D51CE0FE669A}" srcOrd="0" destOrd="0" presId="urn:microsoft.com/office/officeart/2005/8/layout/vList3"/>
    <dgm:cxn modelId="{4A65977F-4922-7E42-966F-CB35A1E1375D}" type="presParOf" srcId="{1AA17C21-F4E5-0B4E-BA06-CE8563BCD55C}" destId="{A61C36DB-CF88-6D42-94F2-AB1715B2BE63}" srcOrd="1" destOrd="0" presId="urn:microsoft.com/office/officeart/2005/8/layout/vList3"/>
    <dgm:cxn modelId="{C568ED1F-2A0F-E74A-9E83-6720817BAF1A}" type="presParOf" srcId="{7B9A3E6D-3674-0A4B-B683-8B3B3F38F547}" destId="{1E714315-7AB5-A14E-BCCB-708AB5CC76B0}" srcOrd="7" destOrd="0" presId="urn:microsoft.com/office/officeart/2005/8/layout/vList3"/>
    <dgm:cxn modelId="{E932FEA2-983E-CB4F-9639-EA781117FC69}" type="presParOf" srcId="{7B9A3E6D-3674-0A4B-B683-8B3B3F38F547}" destId="{99B7EFE9-931E-B944-AA0E-CCA5676976D1}" srcOrd="8" destOrd="0" presId="urn:microsoft.com/office/officeart/2005/8/layout/vList3"/>
    <dgm:cxn modelId="{DBBC5A6F-F174-B046-BB29-84BDD3A0908F}" type="presParOf" srcId="{99B7EFE9-931E-B944-AA0E-CCA5676976D1}" destId="{0F8FFCBF-349E-BC40-ACF6-5398F6F655E3}" srcOrd="0" destOrd="0" presId="urn:microsoft.com/office/officeart/2005/8/layout/vList3"/>
    <dgm:cxn modelId="{689FB2A4-19C2-8F4B-80FA-4F94C3EF2FDD}" type="presParOf" srcId="{99B7EFE9-931E-B944-AA0E-CCA5676976D1}" destId="{7CFC524F-73BC-9C45-B483-3CA6010930A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A52BF-ACAB-E249-925F-9CFE6D181997}">
      <dsp:nvSpPr>
        <dsp:cNvPr id="0" name=""/>
        <dsp:cNvSpPr/>
      </dsp:nvSpPr>
      <dsp:spPr>
        <a:xfrm rot="10800000">
          <a:off x="1334763" y="200236"/>
          <a:ext cx="4498562" cy="62225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718" tIns="53340" rIns="99568" bIns="53340" numCol="1" spcCol="1270" anchor="ctr" anchorCtr="0">
          <a:noAutofit/>
        </a:bodyPr>
        <a:lstStyle/>
        <a:p>
          <a:pPr marL="0" lvl="0" indent="0" algn="l" defTabSz="622300">
            <a:lnSpc>
              <a:spcPct val="90000"/>
            </a:lnSpc>
            <a:spcBef>
              <a:spcPct val="0"/>
            </a:spcBef>
            <a:spcAft>
              <a:spcPct val="35000"/>
            </a:spcAft>
            <a:buNone/>
          </a:pPr>
          <a:r>
            <a:rPr lang="en-US" sz="1400" kern="1200" dirty="0"/>
            <a:t>Limited knowledge on preventative care, periodicity schedule, etc.</a:t>
          </a:r>
        </a:p>
      </dsp:txBody>
      <dsp:txXfrm rot="10800000">
        <a:off x="1490327" y="200236"/>
        <a:ext cx="4342998" cy="622255"/>
      </dsp:txXfrm>
    </dsp:sp>
    <dsp:sp modelId="{02FBC215-5E52-604F-BAA0-4F5BDBCC5984}">
      <dsp:nvSpPr>
        <dsp:cNvPr id="0" name=""/>
        <dsp:cNvSpPr/>
      </dsp:nvSpPr>
      <dsp:spPr>
        <a:xfrm>
          <a:off x="931429" y="2332"/>
          <a:ext cx="806667" cy="8066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0FECA-B022-AB4A-BE74-034BCC6D1A7F}">
      <dsp:nvSpPr>
        <dsp:cNvPr id="0" name=""/>
        <dsp:cNvSpPr/>
      </dsp:nvSpPr>
      <dsp:spPr>
        <a:xfrm rot="10800000">
          <a:off x="1334763" y="1150427"/>
          <a:ext cx="4498562" cy="60540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718" tIns="53340" rIns="99568" bIns="53340" numCol="1" spcCol="1270" anchor="ctr" anchorCtr="0">
          <a:noAutofit/>
        </a:bodyPr>
        <a:lstStyle/>
        <a:p>
          <a:pPr marL="0" lvl="0" indent="0" algn="l" defTabSz="622300">
            <a:lnSpc>
              <a:spcPct val="90000"/>
            </a:lnSpc>
            <a:spcBef>
              <a:spcPct val="0"/>
            </a:spcBef>
            <a:spcAft>
              <a:spcPct val="35000"/>
            </a:spcAft>
            <a:buNone/>
          </a:pPr>
          <a:r>
            <a:rPr lang="en-US" sz="1400" kern="1200" dirty="0"/>
            <a:t>Lack of member engagement, motivation, gratification</a:t>
          </a:r>
        </a:p>
      </dsp:txBody>
      <dsp:txXfrm rot="10800000">
        <a:off x="1486114" y="1150427"/>
        <a:ext cx="4347211" cy="605403"/>
      </dsp:txXfrm>
    </dsp:sp>
    <dsp:sp modelId="{77C7AB02-208A-F74C-B12A-573BBAC27F59}">
      <dsp:nvSpPr>
        <dsp:cNvPr id="0" name=""/>
        <dsp:cNvSpPr/>
      </dsp:nvSpPr>
      <dsp:spPr>
        <a:xfrm>
          <a:off x="931429" y="1049796"/>
          <a:ext cx="806667" cy="8066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44CE71-5A1D-1D42-8E61-F6323275C314}">
      <dsp:nvSpPr>
        <dsp:cNvPr id="0" name=""/>
        <dsp:cNvSpPr/>
      </dsp:nvSpPr>
      <dsp:spPr>
        <a:xfrm rot="10800000">
          <a:off x="1334763" y="2181318"/>
          <a:ext cx="4498562" cy="63854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718" tIns="49530" rIns="92456" bIns="49530" numCol="1" spcCol="1270" anchor="ctr" anchorCtr="0">
          <a:noAutofit/>
        </a:bodyPr>
        <a:lstStyle/>
        <a:p>
          <a:pPr marL="0" lvl="0" indent="0" algn="l" defTabSz="577850">
            <a:lnSpc>
              <a:spcPct val="90000"/>
            </a:lnSpc>
            <a:spcBef>
              <a:spcPct val="0"/>
            </a:spcBef>
            <a:spcAft>
              <a:spcPct val="35000"/>
            </a:spcAft>
            <a:buNone/>
          </a:pPr>
          <a:r>
            <a:rPr lang="en-US" sz="1300" kern="1200" dirty="0"/>
            <a:t>Time &amp; competing demands (caregiver work schedule, child-care)</a:t>
          </a:r>
        </a:p>
      </dsp:txBody>
      <dsp:txXfrm rot="10800000">
        <a:off x="1494400" y="2181318"/>
        <a:ext cx="4338925" cy="638549"/>
      </dsp:txXfrm>
    </dsp:sp>
    <dsp:sp modelId="{BDFA3432-A177-B74B-A8E4-9AA90654D01A}">
      <dsp:nvSpPr>
        <dsp:cNvPr id="0" name=""/>
        <dsp:cNvSpPr/>
      </dsp:nvSpPr>
      <dsp:spPr>
        <a:xfrm>
          <a:off x="931429" y="2097259"/>
          <a:ext cx="806667" cy="8066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1C36DB-CF88-6D42-94F2-AB1715B2BE63}">
      <dsp:nvSpPr>
        <dsp:cNvPr id="0" name=""/>
        <dsp:cNvSpPr/>
      </dsp:nvSpPr>
      <dsp:spPr>
        <a:xfrm rot="10800000">
          <a:off x="1334763" y="3236461"/>
          <a:ext cx="4498562" cy="62319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718" tIns="49530" rIns="92456" bIns="49530" numCol="1" spcCol="1270" anchor="ctr" anchorCtr="0">
          <a:noAutofit/>
        </a:bodyPr>
        <a:lstStyle/>
        <a:p>
          <a:pPr marL="0" lvl="0" indent="0" algn="l" defTabSz="577850">
            <a:lnSpc>
              <a:spcPct val="90000"/>
            </a:lnSpc>
            <a:spcBef>
              <a:spcPct val="0"/>
            </a:spcBef>
            <a:spcAft>
              <a:spcPct val="35000"/>
            </a:spcAft>
            <a:buNone/>
          </a:pPr>
          <a:r>
            <a:rPr lang="en-US" sz="1300" kern="1200" dirty="0"/>
            <a:t>Limited access (</a:t>
          </a:r>
          <a:r>
            <a:rPr lang="en-US" sz="1400" kern="1200" dirty="0"/>
            <a:t>inconvenient</a:t>
          </a:r>
          <a:r>
            <a:rPr lang="en-US" sz="1300" kern="1200" dirty="0"/>
            <a:t> office hours, lack of transportation, distance, dangerous walking area)</a:t>
          </a:r>
        </a:p>
      </dsp:txBody>
      <dsp:txXfrm rot="10800000">
        <a:off x="1490560" y="3236461"/>
        <a:ext cx="4342765" cy="623190"/>
      </dsp:txXfrm>
    </dsp:sp>
    <dsp:sp modelId="{BC391C91-C72D-DC44-88C1-D51CE0FE669A}">
      <dsp:nvSpPr>
        <dsp:cNvPr id="0" name=""/>
        <dsp:cNvSpPr/>
      </dsp:nvSpPr>
      <dsp:spPr>
        <a:xfrm>
          <a:off x="931429" y="3144723"/>
          <a:ext cx="806667" cy="8066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FC524F-73BC-9C45-B483-3CA6010930A1}">
      <dsp:nvSpPr>
        <dsp:cNvPr id="0" name=""/>
        <dsp:cNvSpPr/>
      </dsp:nvSpPr>
      <dsp:spPr>
        <a:xfrm rot="10800000">
          <a:off x="1334763" y="4273349"/>
          <a:ext cx="4498562" cy="6443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718" tIns="49530" rIns="92456" bIns="49530" numCol="1" spcCol="1270" anchor="ctr" anchorCtr="0">
          <a:noAutofit/>
        </a:bodyPr>
        <a:lstStyle/>
        <a:p>
          <a:pPr marL="0" lvl="0" indent="0" algn="l" defTabSz="577850">
            <a:lnSpc>
              <a:spcPct val="90000"/>
            </a:lnSpc>
            <a:spcBef>
              <a:spcPct val="0"/>
            </a:spcBef>
            <a:spcAft>
              <a:spcPct val="35000"/>
            </a:spcAft>
            <a:buNone/>
          </a:pPr>
          <a:r>
            <a:rPr lang="en-US" sz="1300" kern="1200" dirty="0"/>
            <a:t>Cultural &amp; language barriers</a:t>
          </a:r>
        </a:p>
      </dsp:txBody>
      <dsp:txXfrm rot="10800000">
        <a:off x="1495848" y="4273349"/>
        <a:ext cx="4337477" cy="644341"/>
      </dsp:txXfrm>
    </dsp:sp>
    <dsp:sp modelId="{0F8FFCBF-349E-BC40-ACF6-5398F6F655E3}">
      <dsp:nvSpPr>
        <dsp:cNvPr id="0" name=""/>
        <dsp:cNvSpPr/>
      </dsp:nvSpPr>
      <dsp:spPr>
        <a:xfrm>
          <a:off x="931429" y="4192187"/>
          <a:ext cx="806667" cy="8066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0.46566</cdr:x>
      <cdr:y>0.327</cdr:y>
    </cdr:from>
    <cdr:to>
      <cdr:x>0.54899</cdr:x>
      <cdr:y>0.55916</cdr:y>
    </cdr:to>
    <cdr:sp macro="" textlink="">
      <cdr:nvSpPr>
        <cdr:cNvPr id="2" name="TextBox 1">
          <a:extLst xmlns:a="http://schemas.openxmlformats.org/drawingml/2006/main">
            <a:ext uri="{FF2B5EF4-FFF2-40B4-BE49-F238E27FC236}">
              <a16:creationId xmlns:a16="http://schemas.microsoft.com/office/drawing/2014/main" id="{9C44BDBB-FA7F-0175-B0B9-8D1A3F7E5870}"/>
            </a:ext>
          </a:extLst>
        </cdr:cNvPr>
        <cdr:cNvSpPr txBox="1"/>
      </cdr:nvSpPr>
      <cdr:spPr>
        <a:xfrm xmlns:a="http://schemas.openxmlformats.org/drawingml/2006/main">
          <a:off x="5109556" y="128795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dr:relSizeAnchor xmlns:cdr="http://schemas.openxmlformats.org/drawingml/2006/chartDrawing">
    <cdr:from>
      <cdr:x>0.15505</cdr:x>
      <cdr:y>0.19284</cdr:y>
    </cdr:from>
    <cdr:to>
      <cdr:x>0.23279</cdr:x>
      <cdr:y>0.22479</cdr:y>
    </cdr:to>
    <cdr:sp macro="" textlink="">
      <cdr:nvSpPr>
        <cdr:cNvPr id="3" name="TextBox 2">
          <a:extLst xmlns:a="http://schemas.openxmlformats.org/drawingml/2006/main">
            <a:ext uri="{FF2B5EF4-FFF2-40B4-BE49-F238E27FC236}">
              <a16:creationId xmlns:a16="http://schemas.microsoft.com/office/drawing/2014/main" id="{442327B2-4F55-AF06-147B-D367C9EF749A}"/>
            </a:ext>
          </a:extLst>
        </cdr:cNvPr>
        <cdr:cNvSpPr txBox="1"/>
      </cdr:nvSpPr>
      <cdr:spPr>
        <a:xfrm xmlns:a="http://schemas.openxmlformats.org/drawingml/2006/main">
          <a:off x="1701337" y="851761"/>
          <a:ext cx="853049" cy="1410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0.65257</cdr:x>
      <cdr:y>0.24575</cdr:y>
    </cdr:from>
    <cdr:to>
      <cdr:x>0.71091</cdr:x>
      <cdr:y>0.79709</cdr:y>
    </cdr:to>
    <cdr:sp macro="" textlink="">
      <cdr:nvSpPr>
        <cdr:cNvPr id="2" name="Rectangle 1">
          <a:extLst xmlns:a="http://schemas.openxmlformats.org/drawingml/2006/main">
            <a:ext uri="{FF2B5EF4-FFF2-40B4-BE49-F238E27FC236}">
              <a16:creationId xmlns:a16="http://schemas.microsoft.com/office/drawing/2014/main" id="{8662BACD-55ED-F2FC-326F-0354D3538381}"/>
            </a:ext>
          </a:extLst>
        </cdr:cNvPr>
        <cdr:cNvSpPr/>
      </cdr:nvSpPr>
      <cdr:spPr>
        <a:xfrm xmlns:a="http://schemas.openxmlformats.org/drawingml/2006/main">
          <a:off x="7305167" y="830789"/>
          <a:ext cx="653143" cy="1863824"/>
        </a:xfrm>
        <a:prstGeom xmlns:a="http://schemas.openxmlformats.org/drawingml/2006/main" prst="rect">
          <a:avLst/>
        </a:prstGeom>
        <a:solidFill xmlns:a="http://schemas.openxmlformats.org/drawingml/2006/main">
          <a:srgbClr val="F5FF00">
            <a:alpha val="23137"/>
          </a:srgbClr>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0.74846</cdr:x>
      <cdr:y>0.30848</cdr:y>
    </cdr:from>
    <cdr:to>
      <cdr:x>0.8068</cdr:x>
      <cdr:y>0.79709</cdr:y>
    </cdr:to>
    <cdr:sp macro="" textlink="">
      <cdr:nvSpPr>
        <cdr:cNvPr id="4" name="Rectangle 3">
          <a:extLst xmlns:a="http://schemas.openxmlformats.org/drawingml/2006/main">
            <a:ext uri="{FF2B5EF4-FFF2-40B4-BE49-F238E27FC236}">
              <a16:creationId xmlns:a16="http://schemas.microsoft.com/office/drawing/2014/main" id="{8662BACD-55ED-F2FC-326F-0354D3538381}"/>
            </a:ext>
          </a:extLst>
        </cdr:cNvPr>
        <cdr:cNvSpPr/>
      </cdr:nvSpPr>
      <cdr:spPr>
        <a:xfrm xmlns:a="http://schemas.openxmlformats.org/drawingml/2006/main">
          <a:off x="8378593" y="1042825"/>
          <a:ext cx="653143" cy="1651788"/>
        </a:xfrm>
        <a:prstGeom xmlns:a="http://schemas.openxmlformats.org/drawingml/2006/main" prst="rect">
          <a:avLst/>
        </a:prstGeom>
        <a:solidFill xmlns:a="http://schemas.openxmlformats.org/drawingml/2006/main">
          <a:srgbClr val="F5FF00">
            <a:alpha val="23137"/>
          </a:srgbClr>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0.7484</cdr:x>
      <cdr:y>0.33</cdr:y>
    </cdr:from>
    <cdr:to>
      <cdr:x>0.80675</cdr:x>
      <cdr:y>0.79859</cdr:y>
    </cdr:to>
    <cdr:sp macro="" textlink="">
      <cdr:nvSpPr>
        <cdr:cNvPr id="2" name="Rectangle 1">
          <a:extLst xmlns:a="http://schemas.openxmlformats.org/drawingml/2006/main">
            <a:ext uri="{FF2B5EF4-FFF2-40B4-BE49-F238E27FC236}">
              <a16:creationId xmlns:a16="http://schemas.microsoft.com/office/drawing/2014/main" id="{B078EBFD-5027-1885-95F7-E316CEAE1F52}"/>
            </a:ext>
          </a:extLst>
        </cdr:cNvPr>
        <cdr:cNvSpPr/>
      </cdr:nvSpPr>
      <cdr:spPr>
        <a:xfrm xmlns:a="http://schemas.openxmlformats.org/drawingml/2006/main">
          <a:off x="8377994" y="1115589"/>
          <a:ext cx="653143" cy="1584113"/>
        </a:xfrm>
        <a:prstGeom xmlns:a="http://schemas.openxmlformats.org/drawingml/2006/main" prst="rect">
          <a:avLst/>
        </a:prstGeom>
        <a:solidFill xmlns:a="http://schemas.openxmlformats.org/drawingml/2006/main">
          <a:srgbClr val="F5FF00">
            <a:alpha val="23137"/>
          </a:srgbClr>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0.65624</cdr:x>
      <cdr:y>0.2616</cdr:y>
    </cdr:from>
    <cdr:to>
      <cdr:x>0.71458</cdr:x>
      <cdr:y>0.79808</cdr:y>
    </cdr:to>
    <cdr:sp macro="" textlink="">
      <cdr:nvSpPr>
        <cdr:cNvPr id="3" name="Rectangle 2">
          <a:extLst xmlns:a="http://schemas.openxmlformats.org/drawingml/2006/main">
            <a:ext uri="{FF2B5EF4-FFF2-40B4-BE49-F238E27FC236}">
              <a16:creationId xmlns:a16="http://schemas.microsoft.com/office/drawing/2014/main" id="{CF7B5412-0F7A-4541-44D9-D81F4DBED167}"/>
            </a:ext>
          </a:extLst>
        </cdr:cNvPr>
        <cdr:cNvSpPr/>
      </cdr:nvSpPr>
      <cdr:spPr>
        <a:xfrm xmlns:a="http://schemas.openxmlformats.org/drawingml/2006/main">
          <a:off x="7346228" y="884363"/>
          <a:ext cx="653143" cy="1813588"/>
        </a:xfrm>
        <a:prstGeom xmlns:a="http://schemas.openxmlformats.org/drawingml/2006/main" prst="rect">
          <a:avLst/>
        </a:prstGeom>
        <a:solidFill xmlns:a="http://schemas.openxmlformats.org/drawingml/2006/main">
          <a:srgbClr val="F5FF00">
            <a:alpha val="23137"/>
          </a:srgbClr>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0.46497</cdr:x>
      <cdr:y>0.29269</cdr:y>
    </cdr:from>
    <cdr:to>
      <cdr:x>0.52332</cdr:x>
      <cdr:y>0.79709</cdr:y>
    </cdr:to>
    <cdr:sp macro="" textlink="">
      <cdr:nvSpPr>
        <cdr:cNvPr id="4" name="Rectangle 3">
          <a:extLst xmlns:a="http://schemas.openxmlformats.org/drawingml/2006/main">
            <a:ext uri="{FF2B5EF4-FFF2-40B4-BE49-F238E27FC236}">
              <a16:creationId xmlns:a16="http://schemas.microsoft.com/office/drawing/2014/main" id="{53DB85B6-6D8D-5A73-5AAF-055B05C635A5}"/>
            </a:ext>
          </a:extLst>
        </cdr:cNvPr>
        <cdr:cNvSpPr/>
      </cdr:nvSpPr>
      <cdr:spPr>
        <a:xfrm xmlns:a="http://schemas.openxmlformats.org/drawingml/2006/main">
          <a:off x="5205099" y="989466"/>
          <a:ext cx="653143" cy="1705146"/>
        </a:xfrm>
        <a:prstGeom xmlns:a="http://schemas.openxmlformats.org/drawingml/2006/main" prst="rect">
          <a:avLst/>
        </a:prstGeom>
        <a:solidFill xmlns:a="http://schemas.openxmlformats.org/drawingml/2006/main">
          <a:srgbClr val="F5FF00">
            <a:alpha val="23137"/>
          </a:srgbClr>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CF306-E32D-BC4D-84A2-45A6F9D0576F}"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A362C-793D-B84A-BD32-FF983896A394}" type="slidenum">
              <a:rPr lang="en-US" smtClean="0"/>
              <a:t>‹#›</a:t>
            </a:fld>
            <a:endParaRPr lang="en-US"/>
          </a:p>
        </p:txBody>
      </p:sp>
    </p:spTree>
    <p:extLst>
      <p:ext uri="{BB962C8B-B14F-4D97-AF65-F5344CB8AC3E}">
        <p14:creationId xmlns:p14="http://schemas.microsoft.com/office/powerpoint/2010/main" val="303103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edicaidquality.nh.gov/mqis/reports/csv/full/173267337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nalytics.la.gov/t/LDH/views/SchoolImmunizationDashboard/Kindergarten?%3Aembed=y&amp;%3AisGuestRedirectFromVizportal=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nalytics.la.gov/t/LDH/views/SchoolImmunizationDashboard/Kindergarten?%3Aembed=y&amp;%3AisGuestRedirectFromVizportal=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mc.ncbi.nlm.nih.gov/articles/PMC7227475/#t1-018003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files/document/2024-qrs-measure-technical-specifications.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cqa.org/hedis/measures/child-and-adolescent-well-care-visit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542/peds.2017-401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spcAft>
                <a:spcPts val="1500"/>
              </a:spcAft>
            </a:pPr>
            <a:r>
              <a:rPr lang="en-US" b="0" i="0" dirty="0">
                <a:solidFill>
                  <a:srgbClr val="001D35"/>
                </a:solidFill>
                <a:effectLst/>
                <a:latin typeface="Google Sans"/>
              </a:rPr>
              <a:t>The American Academy of Pediatrics (AAP) recommends that children have nine well-child visits by the time they are 15 months old. In Louisiana, Medicaid recipients have 12 well-child checkups in the first 2.5 years of a child's life, including one at 15 months. </a:t>
            </a:r>
          </a:p>
          <a:p>
            <a:pPr algn="l"/>
            <a:br>
              <a:rPr lang="en-US" b="0" i="0" dirty="0">
                <a:solidFill>
                  <a:srgbClr val="001D35"/>
                </a:solidFill>
                <a:effectLst/>
                <a:latin typeface="Google Sans"/>
              </a:rPr>
            </a:br>
            <a:endParaRPr lang="en-US" b="0" i="0" dirty="0">
              <a:solidFill>
                <a:srgbClr val="001D35"/>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B23A362C-793D-B84A-BD32-FF983896A394}" type="slidenum">
              <a:rPr lang="en-US" smtClean="0"/>
              <a:t>2</a:t>
            </a:fld>
            <a:endParaRPr lang="en-US"/>
          </a:p>
        </p:txBody>
      </p:sp>
    </p:spTree>
    <p:extLst>
      <p:ext uri="{BB962C8B-B14F-4D97-AF65-F5344CB8AC3E}">
        <p14:creationId xmlns:p14="http://schemas.microsoft.com/office/powerpoint/2010/main" val="425732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Disparities in Compliance</a:t>
            </a:r>
            <a:r>
              <a:rPr lang="en-US" dirty="0"/>
              <a:t>:</a:t>
            </a:r>
          </a:p>
          <a:p>
            <a:pPr>
              <a:buFont typeface="Arial" panose="020B0604020202020204" pitchFamily="34" charset="0"/>
              <a:buChar char="•"/>
            </a:pPr>
            <a:r>
              <a:rPr lang="en-US" dirty="0"/>
              <a:t>Compliance rates for </a:t>
            </a:r>
            <a:r>
              <a:rPr lang="en-US" b="1" dirty="0"/>
              <a:t>Black or African American children</a:t>
            </a:r>
            <a:r>
              <a:rPr lang="en-US" dirty="0"/>
              <a:t> are consistently lower than for </a:t>
            </a:r>
            <a:r>
              <a:rPr lang="en-US" b="1" dirty="0"/>
              <a:t>White children</a:t>
            </a:r>
            <a:r>
              <a:rPr lang="en-US" dirty="0"/>
              <a:t> across both measures and years.</a:t>
            </a:r>
          </a:p>
          <a:p>
            <a:pPr>
              <a:buFont typeface="Arial" panose="020B0604020202020204" pitchFamily="34" charset="0"/>
              <a:buChar char="•"/>
            </a:pPr>
            <a:r>
              <a:rPr lang="en-US" dirty="0"/>
              <a:t>The ≥2 Races group shows the highest compliance for both W15 and W30, although it was not reported in 2022.</a:t>
            </a:r>
          </a:p>
          <a:p>
            <a:r>
              <a:rPr lang="en-US" b="1" dirty="0"/>
              <a:t>Improvement Over Time</a:t>
            </a:r>
            <a:r>
              <a:rPr lang="en-US" dirty="0"/>
              <a:t>:</a:t>
            </a:r>
          </a:p>
          <a:p>
            <a:pPr>
              <a:buFont typeface="Arial" panose="020B0604020202020204" pitchFamily="34" charset="0"/>
              <a:buChar char="•"/>
            </a:pPr>
            <a:r>
              <a:rPr lang="en-US" dirty="0"/>
              <a:t>All racial groups show significant improvement from 2022 to 2023 for both measures, but compliance rates plateau or slightly decline in 2024.</a:t>
            </a:r>
          </a:p>
          <a:p>
            <a:pPr>
              <a:buFont typeface="Arial" panose="020B0604020202020204" pitchFamily="34" charset="0"/>
              <a:buChar char="•"/>
            </a:pPr>
            <a:r>
              <a:rPr lang="en-US" dirty="0"/>
              <a:t>The </a:t>
            </a:r>
            <a:r>
              <a:rPr lang="en-US" b="1" dirty="0"/>
              <a:t>White population</a:t>
            </a:r>
            <a:r>
              <a:rPr lang="en-US" dirty="0"/>
              <a:t> shows the most consistent improvement for W30.</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Focus Areas</a:t>
            </a:r>
            <a:r>
              <a:rPr lang="en-US" dirty="0"/>
              <a:t>:</a:t>
            </a:r>
          </a:p>
          <a:p>
            <a:r>
              <a:rPr lang="en-US" b="0" i="0" dirty="0">
                <a:solidFill>
                  <a:srgbClr val="000000"/>
                </a:solidFill>
                <a:effectLst/>
                <a:latin typeface="Open Sans" panose="020B0606030504020204" pitchFamily="34" charset="0"/>
              </a:rPr>
              <a:t>1. Gather data in compliance by race/ethnicity</a:t>
            </a:r>
          </a:p>
          <a:p>
            <a:r>
              <a:rPr lang="en-US" b="0" i="0" dirty="0">
                <a:solidFill>
                  <a:srgbClr val="000000"/>
                </a:solidFill>
                <a:effectLst/>
                <a:latin typeface="Open Sans" panose="020B0606030504020204" pitchFamily="34" charset="0"/>
              </a:rPr>
              <a:t>2. Investigate at the source: interviews with member caregivers</a:t>
            </a:r>
          </a:p>
          <a:p>
            <a:r>
              <a:rPr lang="en-US" b="0" i="0" dirty="0">
                <a:solidFill>
                  <a:srgbClr val="000000"/>
                </a:solidFill>
                <a:effectLst/>
                <a:latin typeface="Open Sans" panose="020B0606030504020204" pitchFamily="34" charset="0"/>
              </a:rPr>
              <a:t>3. Better understand the full range of issues that could lead to missed appointments and further feed these disparities → address them → improve them</a:t>
            </a:r>
          </a:p>
          <a:p>
            <a:r>
              <a:rPr lang="en-US" b="0" i="0" dirty="0">
                <a:solidFill>
                  <a:srgbClr val="000000"/>
                </a:solidFill>
                <a:effectLst/>
                <a:latin typeface="Open Sans" panose="020B0606030504020204" pitchFamily="34" charset="0"/>
              </a:rPr>
              <a:t>4. Narrow the racial disparities in pediatric well-visit adherence rates …. </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Gather data directly from population of members with high # of missed visits (lowest compliance/adherence) → interview (language appropriate) caregivers → identify specific barriers preventing them from making appts/bringing children to their appointments →.</a:t>
            </a:r>
            <a:r>
              <a:rPr lang="en-US" b="1" i="0" dirty="0">
                <a:solidFill>
                  <a:srgbClr val="000000"/>
                </a:solidFill>
                <a:effectLst/>
                <a:latin typeface="Open Sans" panose="020B0606030504020204" pitchFamily="34" charset="0"/>
              </a:rPr>
              <a:t> identify potential solutions</a:t>
            </a:r>
            <a:r>
              <a:rPr lang="en-US" b="0" i="0" dirty="0">
                <a:solidFill>
                  <a:srgbClr val="000000"/>
                </a:solidFill>
                <a:effectLst/>
                <a:latin typeface="Open Sans" panose="020B0606030504020204" pitchFamily="34" charset="0"/>
              </a:rPr>
              <a:t> </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Improving well-child visit adherence among patients of color represents a unique opportunity to improve the health of children, address SDOH, reduce racial/ethnic disparities in health care access, and promote population health</a:t>
            </a:r>
          </a:p>
          <a:p>
            <a:pPr>
              <a:buFont typeface="Arial" panose="020B0604020202020204" pitchFamily="34" charset="0"/>
              <a:buChar char="•"/>
            </a:pPr>
            <a:endParaRPr lang="en-US" dirty="0"/>
          </a:p>
          <a:p>
            <a:pPr>
              <a:buFont typeface="Arial" panose="020B0604020202020204" pitchFamily="34" charset="0"/>
              <a:buChar char="•"/>
            </a:pPr>
            <a:r>
              <a:rPr lang="en-US" dirty="0"/>
              <a:t>Targeted interventions (outreach, education, resource accessibility) for Black or African American families to improve compliance for </a:t>
            </a:r>
            <a:r>
              <a:rPr lang="en-US" b="1" dirty="0"/>
              <a:t>Black or African American children</a:t>
            </a:r>
            <a:r>
              <a:rPr lang="en-US" dirty="0"/>
              <a:t>, especially for W15 compliance. → Bridge the compliance gaps/disparities in </a:t>
            </a:r>
            <a:r>
              <a:rPr lang="en-US" b="0" i="0" dirty="0">
                <a:solidFill>
                  <a:srgbClr val="000000"/>
                </a:solidFill>
                <a:effectLst/>
                <a:latin typeface="Open Sans" panose="020B0606030504020204" pitchFamily="34" charset="0"/>
              </a:rPr>
              <a:t>well-visit adherence rates based on race and ethnicity</a:t>
            </a:r>
            <a:endParaRPr lang="en-US" dirty="0"/>
          </a:p>
          <a:p>
            <a:pPr>
              <a:buFont typeface="Arial" panose="020B0604020202020204" pitchFamily="34" charset="0"/>
              <a:buChar char="•"/>
            </a:pPr>
            <a:r>
              <a:rPr lang="en-US" dirty="0"/>
              <a:t>Investigate reasons for the plateau/decline in compliance in 2024 across all groups.</a:t>
            </a:r>
          </a:p>
          <a:p>
            <a:endParaRPr lang="en-US" b="0" i="0" dirty="0">
              <a:solidFill>
                <a:srgbClr val="000000"/>
              </a:solidFill>
              <a:effectLst/>
              <a:latin typeface="Open Sans" panose="020B0606030504020204" pitchFamily="34" charset="0"/>
            </a:endParaRPr>
          </a:p>
          <a:p>
            <a:endParaRPr lang="en-US" b="1" dirty="0"/>
          </a:p>
          <a:p>
            <a:r>
              <a:rPr lang="en-US" b="1" dirty="0"/>
              <a:t>Suggestions for Action:</a:t>
            </a:r>
          </a:p>
          <a:p>
            <a:pPr>
              <a:buFont typeface="Arial" panose="020B0604020202020204" pitchFamily="34" charset="0"/>
              <a:buChar char="•"/>
            </a:pPr>
            <a:r>
              <a:rPr lang="en-US" b="1" dirty="0"/>
              <a:t>Tailored Interventions</a:t>
            </a:r>
            <a:r>
              <a:rPr lang="en-US" dirty="0"/>
              <a:t>: Focus on </a:t>
            </a:r>
            <a:r>
              <a:rPr lang="en-US" u="sng" dirty="0"/>
              <a:t>outreach, education</a:t>
            </a:r>
            <a:r>
              <a:rPr lang="en-US" dirty="0"/>
              <a:t>, &amp; </a:t>
            </a:r>
            <a:r>
              <a:rPr lang="en-US" u="sng" dirty="0"/>
              <a:t>resource accessibility </a:t>
            </a:r>
            <a:r>
              <a:rPr lang="en-US" dirty="0"/>
              <a:t>for Black or African American families to bridge compliance gaps.</a:t>
            </a:r>
          </a:p>
          <a:p>
            <a:pPr marL="742950" lvl="1" indent="-285750">
              <a:buFont typeface="Arial" panose="020B0604020202020204" pitchFamily="34" charset="0"/>
              <a:buChar char="•"/>
            </a:pPr>
            <a:endParaRPr lang="en-US" dirty="0"/>
          </a:p>
          <a:p>
            <a:r>
              <a:rPr lang="en-US" dirty="0"/>
              <a:t>One study showed Hispanic/Latinx parents interacted highly with text messaging interventions</a:t>
            </a:r>
          </a:p>
          <a:p>
            <a:pPr lvl="1"/>
            <a:r>
              <a:rPr lang="en-US" dirty="0"/>
              <a:t>Parents reported high levels of acceptability. Texts helped them to make and remember appointments and feel more connected with the clinic</a:t>
            </a:r>
          </a:p>
          <a:p>
            <a:pPr marL="742950" lvl="1"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B23A362C-793D-B84A-BD32-FF983896A394}" type="slidenum">
              <a:rPr lang="en-US" smtClean="0"/>
              <a:t>11</a:t>
            </a:fld>
            <a:endParaRPr lang="en-US"/>
          </a:p>
        </p:txBody>
      </p:sp>
    </p:spTree>
    <p:extLst>
      <p:ext uri="{BB962C8B-B14F-4D97-AF65-F5344CB8AC3E}">
        <p14:creationId xmlns:p14="http://schemas.microsoft.com/office/powerpoint/2010/main" val="2450531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a:t>
            </a:r>
            <a:r>
              <a:rPr lang="en-US" dirty="0" err="1"/>
              <a:t>english</a:t>
            </a:r>
            <a:r>
              <a:rPr lang="en-US" dirty="0"/>
              <a:t> n = 4465; </a:t>
            </a:r>
            <a:r>
              <a:rPr lang="en-US" dirty="0" err="1"/>
              <a:t>spanish</a:t>
            </a:r>
            <a:r>
              <a:rPr lang="en-US" dirty="0"/>
              <a:t> n = 22 (.6% vs 99.4% </a:t>
            </a:r>
            <a:r>
              <a:rPr lang="en-US" dirty="0" err="1"/>
              <a:t>english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a:t>
            </a:r>
            <a:r>
              <a:rPr lang="en-US" dirty="0" err="1"/>
              <a:t>english</a:t>
            </a:r>
            <a:r>
              <a:rPr lang="en-US" dirty="0"/>
              <a:t> n = 2073; </a:t>
            </a:r>
            <a:r>
              <a:rPr lang="en-US" dirty="0" err="1"/>
              <a:t>spanish</a:t>
            </a:r>
            <a:r>
              <a:rPr lang="en-US" dirty="0"/>
              <a:t> n = 74 (3.4% vs 96.5% </a:t>
            </a:r>
            <a:r>
              <a:rPr lang="en-US" dirty="0" err="1"/>
              <a:t>english</a:t>
            </a:r>
            <a:r>
              <a:rPr lang="en-US" dirty="0"/>
              <a:t>)</a:t>
            </a:r>
          </a:p>
          <a:p>
            <a:r>
              <a:rPr lang="en-US" dirty="0"/>
              <a:t>2023 15-30 months: </a:t>
            </a:r>
            <a:r>
              <a:rPr lang="en-US" dirty="0" err="1"/>
              <a:t>english</a:t>
            </a:r>
            <a:r>
              <a:rPr lang="en-US" dirty="0"/>
              <a:t> n = 2221; </a:t>
            </a:r>
            <a:r>
              <a:rPr lang="en-US" dirty="0" err="1"/>
              <a:t>spanish</a:t>
            </a:r>
            <a:r>
              <a:rPr lang="en-US" dirty="0"/>
              <a:t> n = 122 (5.2% vs 94.7%)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F NS"/>
              </a:rPr>
              <a:t>9136/9363 = 98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F NS"/>
              </a:rPr>
              <a:t>4294/4490 = 96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F NS"/>
              </a:rPr>
              <a:t>6467/6834= 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SF 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F NS"/>
              </a:rPr>
              <a:t>Total E: 19,897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F NS"/>
              </a:rPr>
              <a:t>Total: 20687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F NS"/>
              </a:rPr>
              <a:t>=96% 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F NS"/>
              </a:rPr>
              <a:t>= 4% S</a:t>
            </a:r>
          </a:p>
          <a:p>
            <a:pPr lvl="1"/>
            <a:endParaRPr lang="en-US" dirty="0"/>
          </a:p>
          <a:p>
            <a:r>
              <a:rPr lang="en-US" b="1" dirty="0"/>
              <a:t>Analysis of Compliance by Language for W15 and W30</a:t>
            </a:r>
          </a:p>
          <a:p>
            <a:r>
              <a:rPr lang="en-US" dirty="0"/>
              <a:t>**Spanish-speaking families consistently outperformed English-speaking families in WC compliance across both measures and all years.</a:t>
            </a:r>
            <a:endParaRPr lang="en-US" b="1" dirty="0"/>
          </a:p>
          <a:p>
            <a:r>
              <a:rPr lang="en-US" b="1" dirty="0"/>
              <a:t>W15 Compliance (0-14 Months)</a:t>
            </a:r>
          </a:p>
          <a:p>
            <a:pPr marL="742950" lvl="1" indent="-285750">
              <a:buFont typeface="+mj-lt"/>
              <a:buAutoNum type="arabicPeriod"/>
            </a:pPr>
            <a:r>
              <a:rPr lang="en-US" dirty="0"/>
              <a:t>English-speaking: Jump in compliance between ‘22 and ‘23 by </a:t>
            </a:r>
            <a:r>
              <a:rPr lang="en-US" b="1" dirty="0"/>
              <a:t>41 percentage pts </a:t>
            </a:r>
            <a:r>
              <a:rPr lang="en-US" dirty="0"/>
              <a:t>(</a:t>
            </a:r>
            <a:r>
              <a:rPr lang="en-US" b="1" dirty="0"/>
              <a:t>23% </a:t>
            </a:r>
            <a:r>
              <a:rPr lang="en-US" dirty="0"/>
              <a:t>to </a:t>
            </a:r>
            <a:r>
              <a:rPr lang="en-US" b="1" dirty="0"/>
              <a:t>64%),</a:t>
            </a:r>
            <a:r>
              <a:rPr lang="en-US" dirty="0"/>
              <a:t> followed by slight drop to </a:t>
            </a:r>
            <a:r>
              <a:rPr lang="en-US" b="1" dirty="0"/>
              <a:t>62% in ’24</a:t>
            </a:r>
          </a:p>
          <a:p>
            <a:pPr marL="742950" lvl="1" indent="-285750">
              <a:buFont typeface="+mj-lt"/>
              <a:buAutoNum type="arabicPeriod"/>
            </a:pPr>
            <a:r>
              <a:rPr lang="en-US" b="0" dirty="0"/>
              <a:t>Spanish-Speaking:</a:t>
            </a:r>
            <a:r>
              <a:rPr lang="en-US" dirty="0"/>
              <a:t> </a:t>
            </a:r>
            <a:r>
              <a:rPr lang="en-US" u="sng" dirty="0"/>
              <a:t>Compliance starts </a:t>
            </a:r>
            <a:r>
              <a:rPr lang="en-US" b="1" u="sng" dirty="0"/>
              <a:t>29 percentage pts</a:t>
            </a:r>
            <a:r>
              <a:rPr lang="en-US" b="0" u="none" dirty="0"/>
              <a:t> higher than English </a:t>
            </a:r>
            <a:r>
              <a:rPr lang="en-US" dirty="0"/>
              <a:t>at </a:t>
            </a:r>
            <a:r>
              <a:rPr lang="en-US" b="1" dirty="0"/>
              <a:t>52% </a:t>
            </a:r>
            <a:r>
              <a:rPr lang="en-US" b="0" dirty="0"/>
              <a:t>in ’22, then </a:t>
            </a:r>
            <a:r>
              <a:rPr lang="en-US" b="1" dirty="0"/>
              <a:t>improved dramatically by 28 percentage pts </a:t>
            </a:r>
            <a:r>
              <a:rPr lang="en-US" dirty="0"/>
              <a:t>to </a:t>
            </a:r>
            <a:r>
              <a:rPr lang="en-US" b="1" dirty="0"/>
              <a:t>80% </a:t>
            </a:r>
            <a:r>
              <a:rPr lang="en-US" b="0" dirty="0"/>
              <a:t>in ‘23…remained steady at 79% into ‘24</a:t>
            </a:r>
          </a:p>
          <a:p>
            <a:pPr marL="457200" lvl="1" indent="0">
              <a:buFont typeface="+mj-lt"/>
              <a:buNone/>
            </a:pPr>
            <a:r>
              <a:rPr lang="en-US" b="0" i="1" dirty="0"/>
              <a:t>****Sample Size (N): </a:t>
            </a:r>
            <a:r>
              <a:rPr lang="en-US" dirty="0"/>
              <a:t>Spanish-speaking families (N=25 in 2022, N=74 in 2023) show limited but increasing representation</a:t>
            </a:r>
          </a:p>
          <a:p>
            <a:r>
              <a:rPr lang="en-US" b="1" dirty="0"/>
              <a:t>W30 Compliance (15-30 Months)</a:t>
            </a:r>
          </a:p>
          <a:p>
            <a:pPr marL="685800" lvl="1" indent="-228600">
              <a:buFont typeface="+mj-lt"/>
              <a:buAutoNum type="arabicPeriod"/>
            </a:pPr>
            <a:r>
              <a:rPr lang="en-US" sz="1200" kern="1200" dirty="0">
                <a:solidFill>
                  <a:schemeClr val="tx1"/>
                </a:solidFill>
                <a:latin typeface="+mn-lt"/>
                <a:ea typeface="+mn-ea"/>
                <a:cs typeface="+mn-cs"/>
              </a:rPr>
              <a:t>English-Speaking: Steady increase in compliance from 48% (2022) to 69% (2023) to 71% (2024)…17 pts below </a:t>
            </a:r>
            <a:r>
              <a:rPr lang="en-US" sz="1200" kern="1200" dirty="0" err="1">
                <a:solidFill>
                  <a:schemeClr val="tx1"/>
                </a:solidFill>
                <a:latin typeface="+mn-lt"/>
                <a:ea typeface="+mn-ea"/>
                <a:cs typeface="+mn-cs"/>
              </a:rPr>
              <a:t>spanish</a:t>
            </a:r>
            <a:r>
              <a:rPr lang="en-US" sz="1200" kern="1200" dirty="0">
                <a:solidFill>
                  <a:schemeClr val="tx1"/>
                </a:solidFill>
                <a:latin typeface="+mn-lt"/>
                <a:ea typeface="+mn-ea"/>
                <a:cs typeface="+mn-cs"/>
              </a:rPr>
              <a:t> in 2022, 14 pts in 2023, 21 </a:t>
            </a:r>
            <a:r>
              <a:rPr lang="en-US" b="0" dirty="0"/>
              <a:t>pts in 2024</a:t>
            </a:r>
            <a:r>
              <a:rPr lang="en-US" b="1" dirty="0"/>
              <a:t>…. </a:t>
            </a:r>
            <a:r>
              <a:rPr lang="en-US" dirty="0"/>
              <a:t>compliance remains lower compared to Spanish-speaking famili</a:t>
            </a:r>
            <a:r>
              <a:rPr lang="en-US" b="0" dirty="0"/>
              <a:t>es</a:t>
            </a:r>
          </a:p>
          <a:p>
            <a:pPr marL="685800" lvl="1" indent="-228600">
              <a:buFont typeface="+mj-lt"/>
              <a:buAutoNum type="arabicPeriod"/>
            </a:pPr>
            <a:r>
              <a:rPr lang="en-US" b="0" dirty="0"/>
              <a:t>Spanish-Speaking: </a:t>
            </a:r>
            <a:r>
              <a:rPr lang="en-US" dirty="0"/>
              <a:t>Compliance starts higher than E again at </a:t>
            </a:r>
            <a:r>
              <a:rPr lang="en-US" b="1" dirty="0"/>
              <a:t>65% (17 pts higher) ’22, another dramatic jump b/t ‘22 and 23 </a:t>
            </a:r>
            <a:r>
              <a:rPr lang="en-US" b="0" dirty="0"/>
              <a:t>to</a:t>
            </a:r>
            <a:r>
              <a:rPr lang="en-US" b="1" dirty="0"/>
              <a:t> 83% in ‘23 (18 pts) </a:t>
            </a:r>
            <a:r>
              <a:rPr lang="en-US" b="0" dirty="0"/>
              <a:t>and climbs to</a:t>
            </a:r>
            <a:r>
              <a:rPr lang="en-US" b="1" dirty="0"/>
              <a:t> 92%</a:t>
            </a:r>
            <a:r>
              <a:rPr lang="en-US" b="0" dirty="0"/>
              <a:t> by ‘24. </a:t>
            </a:r>
          </a:p>
          <a:p>
            <a:r>
              <a:rPr lang="en-US" b="1" dirty="0"/>
              <a:t>Key Observations:</a:t>
            </a:r>
          </a:p>
          <a:p>
            <a:pPr>
              <a:buFont typeface="+mj-lt"/>
              <a:buAutoNum type="arabicPeriod"/>
            </a:pPr>
            <a:r>
              <a:rPr lang="en-US" b="1" dirty="0"/>
              <a:t>Language Disparities</a:t>
            </a:r>
            <a:r>
              <a:rPr lang="en-US" dirty="0"/>
              <a:t>: Spanish-speaking families consistently outperformed English-speaking families in WC compliance across both measures and all years.</a:t>
            </a:r>
            <a:r>
              <a:rPr lang="en-US" b="1" dirty="0"/>
              <a:t> </a:t>
            </a:r>
            <a:r>
              <a:rPr lang="en-US" dirty="0"/>
              <a:t>Gap most pronounced in </a:t>
            </a:r>
            <a:r>
              <a:rPr lang="en-US" b="1" dirty="0"/>
              <a:t>W15 compliance: </a:t>
            </a:r>
            <a:r>
              <a:rPr lang="en-US" dirty="0"/>
              <a:t>E-speaking lagging below S-speaking by -</a:t>
            </a:r>
            <a:r>
              <a:rPr lang="en-US" b="1" dirty="0"/>
              <a:t>29 pts (</a:t>
            </a:r>
            <a:r>
              <a:rPr lang="en-US" dirty="0"/>
              <a:t>‘22), -</a:t>
            </a:r>
            <a:r>
              <a:rPr lang="en-US" b="1" dirty="0"/>
              <a:t>16 pts (</a:t>
            </a:r>
            <a:r>
              <a:rPr lang="en-US" dirty="0"/>
              <a:t>’23), -</a:t>
            </a:r>
            <a:r>
              <a:rPr lang="en-US" b="1" dirty="0"/>
              <a:t>17 pts (</a:t>
            </a:r>
            <a:r>
              <a:rPr lang="en-US" dirty="0"/>
              <a:t>’24); W30: -17, -14, -21)</a:t>
            </a:r>
          </a:p>
          <a:p>
            <a:pPr>
              <a:buFont typeface="+mj-lt"/>
              <a:buAutoNum type="arabicPeriod"/>
            </a:pPr>
            <a:r>
              <a:rPr lang="en-US" b="1" dirty="0"/>
              <a:t> Improvement Trends</a:t>
            </a:r>
            <a:r>
              <a:rPr lang="en-US" dirty="0"/>
              <a:t>: Both groups show improvement in compliance rates over time, especially between 2022 and 2023. Spanish-speaking families show remarkable performance in W30 compliance (92% in '24).</a:t>
            </a:r>
          </a:p>
          <a:p>
            <a:pPr>
              <a:buFont typeface="+mj-lt"/>
              <a:buAutoNum type="arabicPeriod"/>
            </a:pPr>
            <a:endParaRPr lang="en-US" dirty="0"/>
          </a:p>
          <a:p>
            <a:pPr marL="0" lvl="0" indent="0">
              <a:buFont typeface="+mj-lt"/>
              <a:buNone/>
            </a:pPr>
            <a:r>
              <a:rPr lang="en-US" b="1" dirty="0"/>
              <a:t>Focus Areas &amp; Suggestions for Improvement:</a:t>
            </a:r>
            <a:endParaRPr lang="en-US" dirty="0"/>
          </a:p>
          <a:p>
            <a:pPr marL="742950" lvl="1" indent="-285750">
              <a:buFont typeface="+mj-lt"/>
              <a:buAutoNum type="arabicPeriod"/>
            </a:pPr>
            <a:r>
              <a:rPr lang="en-US" dirty="0"/>
              <a:t>English-speaking population may benefit from targeted outreach &amp; education to close the compliance gap.</a:t>
            </a:r>
          </a:p>
          <a:p>
            <a:pPr marL="1200150" lvl="2" indent="-285750">
              <a:buFont typeface="+mj-lt"/>
              <a:buAutoNum type="arabicPeriod"/>
            </a:pPr>
            <a:r>
              <a:rPr lang="en-US" b="1" dirty="0"/>
              <a:t>Language-Specific Outreach</a:t>
            </a:r>
            <a:r>
              <a:rPr lang="en-US" dirty="0"/>
              <a:t>: </a:t>
            </a:r>
            <a:r>
              <a:rPr lang="en-US" i="1" u="sng" dirty="0"/>
              <a:t>Tailor education &amp; resources to English-speaking families </a:t>
            </a:r>
            <a:r>
              <a:rPr lang="en-US" dirty="0"/>
              <a:t>to address potential barriers to compliance.</a:t>
            </a:r>
          </a:p>
          <a:p>
            <a:pPr marL="1200150" lvl="2" indent="-285750">
              <a:buFont typeface="+mj-lt"/>
              <a:buAutoNum type="arabicPeriod"/>
            </a:pPr>
            <a:r>
              <a:rPr lang="en-US" b="1" dirty="0"/>
              <a:t>Sustain High Compliance</a:t>
            </a:r>
            <a:r>
              <a:rPr lang="en-US" dirty="0"/>
              <a:t>: Maintain high compliance among Spanish-speaking families by </a:t>
            </a:r>
            <a:r>
              <a:rPr lang="en-US" u="sng" dirty="0"/>
              <a:t>continuing culturally competent &amp; accessible care strategies</a:t>
            </a:r>
            <a:r>
              <a:rPr lang="en-US" dirty="0"/>
              <a:t>.</a:t>
            </a:r>
          </a:p>
          <a:p>
            <a:pPr lvl="1"/>
            <a:endParaRPr lang="en-US" dirty="0"/>
          </a:p>
        </p:txBody>
      </p:sp>
      <p:sp>
        <p:nvSpPr>
          <p:cNvPr id="4" name="Slide Number Placeholder 3"/>
          <p:cNvSpPr>
            <a:spLocks noGrp="1"/>
          </p:cNvSpPr>
          <p:nvPr>
            <p:ph type="sldNum" sz="quarter" idx="5"/>
          </p:nvPr>
        </p:nvSpPr>
        <p:spPr/>
        <p:txBody>
          <a:bodyPr/>
          <a:lstStyle/>
          <a:p>
            <a:fld id="{B23A362C-793D-B84A-BD32-FF983896A394}" type="slidenum">
              <a:rPr lang="en-US" smtClean="0"/>
              <a:t>12</a:t>
            </a:fld>
            <a:endParaRPr lang="en-US"/>
          </a:p>
        </p:txBody>
      </p:sp>
    </p:spTree>
    <p:extLst>
      <p:ext uri="{BB962C8B-B14F-4D97-AF65-F5344CB8AC3E}">
        <p14:creationId xmlns:p14="http://schemas.microsoft.com/office/powerpoint/2010/main" val="718092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74584-3FD7-363B-5A2B-A42D14C2E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674D6-0440-D2CB-B312-D75B5A3B9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0C099-3BBA-E74B-AEEF-28B668A7F9E4}"/>
              </a:ext>
            </a:extLst>
          </p:cNvPr>
          <p:cNvSpPr>
            <a:spLocks noGrp="1"/>
          </p:cNvSpPr>
          <p:nvPr>
            <p:ph type="body" idx="1"/>
          </p:nvPr>
        </p:nvSpPr>
        <p:spPr/>
        <p:txBody>
          <a:bodyPr/>
          <a:lstStyle/>
          <a:p>
            <a:r>
              <a:rPr lang="en-US" dirty="0"/>
              <a:t>Strategies to Improve Compliance Based on Race/Language</a:t>
            </a:r>
          </a:p>
          <a:p>
            <a:r>
              <a:rPr lang="en-US" dirty="0"/>
              <a:t>Conduct well child exams during acute care visits for patients who are behind schedule</a:t>
            </a:r>
          </a:p>
          <a:p>
            <a:r>
              <a:rPr lang="en-US" dirty="0"/>
              <a:t>Expand or extend office hours to late afternoons and weekends</a:t>
            </a:r>
          </a:p>
          <a:p>
            <a:pPr lvl="1"/>
            <a:r>
              <a:rPr lang="en-US" dirty="0"/>
              <a:t>Gives opportunities for caregivers who can’t take off work to make appointments</a:t>
            </a:r>
          </a:p>
          <a:p>
            <a:r>
              <a:rPr lang="en-US" dirty="0"/>
              <a:t>Not clear why Asian and primarily Spanish speaking patients have higher compliance rates</a:t>
            </a:r>
          </a:p>
          <a:p>
            <a:r>
              <a:rPr lang="en-US" dirty="0"/>
              <a:t>One study showed Hispanic/Latinx parents interacted highly with text messaging interventions</a:t>
            </a:r>
          </a:p>
          <a:p>
            <a:pPr lvl="1"/>
            <a:r>
              <a:rPr lang="en-US" dirty="0"/>
              <a:t>Parents reported high levels of acceptability. Texts helped them to make and remember appointments and feel more connected with the clinic</a:t>
            </a:r>
          </a:p>
          <a:p>
            <a:pPr lvl="1"/>
            <a:endParaRPr lang="en-US" dirty="0"/>
          </a:p>
          <a:p>
            <a:r>
              <a:rPr lang="en-US" b="1" dirty="0"/>
              <a:t>Analysis of Compliance by Language for W15 and W30</a:t>
            </a:r>
          </a:p>
          <a:p>
            <a:r>
              <a:rPr lang="en-US" b="1" dirty="0"/>
              <a:t>W15 Compliance (0-14 Months)</a:t>
            </a:r>
          </a:p>
          <a:p>
            <a:pPr marL="742950" lvl="1" indent="-285750">
              <a:buFont typeface="+mj-lt"/>
              <a:buAutoNum type="arabicPeriod"/>
            </a:pPr>
            <a:r>
              <a:rPr lang="en-US" dirty="0"/>
              <a:t>English-speaking population: Compliance increased significantly from </a:t>
            </a:r>
            <a:r>
              <a:rPr lang="en-US" b="1" dirty="0"/>
              <a:t>23% (2022)</a:t>
            </a:r>
            <a:r>
              <a:rPr lang="en-US" dirty="0"/>
              <a:t> to </a:t>
            </a:r>
            <a:r>
              <a:rPr lang="en-US" b="1" dirty="0"/>
              <a:t>64% (2023) (41 percentage points)</a:t>
            </a:r>
            <a:r>
              <a:rPr lang="en-US" dirty="0"/>
              <a:t>, followed by a slight drop to </a:t>
            </a:r>
            <a:r>
              <a:rPr lang="en-US" b="1" dirty="0"/>
              <a:t>62% (2024)</a:t>
            </a:r>
            <a:r>
              <a:rPr lang="en-US" dirty="0"/>
              <a:t>. **Despite improvement, English-speaking compliance remains lower compared to Spanish-speaking families.</a:t>
            </a:r>
          </a:p>
          <a:p>
            <a:pPr marL="742950" marR="0" lvl="1"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Spanish-Speaking Population</a:t>
            </a:r>
            <a:r>
              <a:rPr lang="en-US" dirty="0"/>
              <a:t>: </a:t>
            </a:r>
            <a:r>
              <a:rPr lang="en-US" u="sng" dirty="0"/>
              <a:t>Compliance started higher than English pop </a:t>
            </a:r>
            <a:r>
              <a:rPr lang="en-US" dirty="0"/>
              <a:t>at </a:t>
            </a:r>
            <a:r>
              <a:rPr lang="en-US" b="1" dirty="0"/>
              <a:t>52% (2022)</a:t>
            </a:r>
            <a:r>
              <a:rPr lang="en-US" dirty="0"/>
              <a:t> and improved to </a:t>
            </a:r>
            <a:r>
              <a:rPr lang="en-US" b="1" dirty="0"/>
              <a:t>80% (2023)</a:t>
            </a:r>
            <a:r>
              <a:rPr lang="en-US" dirty="0"/>
              <a:t>, stabilizing slightly lower at </a:t>
            </a:r>
            <a:r>
              <a:rPr lang="en-US" b="1" dirty="0"/>
              <a:t>79% (2024)</a:t>
            </a:r>
            <a:r>
              <a:rPr lang="en-US" dirty="0"/>
              <a:t>. **Spanish-speaking families consistently outperformed English-speaking families across all years.</a:t>
            </a:r>
          </a:p>
          <a:p>
            <a:pPr marL="457200" lvl="1" indent="0">
              <a:buFont typeface="+mj-lt"/>
              <a:buNone/>
            </a:pPr>
            <a:r>
              <a:rPr lang="en-US" b="1" dirty="0"/>
              <a:t>****Sample Size (N)</a:t>
            </a:r>
            <a:r>
              <a:rPr lang="en-US" dirty="0"/>
              <a:t>: Spanish-speaking families (N=25 in 2022, N=74 in 2023) show limited but increasing representation</a:t>
            </a:r>
          </a:p>
          <a:p>
            <a:r>
              <a:rPr lang="en-US" b="1" dirty="0"/>
              <a:t>W30 Compliance (15-30 Months</a:t>
            </a:r>
          </a:p>
          <a:p>
            <a:pPr marL="228600" indent="-228600">
              <a:buAutoNum type="arabicPeriod"/>
            </a:pPr>
            <a:r>
              <a:rPr lang="en-US" b="1" dirty="0"/>
              <a:t>English-Speaking Population</a:t>
            </a:r>
            <a:r>
              <a:rPr lang="en-US" dirty="0"/>
              <a:t>: Compliance improved steadily from </a:t>
            </a:r>
            <a:r>
              <a:rPr lang="en-US" b="1" dirty="0"/>
              <a:t>48% (2022)</a:t>
            </a:r>
            <a:r>
              <a:rPr lang="en-US" dirty="0"/>
              <a:t> to </a:t>
            </a:r>
            <a:r>
              <a:rPr lang="en-US" b="1" dirty="0"/>
              <a:t>69% (2023)</a:t>
            </a:r>
            <a:r>
              <a:rPr lang="en-US" dirty="0"/>
              <a:t> and </a:t>
            </a:r>
            <a:r>
              <a:rPr lang="en-US" b="1" dirty="0"/>
              <a:t>71% (2024)</a:t>
            </a:r>
            <a:r>
              <a:rPr lang="en-US" dirty="0"/>
              <a:t>, reflecting a positive upward trend. **However, compliance remains lower compared to Spanish-speaking families</a:t>
            </a:r>
          </a:p>
          <a:p>
            <a:pPr marL="228600" indent="-228600">
              <a:buAutoNum type="arabicPeriod"/>
            </a:pPr>
            <a:r>
              <a:rPr lang="en-US" b="1" dirty="0"/>
              <a:t>Spanish-Speaking Population</a:t>
            </a:r>
            <a:r>
              <a:rPr lang="en-US" dirty="0"/>
              <a:t>: Compliance started higher at </a:t>
            </a:r>
            <a:r>
              <a:rPr lang="en-US" b="1" dirty="0"/>
              <a:t>65% (2022)</a:t>
            </a:r>
            <a:r>
              <a:rPr lang="en-US" dirty="0"/>
              <a:t> improved dramatically to </a:t>
            </a:r>
            <a:r>
              <a:rPr lang="en-US" b="1" dirty="0"/>
              <a:t>83% (2023)</a:t>
            </a:r>
            <a:r>
              <a:rPr lang="en-US" dirty="0"/>
              <a:t>, reaching </a:t>
            </a:r>
            <a:r>
              <a:rPr lang="en-US" b="1" dirty="0"/>
              <a:t>92% (2024)</a:t>
            </a:r>
            <a:r>
              <a:rPr lang="en-US" dirty="0"/>
              <a:t>. Spanish-speaking families consistently have the highest compliance rates in this measure.</a:t>
            </a:r>
          </a:p>
          <a:p>
            <a:r>
              <a:rPr lang="en-US" b="1" dirty="0"/>
              <a:t>Key Observations:</a:t>
            </a:r>
          </a:p>
          <a:p>
            <a:pPr>
              <a:buFont typeface="+mj-lt"/>
              <a:buAutoNum type="arabicPeriod"/>
            </a:pPr>
            <a:r>
              <a:rPr lang="en-US" b="1" dirty="0"/>
              <a:t>Language Disparities</a:t>
            </a:r>
            <a:r>
              <a:rPr lang="en-US" dirty="0"/>
              <a:t>:</a:t>
            </a:r>
          </a:p>
          <a:p>
            <a:pPr marL="742950" lvl="1" indent="-285750">
              <a:buFont typeface="+mj-lt"/>
              <a:buAutoNum type="arabicPeriod"/>
            </a:pPr>
            <a:r>
              <a:rPr lang="en-US" b="1" dirty="0"/>
              <a:t>Spanish-speaking families have higher compliance rates than English-speaking families across both measures and years.</a:t>
            </a:r>
          </a:p>
          <a:p>
            <a:pPr marL="742950" lvl="1" indent="-285750">
              <a:buFont typeface="+mj-lt"/>
              <a:buAutoNum type="arabicPeriod"/>
            </a:pPr>
            <a:r>
              <a:rPr lang="en-US" dirty="0"/>
              <a:t>The gap is most pronounced in </a:t>
            </a:r>
            <a:r>
              <a:rPr lang="en-US" b="1" dirty="0"/>
              <a:t>W15 compliance</a:t>
            </a:r>
            <a:r>
              <a:rPr lang="en-US" dirty="0"/>
              <a:t>, with English-speaking families lagging significantly in 2022 and 2023.</a:t>
            </a:r>
          </a:p>
          <a:p>
            <a:pPr>
              <a:buFont typeface="+mj-lt"/>
              <a:buAutoNum type="arabicPeriod"/>
            </a:pPr>
            <a:r>
              <a:rPr lang="en-US" b="1" dirty="0"/>
              <a:t>Improvement Trends</a:t>
            </a:r>
            <a:r>
              <a:rPr lang="en-US" dirty="0"/>
              <a:t>:</a:t>
            </a:r>
          </a:p>
          <a:p>
            <a:pPr marL="742950" lvl="1" indent="-285750">
              <a:buFont typeface="+mj-lt"/>
              <a:buAutoNum type="arabicPeriod"/>
            </a:pPr>
            <a:r>
              <a:rPr lang="en-US" dirty="0"/>
              <a:t>Both groups show improvement in compliance rates over time, especially between 2022 and 2023.</a:t>
            </a:r>
          </a:p>
          <a:p>
            <a:pPr marL="742950" lvl="1" indent="-285750">
              <a:buFont typeface="+mj-lt"/>
              <a:buAutoNum type="arabicPeriod"/>
            </a:pPr>
            <a:r>
              <a:rPr lang="en-US" dirty="0"/>
              <a:t>Spanish-speaking families show remarkable consistency and high performance in W30 compliance (92% in 2024).</a:t>
            </a:r>
          </a:p>
          <a:p>
            <a:pPr marL="0" lvl="0" indent="0">
              <a:buFont typeface="+mj-lt"/>
              <a:buNone/>
            </a:pPr>
            <a:r>
              <a:rPr lang="en-US" b="1" dirty="0"/>
              <a:t>Focus Areas &amp; Suggestions for Improvement:</a:t>
            </a:r>
            <a:endParaRPr lang="en-US" dirty="0"/>
          </a:p>
          <a:p>
            <a:pPr marL="742950" lvl="1" indent="-285750">
              <a:buFont typeface="+mj-lt"/>
              <a:buAutoNum type="arabicPeriod"/>
            </a:pPr>
            <a:r>
              <a:rPr lang="en-US" dirty="0"/>
              <a:t>English-speaking population may benefit from targeted outreach &amp; education to close the compliance gap.</a:t>
            </a:r>
          </a:p>
          <a:p>
            <a:pPr marL="1200150" lvl="2" indent="-285750">
              <a:buFont typeface="+mj-lt"/>
              <a:buAutoNum type="arabicPeriod"/>
            </a:pPr>
            <a:r>
              <a:rPr lang="en-US" b="1" dirty="0"/>
              <a:t>Language-Specific Outreach</a:t>
            </a:r>
            <a:r>
              <a:rPr lang="en-US" dirty="0"/>
              <a:t>: </a:t>
            </a:r>
            <a:r>
              <a:rPr lang="en-US" i="1" u="sng" dirty="0"/>
              <a:t>Tailor education &amp; resources to English-speaking families </a:t>
            </a:r>
            <a:r>
              <a:rPr lang="en-US" dirty="0"/>
              <a:t>to address potential barriers to compliance.</a:t>
            </a:r>
          </a:p>
          <a:p>
            <a:pPr marL="1200150" lvl="2" indent="-285750">
              <a:buFont typeface="+mj-lt"/>
              <a:buAutoNum type="arabicPeriod"/>
            </a:pPr>
            <a:r>
              <a:rPr lang="en-US" b="1" dirty="0"/>
              <a:t>Sustain High Compliance</a:t>
            </a:r>
            <a:r>
              <a:rPr lang="en-US" dirty="0"/>
              <a:t>: Maintain high compliance among Spanish-speaking families by </a:t>
            </a:r>
            <a:r>
              <a:rPr lang="en-US" u="sng" dirty="0"/>
              <a:t>continuing culturally competent &amp; accessible care strategies</a:t>
            </a:r>
            <a:r>
              <a:rPr lang="en-US" dirty="0"/>
              <a:t>.</a:t>
            </a:r>
          </a:p>
          <a:p>
            <a:pPr lvl="1"/>
            <a:endParaRPr lang="en-US" dirty="0"/>
          </a:p>
        </p:txBody>
      </p:sp>
      <p:sp>
        <p:nvSpPr>
          <p:cNvPr id="4" name="Slide Number Placeholder 3">
            <a:extLst>
              <a:ext uri="{FF2B5EF4-FFF2-40B4-BE49-F238E27FC236}">
                <a16:creationId xmlns:a16="http://schemas.microsoft.com/office/drawing/2014/main" id="{F085D43F-7E04-B89D-F3D6-B58280AAD072}"/>
              </a:ext>
            </a:extLst>
          </p:cNvPr>
          <p:cNvSpPr>
            <a:spLocks noGrp="1"/>
          </p:cNvSpPr>
          <p:nvPr>
            <p:ph type="sldNum" sz="quarter" idx="5"/>
          </p:nvPr>
        </p:nvSpPr>
        <p:spPr/>
        <p:txBody>
          <a:bodyPr/>
          <a:lstStyle/>
          <a:p>
            <a:fld id="{B23A362C-793D-B84A-BD32-FF983896A394}" type="slidenum">
              <a:rPr lang="en-US" smtClean="0"/>
              <a:t>13</a:t>
            </a:fld>
            <a:endParaRPr lang="en-US"/>
          </a:p>
        </p:txBody>
      </p:sp>
    </p:spTree>
    <p:extLst>
      <p:ext uri="{BB962C8B-B14F-4D97-AF65-F5344CB8AC3E}">
        <p14:creationId xmlns:p14="http://schemas.microsoft.com/office/powerpoint/2010/main" val="2582167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EFD2-B821-8C07-897B-DB741471F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30E55-8771-2810-AD3D-F456A3260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8E5F8-8CC4-CF98-F498-7B419552CB50}"/>
              </a:ext>
            </a:extLst>
          </p:cNvPr>
          <p:cNvSpPr>
            <a:spLocks noGrp="1"/>
          </p:cNvSpPr>
          <p:nvPr>
            <p:ph type="body" idx="1"/>
          </p:nvPr>
        </p:nvSpPr>
        <p:spPr/>
        <p:txBody>
          <a:bodyPr/>
          <a:lstStyle/>
          <a:p>
            <a:r>
              <a:rPr lang="en-US" sz="1800" b="1" u="sng" dirty="0"/>
              <a:t>Suggested Interventions</a:t>
            </a:r>
          </a:p>
          <a:p>
            <a:r>
              <a:rPr lang="en-US" sz="1800" b="1" dirty="0"/>
              <a:t>Outreach: </a:t>
            </a:r>
            <a:r>
              <a:rPr lang="en-US" sz="1800" dirty="0"/>
              <a:t>Using clinic billing and administrative data, develop an outreach team to identify overdue children based on the EPSDT/Periodicity Schedule; Attempt outreach by telephone, text, and mail while updating accurate contact information</a:t>
            </a:r>
            <a:endParaRPr lang="en-US" sz="1800" b="1" dirty="0"/>
          </a:p>
          <a:p>
            <a:r>
              <a:rPr lang="en-US" sz="1800" b="1" dirty="0"/>
              <a:t>Provider Incentives for SDOH Screening and Referrals: </a:t>
            </a:r>
            <a:r>
              <a:rPr lang="en-US" sz="1800" dirty="0"/>
              <a:t>Reimburse providers for using standard tools to identify unmet needs (e.g., food, housing, transportation) and coding them with Z codes​ </a:t>
            </a:r>
          </a:p>
          <a:p>
            <a:r>
              <a:rPr lang="en-US" sz="1800" b="1" dirty="0"/>
              <a:t>Utilizing Community-Based Care Settings: </a:t>
            </a:r>
            <a:r>
              <a:rPr lang="en-US" sz="1800" dirty="0"/>
              <a:t>Offer screenings and services at accessible care locations such as schools, homeless shelters, Federally Qualified Health Centers (FQHCs), and urgent care/mobile clinics, enhancing accessibility for underserved populations.</a:t>
            </a:r>
          </a:p>
          <a:p>
            <a:r>
              <a:rPr lang="en-US" sz="1800" b="1" dirty="0"/>
              <a:t>Data-Driven Interventions to Reduce Disparities: </a:t>
            </a:r>
            <a:r>
              <a:rPr lang="en-US" sz="1800" dirty="0"/>
              <a:t>Leverage SDOH data to inform health plans, refine care coordination, and develop targeted interventions, improving health equity and primary care utilization</a:t>
            </a:r>
            <a:endParaRPr lang="en-US" sz="1800" u="sng" dirty="0"/>
          </a:p>
        </p:txBody>
      </p:sp>
      <p:sp>
        <p:nvSpPr>
          <p:cNvPr id="4" name="Slide Number Placeholder 3">
            <a:extLst>
              <a:ext uri="{FF2B5EF4-FFF2-40B4-BE49-F238E27FC236}">
                <a16:creationId xmlns:a16="http://schemas.microsoft.com/office/drawing/2014/main" id="{9BB1F3D8-F479-0C03-01DA-BCDE3E45EBEF}"/>
              </a:ext>
            </a:extLst>
          </p:cNvPr>
          <p:cNvSpPr>
            <a:spLocks noGrp="1"/>
          </p:cNvSpPr>
          <p:nvPr>
            <p:ph type="sldNum" sz="quarter" idx="5"/>
          </p:nvPr>
        </p:nvSpPr>
        <p:spPr/>
        <p:txBody>
          <a:bodyPr/>
          <a:lstStyle/>
          <a:p>
            <a:fld id="{B23A362C-793D-B84A-BD32-FF983896A394}" type="slidenum">
              <a:rPr lang="en-US" smtClean="0"/>
              <a:t>14</a:t>
            </a:fld>
            <a:endParaRPr lang="en-US"/>
          </a:p>
        </p:txBody>
      </p:sp>
    </p:spTree>
    <p:extLst>
      <p:ext uri="{BB962C8B-B14F-4D97-AF65-F5344CB8AC3E}">
        <p14:creationId xmlns:p14="http://schemas.microsoft.com/office/powerpoint/2010/main" val="542683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E9D0-5480-5B98-7CAF-49A689CDB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D1193-C6D6-5799-66F1-B61451929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F104E-2869-D6BA-C3F4-5117E4F60379}"/>
              </a:ext>
            </a:extLst>
          </p:cNvPr>
          <p:cNvSpPr>
            <a:spLocks noGrp="1"/>
          </p:cNvSpPr>
          <p:nvPr>
            <p:ph type="body" idx="1"/>
          </p:nvPr>
        </p:nvSpPr>
        <p:spPr/>
        <p:txBody>
          <a:bodyPr/>
          <a:lstStyle/>
          <a:p>
            <a:pPr rtl="0">
              <a:spcBef>
                <a:spcPts val="1400"/>
              </a:spcBef>
            </a:pPr>
            <a:r>
              <a:rPr lang="en-US" sz="1100" b="0" i="0" u="none" strike="noStrike" dirty="0">
                <a:solidFill>
                  <a:srgbClr val="000000"/>
                </a:solidFill>
                <a:effectLst/>
                <a:latin typeface="Arial" panose="020B0604020202020204" pitchFamily="34" charset="0"/>
              </a:rPr>
              <a:t>Suggested Interventions</a:t>
            </a:r>
            <a:endParaRPr lang="en-US" b="0" dirty="0">
              <a:effectLst/>
            </a:endParaRPr>
          </a:p>
          <a:p>
            <a:pPr rtl="0" fontAlgn="base">
              <a:spcBef>
                <a:spcPts val="1100"/>
              </a:spcBef>
              <a:buFont typeface="+mj-lt"/>
              <a:buAutoNum type="arabicPeriod"/>
            </a:pPr>
            <a:r>
              <a:rPr lang="en-US" sz="1100" b="1" i="0" u="sng" strike="noStrike" dirty="0">
                <a:solidFill>
                  <a:srgbClr val="000000"/>
                </a:solidFill>
                <a:effectLst/>
                <a:latin typeface="Arial" panose="020B0604020202020204" pitchFamily="34" charset="0"/>
              </a:rPr>
              <a:t>Improving Access to Care</a:t>
            </a:r>
            <a:r>
              <a:rPr lang="en-US" sz="1100" b="0" i="0" u="sng" strike="noStrike" dirty="0">
                <a:solidFill>
                  <a:srgbClr val="000000"/>
                </a:solidFill>
                <a:effectLst/>
                <a:latin typeface="Arial" panose="020B0604020202020204" pitchFamily="34" charset="0"/>
              </a:rPr>
              <a:t>:</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Mobile Clinics</a:t>
            </a:r>
            <a:r>
              <a:rPr lang="en-US" sz="1100" b="0" i="0" u="sng" strike="noStrike" dirty="0">
                <a:solidFill>
                  <a:srgbClr val="000000"/>
                </a:solidFill>
                <a:effectLst/>
                <a:latin typeface="Arial" panose="020B0604020202020204" pitchFamily="34" charset="0"/>
              </a:rPr>
              <a:t>: Deploy mobile health clinics to reach families in rural or underserved areas.</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Transportation Assistance</a:t>
            </a:r>
            <a:r>
              <a:rPr lang="en-US" sz="1100" b="0" i="0" u="sng" strike="noStrike" dirty="0">
                <a:solidFill>
                  <a:srgbClr val="000000"/>
                </a:solidFill>
                <a:effectLst/>
                <a:latin typeface="Arial" panose="020B0604020202020204" pitchFamily="34" charset="0"/>
              </a:rPr>
              <a:t>: Provide transportation vouchers or services to help families get to healthcare appointments.</a:t>
            </a:r>
            <a:endParaRPr lang="en-US" sz="1100" b="0" i="0" u="none" strike="noStrike" dirty="0">
              <a:solidFill>
                <a:srgbClr val="000000"/>
              </a:solidFill>
              <a:effectLst/>
              <a:latin typeface="Arial" panose="020B0604020202020204" pitchFamily="34" charset="0"/>
            </a:endParaRPr>
          </a:p>
          <a:p>
            <a:pPr rtl="0" fontAlgn="base">
              <a:buFont typeface="+mj-lt"/>
              <a:buAutoNum type="arabicPeriod"/>
            </a:pPr>
            <a:r>
              <a:rPr lang="en-US" sz="1100" b="1" i="0" u="sng" strike="noStrike" dirty="0">
                <a:solidFill>
                  <a:srgbClr val="000000"/>
                </a:solidFill>
                <a:effectLst/>
                <a:latin typeface="Arial" panose="020B0604020202020204" pitchFamily="34" charset="0"/>
              </a:rPr>
              <a:t>Addressing Socioeconomic Factors</a:t>
            </a:r>
            <a:r>
              <a:rPr lang="en-US" sz="1100" b="0" i="0" u="sng" strike="noStrike" dirty="0">
                <a:solidFill>
                  <a:srgbClr val="000000"/>
                </a:solidFill>
                <a:effectLst/>
                <a:latin typeface="Arial" panose="020B0604020202020204" pitchFamily="34" charset="0"/>
              </a:rPr>
              <a:t>:</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Flexible Scheduling</a:t>
            </a:r>
            <a:r>
              <a:rPr lang="en-US" sz="1100" b="0" i="0" u="sng" strike="noStrike" dirty="0">
                <a:solidFill>
                  <a:srgbClr val="000000"/>
                </a:solidFill>
                <a:effectLst/>
                <a:latin typeface="Arial" panose="020B0604020202020204" pitchFamily="34" charset="0"/>
              </a:rPr>
              <a:t>: Offer extended hours or weekend appointments to accommodate working parents.</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Financial Support</a:t>
            </a:r>
            <a:r>
              <a:rPr lang="en-US" sz="1100" b="0" i="0" u="sng" strike="noStrike" dirty="0">
                <a:solidFill>
                  <a:srgbClr val="000000"/>
                </a:solidFill>
                <a:effectLst/>
                <a:latin typeface="Arial" panose="020B0604020202020204" pitchFamily="34" charset="0"/>
              </a:rPr>
              <a:t>: Implement sliding scale fees or financial assistance programs to reduce the cost burden on families.</a:t>
            </a:r>
            <a:endParaRPr lang="en-US" sz="1100" b="0" i="0" u="none" strike="noStrike" dirty="0">
              <a:solidFill>
                <a:srgbClr val="000000"/>
              </a:solidFill>
              <a:effectLst/>
              <a:latin typeface="Arial" panose="020B0604020202020204" pitchFamily="34" charset="0"/>
            </a:endParaRPr>
          </a:p>
          <a:p>
            <a:pPr rtl="0" fontAlgn="base">
              <a:buFont typeface="+mj-lt"/>
              <a:buAutoNum type="arabicPeriod"/>
            </a:pPr>
            <a:r>
              <a:rPr lang="en-US" sz="1100" b="1" i="0" u="sng" strike="noStrike" dirty="0">
                <a:solidFill>
                  <a:srgbClr val="000000"/>
                </a:solidFill>
                <a:effectLst/>
                <a:latin typeface="Arial" panose="020B0604020202020204" pitchFamily="34" charset="0"/>
              </a:rPr>
              <a:t>Enhancing Health Literacy and Education</a:t>
            </a:r>
            <a:r>
              <a:rPr lang="en-US" sz="1100" b="0" i="0" u="sng" strike="noStrike" dirty="0">
                <a:solidFill>
                  <a:srgbClr val="000000"/>
                </a:solidFill>
                <a:effectLst/>
                <a:latin typeface="Arial" panose="020B0604020202020204" pitchFamily="34" charset="0"/>
              </a:rPr>
              <a:t>:</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Educational Campaigns</a:t>
            </a:r>
            <a:r>
              <a:rPr lang="en-US" sz="1100" b="0" i="0" u="sng" strike="noStrike" dirty="0">
                <a:solidFill>
                  <a:srgbClr val="000000"/>
                </a:solidFill>
                <a:effectLst/>
                <a:latin typeface="Arial" panose="020B0604020202020204" pitchFamily="34" charset="0"/>
              </a:rPr>
              <a:t>: Conduct community outreach and education campaigns to raise awareness about the importance of well-child visits and immunizations.</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Simplified Communication</a:t>
            </a:r>
            <a:r>
              <a:rPr lang="en-US" sz="1100" b="0" i="0" u="sng" strike="noStrike" dirty="0">
                <a:solidFill>
                  <a:srgbClr val="000000"/>
                </a:solidFill>
                <a:effectLst/>
                <a:latin typeface="Arial" panose="020B0604020202020204" pitchFamily="34" charset="0"/>
              </a:rPr>
              <a:t>: Use clear, simple language and visual aids to explain healthcare information to families.</a:t>
            </a:r>
            <a:endParaRPr lang="en-US" sz="1100" b="0" i="0" u="none" strike="noStrike" dirty="0">
              <a:solidFill>
                <a:srgbClr val="000000"/>
              </a:solidFill>
              <a:effectLst/>
              <a:latin typeface="Arial" panose="020B0604020202020204" pitchFamily="34" charset="0"/>
            </a:endParaRPr>
          </a:p>
          <a:p>
            <a:pPr rtl="0" fontAlgn="base">
              <a:buFont typeface="+mj-lt"/>
              <a:buAutoNum type="arabicPeriod"/>
            </a:pPr>
            <a:r>
              <a:rPr lang="en-US" sz="1100" b="1" i="0" u="sng" strike="noStrike" dirty="0">
                <a:solidFill>
                  <a:srgbClr val="000000"/>
                </a:solidFill>
                <a:effectLst/>
                <a:latin typeface="Arial" panose="020B0604020202020204" pitchFamily="34" charset="0"/>
              </a:rPr>
              <a:t>Overcoming Cultural and Language Barriers</a:t>
            </a:r>
            <a:r>
              <a:rPr lang="en-US" sz="1100" b="0" i="0" u="sng" strike="noStrike" dirty="0">
                <a:solidFill>
                  <a:srgbClr val="000000"/>
                </a:solidFill>
                <a:effectLst/>
                <a:latin typeface="Arial" panose="020B0604020202020204" pitchFamily="34" charset="0"/>
              </a:rPr>
              <a:t>:</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Cultural Competence Training</a:t>
            </a:r>
            <a:r>
              <a:rPr lang="en-US" sz="1100" b="0" i="0" u="sng" strike="noStrike" dirty="0">
                <a:solidFill>
                  <a:srgbClr val="000000"/>
                </a:solidFill>
                <a:effectLst/>
                <a:latin typeface="Arial" panose="020B0604020202020204" pitchFamily="34" charset="0"/>
              </a:rPr>
              <a:t>: Train healthcare providers in cultural competence to better understand and respect diverse cultural beliefs and practices.</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Language Services</a:t>
            </a:r>
            <a:r>
              <a:rPr lang="en-US" sz="1100" b="0" i="0" u="sng" strike="noStrike" dirty="0">
                <a:solidFill>
                  <a:srgbClr val="000000"/>
                </a:solidFill>
                <a:effectLst/>
                <a:latin typeface="Arial" panose="020B0604020202020204" pitchFamily="34" charset="0"/>
              </a:rPr>
              <a:t>: Provide interpreter services and translated materials to assist non-English speaking families.</a:t>
            </a:r>
            <a:endParaRPr lang="en-US" sz="1100" b="0" i="0" u="none" strike="noStrike" dirty="0">
              <a:solidFill>
                <a:srgbClr val="000000"/>
              </a:solidFill>
              <a:effectLst/>
              <a:latin typeface="Arial" panose="020B0604020202020204" pitchFamily="34" charset="0"/>
            </a:endParaRPr>
          </a:p>
          <a:p>
            <a:pPr rtl="0" fontAlgn="base">
              <a:buFont typeface="+mj-lt"/>
              <a:buAutoNum type="arabicPeriod"/>
            </a:pPr>
            <a:r>
              <a:rPr lang="en-US" sz="1100" b="1" i="0" u="sng" strike="noStrike" dirty="0">
                <a:solidFill>
                  <a:srgbClr val="000000"/>
                </a:solidFill>
                <a:effectLst/>
                <a:latin typeface="Arial" panose="020B0604020202020204" pitchFamily="34" charset="0"/>
              </a:rPr>
              <a:t>Strengthening Provider-Related Efforts</a:t>
            </a:r>
            <a:r>
              <a:rPr lang="en-US" sz="1100" b="0" i="0" u="sng" strike="noStrike" dirty="0">
                <a:solidFill>
                  <a:srgbClr val="000000"/>
                </a:solidFill>
                <a:effectLst/>
                <a:latin typeface="Arial" panose="020B0604020202020204" pitchFamily="34" charset="0"/>
              </a:rPr>
              <a:t>:</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Increase Workforce</a:t>
            </a:r>
            <a:r>
              <a:rPr lang="en-US" sz="1100" b="0" i="0" u="sng" strike="noStrike" dirty="0">
                <a:solidFill>
                  <a:srgbClr val="000000"/>
                </a:solidFill>
                <a:effectLst/>
                <a:latin typeface="Arial" panose="020B0604020202020204" pitchFamily="34" charset="0"/>
              </a:rPr>
              <a:t>: Invest in training and hiring more pediatricians and healthcare providers.</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Effective Communication</a:t>
            </a:r>
            <a:r>
              <a:rPr lang="en-US" sz="1100" b="0" i="0" u="sng" strike="noStrike" dirty="0">
                <a:solidFill>
                  <a:srgbClr val="000000"/>
                </a:solidFill>
                <a:effectLst/>
                <a:latin typeface="Arial" panose="020B0604020202020204" pitchFamily="34" charset="0"/>
              </a:rPr>
              <a:t>: Encourage providers to build strong, trusting relationships with families and use reminder systems for appointments and immunizations.</a:t>
            </a:r>
            <a:endParaRPr lang="en-US" sz="1100" b="0" i="0" u="none" strike="noStrike" dirty="0">
              <a:solidFill>
                <a:srgbClr val="000000"/>
              </a:solidFill>
              <a:effectLst/>
              <a:latin typeface="Arial" panose="020B0604020202020204" pitchFamily="34" charset="0"/>
            </a:endParaRPr>
          </a:p>
          <a:p>
            <a:pPr rtl="0" fontAlgn="base">
              <a:buFont typeface="+mj-lt"/>
              <a:buAutoNum type="arabicPeriod"/>
            </a:pPr>
            <a:r>
              <a:rPr lang="en-US" sz="1100" b="1" i="0" u="sng" strike="noStrike" dirty="0">
                <a:solidFill>
                  <a:srgbClr val="000000"/>
                </a:solidFill>
                <a:effectLst/>
                <a:latin typeface="Arial" panose="020B0604020202020204" pitchFamily="34" charset="0"/>
              </a:rPr>
              <a:t>Improving Systemic Coordination</a:t>
            </a:r>
            <a:r>
              <a:rPr lang="en-US" sz="1100" b="0" i="0" u="sng" strike="noStrike" dirty="0">
                <a:solidFill>
                  <a:srgbClr val="000000"/>
                </a:solidFill>
                <a:effectLst/>
                <a:latin typeface="Arial" panose="020B0604020202020204" pitchFamily="34" charset="0"/>
              </a:rPr>
              <a:t>:</a:t>
            </a: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sng" strike="noStrike" dirty="0">
                <a:solidFill>
                  <a:srgbClr val="000000"/>
                </a:solidFill>
                <a:effectLst/>
                <a:latin typeface="Arial" panose="020B0604020202020204" pitchFamily="34" charset="0"/>
              </a:rPr>
              <a:t>Integrated Care Models</a:t>
            </a:r>
            <a:r>
              <a:rPr lang="en-US" sz="1100" b="0" i="0" u="sng" strike="noStrike" dirty="0">
                <a:solidFill>
                  <a:srgbClr val="000000"/>
                </a:solidFill>
                <a:effectLst/>
                <a:latin typeface="Arial" panose="020B0604020202020204" pitchFamily="34" charset="0"/>
              </a:rPr>
              <a:t>: Implement integrated care models that coordinate services across different providers and settings.</a:t>
            </a:r>
            <a:endParaRPr lang="en-US" sz="1100" b="0" i="0" u="none" strike="noStrike" dirty="0">
              <a:solidFill>
                <a:srgbClr val="000000"/>
              </a:solidFill>
              <a:effectLst/>
              <a:latin typeface="Arial" panose="020B0604020202020204" pitchFamily="34" charset="0"/>
            </a:endParaRPr>
          </a:p>
          <a:p>
            <a:pPr marL="742950" lvl="1" indent="-285750" rtl="0" fontAlgn="base">
              <a:spcAft>
                <a:spcPts val="1100"/>
              </a:spcAft>
              <a:buFont typeface="Arial" panose="020B0604020202020204" pitchFamily="34" charset="0"/>
              <a:buChar char="•"/>
            </a:pPr>
            <a:r>
              <a:rPr lang="en-US" sz="1100" b="1" i="0" u="sng" strike="noStrike" dirty="0">
                <a:solidFill>
                  <a:srgbClr val="000000"/>
                </a:solidFill>
                <a:effectLst/>
                <a:latin typeface="Arial" panose="020B0604020202020204" pitchFamily="34" charset="0"/>
              </a:rPr>
              <a:t>Enhanced Data Systems</a:t>
            </a:r>
            <a:r>
              <a:rPr lang="en-US" sz="1100" b="0" i="0" u="sng" strike="noStrike" dirty="0">
                <a:solidFill>
                  <a:srgbClr val="000000"/>
                </a:solidFill>
                <a:effectLst/>
                <a:latin typeface="Arial" panose="020B0604020202020204" pitchFamily="34" charset="0"/>
              </a:rPr>
              <a:t>: Improve data management systems to ensure accurate and up-to-date immunization records and facilitate follow-up.</a:t>
            </a:r>
            <a:endParaRPr lang="en-US" sz="1100" b="0" i="0" u="none" strike="noStrike" dirty="0">
              <a:solidFill>
                <a:srgbClr val="000000"/>
              </a:solidFill>
              <a:effectLst/>
              <a:latin typeface="Arial" panose="020B0604020202020204" pitchFamily="34" charset="0"/>
            </a:endParaRPr>
          </a:p>
          <a:p>
            <a:pPr rtl="0">
              <a:spcBef>
                <a:spcPts val="1100"/>
              </a:spcBef>
              <a:spcAft>
                <a:spcPts val="1100"/>
              </a:spcAft>
            </a:pPr>
            <a:r>
              <a:rPr lang="en-US" sz="1100" b="0" i="0" u="sng" dirty="0">
                <a:solidFill>
                  <a:srgbClr val="000000"/>
                </a:solidFill>
                <a:effectLst/>
                <a:latin typeface="Arial" panose="020B0604020202020204" pitchFamily="34" charset="0"/>
              </a:rPr>
              <a:t>By addressing these barriers and implementing targeted interventions, an MCO can improve compliance with HEDIS measures for well-child visits and childhood immunizations, ultimately enhancing the health and well-being of children in their care.</a:t>
            </a:r>
          </a:p>
          <a:p>
            <a:pPr rtl="0">
              <a:spcBef>
                <a:spcPts val="1100"/>
              </a:spcBef>
              <a:spcAft>
                <a:spcPts val="1100"/>
              </a:spcAft>
            </a:pPr>
            <a:endParaRPr lang="en-US" sz="1100" b="0" i="0" u="sng" dirty="0">
              <a:solidFill>
                <a:srgbClr val="000000"/>
              </a:solidFill>
              <a:effectLst/>
              <a:latin typeface="Arial" panose="020B0604020202020204" pitchFamily="34" charset="0"/>
            </a:endParaRPr>
          </a:p>
          <a:p>
            <a:pPr>
              <a:lnSpc>
                <a:spcPts val="1500"/>
              </a:lnSpc>
            </a:pPr>
            <a:r>
              <a:rPr lang="en-US" b="1" i="0" dirty="0">
                <a:effectLst/>
                <a:latin typeface="Segoe UI" panose="020B0502040204020203" pitchFamily="34" charset="0"/>
              </a:rPr>
              <a:t>Fragmented care</a:t>
            </a:r>
            <a:r>
              <a:rPr lang="en-US" b="0" i="0" dirty="0">
                <a:effectLst/>
                <a:latin typeface="Segoe UI" panose="020B0502040204020203" pitchFamily="34" charset="0"/>
              </a:rPr>
              <a:t> refers to a situation where healthcare services are not well-coordinated among different providers and settings. This lack of coordination can lead to gaps in care, duplicated services, and missed opportunities for preventive measures, such as vaccinations. For example, a child might see multiple healthcare providers who do not communicate effectively with each other, resulting in incomplete immunization records or missed follow-up appointments.</a:t>
            </a:r>
          </a:p>
          <a:p>
            <a:pPr>
              <a:lnSpc>
                <a:spcPts val="1500"/>
              </a:lnSpc>
            </a:pPr>
            <a:endParaRPr lang="en-US" b="0" i="0" dirty="0">
              <a:effectLst/>
              <a:latin typeface="Segoe UI" panose="020B0502040204020203" pitchFamily="34" charset="0"/>
            </a:endParaRPr>
          </a:p>
          <a:p>
            <a:pPr>
              <a:lnSpc>
                <a:spcPts val="1500"/>
              </a:lnSpc>
            </a:pPr>
            <a:r>
              <a:rPr lang="en-US" b="1" i="0" dirty="0">
                <a:effectLst/>
                <a:latin typeface="Segoe UI" panose="020B0502040204020203" pitchFamily="34" charset="0"/>
              </a:rPr>
              <a:t>Suggested Interventions</a:t>
            </a:r>
          </a:p>
          <a:p>
            <a:pPr>
              <a:lnSpc>
                <a:spcPts val="1500"/>
              </a:lnSpc>
              <a:buFont typeface="+mj-lt"/>
              <a:buAutoNum type="arabicPeriod"/>
            </a:pPr>
            <a:r>
              <a:rPr lang="en-US" b="1" i="0" dirty="0">
                <a:effectLst/>
                <a:latin typeface="Segoe UI" panose="020B0502040204020203" pitchFamily="34" charset="0"/>
              </a:rPr>
              <a:t>Educational Campaigns</a:t>
            </a:r>
            <a:r>
              <a:rPr lang="en-US" b="0" i="0" dirty="0">
                <a:effectLst/>
                <a:latin typeface="Segoe UI" panose="020B0502040204020203" pitchFamily="34" charset="0"/>
              </a:rPr>
              <a:t>:</a:t>
            </a:r>
          </a:p>
          <a:p>
            <a:pPr marL="742950" lvl="1" indent="-285750">
              <a:lnSpc>
                <a:spcPts val="1500"/>
              </a:lnSpc>
              <a:buFont typeface="+mj-lt"/>
              <a:buAutoNum type="arabicPeriod"/>
            </a:pPr>
            <a:r>
              <a:rPr lang="en-US" b="0" i="0" dirty="0">
                <a:effectLst/>
                <a:latin typeface="Segoe UI" panose="020B0502040204020203" pitchFamily="34" charset="0"/>
              </a:rPr>
              <a:t>Address vaccine myths and improve health literacy through community outreach and educational materials.</a:t>
            </a:r>
          </a:p>
          <a:p>
            <a:pPr>
              <a:lnSpc>
                <a:spcPts val="1500"/>
              </a:lnSpc>
              <a:buFont typeface="+mj-lt"/>
              <a:buAutoNum type="arabicPeriod"/>
            </a:pPr>
            <a:r>
              <a:rPr lang="en-US" b="1" i="0" dirty="0">
                <a:effectLst/>
                <a:latin typeface="Segoe UI" panose="020B0502040204020203" pitchFamily="34" charset="0"/>
              </a:rPr>
              <a:t>Language Services</a:t>
            </a:r>
            <a:r>
              <a:rPr lang="en-US" b="0" i="0" dirty="0">
                <a:effectLst/>
                <a:latin typeface="Segoe UI" panose="020B0502040204020203" pitchFamily="34" charset="0"/>
              </a:rPr>
              <a:t>:</a:t>
            </a:r>
          </a:p>
          <a:p>
            <a:pPr marL="742950" lvl="1" indent="-285750">
              <a:lnSpc>
                <a:spcPts val="1500"/>
              </a:lnSpc>
              <a:buFont typeface="+mj-lt"/>
              <a:buAutoNum type="arabicPeriod"/>
            </a:pPr>
            <a:r>
              <a:rPr lang="en-US" b="0" i="0" dirty="0">
                <a:effectLst/>
                <a:latin typeface="Segoe UI" panose="020B0502040204020203" pitchFamily="34" charset="0"/>
              </a:rPr>
              <a:t>Provide interpreter services and translated materials to assist non-English speaking families.</a:t>
            </a:r>
          </a:p>
          <a:p>
            <a:pPr>
              <a:lnSpc>
                <a:spcPts val="1500"/>
              </a:lnSpc>
              <a:buFont typeface="+mj-lt"/>
              <a:buAutoNum type="arabicPeriod"/>
            </a:pPr>
            <a:r>
              <a:rPr lang="en-US" b="1" i="0" dirty="0">
                <a:effectLst/>
                <a:latin typeface="Segoe UI" panose="020B0502040204020203" pitchFamily="34" charset="0"/>
              </a:rPr>
              <a:t>Improving Access to Care</a:t>
            </a:r>
            <a:r>
              <a:rPr lang="en-US" b="0" i="0" dirty="0">
                <a:effectLst/>
                <a:latin typeface="Segoe UI" panose="020B0502040204020203" pitchFamily="34" charset="0"/>
              </a:rPr>
              <a:t>:</a:t>
            </a:r>
          </a:p>
          <a:p>
            <a:pPr marL="742950" lvl="1" indent="-285750">
              <a:lnSpc>
                <a:spcPts val="1500"/>
              </a:lnSpc>
              <a:buFont typeface="+mj-lt"/>
              <a:buAutoNum type="arabicPeriod"/>
            </a:pPr>
            <a:r>
              <a:rPr lang="en-US" b="0" i="0" dirty="0">
                <a:effectLst/>
                <a:latin typeface="Segoe UI" panose="020B0502040204020203" pitchFamily="34" charset="0"/>
              </a:rPr>
              <a:t>Deploy mobile clinics and provide transportation assistance.</a:t>
            </a:r>
          </a:p>
          <a:p>
            <a:pPr marL="742950" lvl="1" indent="-285750">
              <a:lnSpc>
                <a:spcPts val="1500"/>
              </a:lnSpc>
              <a:buFont typeface="+mj-lt"/>
              <a:buAutoNum type="arabicPeriod"/>
            </a:pPr>
            <a:r>
              <a:rPr lang="en-US" b="0" i="0" dirty="0">
                <a:effectLst/>
                <a:latin typeface="Segoe UI" panose="020B0502040204020203" pitchFamily="34" charset="0"/>
              </a:rPr>
              <a:t>Offer extended hours or weekend appointments to accommodate working parents.</a:t>
            </a:r>
          </a:p>
          <a:p>
            <a:pPr>
              <a:lnSpc>
                <a:spcPts val="1500"/>
              </a:lnSpc>
              <a:buFont typeface="+mj-lt"/>
              <a:buAutoNum type="arabicPeriod"/>
            </a:pPr>
            <a:r>
              <a:rPr lang="en-US" b="1" i="0" dirty="0">
                <a:effectLst/>
                <a:latin typeface="Segoe UI" panose="020B0502040204020203" pitchFamily="34" charset="0"/>
              </a:rPr>
              <a:t>Effective Communication</a:t>
            </a:r>
            <a:r>
              <a:rPr lang="en-US" b="0" i="0" dirty="0">
                <a:effectLst/>
                <a:latin typeface="Segoe UI" panose="020B0502040204020203" pitchFamily="34" charset="0"/>
              </a:rPr>
              <a:t>:</a:t>
            </a:r>
          </a:p>
          <a:p>
            <a:pPr marL="742950" lvl="1" indent="-285750">
              <a:lnSpc>
                <a:spcPts val="1500"/>
              </a:lnSpc>
              <a:buFont typeface="+mj-lt"/>
              <a:buAutoNum type="arabicPeriod"/>
            </a:pPr>
            <a:r>
              <a:rPr lang="en-US" b="0" i="0" dirty="0">
                <a:effectLst/>
                <a:latin typeface="Segoe UI" panose="020B0502040204020203" pitchFamily="34" charset="0"/>
              </a:rPr>
              <a:t>Use reminder systems for appointments and immunizations.</a:t>
            </a:r>
          </a:p>
          <a:p>
            <a:pPr marL="742950" lvl="1" indent="-285750">
              <a:lnSpc>
                <a:spcPts val="1500"/>
              </a:lnSpc>
              <a:buFont typeface="+mj-lt"/>
              <a:buAutoNum type="arabicPeriod"/>
            </a:pPr>
            <a:r>
              <a:rPr lang="en-US" b="0" i="0" dirty="0">
                <a:effectLst/>
                <a:latin typeface="Segoe UI" panose="020B0502040204020203" pitchFamily="34" charset="0"/>
              </a:rPr>
              <a:t>Train providers in clear and empathetic communication techniques.</a:t>
            </a:r>
          </a:p>
          <a:p>
            <a:pPr>
              <a:lnSpc>
                <a:spcPts val="1500"/>
              </a:lnSpc>
              <a:buFont typeface="+mj-lt"/>
              <a:buAutoNum type="arabicPeriod"/>
            </a:pPr>
            <a:r>
              <a:rPr lang="en-US" b="1" i="0" dirty="0">
                <a:effectLst/>
                <a:latin typeface="Segoe UI" panose="020B0502040204020203" pitchFamily="34" charset="0"/>
              </a:rPr>
              <a:t>Integrated Care Models</a:t>
            </a:r>
            <a:r>
              <a:rPr lang="en-US" b="0" i="0" dirty="0">
                <a:effectLst/>
                <a:latin typeface="Segoe UI" panose="020B0502040204020203" pitchFamily="34" charset="0"/>
              </a:rPr>
              <a:t>:</a:t>
            </a:r>
          </a:p>
          <a:p>
            <a:pPr marL="742950" lvl="1" indent="-285750">
              <a:lnSpc>
                <a:spcPts val="1500"/>
              </a:lnSpc>
              <a:buFont typeface="+mj-lt"/>
              <a:buAutoNum type="arabicPeriod"/>
            </a:pPr>
            <a:r>
              <a:rPr lang="en-US" b="0" i="0" dirty="0">
                <a:effectLst/>
                <a:latin typeface="Segoe UI" panose="020B0502040204020203" pitchFamily="34" charset="0"/>
              </a:rPr>
              <a:t>Implement integrated care models that coordinate services across different providers and settings.</a:t>
            </a:r>
          </a:p>
          <a:p>
            <a:pPr>
              <a:lnSpc>
                <a:spcPts val="1500"/>
              </a:lnSpc>
              <a:buFont typeface="+mj-lt"/>
              <a:buAutoNum type="arabicPeriod"/>
            </a:pPr>
            <a:r>
              <a:rPr lang="en-US" b="1" i="0" dirty="0">
                <a:effectLst/>
                <a:latin typeface="Segoe UI" panose="020B0502040204020203" pitchFamily="34" charset="0"/>
              </a:rPr>
              <a:t>Enhanced Data Systems</a:t>
            </a:r>
            <a:r>
              <a:rPr lang="en-US" b="0" i="0" dirty="0">
                <a:effectLst/>
                <a:latin typeface="Segoe UI" panose="020B0502040204020203" pitchFamily="34" charset="0"/>
              </a:rPr>
              <a:t>:</a:t>
            </a:r>
          </a:p>
          <a:p>
            <a:pPr marL="742950" lvl="1" indent="-285750">
              <a:lnSpc>
                <a:spcPts val="1500"/>
              </a:lnSpc>
              <a:buFont typeface="+mj-lt"/>
              <a:buAutoNum type="arabicPeriod"/>
            </a:pPr>
            <a:r>
              <a:rPr lang="en-US" b="0" i="0" dirty="0">
                <a:effectLst/>
                <a:latin typeface="Segoe UI" panose="020B0502040204020203" pitchFamily="34" charset="0"/>
              </a:rPr>
              <a:t>Improve data management systems to ensure accurate and up-to-date immunization records and facilitate follow-up.</a:t>
            </a:r>
          </a:p>
          <a:p>
            <a:pPr>
              <a:lnSpc>
                <a:spcPts val="1500"/>
              </a:lnSpc>
            </a:pPr>
            <a:r>
              <a:rPr lang="en-US" b="0" i="0" dirty="0">
                <a:effectLst/>
                <a:latin typeface="Segoe UI" panose="020B0502040204020203" pitchFamily="34" charset="0"/>
              </a:rPr>
              <a:t>By addressing these barriers and implementing targeted interventions, an MCO can improve compliance with HEDIS measures for well-child visits and childhood immunizations, ultimately enhancing the health and well-being of children in their care.</a:t>
            </a:r>
          </a:p>
          <a:p>
            <a:pPr rtl="0">
              <a:spcBef>
                <a:spcPts val="1100"/>
              </a:spcBef>
              <a:spcAft>
                <a:spcPts val="1100"/>
              </a:spcAft>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Helvetica Neue" panose="02000503000000020004" pitchFamily="2" charset="0"/>
              </a:rPr>
              <a:t>Bundled payments have emerged as a reimbursement method that supports health care providers’ efforts to redesign care and improve outcomes for specific patient populations and clinical episodes of care. The AHA is providing resources and introductory webinars on what bundled payment and episodic care programs are, focusing on relevant research.</a:t>
            </a:r>
            <a:endParaRPr lang="en-US" dirty="0"/>
          </a:p>
          <a:p>
            <a:endParaRPr lang="en-US" dirty="0"/>
          </a:p>
          <a:p>
            <a:pPr>
              <a:lnSpc>
                <a:spcPts val="1500"/>
              </a:lnSpc>
            </a:pPr>
            <a:r>
              <a:rPr lang="en-US" b="1" i="0" dirty="0">
                <a:effectLst/>
                <a:latin typeface="Segoe UI" panose="020B0502040204020203" pitchFamily="34" charset="0"/>
              </a:rPr>
              <a:t>Improving Access to Care</a:t>
            </a:r>
          </a:p>
          <a:p>
            <a:pPr>
              <a:lnSpc>
                <a:spcPts val="1500"/>
              </a:lnSpc>
              <a:buFont typeface="Arial" panose="020B0604020202020204" pitchFamily="34" charset="0"/>
              <a:buChar char="•"/>
            </a:pPr>
            <a:r>
              <a:rPr lang="en-US" b="1" i="0" dirty="0">
                <a:effectLst/>
                <a:latin typeface="Segoe UI" panose="020B0502040204020203" pitchFamily="34" charset="0"/>
              </a:rPr>
              <a:t>Mobile Clinics &amp; Transportation Assistance</a:t>
            </a:r>
            <a:endParaRPr lang="en-US" b="0" i="0" dirty="0">
              <a:effectLst/>
              <a:latin typeface="Segoe UI" panose="020B0502040204020203" pitchFamily="34" charset="0"/>
            </a:endParaRPr>
          </a:p>
          <a:p>
            <a:pPr>
              <a:lnSpc>
                <a:spcPts val="1500"/>
              </a:lnSpc>
              <a:buFont typeface="Arial" panose="020B0604020202020204" pitchFamily="34" charset="0"/>
              <a:buChar char="•"/>
            </a:pPr>
            <a:r>
              <a:rPr lang="en-US" b="1" i="0" dirty="0">
                <a:effectLst/>
                <a:latin typeface="Segoe UI" panose="020B0502040204020203" pitchFamily="34" charset="0"/>
              </a:rPr>
              <a:t>Flexible Scheduling</a:t>
            </a:r>
            <a:r>
              <a:rPr lang="en-US" b="0" i="0" dirty="0">
                <a:effectLst/>
                <a:latin typeface="Segoe UI" panose="020B0502040204020203" pitchFamily="34" charset="0"/>
              </a:rPr>
              <a:t>: Reward providers offering weekend appointments and extended hours.</a:t>
            </a:r>
          </a:p>
          <a:p>
            <a:pPr>
              <a:lnSpc>
                <a:spcPts val="1500"/>
              </a:lnSpc>
              <a:buFont typeface="Arial" panose="020B0604020202020204" pitchFamily="34" charset="0"/>
              <a:buChar char="•"/>
            </a:pPr>
            <a:r>
              <a:rPr lang="en-US" b="1" i="0" dirty="0">
                <a:effectLst/>
                <a:latin typeface="Segoe UI" panose="020B0502040204020203" pitchFamily="34" charset="0"/>
              </a:rPr>
              <a:t>Non-Physician Providers</a:t>
            </a:r>
            <a:r>
              <a:rPr lang="en-US" b="0" i="0" dirty="0">
                <a:effectLst/>
                <a:latin typeface="Segoe UI" panose="020B0502040204020203" pitchFamily="34" charset="0"/>
              </a:rPr>
              <a:t>: Extend coverage to NPs and PAs for preventive services.</a:t>
            </a:r>
          </a:p>
          <a:p>
            <a:pPr>
              <a:lnSpc>
                <a:spcPts val="1500"/>
              </a:lnSpc>
            </a:pPr>
            <a:r>
              <a:rPr lang="en-US" b="1" i="0" dirty="0">
                <a:effectLst/>
                <a:latin typeface="Segoe UI" panose="020B0502040204020203" pitchFamily="34" charset="0"/>
              </a:rPr>
              <a:t>Educational Campaigns</a:t>
            </a:r>
          </a:p>
          <a:p>
            <a:pPr>
              <a:lnSpc>
                <a:spcPts val="1500"/>
              </a:lnSpc>
              <a:buFont typeface="Arial" panose="020B0604020202020204" pitchFamily="34" charset="0"/>
              <a:buChar char="•"/>
            </a:pPr>
            <a:r>
              <a:rPr lang="en-US" b="1" i="0" dirty="0">
                <a:effectLst/>
                <a:latin typeface="Segoe UI" panose="020B0502040204020203" pitchFamily="34" charset="0"/>
              </a:rPr>
              <a:t>Address Vaccine Myths &amp; Improve Health Literacy</a:t>
            </a:r>
            <a:r>
              <a:rPr lang="en-US" b="0" i="0" dirty="0">
                <a:effectLst/>
                <a:latin typeface="Segoe UI" panose="020B0502040204020203" pitchFamily="34" charset="0"/>
              </a:rPr>
              <a:t>: Use social media, text subscriptions, newsletters, and educational flyers.</a:t>
            </a:r>
          </a:p>
          <a:p>
            <a:pPr>
              <a:lnSpc>
                <a:spcPts val="1500"/>
              </a:lnSpc>
              <a:buFont typeface="Arial" panose="020B0604020202020204" pitchFamily="34" charset="0"/>
              <a:buChar char="•"/>
            </a:pPr>
            <a:r>
              <a:rPr lang="en-US" b="1" i="0" dirty="0">
                <a:effectLst/>
                <a:latin typeface="Segoe UI" panose="020B0502040204020203" pitchFamily="34" charset="0"/>
              </a:rPr>
              <a:t>Synchronize ACLA Website with CDC Tools</a:t>
            </a:r>
            <a:r>
              <a:rPr lang="en-US" b="0" i="0" dirty="0">
                <a:effectLst/>
                <a:latin typeface="Segoe UI" panose="020B0502040204020203" pitchFamily="34" charset="0"/>
              </a:rPr>
              <a:t>: Provide interactive resources for parents.</a:t>
            </a:r>
          </a:p>
          <a:p>
            <a:pPr>
              <a:lnSpc>
                <a:spcPts val="1500"/>
              </a:lnSpc>
            </a:pPr>
            <a:r>
              <a:rPr lang="en-US" b="1" i="0" dirty="0">
                <a:effectLst/>
                <a:latin typeface="Segoe UI" panose="020B0502040204020203" pitchFamily="34" charset="0"/>
              </a:rPr>
              <a:t>Provider Incentives</a:t>
            </a:r>
          </a:p>
          <a:p>
            <a:pPr>
              <a:lnSpc>
                <a:spcPts val="1500"/>
              </a:lnSpc>
              <a:buFont typeface="Arial" panose="020B0604020202020204" pitchFamily="34" charset="0"/>
              <a:buChar char="•"/>
            </a:pPr>
            <a:r>
              <a:rPr lang="en-US" b="1" i="0" dirty="0">
                <a:effectLst/>
                <a:latin typeface="Segoe UI" panose="020B0502040204020203" pitchFamily="34" charset="0"/>
              </a:rPr>
              <a:t>Reminder/Recall Systems</a:t>
            </a:r>
            <a:r>
              <a:rPr lang="en-US" b="0" i="0" dirty="0">
                <a:effectLst/>
                <a:latin typeface="Segoe UI" panose="020B0502040204020203" pitchFamily="34" charset="0"/>
              </a:rPr>
              <a:t>: Incentivize providers implementing practice-based reminder/recall systems.</a:t>
            </a:r>
          </a:p>
          <a:p>
            <a:pPr>
              <a:lnSpc>
                <a:spcPts val="1500"/>
              </a:lnSpc>
            </a:pPr>
            <a:r>
              <a:rPr lang="en-US" b="1" i="0" dirty="0">
                <a:effectLst/>
                <a:latin typeface="Segoe UI" panose="020B0502040204020203" pitchFamily="34" charset="0"/>
              </a:rPr>
              <a:t>Provider Education and Support</a:t>
            </a:r>
          </a:p>
          <a:p>
            <a:pPr>
              <a:lnSpc>
                <a:spcPts val="1500"/>
              </a:lnSpc>
              <a:buFont typeface="Arial" panose="020B0604020202020204" pitchFamily="34" charset="0"/>
              <a:buChar char="•"/>
            </a:pPr>
            <a:r>
              <a:rPr lang="en-US" b="1" i="0" dirty="0">
                <a:effectLst/>
                <a:latin typeface="Segoe UI" panose="020B0502040204020203" pitchFamily="34" charset="0"/>
              </a:rPr>
              <a:t>Training &amp; Resources</a:t>
            </a:r>
            <a:r>
              <a:rPr lang="en-US" b="0" i="0" dirty="0">
                <a:effectLst/>
                <a:latin typeface="Segoe UI" panose="020B0502040204020203" pitchFamily="34" charset="0"/>
              </a:rPr>
              <a:t>: Help providers communicate vaccine benefits and safety effectively. Consider incentives.</a:t>
            </a:r>
          </a:p>
          <a:p>
            <a:pPr>
              <a:lnSpc>
                <a:spcPts val="1500"/>
              </a:lnSpc>
            </a:pPr>
            <a:r>
              <a:rPr lang="en-US" b="1" i="0" dirty="0">
                <a:effectLst/>
                <a:latin typeface="Segoe UI" panose="020B0502040204020203" pitchFamily="34" charset="0"/>
              </a:rPr>
              <a:t>Leverage Data &amp; Immunization Information Systems (IIS)</a:t>
            </a:r>
          </a:p>
          <a:p>
            <a:pPr>
              <a:lnSpc>
                <a:spcPts val="1500"/>
              </a:lnSpc>
              <a:buFont typeface="Arial" panose="020B0604020202020204" pitchFamily="34" charset="0"/>
              <a:buChar char="•"/>
            </a:pPr>
            <a:r>
              <a:rPr lang="en-US" b="1" i="0" dirty="0">
                <a:effectLst/>
                <a:latin typeface="Segoe UI" panose="020B0502040204020203" pitchFamily="34" charset="0"/>
              </a:rPr>
              <a:t>Data Integration</a:t>
            </a:r>
            <a:r>
              <a:rPr lang="en-US" b="0" i="0" dirty="0">
                <a:effectLst/>
                <a:latin typeface="Segoe UI" panose="020B0502040204020203" pitchFamily="34" charset="0"/>
              </a:rPr>
              <a:t>: Ensure prompt recording of vaccines in IIS for accurate tracking and follow-up.</a:t>
            </a:r>
          </a:p>
          <a:p>
            <a:pPr>
              <a:lnSpc>
                <a:spcPts val="1500"/>
              </a:lnSpc>
              <a:buFont typeface="Arial" panose="020B0604020202020204" pitchFamily="34" charset="0"/>
              <a:buChar char="•"/>
            </a:pPr>
            <a:r>
              <a:rPr lang="en-US" b="1" i="0" dirty="0">
                <a:effectLst/>
                <a:latin typeface="Segoe UI" panose="020B0502040204020203" pitchFamily="34" charset="0"/>
              </a:rPr>
              <a:t>Provider Access</a:t>
            </a:r>
            <a:r>
              <a:rPr lang="en-US" b="0" i="0" dirty="0">
                <a:effectLst/>
                <a:latin typeface="Segoe UI" panose="020B0502040204020203" pitchFamily="34" charset="0"/>
              </a:rPr>
              <a:t>: Enable access to social/demographic and IIS data to address family needs and identify children due for vaccinations.</a:t>
            </a:r>
          </a:p>
          <a:p>
            <a:pPr>
              <a:lnSpc>
                <a:spcPts val="1500"/>
              </a:lnSpc>
              <a:buFont typeface="Arial" panose="020B0604020202020204" pitchFamily="34" charset="0"/>
              <a:buChar char="•"/>
            </a:pPr>
            <a:r>
              <a:rPr lang="en-US" b="1" i="0" dirty="0">
                <a:effectLst/>
                <a:latin typeface="Segoe UI" panose="020B0502040204020203" pitchFamily="34" charset="0"/>
              </a:rPr>
              <a:t>Data Utilization</a:t>
            </a:r>
            <a:r>
              <a:rPr lang="en-US" b="0" i="0" dirty="0">
                <a:effectLst/>
                <a:latin typeface="Segoe UI" panose="020B0502040204020203" pitchFamily="34" charset="0"/>
              </a:rPr>
              <a:t>: Encourage PCPs to use data for individualized guidance and counseling.</a:t>
            </a:r>
          </a:p>
          <a:p>
            <a:pPr>
              <a:lnSpc>
                <a:spcPts val="1500"/>
              </a:lnSpc>
            </a:pPr>
            <a:r>
              <a:rPr lang="en-US" b="1" i="0" dirty="0">
                <a:effectLst/>
                <a:latin typeface="Segoe UI" panose="020B0502040204020203" pitchFamily="34" charset="0"/>
              </a:rPr>
              <a:t>Language Services</a:t>
            </a:r>
          </a:p>
          <a:p>
            <a:pPr>
              <a:lnSpc>
                <a:spcPts val="1500"/>
              </a:lnSpc>
              <a:buFont typeface="Arial" panose="020B0604020202020204" pitchFamily="34" charset="0"/>
              <a:buChar char="•"/>
            </a:pPr>
            <a:r>
              <a:rPr lang="en-US" b="1" i="0" dirty="0">
                <a:effectLst/>
                <a:latin typeface="Segoe UI" panose="020B0502040204020203" pitchFamily="34" charset="0"/>
              </a:rPr>
              <a:t>Interpreter Services &amp; Translated Materials</a:t>
            </a:r>
            <a:r>
              <a:rPr lang="en-US" b="0" i="0" dirty="0">
                <a:effectLst/>
                <a:latin typeface="Segoe UI" panose="020B0502040204020203" pitchFamily="34" charset="0"/>
              </a:rPr>
              <a:t>: Assist non-English speaking families.</a:t>
            </a:r>
          </a:p>
          <a:p>
            <a:pPr>
              <a:lnSpc>
                <a:spcPts val="1500"/>
              </a:lnSpc>
            </a:pPr>
            <a:r>
              <a:rPr lang="en-US" b="1" i="0" dirty="0">
                <a:effectLst/>
                <a:latin typeface="Segoe UI" panose="020B0502040204020203" pitchFamily="34" charset="0"/>
              </a:rPr>
              <a:t>Feedback Mechanisms</a:t>
            </a:r>
          </a:p>
          <a:p>
            <a:pPr>
              <a:lnSpc>
                <a:spcPts val="1500"/>
              </a:lnSpc>
              <a:buFont typeface="Arial" panose="020B0604020202020204" pitchFamily="34" charset="0"/>
              <a:buChar char="•"/>
            </a:pPr>
            <a:r>
              <a:rPr lang="en-US" b="1" i="0" dirty="0">
                <a:effectLst/>
                <a:latin typeface="Segoe UI" panose="020B0502040204020203" pitchFamily="34" charset="0"/>
              </a:rPr>
              <a:t>Performance Data</a:t>
            </a:r>
            <a:r>
              <a:rPr lang="en-US" b="0" i="0" dirty="0">
                <a:effectLst/>
                <a:latin typeface="Segoe UI" panose="020B0502040204020203" pitchFamily="34" charset="0"/>
              </a:rPr>
              <a:t>: Share data with providers to encourage best practices and recognize high achievers. Consider new process measures for evaluating satisfaction after well-child visits (WCVs).</a:t>
            </a:r>
          </a:p>
          <a:p>
            <a:br>
              <a:rPr lang="en-US" dirty="0"/>
            </a:br>
            <a:endParaRPr lang="en-US" dirty="0"/>
          </a:p>
        </p:txBody>
      </p:sp>
      <p:sp>
        <p:nvSpPr>
          <p:cNvPr id="4" name="Slide Number Placeholder 3">
            <a:extLst>
              <a:ext uri="{FF2B5EF4-FFF2-40B4-BE49-F238E27FC236}">
                <a16:creationId xmlns:a16="http://schemas.microsoft.com/office/drawing/2014/main" id="{FD9C810C-F276-36EA-6F72-A326B6913321}"/>
              </a:ext>
            </a:extLst>
          </p:cNvPr>
          <p:cNvSpPr>
            <a:spLocks noGrp="1"/>
          </p:cNvSpPr>
          <p:nvPr>
            <p:ph type="sldNum" sz="quarter" idx="5"/>
          </p:nvPr>
        </p:nvSpPr>
        <p:spPr/>
        <p:txBody>
          <a:bodyPr/>
          <a:lstStyle/>
          <a:p>
            <a:fld id="{B23A362C-793D-B84A-BD32-FF983896A394}" type="slidenum">
              <a:rPr lang="en-US" smtClean="0"/>
              <a:t>15</a:t>
            </a:fld>
            <a:endParaRPr lang="en-US"/>
          </a:p>
        </p:txBody>
      </p:sp>
    </p:spTree>
    <p:extLst>
      <p:ext uri="{BB962C8B-B14F-4D97-AF65-F5344CB8AC3E}">
        <p14:creationId xmlns:p14="http://schemas.microsoft.com/office/powerpoint/2010/main" val="1260389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Compliance rates for well-child visits (WCVs) saw a significant increase from 2022 to 2023 following the implementation of new interventions by ACLA aimed at enhancing member engagement, satisfaction, and awareness.</a:t>
            </a:r>
          </a:p>
          <a:p>
            <a:r>
              <a:rPr lang="en-US" dirty="0"/>
              <a:t>However, it is important to highlight the persistently low WCV compliance throughout 2022 for children within their first 15 months of life. Many of these members were born during the pandemic of 2020, which presented unique barriers to healthcare access.</a:t>
            </a:r>
          </a:p>
          <a:p>
            <a:r>
              <a:rPr lang="en-US" dirty="0"/>
              <a:t>Challenges such as difficult scheduling and limited access to primary care providers (PCPs) appear to have contributed to these low compliance rates. These factors align with similarly poor childhood vaccination rates observed among children entering kindergarten in the 2023-2024 school year, who were also born during this challenging period.</a:t>
            </a:r>
          </a:p>
          <a:p>
            <a:endParaRPr lang="en-US" dirty="0"/>
          </a:p>
          <a:p>
            <a:r>
              <a:rPr lang="en-US" b="1" dirty="0"/>
              <a:t>Background</a:t>
            </a:r>
          </a:p>
          <a:p>
            <a:pPr>
              <a:buFont typeface="Arial" panose="020B0604020202020204" pitchFamily="34" charset="0"/>
              <a:buChar char="•"/>
            </a:pPr>
            <a:r>
              <a:rPr lang="en-US" b="1" dirty="0"/>
              <a:t>Lower Adherence to WCVs in Medicaid Population</a:t>
            </a:r>
            <a:r>
              <a:rPr lang="en-US" dirty="0"/>
              <a:t>:</a:t>
            </a:r>
          </a:p>
          <a:p>
            <a:pPr marL="742950" lvl="1" indent="-285750">
              <a:buFont typeface="Arial" panose="020B0604020202020204" pitchFamily="34" charset="0"/>
              <a:buChar char="•"/>
            </a:pPr>
            <a:r>
              <a:rPr lang="en-US" dirty="0"/>
              <a:t>Children insured through Medicaid, including ACLA members, have lower compliance rates for well-child visits (WCVs) compared to privately insured children (79-81% for private insurance, per NCQA data).</a:t>
            </a:r>
          </a:p>
          <a:p>
            <a:pPr marL="742950" lvl="1" indent="-285750">
              <a:buFont typeface="Arial" panose="020B0604020202020204" pitchFamily="34" charset="0"/>
              <a:buChar char="•"/>
            </a:pPr>
            <a:r>
              <a:rPr lang="en-US" i="1" dirty="0"/>
              <a:t>Among Medicaid-insured children, African American children demonstrate lower adherence rates than their white counterparts, highlighting racial disparities in access and utilization.</a:t>
            </a:r>
          </a:p>
          <a:p>
            <a:pPr>
              <a:buFont typeface="Arial" panose="020B0604020202020204" pitchFamily="34" charset="0"/>
              <a:buChar char="•"/>
            </a:pPr>
            <a:r>
              <a:rPr lang="en-US" b="1" dirty="0"/>
              <a:t>Impact of Missed WCVs</a:t>
            </a:r>
            <a:r>
              <a:rPr lang="en-US" dirty="0"/>
              <a:t>: Missed well-child visits are associated with:</a:t>
            </a:r>
          </a:p>
          <a:p>
            <a:pPr marL="1143000" lvl="2" indent="-228600">
              <a:buFont typeface="Arial" panose="020B0604020202020204" pitchFamily="34" charset="0"/>
              <a:buChar char="•"/>
            </a:pPr>
            <a:r>
              <a:rPr lang="en-US" dirty="0"/>
              <a:t>Low continuity of care.</a:t>
            </a:r>
          </a:p>
          <a:p>
            <a:pPr marL="1143000" lvl="2" indent="-228600">
              <a:buFont typeface="Arial" panose="020B0604020202020204" pitchFamily="34" charset="0"/>
              <a:buChar char="•"/>
            </a:pPr>
            <a:r>
              <a:rPr lang="en-US" dirty="0"/>
              <a:t>Increased risk of ambulatory care-sensitive hospitalizations. (Tom et al., 2010)</a:t>
            </a:r>
          </a:p>
          <a:p>
            <a:pPr marL="1143000" lvl="2" indent="-228600">
              <a:buFont typeface="Arial" panose="020B0604020202020204" pitchFamily="34" charset="0"/>
              <a:buChar char="•"/>
            </a:pPr>
            <a:r>
              <a:rPr lang="en-US" dirty="0"/>
              <a:t>Higher emergency department utilization in children aged birth to 6 years. (Pittard, 2011)</a:t>
            </a:r>
          </a:p>
          <a:p>
            <a:pPr>
              <a:buFont typeface="Arial" panose="020B0604020202020204" pitchFamily="34" charset="0"/>
              <a:buChar char="•"/>
            </a:pPr>
            <a:r>
              <a:rPr lang="en-US" b="1" dirty="0"/>
              <a:t>Barriers to WCV Compliance</a:t>
            </a:r>
            <a:r>
              <a:rPr lang="en-US" dirty="0"/>
              <a:t>: </a:t>
            </a:r>
          </a:p>
          <a:p>
            <a:pPr lvl="2">
              <a:buFont typeface="Arial" panose="020B0604020202020204" pitchFamily="34" charset="0"/>
              <a:buChar char="•"/>
            </a:pPr>
            <a:r>
              <a:rPr lang="en-US" dirty="0"/>
              <a:t>    Scheduling challenges and access to PCPs. (</a:t>
            </a:r>
            <a:r>
              <a:rPr lang="en-US" dirty="0" err="1"/>
              <a:t>Pesata</a:t>
            </a:r>
            <a:r>
              <a:rPr lang="en-US" dirty="0"/>
              <a:t> et al., 1999)</a:t>
            </a:r>
          </a:p>
          <a:p>
            <a:pPr marL="1143000" lvl="2" indent="-228600">
              <a:buFont typeface="Arial" panose="020B0604020202020204" pitchFamily="34" charset="0"/>
              <a:buChar char="•"/>
            </a:pPr>
            <a:r>
              <a:rPr lang="en-US" dirty="0">
                <a:highlight>
                  <a:srgbClr val="FFFF00"/>
                </a:highlight>
              </a:rPr>
              <a:t>Social determinants of health (SDOHs) such as transportation difficulties, financial constraints, and competing work/family obligations.</a:t>
            </a:r>
          </a:p>
          <a:p>
            <a:pPr marL="1143000" lvl="2" indent="-228600">
              <a:buFont typeface="Arial" panose="020B0604020202020204" pitchFamily="34" charset="0"/>
              <a:buChar char="•"/>
            </a:pPr>
            <a:r>
              <a:rPr lang="en-US" dirty="0"/>
              <a:t>Parental health and demographic factors influencing noncompliance. (</a:t>
            </a:r>
            <a:r>
              <a:rPr lang="en-US" dirty="0" err="1"/>
              <a:t>Jhanjee</a:t>
            </a:r>
            <a:r>
              <a:rPr lang="en-US" dirty="0"/>
              <a:t> et al., 2004)</a:t>
            </a:r>
          </a:p>
          <a:p>
            <a:r>
              <a:rPr lang="en-US" b="1" dirty="0"/>
              <a:t>Key Takeaways</a:t>
            </a:r>
          </a:p>
          <a:p>
            <a:pPr>
              <a:buFont typeface="Arial" panose="020B0604020202020204" pitchFamily="34" charset="0"/>
              <a:buChar char="•"/>
            </a:pPr>
            <a:r>
              <a:rPr lang="en-US" b="1" dirty="0"/>
              <a:t>Pandemic-Related Declines</a:t>
            </a:r>
            <a:r>
              <a:rPr lang="en-US" dirty="0"/>
              <a:t>:</a:t>
            </a:r>
          </a:p>
          <a:p>
            <a:pPr marL="742950" lvl="1" indent="-285750">
              <a:buFont typeface="Arial" panose="020B0604020202020204" pitchFamily="34" charset="0"/>
              <a:buChar char="•"/>
            </a:pPr>
            <a:r>
              <a:rPr lang="en-US" dirty="0"/>
              <a:t>Children born during the 2020 pandemic exhibited particularly low WCV compliance rates in their first 15 months of life, compounded by PCP access challenges.</a:t>
            </a:r>
          </a:p>
          <a:p>
            <a:pPr marL="742950" lvl="1" indent="-285750">
              <a:buFont typeface="Arial" panose="020B0604020202020204" pitchFamily="34" charset="0"/>
              <a:buChar char="•"/>
            </a:pPr>
            <a:r>
              <a:rPr lang="en-US" dirty="0"/>
              <a:t>Poor adherence to WCV schedules mirrors lower childhood vaccination rates among this cohort, impacting school readiness (e.g., kindergarten entrants in 2023-2024).</a:t>
            </a:r>
          </a:p>
          <a:p>
            <a:pPr>
              <a:buFont typeface="Arial" panose="020B0604020202020204" pitchFamily="34" charset="0"/>
              <a:buChar char="•"/>
            </a:pPr>
            <a:endParaRPr lang="en-US" dirty="0"/>
          </a:p>
          <a:p>
            <a:r>
              <a:rPr lang="en-US" b="1" dirty="0"/>
              <a:t>Recommendations for ACLA to Study</a:t>
            </a:r>
          </a:p>
          <a:p>
            <a:pPr>
              <a:buFont typeface="+mj-lt"/>
              <a:buAutoNum type="arabicPeriod"/>
            </a:pPr>
            <a:r>
              <a:rPr lang="en-US" b="1" dirty="0"/>
              <a:t>Caregiver-Centered Research</a:t>
            </a:r>
            <a:r>
              <a:rPr lang="en-US" dirty="0"/>
              <a:t>:</a:t>
            </a:r>
          </a:p>
          <a:p>
            <a:pPr marL="742950" lvl="1" indent="-285750">
              <a:buFont typeface="+mj-lt"/>
              <a:buAutoNum type="arabicPeriod"/>
            </a:pPr>
            <a:r>
              <a:rPr lang="en-US" dirty="0"/>
              <a:t>Implement surveys or interviews with caregivers who miss WCVs, focusing on immediate post-missed appointment feedback to identify specific SDOH barriers.</a:t>
            </a:r>
          </a:p>
          <a:p>
            <a:pPr>
              <a:buFont typeface="+mj-lt"/>
              <a:buAutoNum type="arabicPeriod"/>
            </a:pPr>
            <a:r>
              <a:rPr lang="en-US" b="1" dirty="0"/>
              <a:t>Targeted Interventions</a:t>
            </a:r>
            <a:r>
              <a:rPr lang="en-US" dirty="0"/>
              <a:t>:</a:t>
            </a:r>
          </a:p>
          <a:p>
            <a:pPr marL="742950" lvl="1" indent="-285750">
              <a:buFont typeface="+mj-lt"/>
              <a:buAutoNum type="arabicPeriod"/>
            </a:pPr>
            <a:r>
              <a:rPr lang="en-US" dirty="0"/>
              <a:t>Develop and pilot programs aimed at overcoming identified barriers, such as:</a:t>
            </a:r>
          </a:p>
          <a:p>
            <a:pPr marL="1143000" lvl="2" indent="-228600">
              <a:buFont typeface="+mj-lt"/>
              <a:buAutoNum type="arabicPeriod"/>
            </a:pPr>
            <a:r>
              <a:rPr lang="en-US" dirty="0"/>
              <a:t>Transportation support.</a:t>
            </a:r>
          </a:p>
          <a:p>
            <a:pPr marL="1143000" lvl="2" indent="-228600">
              <a:buFont typeface="+mj-lt"/>
              <a:buAutoNum type="arabicPeriod"/>
            </a:pPr>
            <a:r>
              <a:rPr lang="en-US" dirty="0"/>
              <a:t>Flexible scheduling options (e.g., evening/weekend appointments).</a:t>
            </a:r>
          </a:p>
          <a:p>
            <a:pPr marL="1143000" lvl="2" indent="-228600">
              <a:buFont typeface="+mj-lt"/>
              <a:buAutoNum type="arabicPeriod"/>
            </a:pPr>
            <a:r>
              <a:rPr lang="en-US" dirty="0"/>
              <a:t>Mobile health units or telehealth services.</a:t>
            </a:r>
          </a:p>
          <a:p>
            <a:pPr>
              <a:buFont typeface="+mj-lt"/>
              <a:buAutoNum type="arabicPeriod"/>
            </a:pPr>
            <a:r>
              <a:rPr lang="en-US" b="1" dirty="0"/>
              <a:t>Culturally and Demographically Tailored Programs</a:t>
            </a:r>
            <a:r>
              <a:rPr lang="en-US" dirty="0"/>
              <a:t>:</a:t>
            </a:r>
          </a:p>
          <a:p>
            <a:pPr marL="742950" lvl="1" indent="-285750">
              <a:buFont typeface="+mj-lt"/>
              <a:buAutoNum type="arabicPeriod"/>
            </a:pPr>
            <a:r>
              <a:rPr lang="en-US" dirty="0"/>
              <a:t>Design initiatives that address racial disparities in WCV adherence, such as:</a:t>
            </a:r>
          </a:p>
          <a:p>
            <a:pPr marL="1143000" lvl="2" indent="-228600">
              <a:buFont typeface="+mj-lt"/>
              <a:buAutoNum type="arabicPeriod"/>
            </a:pPr>
            <a:r>
              <a:rPr lang="en-US" dirty="0"/>
              <a:t>Culturally competent education campaigns.</a:t>
            </a:r>
          </a:p>
          <a:p>
            <a:pPr marL="1143000" lvl="2" indent="-228600">
              <a:buFont typeface="+mj-lt"/>
              <a:buAutoNum type="arabicPeriod"/>
            </a:pPr>
            <a:r>
              <a:rPr lang="en-US" dirty="0"/>
              <a:t>Community outreach in predominantly African American neighborhoods.</a:t>
            </a:r>
          </a:p>
          <a:p>
            <a:pPr>
              <a:buFont typeface="+mj-lt"/>
              <a:buAutoNum type="arabicPeriod"/>
            </a:pPr>
            <a:r>
              <a:rPr lang="en-US" b="1" dirty="0"/>
              <a:t>Data-Driven Insights</a:t>
            </a:r>
            <a:r>
              <a:rPr lang="en-US" dirty="0"/>
              <a:t>:</a:t>
            </a:r>
          </a:p>
          <a:p>
            <a:pPr marL="742950" lvl="1" indent="-285750">
              <a:buFont typeface="+mj-lt"/>
              <a:buAutoNum type="arabicPeriod"/>
            </a:pPr>
            <a:r>
              <a:rPr lang="en-US" dirty="0"/>
              <a:t>Leverage Medicaid data to:</a:t>
            </a:r>
          </a:p>
          <a:p>
            <a:pPr marL="1143000" lvl="2" indent="-228600">
              <a:buFont typeface="+mj-lt"/>
              <a:buAutoNum type="arabicPeriod"/>
            </a:pPr>
            <a:r>
              <a:rPr lang="en-US" dirty="0"/>
              <a:t>Identify high-risk populations for missed WCVs.</a:t>
            </a:r>
          </a:p>
          <a:p>
            <a:pPr marL="1143000" lvl="2" indent="-228600">
              <a:buFont typeface="+mj-lt"/>
              <a:buAutoNum type="arabicPeriod"/>
            </a:pPr>
            <a:r>
              <a:rPr lang="en-US" dirty="0"/>
              <a:t>Track trends and evaluate program effectiveness.</a:t>
            </a:r>
          </a:p>
          <a:p>
            <a:pPr>
              <a:buFont typeface="+mj-lt"/>
              <a:buAutoNum type="arabicPeriod"/>
            </a:pPr>
            <a:r>
              <a:rPr lang="en-US" b="1" dirty="0"/>
              <a:t>Integration with Other Preventive Services</a:t>
            </a:r>
            <a:r>
              <a:rPr lang="en-US" dirty="0"/>
              <a:t>:</a:t>
            </a:r>
          </a:p>
          <a:p>
            <a:pPr marL="742950" lvl="1" indent="-285750">
              <a:buFont typeface="+mj-lt"/>
              <a:buAutoNum type="arabicPeriod"/>
            </a:pPr>
            <a:r>
              <a:rPr lang="en-US" dirty="0"/>
              <a:t>Combine WCV reminders with vaccination campaigns to improve adherence to preventive care schedules.</a:t>
            </a:r>
          </a:p>
          <a:p>
            <a:endParaRPr lang="en-US" dirty="0"/>
          </a:p>
        </p:txBody>
      </p:sp>
      <p:sp>
        <p:nvSpPr>
          <p:cNvPr id="4" name="Slide Number Placeholder 3"/>
          <p:cNvSpPr>
            <a:spLocks noGrp="1"/>
          </p:cNvSpPr>
          <p:nvPr>
            <p:ph type="sldNum" sz="quarter" idx="5"/>
          </p:nvPr>
        </p:nvSpPr>
        <p:spPr/>
        <p:txBody>
          <a:bodyPr/>
          <a:lstStyle/>
          <a:p>
            <a:fld id="{B23A362C-793D-B84A-BD32-FF983896A394}" type="slidenum">
              <a:rPr lang="en-US" smtClean="0"/>
              <a:t>16</a:t>
            </a:fld>
            <a:endParaRPr lang="en-US"/>
          </a:p>
        </p:txBody>
      </p:sp>
    </p:spTree>
    <p:extLst>
      <p:ext uri="{BB962C8B-B14F-4D97-AF65-F5344CB8AC3E}">
        <p14:creationId xmlns:p14="http://schemas.microsoft.com/office/powerpoint/2010/main" val="2625587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820DF-76A3-0A6F-0AE8-A62877201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3E6D74-055D-8E5D-823F-C46DADEC8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B3FAF-D284-6575-A9B8-6077ABDDA8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March 10, 2020, the NC Governor declared the COVID19 pandemic state of emergency.  The subsequent stay-at-home orders and other community health protections, had a significant impact on the entire healthcare system- including an immediate and measurable decrease in pediatric preventive care. Under-utilization of well-child visits meant missed opportunities to identify physical, developmental, and behavioral concerns – many of which can be managed or treated.  Missed vaccinations eventually lead to community outbreaks of preventable disease. NC Medicaid, along with key partners, worked to overcome this.</a:t>
            </a:r>
          </a:p>
          <a:p>
            <a:endParaRPr lang="en-US" dirty="0"/>
          </a:p>
          <a:p>
            <a:endParaRPr lang="en-US" dirty="0"/>
          </a:p>
          <a:p>
            <a:r>
              <a:rPr lang="en-US" dirty="0"/>
              <a:t>Largest impact = PT REMINDER RECALL</a:t>
            </a:r>
          </a:p>
          <a:p>
            <a:pPr marL="171450" indent="-171450">
              <a:buFontTx/>
              <a:buChar char="-"/>
            </a:pPr>
            <a:r>
              <a:rPr lang="en-US" dirty="0"/>
              <a:t>modality: letters, postcards, calls/texts, emails; </a:t>
            </a:r>
          </a:p>
          <a:p>
            <a:pPr marL="171450" indent="-171450">
              <a:buFontTx/>
              <a:buChar char="-"/>
            </a:pPr>
            <a:endParaRPr lang="en-US" dirty="0"/>
          </a:p>
          <a:p>
            <a:pPr algn="l"/>
            <a:r>
              <a:rPr lang="en-US" b="1" i="0" u="sng" dirty="0">
                <a:solidFill>
                  <a:srgbClr val="000000"/>
                </a:solidFill>
                <a:effectLst/>
                <a:latin typeface="Domine"/>
              </a:rPr>
              <a:t>Childhood Immunization Status (CIS): Combination 7</a:t>
            </a:r>
          </a:p>
          <a:p>
            <a:pPr algn="l"/>
            <a:r>
              <a:rPr lang="en-US" b="0" i="1" u="sng" dirty="0">
                <a:solidFill>
                  <a:srgbClr val="6D6D6D"/>
                </a:solidFill>
                <a:effectLst/>
                <a:latin typeface="Chivo"/>
              </a:rPr>
              <a:t>HEDIS® Measurement Description: </a:t>
            </a:r>
            <a:r>
              <a:rPr lang="en-US" b="0" i="1" dirty="0">
                <a:solidFill>
                  <a:srgbClr val="6D6D6D"/>
                </a:solidFill>
                <a:effectLst/>
                <a:latin typeface="Chivo"/>
              </a:rPr>
              <a:t>The percentage of children 2 years of age who had Combination 7 vaccines by their second birthday. Combination 7 includes </a:t>
            </a:r>
            <a:r>
              <a:rPr lang="en-US" b="1" i="1" dirty="0">
                <a:solidFill>
                  <a:srgbClr val="6D6D6D"/>
                </a:solidFill>
                <a:effectLst/>
                <a:latin typeface="Chivo"/>
              </a:rPr>
              <a:t>DTaP, IPV, MMR, </a:t>
            </a:r>
            <a:r>
              <a:rPr lang="en-US" b="1" i="1" dirty="0" err="1">
                <a:solidFill>
                  <a:srgbClr val="6D6D6D"/>
                </a:solidFill>
                <a:effectLst/>
                <a:latin typeface="Chivo"/>
              </a:rPr>
              <a:t>HiB</a:t>
            </a:r>
            <a:r>
              <a:rPr lang="en-US" b="1" i="1" dirty="0">
                <a:solidFill>
                  <a:srgbClr val="6D6D6D"/>
                </a:solidFill>
                <a:effectLst/>
                <a:latin typeface="Chivo"/>
              </a:rPr>
              <a:t>, </a:t>
            </a:r>
            <a:r>
              <a:rPr lang="en-US" b="1" i="1" dirty="0" err="1">
                <a:solidFill>
                  <a:srgbClr val="6D6D6D"/>
                </a:solidFill>
                <a:effectLst/>
                <a:latin typeface="Chivo"/>
              </a:rPr>
              <a:t>HepB</a:t>
            </a:r>
            <a:r>
              <a:rPr lang="en-US" b="1" i="1" dirty="0">
                <a:solidFill>
                  <a:srgbClr val="6D6D6D"/>
                </a:solidFill>
                <a:effectLst/>
                <a:latin typeface="Chivo"/>
              </a:rPr>
              <a:t>, VZV, PCV, </a:t>
            </a:r>
            <a:r>
              <a:rPr lang="en-US" b="1" i="1" dirty="0" err="1">
                <a:solidFill>
                  <a:srgbClr val="6D6D6D"/>
                </a:solidFill>
                <a:effectLst/>
                <a:latin typeface="Chivo"/>
              </a:rPr>
              <a:t>HepA</a:t>
            </a:r>
            <a:r>
              <a:rPr lang="en-US" b="1" i="1" dirty="0">
                <a:solidFill>
                  <a:srgbClr val="6D6D6D"/>
                </a:solidFill>
                <a:effectLst/>
                <a:latin typeface="Chivo"/>
              </a:rPr>
              <a:t> and RV vaccinations</a:t>
            </a:r>
            <a:r>
              <a:rPr lang="en-US" b="0" i="1" dirty="0">
                <a:solidFill>
                  <a:srgbClr val="6D6D6D"/>
                </a:solidFill>
                <a:effectLst/>
                <a:latin typeface="Chivo"/>
              </a:rPr>
              <a:t>.</a:t>
            </a:r>
          </a:p>
          <a:p>
            <a:pPr algn="l"/>
            <a:r>
              <a:rPr lang="en-US" b="0" i="1" u="sng" dirty="0">
                <a:solidFill>
                  <a:srgbClr val="6D6D6D"/>
                </a:solidFill>
                <a:effectLst/>
                <a:latin typeface="Chivo"/>
              </a:rPr>
              <a:t>Hybrid Methodology: </a:t>
            </a:r>
            <a:r>
              <a:rPr lang="en-US" b="0" i="1" dirty="0">
                <a:solidFill>
                  <a:srgbClr val="6D6D6D"/>
                </a:solidFill>
                <a:effectLst/>
                <a:latin typeface="Chivo"/>
              </a:rPr>
              <a:t>Organizations look for </a:t>
            </a:r>
            <a:r>
              <a:rPr lang="en-US" b="1" i="1" dirty="0">
                <a:solidFill>
                  <a:srgbClr val="6D6D6D"/>
                </a:solidFill>
                <a:effectLst/>
                <a:latin typeface="Chivo"/>
              </a:rPr>
              <a:t>numerator compliance</a:t>
            </a:r>
            <a:r>
              <a:rPr lang="en-US" b="0" i="1" dirty="0">
                <a:solidFill>
                  <a:srgbClr val="6D6D6D"/>
                </a:solidFill>
                <a:effectLst/>
                <a:latin typeface="Chivo"/>
              </a:rPr>
              <a:t> in both administrative and medical record data. The denominator consists of a systematic sample of members drawn from the measure's eligible population. Organizations review administrative data to determine if </a:t>
            </a:r>
            <a:r>
              <a:rPr lang="en-US" b="1" i="1" dirty="0">
                <a:solidFill>
                  <a:srgbClr val="6D6D6D"/>
                </a:solidFill>
                <a:effectLst/>
                <a:latin typeface="Chivo"/>
              </a:rPr>
              <a:t>members in the systematic sample </a:t>
            </a:r>
            <a:r>
              <a:rPr lang="en-US" b="0" i="1" dirty="0">
                <a:solidFill>
                  <a:srgbClr val="6D6D6D"/>
                </a:solidFill>
                <a:effectLst/>
                <a:latin typeface="Chivo"/>
              </a:rPr>
              <a:t>received the service, and review medical record data for members who do not meet the numerator criteria through administrative data. </a:t>
            </a:r>
            <a:r>
              <a:rPr lang="en-US" b="1" i="1" dirty="0">
                <a:solidFill>
                  <a:srgbClr val="6D6D6D"/>
                </a:solidFill>
                <a:effectLst/>
                <a:latin typeface="Chivo"/>
              </a:rPr>
              <a:t>The reported rate is based on members in the sample who received the service required for the numerator.</a:t>
            </a:r>
          </a:p>
          <a:p>
            <a:pPr algn="l"/>
            <a:r>
              <a:rPr lang="en-US" b="0" i="1" dirty="0">
                <a:solidFill>
                  <a:srgbClr val="6D6D6D"/>
                </a:solidFill>
                <a:effectLst/>
                <a:latin typeface="Chivo"/>
              </a:rPr>
              <a:t>Measure Identifier: HEDIS_CIS.16.H</a:t>
            </a:r>
          </a:p>
          <a:p>
            <a:pPr algn="l"/>
            <a:r>
              <a:rPr lang="en-US" b="0" i="0" dirty="0">
                <a:solidFill>
                  <a:srgbClr val="6D6D6D"/>
                </a:solidFill>
                <a:effectLst/>
                <a:latin typeface="Chivo"/>
              </a:rPr>
              <a:t>HEDIS® is a registered trademark of the National Committee for Quality Assurance (NCQA).</a:t>
            </a:r>
          </a:p>
          <a:p>
            <a:pPr algn="l">
              <a:spcBef>
                <a:spcPts val="2250"/>
              </a:spcBef>
              <a:spcAft>
                <a:spcPts val="750"/>
              </a:spcAft>
            </a:pPr>
            <a:r>
              <a:rPr lang="en-US" b="0" i="0" u="none" strike="noStrike" dirty="0">
                <a:solidFill>
                  <a:srgbClr val="3885BD"/>
                </a:solidFill>
                <a:effectLst/>
                <a:latin typeface="Chivo"/>
                <a:hlinkClick r:id="rId3"/>
              </a:rPr>
              <a:t>Master Export</a:t>
            </a:r>
            <a:r>
              <a:rPr lang="en-US" b="0" i="0" dirty="0">
                <a:solidFill>
                  <a:srgbClr val="6D6D6D"/>
                </a:solidFill>
                <a:effectLst/>
                <a:latin typeface="Chivo"/>
              </a:rPr>
              <a:t> (all data for the reported measures as a csv file)</a:t>
            </a:r>
            <a:endParaRPr lang="en-US" b="0" i="1" dirty="0">
              <a:solidFill>
                <a:srgbClr val="6D6D6D"/>
              </a:solidFill>
              <a:effectLst/>
              <a:latin typeface="Chivo"/>
            </a:endParaRPr>
          </a:p>
          <a:p>
            <a:pPr algn="l">
              <a:spcBef>
                <a:spcPts val="2250"/>
              </a:spcBef>
              <a:spcAft>
                <a:spcPts val="750"/>
              </a:spcAft>
            </a:pPr>
            <a:r>
              <a:rPr lang="en-US" b="1" i="1" cap="all" dirty="0">
                <a:solidFill>
                  <a:srgbClr val="3885BD"/>
                </a:solidFill>
                <a:effectLst/>
                <a:latin typeface="Open Sans" panose="020B0606030504020204" pitchFamily="34" charset="0"/>
              </a:rPr>
              <a:t>Report Details</a:t>
            </a:r>
          </a:p>
          <a:p>
            <a:pPr algn="l">
              <a:spcBef>
                <a:spcPts val="2250"/>
              </a:spcBef>
              <a:spcAft>
                <a:spcPts val="750"/>
              </a:spcAft>
            </a:pPr>
            <a:r>
              <a:rPr lang="en-US" b="0" i="1" dirty="0">
                <a:solidFill>
                  <a:srgbClr val="6D6D6D"/>
                </a:solidFill>
                <a:effectLst/>
                <a:latin typeface="Chivo"/>
              </a:rPr>
              <a:t>Generated on Nov 26 2024 at 21:09</a:t>
            </a:r>
            <a:br>
              <a:rPr lang="en-US" b="0" i="1" dirty="0">
                <a:solidFill>
                  <a:srgbClr val="6D6D6D"/>
                </a:solidFill>
                <a:effectLst/>
                <a:latin typeface="Chivo"/>
              </a:rPr>
            </a:br>
            <a:r>
              <a:rPr lang="en-US" b="0" i="1" dirty="0">
                <a:solidFill>
                  <a:srgbClr val="6D6D6D"/>
                </a:solidFill>
                <a:effectLst/>
                <a:latin typeface="Chivo"/>
              </a:rPr>
              <a:t>Measures: Childhood Immunization Status (CIS): Combination 7</a:t>
            </a:r>
            <a:br>
              <a:rPr lang="en-US" b="0" i="1" dirty="0">
                <a:solidFill>
                  <a:srgbClr val="6D6D6D"/>
                </a:solidFill>
                <a:effectLst/>
                <a:latin typeface="Chivo"/>
              </a:rPr>
            </a:br>
            <a:r>
              <a:rPr lang="en-US" b="0" i="1" dirty="0">
                <a:solidFill>
                  <a:srgbClr val="6D6D6D"/>
                </a:solidFill>
                <a:effectLst/>
                <a:latin typeface="Chivo"/>
              </a:rPr>
              <a:t>Max Time Periods: 16</a:t>
            </a:r>
            <a:br>
              <a:rPr lang="en-US" b="0" i="1" dirty="0">
                <a:solidFill>
                  <a:srgbClr val="6D6D6D"/>
                </a:solidFill>
                <a:effectLst/>
                <a:latin typeface="Chivo"/>
              </a:rPr>
            </a:br>
            <a:r>
              <a:rPr lang="en-US" b="0" i="1" dirty="0">
                <a:solidFill>
                  <a:srgbClr val="6D6D6D"/>
                </a:solidFill>
                <a:effectLst/>
                <a:latin typeface="Chivo"/>
              </a:rPr>
              <a:t>Organizations: All</a:t>
            </a:r>
            <a:br>
              <a:rPr lang="en-US" b="0" i="1" dirty="0">
                <a:solidFill>
                  <a:srgbClr val="6D6D6D"/>
                </a:solidFill>
                <a:effectLst/>
                <a:latin typeface="Chivo"/>
              </a:rPr>
            </a:br>
            <a:r>
              <a:rPr lang="en-US" b="0" i="1" dirty="0">
                <a:solidFill>
                  <a:srgbClr val="6D6D6D"/>
                </a:solidFill>
                <a:effectLst/>
                <a:latin typeface="Chivo"/>
              </a:rPr>
              <a:t>Data Publish Statuses: Published</a:t>
            </a:r>
          </a:p>
        </p:txBody>
      </p:sp>
      <p:sp>
        <p:nvSpPr>
          <p:cNvPr id="4" name="Slide Number Placeholder 3">
            <a:extLst>
              <a:ext uri="{FF2B5EF4-FFF2-40B4-BE49-F238E27FC236}">
                <a16:creationId xmlns:a16="http://schemas.microsoft.com/office/drawing/2014/main" id="{3D737E88-29F7-715D-C525-52F6695BC536}"/>
              </a:ext>
            </a:extLst>
          </p:cNvPr>
          <p:cNvSpPr>
            <a:spLocks noGrp="1"/>
          </p:cNvSpPr>
          <p:nvPr>
            <p:ph type="sldNum" sz="quarter" idx="5"/>
          </p:nvPr>
        </p:nvSpPr>
        <p:spPr/>
        <p:txBody>
          <a:bodyPr/>
          <a:lstStyle/>
          <a:p>
            <a:fld id="{B23A362C-793D-B84A-BD32-FF983896A394}" type="slidenum">
              <a:rPr lang="en-US" smtClean="0"/>
              <a:t>17</a:t>
            </a:fld>
            <a:endParaRPr lang="en-US"/>
          </a:p>
        </p:txBody>
      </p:sp>
    </p:spTree>
    <p:extLst>
      <p:ext uri="{BB962C8B-B14F-4D97-AF65-F5344CB8AC3E}">
        <p14:creationId xmlns:p14="http://schemas.microsoft.com/office/powerpoint/2010/main" val="386850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3A362C-793D-B84A-BD32-FF983896A394}" type="slidenum">
              <a:rPr lang="en-US" smtClean="0"/>
              <a:t>18</a:t>
            </a:fld>
            <a:endParaRPr lang="en-US"/>
          </a:p>
        </p:txBody>
      </p:sp>
    </p:spTree>
    <p:extLst>
      <p:ext uri="{BB962C8B-B14F-4D97-AF65-F5344CB8AC3E}">
        <p14:creationId xmlns:p14="http://schemas.microsoft.com/office/powerpoint/2010/main" val="98627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American Academy of Pediatrics (AAP), in collaboration with Bright Futures, developed the "Periodicity Schedule," which outlines a recommended timeline for well-child visits from infancy through adolescence. This schedule provides guidelines for prevention, screening, and assessments specific to each visit. The recommendations include:</a:t>
            </a:r>
          </a:p>
          <a:p>
            <a:endParaRPr lang="en-US" dirty="0"/>
          </a:p>
          <a:p>
            <a:r>
              <a:rPr lang="en-US" dirty="0"/>
              <a:t>3-5 days, 1 month, 2 months, 4 months, 6 months, 9 months, 12 months</a:t>
            </a:r>
          </a:p>
          <a:p>
            <a:r>
              <a:rPr lang="en-US" dirty="0"/>
              <a:t>15 months, 18 months, 24 months, 30 months</a:t>
            </a:r>
          </a:p>
          <a:p>
            <a:r>
              <a:rPr lang="en-US" dirty="0"/>
              <a:t>At 6 months, should be able to roll from stomach to back</a:t>
            </a:r>
          </a:p>
          <a:p>
            <a:r>
              <a:rPr lang="en-US" dirty="0"/>
              <a:t>At 18 months, should be able to say at least 3 words other than “mama” or “dada”</a:t>
            </a:r>
          </a:p>
          <a:p>
            <a:pPr marL="571500" lvl="1" indent="-342900">
              <a:buFont typeface="Arial" panose="020B0604020202020204" pitchFamily="34" charset="0"/>
              <a:buChar char="•"/>
            </a:pPr>
            <a:r>
              <a:rPr lang="en-US" b="1" dirty="0"/>
              <a:t>Prevention</a:t>
            </a:r>
            <a:r>
              <a:rPr lang="en-US" dirty="0"/>
              <a:t>: more timely immunizations; Offer counseling/guidance on nutrition &amp; safety</a:t>
            </a:r>
          </a:p>
          <a:p>
            <a:pPr marL="571500" lvl="1" indent="-342900">
              <a:buFont typeface="Arial" panose="020B0604020202020204" pitchFamily="34" charset="0"/>
              <a:buChar char="•"/>
            </a:pPr>
            <a:r>
              <a:rPr lang="en-US" b="1" dirty="0"/>
              <a:t>Assess &amp; monitor physical, emotional, social developmental milestones</a:t>
            </a:r>
          </a:p>
          <a:p>
            <a:pPr marL="571500" lvl="1" indent="-342900">
              <a:buFont typeface="Arial" panose="020B0604020202020204" pitchFamily="34" charset="0"/>
              <a:buChar char="•"/>
            </a:pPr>
            <a:r>
              <a:rPr lang="en-US" b="1" dirty="0"/>
              <a:t>Screening: </a:t>
            </a:r>
            <a:r>
              <a:rPr lang="en-US" dirty="0"/>
              <a:t>Early detection &amp; intervention for developmental concerns and disease</a:t>
            </a:r>
          </a:p>
          <a:p>
            <a:pPr marL="571500" lvl="1" indent="-342900">
              <a:buFont typeface="Arial" panose="020B0604020202020204" pitchFamily="34" charset="0"/>
              <a:buChar char="•"/>
            </a:pPr>
            <a:r>
              <a:rPr lang="en-US" dirty="0"/>
              <a:t> issues early for timely intervention and better outcomes</a:t>
            </a:r>
          </a:p>
          <a:p>
            <a:pPr marL="571500" lvl="1" indent="-342900">
              <a:buFont typeface="Arial" panose="020B0604020202020204" pitchFamily="34" charset="0"/>
              <a:buChar char="•"/>
            </a:pPr>
            <a:r>
              <a:rPr lang="en-US" b="1" dirty="0"/>
              <a:t>Continuity of Care</a:t>
            </a:r>
            <a:r>
              <a:rPr lang="en-US" dirty="0"/>
              <a:t>: Build trust between pediatricians, parents, and children to promote optimal health and development</a:t>
            </a:r>
          </a:p>
          <a:p>
            <a:endParaRPr lang="en-US" dirty="0"/>
          </a:p>
          <a:p>
            <a:pPr marL="571500" lvl="1" indent="-342900">
              <a:buFont typeface="Arial" panose="020B0604020202020204" pitchFamily="34" charset="0"/>
              <a:buChar char="•"/>
            </a:pPr>
            <a:r>
              <a:rPr lang="en-US" i="1" dirty="0"/>
              <a:t>Designed for children with nurturing parental care, no signs of disease, and satisfactory growth/development. Developmental, psychosocial, and chronic disease issues may require more frequent visits than outlined in the schedule for developmental, psychosocial, or chronic disease issues.</a:t>
            </a:r>
          </a:p>
          <a:p>
            <a:pPr algn="l">
              <a:spcAft>
                <a:spcPts val="750"/>
              </a:spcAft>
            </a:pPr>
            <a:r>
              <a:rPr lang="en-US" b="0" i="0" dirty="0">
                <a:solidFill>
                  <a:srgbClr val="333333"/>
                </a:solidFill>
                <a:effectLst/>
                <a:latin typeface="inherit"/>
              </a:rPr>
              <a:t>y the numbers</a:t>
            </a:r>
          </a:p>
          <a:p>
            <a:pPr algn="l">
              <a:lnSpc>
                <a:spcPts val="2625"/>
              </a:lnSpc>
              <a:spcAft>
                <a:spcPts val="1800"/>
              </a:spcAft>
            </a:pPr>
            <a:r>
              <a:rPr lang="en-US" b="0" i="0" dirty="0">
                <a:solidFill>
                  <a:srgbClr val="333333"/>
                </a:solidFill>
                <a:effectLst/>
                <a:latin typeface="Lora" panose="020F0502020204030204" pitchFamily="34" charset="0"/>
              </a:rPr>
              <a:t>~ 86% of Louisiana’s kindergarteners had complete childhood vaccinations records during the 2023-24 school year, </a:t>
            </a:r>
            <a:r>
              <a:rPr lang="en-US" b="0" i="0" u="none" strike="noStrike" dirty="0">
                <a:solidFill>
                  <a:srgbClr val="333333"/>
                </a:solidFill>
                <a:effectLst/>
                <a:latin typeface="Lora" panose="020F0502020204030204" pitchFamily="34" charset="0"/>
                <a:hlinkClick r:id="rId3"/>
              </a:rPr>
              <a:t>according to state data</a:t>
            </a:r>
            <a:r>
              <a:rPr lang="en-US" b="0" i="0" u="none" strike="noStrike" dirty="0">
                <a:solidFill>
                  <a:srgbClr val="333333"/>
                </a:solidFill>
                <a:effectLst/>
                <a:latin typeface="Lora" panose="020F0502020204030204" pitchFamily="34" charset="0"/>
              </a:rPr>
              <a:t>…***this is </a:t>
            </a:r>
            <a:r>
              <a:rPr lang="en-US" b="0" i="0" dirty="0">
                <a:solidFill>
                  <a:srgbClr val="333333"/>
                </a:solidFill>
                <a:effectLst/>
                <a:latin typeface="Lora" panose="020F0502020204030204" pitchFamily="34" charset="0"/>
              </a:rPr>
              <a:t>a drop of ~4% from just two years earlier***</a:t>
            </a:r>
          </a:p>
          <a:p>
            <a:pPr algn="l">
              <a:lnSpc>
                <a:spcPts val="2625"/>
              </a:lnSpc>
              <a:spcAft>
                <a:spcPts val="1800"/>
              </a:spcAft>
            </a:pPr>
            <a:r>
              <a:rPr lang="en-US" b="0" i="0" dirty="0">
                <a:solidFill>
                  <a:srgbClr val="333333"/>
                </a:solidFill>
                <a:effectLst/>
                <a:latin typeface="Lora" panose="020F0502020204030204" pitchFamily="34" charset="0"/>
              </a:rPr>
              <a:t>Vaccinations took a hit during the COVID-19 pandemic. 1) kids were out of school, 2) clinic appointments were canceled &amp; hospitals were overwhelmed by COVID patients, 3) parents staying home with other sick siblings / can’t bring child to appt or can’t expose others</a:t>
            </a:r>
          </a:p>
          <a:p>
            <a:pPr marL="171450" marR="0" lvl="0" indent="-171450" algn="l" defTabSz="914400" rtl="0" eaLnBrk="1" fontAlgn="auto" latinLnBrk="0" hangingPunct="1">
              <a:lnSpc>
                <a:spcPts val="2625"/>
              </a:lnSpc>
              <a:spcBef>
                <a:spcPts val="0"/>
              </a:spcBef>
              <a:spcAft>
                <a:spcPts val="1800"/>
              </a:spcAft>
              <a:buClrTx/>
              <a:buSzTx/>
              <a:buFont typeface="Arial" panose="020B0604020202020204" pitchFamily="34" charset="0"/>
              <a:buChar char="•"/>
              <a:tabLst/>
              <a:defRPr/>
            </a:pPr>
            <a:r>
              <a:rPr lang="en-US" b="0" i="0" dirty="0">
                <a:solidFill>
                  <a:srgbClr val="333333"/>
                </a:solidFill>
                <a:effectLst/>
                <a:latin typeface="Lora" panose="020F0502020204030204" pitchFamily="34" charset="0"/>
              </a:rPr>
              <a:t>Children born during the pandemic will enter kindergarten in the next couple of years, which is when most kids get fully caught up on their shots. Will have to watch to see if Louisiana’s dropping rates will recover</a:t>
            </a:r>
          </a:p>
          <a:p>
            <a:pPr algn="l">
              <a:lnSpc>
                <a:spcPts val="2625"/>
              </a:lnSpc>
              <a:spcAft>
                <a:spcPts val="1800"/>
              </a:spcAft>
            </a:pPr>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Additional visits also may become necessary if circumstances suggest concerns.</a:t>
            </a:r>
            <a:endParaRPr lang="en-US" dirty="0"/>
          </a:p>
          <a:p>
            <a:pPr marL="342900" indent="-342900">
              <a:buFont typeface="Arial" panose="020B0604020202020204" pitchFamily="34" charset="0"/>
              <a:buChar char="•"/>
            </a:pPr>
            <a:r>
              <a:rPr lang="en-US" dirty="0"/>
              <a:t>The AAP emphasizes the </a:t>
            </a:r>
            <a:r>
              <a:rPr lang="en-US" i="1" dirty="0"/>
              <a:t>importance</a:t>
            </a:r>
            <a:r>
              <a:rPr lang="en-US" dirty="0"/>
              <a:t> of </a:t>
            </a:r>
            <a:r>
              <a:rPr lang="en-US" b="1" dirty="0"/>
              <a:t>continuity of care</a:t>
            </a:r>
            <a:r>
              <a:rPr lang="en-US" dirty="0"/>
              <a:t> in comprehensive health supervision and the need to </a:t>
            </a:r>
            <a:r>
              <a:rPr lang="en-US" i="1" dirty="0"/>
              <a:t>avoid</a:t>
            </a:r>
            <a:r>
              <a:rPr lang="en-US" b="1" dirty="0"/>
              <a:t> fragmentation of care</a:t>
            </a:r>
            <a:r>
              <a:rPr lang="en-US" dirty="0"/>
              <a:t>.</a:t>
            </a:r>
          </a:p>
          <a:p>
            <a:pPr marL="342900" indent="-342900">
              <a:buFont typeface="Arial" panose="020B0604020202020204" pitchFamily="34" charset="0"/>
              <a:buChar char="•"/>
            </a:pPr>
            <a:r>
              <a:rPr lang="en-US" dirty="0"/>
              <a:t>Importance of WCVs are opportunities to track growth and developmental milestones and administer vaccines. Able to evaluate abnormalities sooner and treat early.</a:t>
            </a:r>
          </a:p>
          <a:p>
            <a:pPr algn="l"/>
            <a:r>
              <a:rPr lang="en-US" b="1" i="0" dirty="0">
                <a:solidFill>
                  <a:srgbClr val="5C4727"/>
                </a:solidFill>
                <a:effectLst/>
                <a:latin typeface="Arvo"/>
              </a:rPr>
              <a:t>The benefits of well-child visits</a:t>
            </a:r>
            <a:endParaRPr lang="en-US" b="0" i="0" dirty="0">
              <a:solidFill>
                <a:srgbClr val="5C4727"/>
              </a:solidFill>
              <a:effectLst/>
              <a:latin typeface="Arvo"/>
            </a:endParaRPr>
          </a:p>
          <a:p>
            <a:pPr algn="l">
              <a:spcAft>
                <a:spcPts val="1125"/>
              </a:spcAft>
              <a:buFont typeface="Arial" panose="020B0604020202020204" pitchFamily="34" charset="0"/>
              <a:buChar char="•"/>
            </a:pPr>
            <a:r>
              <a:rPr lang="en-US" b="1" i="0" dirty="0">
                <a:solidFill>
                  <a:srgbClr val="564D39"/>
                </a:solidFill>
                <a:effectLst/>
                <a:latin typeface="Arvo"/>
              </a:rPr>
              <a:t>Prevention</a:t>
            </a:r>
            <a:r>
              <a:rPr lang="en-US" b="0" i="0" dirty="0">
                <a:solidFill>
                  <a:srgbClr val="564D39"/>
                </a:solidFill>
                <a:effectLst/>
                <a:latin typeface="Arvo"/>
              </a:rPr>
              <a:t>. Your child gets scheduled immunizations to prevent illness. You also can ask your pediatrician about nutrition and safety in the home and at school.</a:t>
            </a:r>
          </a:p>
          <a:p>
            <a:pPr algn="l">
              <a:spcAft>
                <a:spcPts val="1125"/>
              </a:spcAft>
              <a:buFont typeface="Arial" panose="020B0604020202020204" pitchFamily="34" charset="0"/>
              <a:buChar char="•"/>
            </a:pPr>
            <a:r>
              <a:rPr lang="en-US" b="1" i="0" dirty="0">
                <a:solidFill>
                  <a:srgbClr val="564D39"/>
                </a:solidFill>
                <a:effectLst/>
                <a:latin typeface="Arvo"/>
              </a:rPr>
              <a:t>Tracking growth &amp; development</a:t>
            </a:r>
            <a:r>
              <a:rPr lang="en-US" b="0" i="0" dirty="0">
                <a:solidFill>
                  <a:srgbClr val="564D39"/>
                </a:solidFill>
                <a:effectLst/>
                <a:latin typeface="Arvo"/>
              </a:rPr>
              <a:t>. See how much your child has grown in the time since your last visit, and talk with your doctor about your child's development. You can discuss your child's milestones, social behaviors and learning.</a:t>
            </a:r>
          </a:p>
          <a:p>
            <a:pPr algn="l">
              <a:spcAft>
                <a:spcPts val="1125"/>
              </a:spcAft>
              <a:buFont typeface="Arial" panose="020B0604020202020204" pitchFamily="34" charset="0"/>
              <a:buChar char="•"/>
            </a:pPr>
            <a:r>
              <a:rPr lang="en-US" b="1" i="0" dirty="0">
                <a:solidFill>
                  <a:srgbClr val="564D39"/>
                </a:solidFill>
                <a:effectLst/>
                <a:latin typeface="Arvo"/>
              </a:rPr>
              <a:t>Raising any concerns</a:t>
            </a:r>
            <a:r>
              <a:rPr lang="en-US" b="0" i="0" dirty="0">
                <a:solidFill>
                  <a:srgbClr val="564D39"/>
                </a:solidFill>
                <a:effectLst/>
                <a:latin typeface="Arvo"/>
              </a:rPr>
              <a:t>. Make a list of topics you want to talk about with your child's pediatrician such as development, behavior, sleep, eating or getting along with other family members. Bring your top three to five questions or concerns with you to talk with your pediatrician at the start of the visit.</a:t>
            </a:r>
          </a:p>
          <a:p>
            <a:pPr algn="l">
              <a:spcAft>
                <a:spcPts val="1125"/>
              </a:spcAft>
              <a:buFont typeface="Arial" panose="020B0604020202020204" pitchFamily="34" charset="0"/>
              <a:buChar char="•"/>
            </a:pPr>
            <a:r>
              <a:rPr lang="en-US" b="1" i="0" dirty="0">
                <a:solidFill>
                  <a:srgbClr val="564D39"/>
                </a:solidFill>
                <a:effectLst/>
                <a:latin typeface="Arvo"/>
              </a:rPr>
              <a:t>Team approach</a:t>
            </a:r>
            <a:r>
              <a:rPr lang="en-US" b="0" i="0" dirty="0">
                <a:solidFill>
                  <a:srgbClr val="564D39"/>
                </a:solidFill>
                <a:effectLst/>
                <a:latin typeface="Arvo"/>
              </a:rPr>
              <a:t>. Regular visits create strong, trustworthy relationships among pediatrician, parent and child. The AAP recommends well-child visits as a way for pediatricians and parents to serve the needs of children. This team approach helps develop optimal physical, mental and social health of a child.</a:t>
            </a:r>
          </a:p>
          <a:p>
            <a:endParaRPr lang="en-US" dirty="0"/>
          </a:p>
        </p:txBody>
      </p:sp>
      <p:sp>
        <p:nvSpPr>
          <p:cNvPr id="4" name="Slide Number Placeholder 3"/>
          <p:cNvSpPr>
            <a:spLocks noGrp="1"/>
          </p:cNvSpPr>
          <p:nvPr>
            <p:ph type="sldNum" sz="quarter" idx="5"/>
          </p:nvPr>
        </p:nvSpPr>
        <p:spPr/>
        <p:txBody>
          <a:bodyPr/>
          <a:lstStyle/>
          <a:p>
            <a:fld id="{122695D1-198C-DA4A-8B26-F55028516712}" type="slidenum">
              <a:rPr lang="en-US" smtClean="0"/>
              <a:t>3</a:t>
            </a:fld>
            <a:endParaRPr lang="en-US"/>
          </a:p>
        </p:txBody>
      </p:sp>
    </p:spTree>
    <p:extLst>
      <p:ext uri="{BB962C8B-B14F-4D97-AF65-F5344CB8AC3E}">
        <p14:creationId xmlns:p14="http://schemas.microsoft.com/office/powerpoint/2010/main" val="298396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923C1-593D-0D41-59F8-6DB73A563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035B6-86BA-A41D-5B61-F91821AF6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E76F7-8D40-FE3E-2122-07E05283E1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solidFill>
                  <a:srgbClr val="54585A"/>
                </a:solidFill>
                <a:effectLst/>
                <a:latin typeface="Lato" panose="020F0502020204030203" pitchFamily="34" charset="0"/>
              </a:rPr>
              <a:t>- PROVIDE THE CHANCE TO ADMINISTER VACCINES, PROVIDE ANTICIPATORY GUIDANCE, IDENTIFY AND TREAT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4585A"/>
                </a:solidFill>
                <a:effectLst/>
                <a:latin typeface="Lato" panose="020F0502020204030203" pitchFamily="34" charset="0"/>
              </a:rPr>
              <a:t>Assessing physical, emotional and social development is important at every stage of life, particularly with children and adolescents.</a:t>
            </a:r>
            <a:r>
              <a:rPr lang="en-US" b="0" i="0" baseline="30000" dirty="0">
                <a:solidFill>
                  <a:srgbClr val="54585A"/>
                </a:solidFill>
                <a:effectLst/>
                <a:latin typeface="Lato" panose="020F0502020204030203" pitchFamily="34" charset="0"/>
              </a:rPr>
              <a:t>1</a:t>
            </a:r>
            <a:r>
              <a:rPr lang="en-US" b="0" i="0" dirty="0">
                <a:solidFill>
                  <a:srgbClr val="54585A"/>
                </a:solidFill>
                <a:effectLst/>
                <a:latin typeface="Lato" panose="020F0502020204030203" pitchFamily="34" charset="0"/>
              </a:rPr>
              <a:t> Well-care visits provide an opportunity for providers to influence health and development and they are a critical opportunity for screening and counseling.</a:t>
            </a:r>
            <a:r>
              <a:rPr lang="en-US" b="0" i="0" baseline="30000" dirty="0">
                <a:solidFill>
                  <a:srgbClr val="54585A"/>
                </a:solidFill>
                <a:effectLst/>
                <a:latin typeface="Lato" panose="020F0502020204030203" pitchFamily="34" charset="0"/>
              </a:rPr>
              <a:t>2</a:t>
            </a:r>
            <a:endParaRPr lang="en-US" b="0" i="0" dirty="0">
              <a:solidFill>
                <a:srgbClr val="54585A"/>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571500" lvl="1" indent="-342900">
              <a:buFont typeface="Arial" panose="020B0604020202020204" pitchFamily="34" charset="0"/>
              <a:buChar char="•"/>
            </a:pPr>
            <a:r>
              <a:rPr lang="en-US" b="1" dirty="0"/>
              <a:t>Prevention</a:t>
            </a:r>
            <a:r>
              <a:rPr lang="en-US" dirty="0"/>
              <a:t>: more timely immunizations; Offer counseling/guidance on nutrition &amp; safety</a:t>
            </a:r>
          </a:p>
          <a:p>
            <a:pPr marL="571500" lvl="1" indent="-342900">
              <a:buFont typeface="Arial" panose="020B0604020202020204" pitchFamily="34" charset="0"/>
              <a:buChar char="•"/>
            </a:pPr>
            <a:r>
              <a:rPr lang="en-US" b="1" dirty="0"/>
              <a:t>Assess &amp; monitor physical, emotional, social developmental milestones</a:t>
            </a:r>
          </a:p>
          <a:p>
            <a:pPr marL="571500" lvl="1" indent="-342900">
              <a:buFont typeface="Arial" panose="020B0604020202020204" pitchFamily="34" charset="0"/>
              <a:buChar char="•"/>
            </a:pPr>
            <a:r>
              <a:rPr lang="en-US" b="1" dirty="0"/>
              <a:t>Screening: </a:t>
            </a:r>
            <a:r>
              <a:rPr lang="en-US" dirty="0"/>
              <a:t>Early detection &amp; intervention for developmental concerns and disease</a:t>
            </a:r>
          </a:p>
          <a:p>
            <a:pPr marL="571500" lvl="1" indent="-342900">
              <a:buFont typeface="Arial" panose="020B0604020202020204" pitchFamily="34" charset="0"/>
              <a:buChar char="•"/>
            </a:pPr>
            <a:r>
              <a:rPr lang="en-US" dirty="0"/>
              <a:t> issues early for timely intervention and better outcomes</a:t>
            </a:r>
          </a:p>
          <a:p>
            <a:pPr marL="571500" lvl="1" indent="-342900">
              <a:buFont typeface="Arial" panose="020B0604020202020204" pitchFamily="34" charset="0"/>
              <a:buChar char="•"/>
            </a:pPr>
            <a:r>
              <a:rPr lang="en-US" b="1" dirty="0"/>
              <a:t>Continuity of Care</a:t>
            </a:r>
            <a:r>
              <a:rPr lang="en-US" dirty="0"/>
              <a:t>: Build trust between pediatricians, parents, and children to promote optimal health and development</a:t>
            </a:r>
          </a:p>
          <a:p>
            <a:endParaRPr lang="en-US" dirty="0"/>
          </a:p>
          <a:p>
            <a:pPr marL="571500" lvl="1" indent="-342900">
              <a:buFont typeface="Arial" panose="020B0604020202020204" pitchFamily="34" charset="0"/>
              <a:buChar char="•"/>
            </a:pPr>
            <a:r>
              <a:rPr lang="en-US" i="1" dirty="0"/>
              <a:t>Designed for children with nurturing parental care, no signs of disease, and satisfactory growth/development. Developmental, psychosocial, and chronic disease issues may require more frequent visits than outlined in the schedule for developmental, psychosocial, or chronic disease issues.</a:t>
            </a:r>
          </a:p>
          <a:p>
            <a:pPr algn="l">
              <a:spcAft>
                <a:spcPts val="750"/>
              </a:spcAft>
            </a:pPr>
            <a:r>
              <a:rPr lang="en-US" b="0" i="0" dirty="0">
                <a:solidFill>
                  <a:srgbClr val="333333"/>
                </a:solidFill>
                <a:effectLst/>
                <a:latin typeface="inherit"/>
              </a:rPr>
              <a:t>y the numbers</a:t>
            </a:r>
          </a:p>
          <a:p>
            <a:pPr algn="l">
              <a:lnSpc>
                <a:spcPts val="2625"/>
              </a:lnSpc>
              <a:spcAft>
                <a:spcPts val="1800"/>
              </a:spcAft>
            </a:pPr>
            <a:r>
              <a:rPr lang="en-US" b="0" i="0" dirty="0">
                <a:solidFill>
                  <a:srgbClr val="333333"/>
                </a:solidFill>
                <a:effectLst/>
                <a:latin typeface="Lora" panose="020F0502020204030204" pitchFamily="34" charset="0"/>
              </a:rPr>
              <a:t>About 85% of Louisiana’s kindergarteners had complete records for standard childhood vaccinations during the 2023-24 school year, </a:t>
            </a:r>
            <a:r>
              <a:rPr lang="en-US" b="0" i="0" u="none" strike="noStrike" dirty="0">
                <a:solidFill>
                  <a:srgbClr val="333333"/>
                </a:solidFill>
                <a:effectLst/>
                <a:latin typeface="Lora" panose="020F0502020204030204" pitchFamily="34" charset="0"/>
                <a:hlinkClick r:id="rId3"/>
              </a:rPr>
              <a:t>according to state data</a:t>
            </a:r>
            <a:r>
              <a:rPr lang="en-US" b="0" i="0" dirty="0">
                <a:solidFill>
                  <a:srgbClr val="333333"/>
                </a:solidFill>
                <a:effectLst/>
                <a:latin typeface="Lora" panose="020F0502020204030204" pitchFamily="34" charset="0"/>
              </a:rPr>
              <a:t>. That’s a drop of almost 5% from just two years earlier.</a:t>
            </a:r>
          </a:p>
          <a:p>
            <a:pPr algn="l">
              <a:lnSpc>
                <a:spcPts val="2625"/>
              </a:lnSpc>
              <a:spcAft>
                <a:spcPts val="1800"/>
              </a:spcAft>
            </a:pPr>
            <a:r>
              <a:rPr lang="en-US" b="0" i="0" dirty="0">
                <a:solidFill>
                  <a:srgbClr val="333333"/>
                </a:solidFill>
                <a:effectLst/>
                <a:latin typeface="Lora" panose="020F0502020204030204" pitchFamily="34" charset="0"/>
              </a:rPr>
              <a:t>The vast majority of parents still choose to vaccinate their kids. But even small drops in vaccination rates can impact the spread of certain preventable diseases. Measles, for example, requires 95% of the population to be protected in order to halt spread, because it is extremely infectious.</a:t>
            </a:r>
          </a:p>
          <a:p>
            <a:pPr algn="l">
              <a:lnSpc>
                <a:spcPts val="2625"/>
              </a:lnSpc>
              <a:spcAft>
                <a:spcPts val="1800"/>
              </a:spcAft>
            </a:pPr>
            <a:r>
              <a:rPr lang="en-US" b="0" i="0" dirty="0">
                <a:solidFill>
                  <a:srgbClr val="333333"/>
                </a:solidFill>
                <a:effectLst/>
                <a:latin typeface="Lora" panose="020F0502020204030204" pitchFamily="34" charset="0"/>
              </a:rPr>
              <a:t>Vaccinations took a hit during the COVID-19 pandemic. First, it was because kids were out of school, clinic appointments were canceled and hospitals were overwhelmed by COVID patients. Then, they became politicized. </a:t>
            </a:r>
          </a:p>
          <a:p>
            <a:pPr algn="l">
              <a:lnSpc>
                <a:spcPts val="2625"/>
              </a:lnSpc>
              <a:spcAft>
                <a:spcPts val="1800"/>
              </a:spcAft>
            </a:pPr>
            <a:r>
              <a:rPr lang="en-US" b="0" i="0" dirty="0">
                <a:solidFill>
                  <a:srgbClr val="333333"/>
                </a:solidFill>
                <a:effectLst/>
                <a:latin typeface="Lora" panose="020F0502020204030204" pitchFamily="34" charset="0"/>
              </a:rPr>
              <a:t>It’s not clear yet if Louisiana’s dropping rates will recover, said Charles Stoecker, a health care economist at Tulane University who covers vaccine policy. Kids born during the pandemic will enter kindergarten in the next couple of years, which is when most kids get fully caught up on their shots.</a:t>
            </a:r>
          </a:p>
          <a:p>
            <a:pPr algn="l">
              <a:lnSpc>
                <a:spcPts val="2625"/>
              </a:lnSpc>
              <a:spcAft>
                <a:spcPts val="1800"/>
              </a:spcAft>
            </a:pPr>
            <a:r>
              <a:rPr lang="en-US" b="0" i="0" dirty="0">
                <a:solidFill>
                  <a:srgbClr val="333333"/>
                </a:solidFill>
                <a:effectLst/>
                <a:latin typeface="Lora" panose="020F0502020204030204" pitchFamily="34" charset="0"/>
              </a:rPr>
              <a:t>“It is taking time for people's preferences to reveal themselves,” Stoecker said. “I think that the pandemic really undermined a lot of people's confidence in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Additional visits also may become necessary if circumstances suggest concerns.</a:t>
            </a:r>
            <a:endParaRPr lang="en-US" dirty="0"/>
          </a:p>
          <a:p>
            <a:pPr marL="342900" indent="-342900">
              <a:buFont typeface="Arial" panose="020B0604020202020204" pitchFamily="34" charset="0"/>
              <a:buChar char="•"/>
            </a:pPr>
            <a:r>
              <a:rPr lang="en-US" dirty="0"/>
              <a:t>The AAP emphasizes the </a:t>
            </a:r>
            <a:r>
              <a:rPr lang="en-US" i="1" dirty="0"/>
              <a:t>importance</a:t>
            </a:r>
            <a:r>
              <a:rPr lang="en-US" dirty="0"/>
              <a:t> of </a:t>
            </a:r>
            <a:r>
              <a:rPr lang="en-US" b="1" dirty="0"/>
              <a:t>continuity of care</a:t>
            </a:r>
            <a:r>
              <a:rPr lang="en-US" dirty="0"/>
              <a:t> in comprehensive health supervision and the need to </a:t>
            </a:r>
            <a:r>
              <a:rPr lang="en-US" i="1" dirty="0"/>
              <a:t>avoid</a:t>
            </a:r>
            <a:r>
              <a:rPr lang="en-US" b="1" dirty="0"/>
              <a:t> fragmentation of care</a:t>
            </a:r>
            <a:r>
              <a:rPr lang="en-US" dirty="0"/>
              <a:t>.</a:t>
            </a:r>
          </a:p>
          <a:p>
            <a:pPr marL="342900" indent="-342900">
              <a:buFont typeface="Arial" panose="020B0604020202020204" pitchFamily="34" charset="0"/>
              <a:buChar char="•"/>
            </a:pPr>
            <a:r>
              <a:rPr lang="en-US" dirty="0"/>
              <a:t>Importance of WCVs are opportunities to track growth and developmental milestones and administer vaccines. Able to evaluate abnormalities sooner and treat early.</a:t>
            </a:r>
          </a:p>
          <a:p>
            <a:pPr algn="l"/>
            <a:r>
              <a:rPr lang="en-US" b="1" i="0" dirty="0">
                <a:solidFill>
                  <a:srgbClr val="5C4727"/>
                </a:solidFill>
                <a:effectLst/>
                <a:latin typeface="Arvo"/>
              </a:rPr>
              <a:t>The benefits of well-child visits</a:t>
            </a:r>
            <a:endParaRPr lang="en-US" b="0" i="0" dirty="0">
              <a:solidFill>
                <a:srgbClr val="5C4727"/>
              </a:solidFill>
              <a:effectLst/>
              <a:latin typeface="Arvo"/>
            </a:endParaRPr>
          </a:p>
          <a:p>
            <a:pPr algn="l">
              <a:spcAft>
                <a:spcPts val="1125"/>
              </a:spcAft>
              <a:buFont typeface="Arial" panose="020B0604020202020204" pitchFamily="34" charset="0"/>
              <a:buChar char="•"/>
            </a:pPr>
            <a:r>
              <a:rPr lang="en-US" b="1" i="0" dirty="0">
                <a:solidFill>
                  <a:srgbClr val="564D39"/>
                </a:solidFill>
                <a:effectLst/>
                <a:latin typeface="Arvo"/>
              </a:rPr>
              <a:t>Prevention</a:t>
            </a:r>
            <a:r>
              <a:rPr lang="en-US" b="0" i="0" dirty="0">
                <a:solidFill>
                  <a:srgbClr val="564D39"/>
                </a:solidFill>
                <a:effectLst/>
                <a:latin typeface="Arvo"/>
              </a:rPr>
              <a:t>. Your child gets scheduled immunizations to prevent illness. You also can ask your pediatrician about nutrition and safety in the home and at school.</a:t>
            </a:r>
          </a:p>
          <a:p>
            <a:pPr algn="l">
              <a:spcAft>
                <a:spcPts val="1125"/>
              </a:spcAft>
              <a:buFont typeface="Arial" panose="020B0604020202020204" pitchFamily="34" charset="0"/>
              <a:buChar char="•"/>
            </a:pPr>
            <a:r>
              <a:rPr lang="en-US" b="1" i="0" dirty="0">
                <a:solidFill>
                  <a:srgbClr val="564D39"/>
                </a:solidFill>
                <a:effectLst/>
                <a:latin typeface="Arvo"/>
              </a:rPr>
              <a:t>Tracking growth &amp; development</a:t>
            </a:r>
            <a:r>
              <a:rPr lang="en-US" b="0" i="0" dirty="0">
                <a:solidFill>
                  <a:srgbClr val="564D39"/>
                </a:solidFill>
                <a:effectLst/>
                <a:latin typeface="Arvo"/>
              </a:rPr>
              <a:t>. See how much your child has grown in the time since your last visit, and talk with your doctor about your child's development. You can discuss your child's milestones, social behaviors and learning.</a:t>
            </a:r>
          </a:p>
          <a:p>
            <a:pPr algn="l">
              <a:spcAft>
                <a:spcPts val="1125"/>
              </a:spcAft>
              <a:buFont typeface="Arial" panose="020B0604020202020204" pitchFamily="34" charset="0"/>
              <a:buChar char="•"/>
            </a:pPr>
            <a:r>
              <a:rPr lang="en-US" b="1" i="0" dirty="0">
                <a:solidFill>
                  <a:srgbClr val="564D39"/>
                </a:solidFill>
                <a:effectLst/>
                <a:latin typeface="Arvo"/>
              </a:rPr>
              <a:t>Raising any concerns</a:t>
            </a:r>
            <a:r>
              <a:rPr lang="en-US" b="0" i="0" dirty="0">
                <a:solidFill>
                  <a:srgbClr val="564D39"/>
                </a:solidFill>
                <a:effectLst/>
                <a:latin typeface="Arvo"/>
              </a:rPr>
              <a:t>. Make a list of topics you want to talk about with your child's pediatrician such as development, behavior, sleep, eating or getting along with other family members. Bring your top three to five questions or concerns with you to talk with your pediatrician at the start of the visit.</a:t>
            </a:r>
          </a:p>
          <a:p>
            <a:pPr algn="l">
              <a:spcAft>
                <a:spcPts val="1125"/>
              </a:spcAft>
              <a:buFont typeface="Arial" panose="020B0604020202020204" pitchFamily="34" charset="0"/>
              <a:buChar char="•"/>
            </a:pPr>
            <a:r>
              <a:rPr lang="en-US" b="1" i="0" dirty="0">
                <a:solidFill>
                  <a:srgbClr val="564D39"/>
                </a:solidFill>
                <a:effectLst/>
                <a:latin typeface="Arvo"/>
              </a:rPr>
              <a:t>Team approach</a:t>
            </a:r>
            <a:r>
              <a:rPr lang="en-US" b="0" i="0" dirty="0">
                <a:solidFill>
                  <a:srgbClr val="564D39"/>
                </a:solidFill>
                <a:effectLst/>
                <a:latin typeface="Arvo"/>
              </a:rPr>
              <a:t>. Regular visits create strong, trustworthy relationships among pediatrician, parent and child. The AAP recommends well-child visits as a way for pediatricians and parents to serve the needs of children. This team approach helps develop optimal physical, mental and social health of a child.</a:t>
            </a:r>
          </a:p>
          <a:p>
            <a:pPr algn="l">
              <a:spcAft>
                <a:spcPts val="1125"/>
              </a:spcAft>
              <a:buFont typeface="Arial" panose="020B0604020202020204" pitchFamily="34" charset="0"/>
              <a:buChar char="•"/>
            </a:pPr>
            <a:r>
              <a:rPr lang="en-US" b="0" i="0" dirty="0">
                <a:solidFill>
                  <a:srgbClr val="564D39"/>
                </a:solidFill>
                <a:effectLst/>
                <a:latin typeface="Arvo"/>
              </a:rPr>
              <a:t>The Early and Periodic Screening, Diagnostic, and Treatment (EPSDT) benefit provides comprehensive and preventative health care services for children under age 21 who are enrolled in Medicaid. EPSDT is key to ensuring that children and adolescents receive appropriate preventative, dental, mental health, developmental, AND specialty services. Additional Benefits Include: • Assistance in Scheduling Appointments • Arranging for Treatment • Transportation Assistance Core EPSDT Program Activities Early Assess and Identify Problems Early, Starting at Birth Periodic Check children’s health at periodic, age-appropriate intervals in comprehensive well child-visits, including health education Screening Provide physical, dental, mental, developmental, hearing, vision, and other screening or laboratory tests to detect potential problems Diagnosis Perform diagnostic tests and assessments to follow up when a risk is identified during screening and examinations Treatment Control, correct, or ameliorate any problems that are found </a:t>
            </a:r>
          </a:p>
          <a:p>
            <a:endParaRPr lang="en-US" dirty="0"/>
          </a:p>
        </p:txBody>
      </p:sp>
      <p:sp>
        <p:nvSpPr>
          <p:cNvPr id="4" name="Slide Number Placeholder 3">
            <a:extLst>
              <a:ext uri="{FF2B5EF4-FFF2-40B4-BE49-F238E27FC236}">
                <a16:creationId xmlns:a16="http://schemas.microsoft.com/office/drawing/2014/main" id="{D4202EFC-3C4F-358D-D63A-3E0E09DB75A7}"/>
              </a:ext>
            </a:extLst>
          </p:cNvPr>
          <p:cNvSpPr>
            <a:spLocks noGrp="1"/>
          </p:cNvSpPr>
          <p:nvPr>
            <p:ph type="sldNum" sz="quarter" idx="5"/>
          </p:nvPr>
        </p:nvSpPr>
        <p:spPr/>
        <p:txBody>
          <a:bodyPr/>
          <a:lstStyle/>
          <a:p>
            <a:fld id="{122695D1-198C-DA4A-8B26-F55028516712}" type="slidenum">
              <a:rPr lang="en-US" smtClean="0"/>
              <a:t>4</a:t>
            </a:fld>
            <a:endParaRPr lang="en-US"/>
          </a:p>
        </p:txBody>
      </p:sp>
    </p:spTree>
    <p:extLst>
      <p:ext uri="{BB962C8B-B14F-4D97-AF65-F5344CB8AC3E}">
        <p14:creationId xmlns:p14="http://schemas.microsoft.com/office/powerpoint/2010/main" val="272534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1A34B-AAB8-D50F-D170-3F17BB7F5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9D0CC-5DB8-E865-560B-7B0201F52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85278-227D-A9FB-90BC-DFD924E98166}"/>
              </a:ext>
            </a:extLst>
          </p:cNvPr>
          <p:cNvSpPr>
            <a:spLocks noGrp="1"/>
          </p:cNvSpPr>
          <p:nvPr>
            <p:ph type="body" idx="1"/>
          </p:nvPr>
        </p:nvSpPr>
        <p:spPr/>
        <p:txBody>
          <a:bodyPr/>
          <a:lstStyle/>
          <a:p>
            <a:pPr marL="285750" indent="-285750">
              <a:buFont typeface="Arial" panose="020B0604020202020204" pitchFamily="34" charset="0"/>
              <a:buChar char="•"/>
            </a:pPr>
            <a:r>
              <a:rPr lang="en-US" b="0" i="0" dirty="0">
                <a:effectLst/>
              </a:rPr>
              <a:t>A MEASURE THAT ASSESSES UTILIZATION OF WELL-CHILD VISITS IN THE FIRST 30 MONTHS OF LIFE FOR A CHILD. THIS MEASURE HAS TWO SUB-MEASURES: 0-15 MONTHS OF LIFE AND 15-30 MONTHS OF LIFE. Data assesses children who turned 15 months old during the measurement year or children who turned 30 months old during the measurement year.</a:t>
            </a:r>
          </a:p>
          <a:p>
            <a:pPr marL="285750" indent="-285750">
              <a:buFont typeface="Arial" panose="020B0604020202020204" pitchFamily="34" charset="0"/>
              <a:buChar char="•"/>
            </a:pPr>
            <a:r>
              <a:rPr lang="en-US" dirty="0"/>
              <a:t>Well-Child Visits in the First 30 Months of Life (W30) (replaces W15, now also includes ages 15 to 30 months) 1.  Assesses children who turned 15 months old during the measurement year and who had at least 6 well-child visits with a PCP during their first 15 months of life. 2.  Assesses children who turned 30 months old during the measurement year and who had at least 2 well-child visits with a PCP between 15 and 30 months of life.</a:t>
            </a:r>
            <a:endParaRPr lang="en-US" b="0" i="0" dirty="0">
              <a:solidFill>
                <a:srgbClr val="001D35"/>
              </a:solidFill>
              <a:effectLst/>
              <a:latin typeface="Google Sans"/>
            </a:endParaRPr>
          </a:p>
          <a:p>
            <a:r>
              <a:rPr lang="en-US" dirty="0"/>
              <a:t>The </a:t>
            </a:r>
            <a:r>
              <a:rPr lang="en-US" b="1" dirty="0"/>
              <a:t>Effectiveness of Care HEDIS Measure</a:t>
            </a:r>
            <a:r>
              <a:rPr lang="en-US" dirty="0"/>
              <a:t> is a set of metrics defined by the </a:t>
            </a:r>
            <a:r>
              <a:rPr lang="en-US" b="1" dirty="0"/>
              <a:t>Healthcare Effectiveness Data and Information Set (HEDIS)</a:t>
            </a:r>
            <a:r>
              <a:rPr lang="en-US" dirty="0"/>
              <a:t>, which is maintained by the </a:t>
            </a:r>
            <a:r>
              <a:rPr lang="en-US" b="1" dirty="0"/>
              <a:t>National Committee for Quality Assurance (NCQA)</a:t>
            </a:r>
            <a:r>
              <a:rPr lang="en-US" dirty="0"/>
              <a:t>. These measures evaluate the quality of healthcare services provided to patients by focusing </a:t>
            </a:r>
          </a:p>
          <a:p>
            <a:r>
              <a:rPr lang="en-US" dirty="0"/>
              <a:t>For </a:t>
            </a:r>
            <a:r>
              <a:rPr lang="en-US" b="1" dirty="0"/>
              <a:t>well-child visits</a:t>
            </a:r>
            <a:r>
              <a:rPr lang="en-US" dirty="0"/>
              <a:t>, the Effectiveness of Care HEDIS measure defined by the NCQA that assesses </a:t>
            </a:r>
            <a:r>
              <a:rPr lang="en-US" b="1" dirty="0"/>
              <a:t>how frequently children receive recommended preventive care visits within a specified timeframe</a:t>
            </a:r>
            <a:r>
              <a:rPr lang="en-US" dirty="0"/>
              <a:t>, which </a:t>
            </a:r>
            <a:r>
              <a:rPr lang="en-US" b="1" dirty="0"/>
              <a:t>supports early detection, prevention, and intervention.</a:t>
            </a:r>
          </a:p>
          <a:p>
            <a:endParaRPr lang="en-US" dirty="0"/>
          </a:p>
          <a:p>
            <a:r>
              <a:rPr lang="en-US" dirty="0"/>
              <a:t>These measures are often tied to </a:t>
            </a:r>
            <a:r>
              <a:rPr lang="en-US" b="1" dirty="0"/>
              <a:t>value-based care initiatives</a:t>
            </a:r>
            <a:r>
              <a:rPr lang="en-US" dirty="0"/>
              <a:t> and help organizations identify areas for quality improvement.</a:t>
            </a:r>
          </a:p>
          <a:p>
            <a:r>
              <a:rPr lang="en-US" b="1" dirty="0">
                <a:effectLst/>
              </a:rPr>
              <a:t>****Medical providers who provide routine primary care services to children ages 6 months to 72 months must have children screened in compliance with Louisiana Medicaid Early and Periodic Screening, Diagnosis and Treatment (EPSDT) (requirements and in accordance to practices consistent with current Centers for Disease Control and Prevention guidelines, which include the following specifications:  Administer a risk assessment questionnaire at every well child visit,;  Use a blood test to screen all children at ages 12 months and 24 months or at any time from ages 36 months to 72 months, if they have not been previously screened,; and </a:t>
            </a:r>
          </a:p>
          <a:p>
            <a:endParaRPr lang="en-US" dirty="0"/>
          </a:p>
        </p:txBody>
      </p:sp>
      <p:sp>
        <p:nvSpPr>
          <p:cNvPr id="4" name="Slide Number Placeholder 3">
            <a:extLst>
              <a:ext uri="{FF2B5EF4-FFF2-40B4-BE49-F238E27FC236}">
                <a16:creationId xmlns:a16="http://schemas.microsoft.com/office/drawing/2014/main" id="{A6A5EB30-3869-8D8B-A67E-88C809762D83}"/>
              </a:ext>
            </a:extLst>
          </p:cNvPr>
          <p:cNvSpPr>
            <a:spLocks noGrp="1"/>
          </p:cNvSpPr>
          <p:nvPr>
            <p:ph type="sldNum" sz="quarter" idx="5"/>
          </p:nvPr>
        </p:nvSpPr>
        <p:spPr/>
        <p:txBody>
          <a:bodyPr/>
          <a:lstStyle/>
          <a:p>
            <a:fld id="{122695D1-198C-DA4A-8B26-F55028516712}" type="slidenum">
              <a:rPr lang="en-US" smtClean="0"/>
              <a:t>5</a:t>
            </a:fld>
            <a:endParaRPr lang="en-US"/>
          </a:p>
        </p:txBody>
      </p:sp>
    </p:spTree>
    <p:extLst>
      <p:ext uri="{BB962C8B-B14F-4D97-AF65-F5344CB8AC3E}">
        <p14:creationId xmlns:p14="http://schemas.microsoft.com/office/powerpoint/2010/main" val="93648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F58F1-C773-177A-0535-00B26EFBC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9B6C6-9E3B-702D-369B-B80FF4D28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F9271-F1F4-820D-5DAE-21D977C4E537}"/>
              </a:ext>
            </a:extLst>
          </p:cNvPr>
          <p:cNvSpPr>
            <a:spLocks noGrp="1"/>
          </p:cNvSpPr>
          <p:nvPr>
            <p:ph type="body" idx="1"/>
          </p:nvPr>
        </p:nvSpPr>
        <p:spPr/>
        <p:txBody>
          <a:bodyPr/>
          <a:lstStyle/>
          <a:p>
            <a:pPr marL="285750" indent="-285750">
              <a:buFont typeface="Arial" panose="020B0604020202020204" pitchFamily="34" charset="0"/>
              <a:buChar char="•"/>
            </a:pPr>
            <a:r>
              <a:rPr lang="en-US" sz="1200" dirty="0"/>
              <a:t>“Healthy Now” Member Newsletters + Provider Alerts</a:t>
            </a:r>
          </a:p>
          <a:p>
            <a:pPr marL="285750" indent="-285750">
              <a:buFont typeface="Arial" panose="020B0604020202020204" pitchFamily="34" charset="0"/>
              <a:buChar char="•"/>
            </a:pPr>
            <a:r>
              <a:rPr lang="en-US" sz="1200" dirty="0"/>
              <a:t>Mobile Wellness and Opportunity Centers (Dec. 2023)</a:t>
            </a:r>
          </a:p>
          <a:p>
            <a:pPr marL="285750" indent="-285750">
              <a:buFont typeface="Arial" panose="020B0604020202020204" pitchFamily="34" charset="0"/>
              <a:buChar char="•"/>
            </a:pPr>
            <a:r>
              <a:rPr lang="en-US" sz="1200" dirty="0"/>
              <a:t>Care Card Rewards Program: $20 for ≥6 WCVs</a:t>
            </a:r>
          </a:p>
          <a:p>
            <a:pPr marL="285750" indent="-285750">
              <a:buFont typeface="Arial" panose="020B0604020202020204" pitchFamily="34" charset="0"/>
              <a:buChar char="•"/>
            </a:pPr>
            <a:r>
              <a:rPr lang="en-US" sz="1200" dirty="0"/>
              <a:t>Non-Emergency Transportation Services, RROT, Nurse Line</a:t>
            </a:r>
          </a:p>
          <a:p>
            <a:pPr marL="285750" indent="-285750">
              <a:buFont typeface="Arial" panose="020B0604020202020204" pitchFamily="34" charset="0"/>
              <a:buChar char="•"/>
            </a:pPr>
            <a:r>
              <a:rPr lang="en-US" sz="1200" b="0" dirty="0"/>
              <a:t>After Hours Care: Evenings, Weekends, Holidays </a:t>
            </a:r>
            <a:r>
              <a:rPr lang="en-US" sz="1050" b="0" i="1" dirty="0"/>
              <a:t>(reimbursement) </a:t>
            </a:r>
            <a:endParaRPr lang="en-US" sz="1200" b="0" i="1" dirty="0"/>
          </a:p>
          <a:p>
            <a:pPr marL="285750" indent="-285750">
              <a:buFont typeface="Arial" panose="020B0604020202020204" pitchFamily="34" charset="0"/>
              <a:buChar char="•"/>
            </a:pPr>
            <a:r>
              <a:rPr lang="en-US" sz="1200" dirty="0"/>
              <a:t>Post Appointment Member Satisfaction Survey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Post Appointment Survey Provider Scorecard (March 2024) → </a:t>
            </a:r>
            <a:r>
              <a:rPr lang="en-US" dirty="0"/>
              <a:t>AmeriHealth Caritas Louisiana works in collaboration with our providers to help ensure that our members receive comprehensive, quality, and culturally responsive care. Evaluate the member care experience through </a:t>
            </a:r>
            <a:r>
              <a:rPr lang="en-US" b="1" dirty="0"/>
              <a:t>Post Appointment Member Satisfaction Survey → Provider access to member satisfaction ratings through a new Post Appointment Survey Provider Scorecard </a:t>
            </a:r>
            <a:r>
              <a:rPr lang="en-US" dirty="0"/>
              <a:t>in the </a:t>
            </a:r>
            <a:r>
              <a:rPr lang="en-US" dirty="0" err="1"/>
              <a:t>NaviNet</a:t>
            </a:r>
            <a:r>
              <a:rPr lang="en-US" dirty="0"/>
              <a:t> provider portal effective March 1, 2024. </a:t>
            </a:r>
          </a:p>
          <a:p>
            <a:pPr marL="285750" indent="-285750">
              <a:buFont typeface="Arial" panose="020B0604020202020204" pitchFamily="34" charset="0"/>
              <a:buChar char="•"/>
            </a:pPr>
            <a:endParaRPr lang="en-US" sz="1200" b="0" dirty="0"/>
          </a:p>
          <a:p>
            <a:pPr marL="285750" indent="-285750">
              <a:buFont typeface="Arial" panose="020B0604020202020204" pitchFamily="34" charset="0"/>
              <a:buChar char="•"/>
            </a:pPr>
            <a:r>
              <a:rPr lang="en-US" sz="1200" b="0" dirty="0"/>
              <a:t>Member Re-Assignment Policy</a:t>
            </a:r>
            <a:endParaRPr lang="en-US" b="0" dirty="0"/>
          </a:p>
          <a:p>
            <a:pPr marL="285750" indent="-285750">
              <a:buFont typeface="Arial" panose="020B0604020202020204" pitchFamily="34" charset="0"/>
              <a:buChar char="•"/>
            </a:pPr>
            <a:r>
              <a:rPr lang="en-US" b="0" dirty="0"/>
              <a:t>Member Auto-Assignment Policy  </a:t>
            </a:r>
            <a:r>
              <a:rPr lang="en-US" dirty="0"/>
              <a:t>(</a:t>
            </a:r>
            <a:r>
              <a:rPr lang="en-US" b="0" dirty="0"/>
              <a:t>new enrollees who don’t establish a PCP </a:t>
            </a:r>
            <a:r>
              <a:rPr lang="en-US" dirty="0"/>
              <a:t>assigned one based on geographic proximity - 10 miles for Urban parishes</a:t>
            </a:r>
            <a:endParaRPr lang="en-US" b="0" dirty="0"/>
          </a:p>
          <a:p>
            <a:pPr marL="285750" indent="-285750">
              <a:buFont typeface="Arial" panose="020B0604020202020204" pitchFamily="34" charset="0"/>
              <a:buChar char="•"/>
            </a:pPr>
            <a:r>
              <a:rPr lang="en-US" sz="1200" dirty="0"/>
              <a:t>Cultural Competence Training for Providers </a:t>
            </a:r>
            <a:r>
              <a:rPr lang="en-US" sz="800" dirty="0"/>
              <a:t>(manual online w/ resources as well)</a:t>
            </a:r>
            <a:endParaRPr lang="en-US" sz="1200" dirty="0"/>
          </a:p>
          <a:p>
            <a:pPr marL="285750" indent="-285750">
              <a:buFont typeface="Arial" panose="020B0604020202020204" pitchFamily="34" charset="0"/>
              <a:buChar char="•"/>
            </a:pPr>
            <a:r>
              <a:rPr lang="en-US" sz="1200" dirty="0"/>
              <a:t>Translated Educational Resources</a:t>
            </a:r>
          </a:p>
          <a:p>
            <a:pPr marL="285750" indent="-285750">
              <a:buFont typeface="Arial" panose="020B0604020202020204" pitchFamily="34" charset="0"/>
              <a:buChar char="•"/>
            </a:pPr>
            <a:r>
              <a:rPr lang="en-US" sz="1200" dirty="0"/>
              <a:t>Language Access Services</a:t>
            </a:r>
          </a:p>
          <a:p>
            <a:pPr marL="285750" indent="-285750">
              <a:buFont typeface="Arial" panose="020B0604020202020204" pitchFamily="34" charset="0"/>
              <a:buChar char="•"/>
            </a:pPr>
            <a:r>
              <a:rPr lang="en-US" sz="1200" b="0" dirty="0"/>
              <a:t>HEDIS Supplemental Data Exchange Handbook for Providers</a:t>
            </a:r>
            <a:endParaRPr lang="en-US" sz="1200" b="0" i="1" dirty="0"/>
          </a:p>
          <a:p>
            <a:pPr marL="285750" indent="-285750">
              <a:buFont typeface="Arial" panose="020B0604020202020204" pitchFamily="34" charset="0"/>
              <a:buChar char="•"/>
            </a:pPr>
            <a:endParaRPr lang="en-US" dirty="0"/>
          </a:p>
          <a:p>
            <a:r>
              <a:rPr lang="en-US" dirty="0"/>
              <a:t>BARRIERS TO ACHIEVING HIGHER COMPLIANCE w/ WCVs:</a:t>
            </a:r>
          </a:p>
          <a:p>
            <a:pPr marL="228600" indent="-228600" algn="l">
              <a:buAutoNum type="arabicPeriod"/>
            </a:pPr>
            <a:r>
              <a:rPr lang="en-US" b="1" dirty="0"/>
              <a:t>Socioeconomic Barriers</a:t>
            </a:r>
            <a:r>
              <a:rPr lang="en-US" dirty="0"/>
              <a:t>: Many families face issues such as food insecurity, parental depression, major stress, substance use, intimate partner violence, harsh punishment. These SDOH can impede access to regular well-child visits. </a:t>
            </a:r>
          </a:p>
          <a:p>
            <a:pPr marL="228600" indent="-228600" algn="l">
              <a:buAutoNum type="arabicPeriod"/>
            </a:pPr>
            <a:r>
              <a:rPr lang="en-US" b="1" dirty="0"/>
              <a:t>Healthcare Access</a:t>
            </a:r>
            <a:r>
              <a:rPr lang="en-US" dirty="0"/>
              <a:t>: Limited availability of healthcare providers, especially in rural areas, &amp; transportation difficulties can restrict families' ability to attend scheduled visits</a:t>
            </a:r>
          </a:p>
          <a:p>
            <a:pPr marL="228600" indent="-228600" algn="l">
              <a:buAutoNum type="arabicPeriod"/>
            </a:pPr>
            <a:r>
              <a:rPr lang="en-US" b="1" dirty="0"/>
              <a:t>Awareness &amp; Education</a:t>
            </a:r>
            <a:r>
              <a:rPr lang="en-US" dirty="0"/>
              <a:t>: Some parents may not fully understand the importance of WCVs for preventive care &amp; developmental monitoring → lower prioritization of these appointments</a:t>
            </a:r>
          </a:p>
          <a:p>
            <a:pPr marL="228600" indent="-228600" algn="l">
              <a:buAutoNum type="arabicPeriod"/>
            </a:pPr>
            <a:r>
              <a:rPr lang="en-US" b="1" dirty="0"/>
              <a:t>Systemic Challenges</a:t>
            </a:r>
            <a:r>
              <a:rPr lang="en-US" dirty="0"/>
              <a:t>: Healthcare systems may face difficulties in implementing standardized developmental screenings during well-child visits, affecting the quality &amp; consistency of care……addressing these barriers requires a multifaceted approach, including enhancing community outreach, improving healthcare accessibility, providing education on the importance of preventive care, and ensuring comprehensive insurance coverage for all families.</a:t>
            </a:r>
          </a:p>
          <a:p>
            <a:pPr>
              <a:buFont typeface="+mj-lt"/>
              <a:buAutoNum type="arabicPeriod"/>
            </a:pPr>
            <a:endParaRPr lang="en-US" dirty="0"/>
          </a:p>
          <a:p>
            <a:pPr algn="l">
              <a:spcBef>
                <a:spcPts val="2250"/>
              </a:spcBef>
            </a:pPr>
            <a:r>
              <a:rPr lang="en-US" b="0" i="0" dirty="0">
                <a:solidFill>
                  <a:srgbClr val="1B1B1B"/>
                </a:solidFill>
                <a:effectLst/>
                <a:latin typeface="Cambria" panose="02040503050406030204" pitchFamily="18" charset="0"/>
              </a:rPr>
              <a:t>Both caregivers and clinicians identified immunizations, the detection of illness, and the monitoring of growth and development as important aspects of well-child care (</a:t>
            </a:r>
            <a:r>
              <a:rPr lang="en-US" b="0" i="0" u="sng" dirty="0">
                <a:solidFill>
                  <a:srgbClr val="005EA2"/>
                </a:solidFill>
                <a:effectLst/>
                <a:latin typeface="Cambria" panose="02040503050406030204" pitchFamily="18" charset="0"/>
                <a:hlinkClick r:id="rId3"/>
              </a:rPr>
              <a:t>Table 1</a:t>
            </a:r>
            <a:r>
              <a:rPr lang="en-US" b="0" i="0" dirty="0">
                <a:solidFill>
                  <a:srgbClr val="1B1B1B"/>
                </a:solidFill>
                <a:effectLst/>
                <a:latin typeface="Cambria" panose="02040503050406030204" pitchFamily="18" charset="0"/>
              </a:rPr>
              <a:t>). The long-term relationship and interaction between the clinician and family was also important to both groups. Clinicians thought that their relationships with the families played a role in determining whether the family would attend future visits, as the following representative quote illustrates:</a:t>
            </a:r>
          </a:p>
          <a:p>
            <a:r>
              <a:rPr lang="en-US" dirty="0">
                <a:effectLst/>
              </a:rPr>
              <a:t>We have seen time and again that relationship and, like, connection matters for everyone when it comes to the people who take care of them and the system that takes care of them, and so if you can enhance the relationship, I think you increase your chances of helping the patients who are least likely to show up to maybe, like, improve that. (clinician participant)</a:t>
            </a:r>
          </a:p>
          <a:p>
            <a:pPr>
              <a:buFont typeface="+mj-lt"/>
              <a:buAutoNum type="arabicPeriod"/>
            </a:pPr>
            <a:endParaRPr lang="en-US" dirty="0"/>
          </a:p>
          <a:p>
            <a:pPr algn="l"/>
            <a:r>
              <a:rPr lang="en-US" b="1" i="0" dirty="0">
                <a:solidFill>
                  <a:srgbClr val="003B5C"/>
                </a:solidFill>
                <a:effectLst/>
                <a:latin typeface="Open Sans" panose="020B0606030504020204" pitchFamily="34" charset="0"/>
              </a:rPr>
              <a:t>PROVIDER ALERT: </a:t>
            </a:r>
          </a:p>
          <a:p>
            <a:pPr marL="228600" indent="-228600" algn="l">
              <a:buAutoNum type="arabicPeriod"/>
            </a:pPr>
            <a:r>
              <a:rPr lang="en-US" b="1" i="0" dirty="0">
                <a:solidFill>
                  <a:srgbClr val="003B5C"/>
                </a:solidFill>
                <a:effectLst/>
                <a:latin typeface="Open Sans" panose="020B0606030504020204" pitchFamily="34" charset="0"/>
              </a:rPr>
              <a:t>DEC 2023</a:t>
            </a:r>
          </a:p>
          <a:p>
            <a:pPr marL="685800" lvl="1" indent="-228600" algn="l">
              <a:buAutoNum type="arabicPeriod"/>
            </a:pPr>
            <a:r>
              <a:rPr lang="en-US" b="1" i="0" dirty="0">
                <a:solidFill>
                  <a:srgbClr val="003B5C"/>
                </a:solidFill>
                <a:effectLst/>
                <a:latin typeface="Open Sans" panose="020B0606030504020204" pitchFamily="34" charset="0"/>
              </a:rPr>
              <a:t>Mobile Wellness and Opportunity Center: </a:t>
            </a:r>
            <a:r>
              <a:rPr lang="en-US" dirty="0">
                <a:effectLst/>
              </a:rPr>
              <a:t>a community hub offering programs that address education, safety, transportation, nutrition, and preventive health services. </a:t>
            </a:r>
            <a:r>
              <a:rPr lang="en-US" b="1" i="0" dirty="0">
                <a:solidFill>
                  <a:srgbClr val="003B5C"/>
                </a:solidFill>
                <a:effectLst/>
                <a:latin typeface="Open Sans" panose="020B0606030504020204" pitchFamily="34" charset="0"/>
              </a:rPr>
              <a:t>Services offered include: </a:t>
            </a:r>
            <a:r>
              <a:rPr lang="en-US" b="0" i="0" dirty="0">
                <a:solidFill>
                  <a:srgbClr val="212529"/>
                </a:solidFill>
                <a:effectLst/>
                <a:latin typeface="Open Sans" panose="020B0606030504020204" pitchFamily="34" charset="0"/>
              </a:rPr>
              <a:t>Health screenings, health education and wellness events, classes in healthy food demonstrations, fitness, job readiness; Training events, job readiness events, baby showers…. </a:t>
            </a:r>
            <a:r>
              <a:rPr lang="en-US" b="1" i="1" u="sng" dirty="0">
                <a:effectLst/>
              </a:rPr>
              <a:t>PROVIDER</a:t>
            </a:r>
            <a:r>
              <a:rPr lang="en-US" dirty="0">
                <a:effectLst/>
              </a:rPr>
              <a:t>: you can utilize the MWOC to </a:t>
            </a:r>
            <a:r>
              <a:rPr lang="en-US" b="1" dirty="0">
                <a:effectLst/>
              </a:rPr>
              <a:t>close gaps in care </a:t>
            </a:r>
            <a:r>
              <a:rPr lang="en-US" dirty="0">
                <a:effectLst/>
              </a:rPr>
              <a:t>and </a:t>
            </a:r>
            <a:r>
              <a:rPr lang="en-US" b="1" dirty="0">
                <a:effectLst/>
              </a:rPr>
              <a:t>address other patient needs while in the community</a:t>
            </a:r>
            <a:r>
              <a:rPr lang="en-US" dirty="0">
                <a:effectLst/>
              </a:rPr>
              <a:t>. Schedule an event with us by calling the Mobile Wellness and Opportunity Center at 1-318-553-0976. </a:t>
            </a:r>
            <a:endParaRPr lang="en-US" b="0" i="0" dirty="0">
              <a:solidFill>
                <a:srgbClr val="212529"/>
              </a:solidFill>
              <a:effectLst/>
              <a:latin typeface="Open Sans" panose="020B0606030504020204" pitchFamily="34" charset="0"/>
            </a:endParaRPr>
          </a:p>
          <a:p>
            <a:pPr algn="l">
              <a:buFont typeface="Arial" panose="020B0604020202020204" pitchFamily="34" charset="0"/>
              <a:buChar char="•"/>
            </a:pPr>
            <a:endParaRPr lang="en-US" dirty="0"/>
          </a:p>
          <a:p>
            <a:pPr algn="l"/>
            <a:r>
              <a:rPr lang="en-US" b="0" i="0" dirty="0">
                <a:solidFill>
                  <a:srgbClr val="212529"/>
                </a:solidFill>
                <a:effectLst/>
                <a:latin typeface="Open Sans" panose="020B0606030504020204" pitchFamily="34" charset="0"/>
              </a:rPr>
              <a:t>AmeriHealth Caritas Louisiana cares for our members younger than 21 years of age through a special health care program called Early and Periodic Screening, Diagnosis and Treatment (EPSDT). This program helps us make sure your children get the medical care they need to help prevent and treat childhood diseases and illnesses early.</a:t>
            </a:r>
          </a:p>
          <a:p>
            <a:pPr algn="l"/>
            <a:r>
              <a:rPr lang="en-US" b="0" i="0" dirty="0">
                <a:solidFill>
                  <a:srgbClr val="212529"/>
                </a:solidFill>
                <a:effectLst/>
                <a:latin typeface="Open Sans" panose="020B0606030504020204" pitchFamily="34" charset="0"/>
              </a:rPr>
              <a:t>Care managers in the EPSDT department can help with questions via phone (1-888-643-0005); Your child can see a Pediatrician, a Family Practice doctor, or a Certified Registered Nurse Practitioner (CRNP). The provider you choose for your child will be your child's PCP.</a:t>
            </a:r>
          </a:p>
          <a:p>
            <a:pPr algn="l"/>
            <a:endParaRPr lang="en-US" b="1" i="0" dirty="0">
              <a:solidFill>
                <a:srgbClr val="003B5C"/>
              </a:solidFill>
              <a:effectLst/>
              <a:latin typeface="Open Sans" panose="020B0606030504020204" pitchFamily="34" charset="0"/>
            </a:endParaRPr>
          </a:p>
          <a:p>
            <a:pPr algn="l"/>
            <a:r>
              <a:rPr lang="en-US" b="1" i="0" dirty="0">
                <a:solidFill>
                  <a:srgbClr val="003B5C"/>
                </a:solidFill>
                <a:effectLst/>
                <a:latin typeface="Open Sans" panose="020B0606030504020204" pitchFamily="34" charset="0"/>
              </a:rPr>
              <a:t>Well-child visits</a:t>
            </a:r>
          </a:p>
          <a:p>
            <a:pPr algn="l"/>
            <a:r>
              <a:rPr lang="en-US" b="0" i="0" dirty="0">
                <a:solidFill>
                  <a:srgbClr val="212529"/>
                </a:solidFill>
                <a:effectLst/>
                <a:latin typeface="Open Sans" panose="020B0606030504020204" pitchFamily="34" charset="0"/>
              </a:rPr>
              <a:t>To keep your children healthy, make regular appointments with their PCP. This is called a well-child visit. It is important for children of every age. This is different than a visit to the PCP when your child is sick.</a:t>
            </a:r>
          </a:p>
          <a:p>
            <a:pPr algn="l"/>
            <a:r>
              <a:rPr lang="en-US" b="0" i="0" dirty="0">
                <a:solidFill>
                  <a:srgbClr val="212529"/>
                </a:solidFill>
                <a:effectLst/>
                <a:latin typeface="Open Sans" panose="020B0606030504020204" pitchFamily="34" charset="0"/>
              </a:rPr>
              <a:t>At a well-child visit, your child's PCP can provide the following services:</a:t>
            </a:r>
          </a:p>
          <a:p>
            <a:pPr algn="l">
              <a:buFont typeface="Arial" panose="020B0604020202020204" pitchFamily="34" charset="0"/>
              <a:buChar char="•"/>
            </a:pPr>
            <a:r>
              <a:rPr lang="en-US" b="0" i="0" dirty="0">
                <a:solidFill>
                  <a:srgbClr val="212529"/>
                </a:solidFill>
                <a:effectLst/>
                <a:latin typeface="Open Sans" panose="020B0606030504020204" pitchFamily="34" charset="0"/>
              </a:rPr>
              <a:t>A complete, unclothed physical exam</a:t>
            </a:r>
          </a:p>
          <a:p>
            <a:pPr algn="l">
              <a:buFont typeface="Arial" panose="020B0604020202020204" pitchFamily="34" charset="0"/>
              <a:buChar char="•"/>
            </a:pPr>
            <a:r>
              <a:rPr lang="en-US" b="0" i="0" dirty="0">
                <a:solidFill>
                  <a:srgbClr val="212529"/>
                </a:solidFill>
                <a:effectLst/>
                <a:latin typeface="Open Sans" panose="020B0606030504020204" pitchFamily="34" charset="0"/>
              </a:rPr>
              <a:t>Immunizations (shots)</a:t>
            </a:r>
          </a:p>
          <a:p>
            <a:pPr algn="l">
              <a:buFont typeface="Arial" panose="020B0604020202020204" pitchFamily="34" charset="0"/>
              <a:buChar char="•"/>
            </a:pPr>
            <a:r>
              <a:rPr lang="en-US" b="0" i="0" dirty="0">
                <a:solidFill>
                  <a:srgbClr val="212529"/>
                </a:solidFill>
                <a:effectLst/>
                <a:latin typeface="Open Sans" panose="020B0606030504020204" pitchFamily="34" charset="0"/>
              </a:rPr>
              <a:t>Lab tests, including blood tests, lead levels and urine tests</a:t>
            </a:r>
          </a:p>
          <a:p>
            <a:pPr algn="l">
              <a:buFont typeface="Arial" panose="020B0604020202020204" pitchFamily="34" charset="0"/>
              <a:buChar char="•"/>
            </a:pPr>
            <a:r>
              <a:rPr lang="en-US" b="0" i="0" dirty="0">
                <a:solidFill>
                  <a:srgbClr val="212529"/>
                </a:solidFill>
                <a:effectLst/>
                <a:latin typeface="Open Sans" panose="020B0606030504020204" pitchFamily="34" charset="0"/>
              </a:rPr>
              <a:t>Vision and hearing tests</a:t>
            </a:r>
          </a:p>
          <a:p>
            <a:pPr algn="l">
              <a:buFont typeface="Arial" panose="020B0604020202020204" pitchFamily="34" charset="0"/>
              <a:buChar char="•"/>
            </a:pPr>
            <a:r>
              <a:rPr lang="en-US" b="0" i="0" dirty="0">
                <a:solidFill>
                  <a:srgbClr val="212529"/>
                </a:solidFill>
                <a:effectLst/>
                <a:latin typeface="Open Sans" panose="020B0606030504020204" pitchFamily="34" charset="0"/>
              </a:rPr>
              <a:t>Dental screening</a:t>
            </a:r>
          </a:p>
          <a:p>
            <a:pPr algn="l">
              <a:buFont typeface="Arial" panose="020B0604020202020204" pitchFamily="34" charset="0"/>
              <a:buChar char="•"/>
            </a:pPr>
            <a:r>
              <a:rPr lang="en-US" b="0" i="0" dirty="0">
                <a:solidFill>
                  <a:srgbClr val="212529"/>
                </a:solidFill>
                <a:effectLst/>
                <a:latin typeface="Open Sans" panose="020B0606030504020204" pitchFamily="34" charset="0"/>
              </a:rPr>
              <a:t>Growth measurements</a:t>
            </a:r>
          </a:p>
          <a:p>
            <a:pPr algn="l">
              <a:buFont typeface="Arial" panose="020B0604020202020204" pitchFamily="34" charset="0"/>
              <a:buChar char="•"/>
            </a:pPr>
            <a:r>
              <a:rPr lang="en-US" b="0" i="0" dirty="0">
                <a:solidFill>
                  <a:srgbClr val="212529"/>
                </a:solidFill>
                <a:effectLst/>
                <a:latin typeface="Open Sans" panose="020B0606030504020204" pitchFamily="34" charset="0"/>
              </a:rPr>
              <a:t>Blood pressure check</a:t>
            </a:r>
          </a:p>
          <a:p>
            <a:pPr algn="l">
              <a:buFont typeface="Arial" panose="020B0604020202020204" pitchFamily="34" charset="0"/>
              <a:buChar char="•"/>
            </a:pPr>
            <a:r>
              <a:rPr lang="en-US" b="0" i="0" dirty="0">
                <a:solidFill>
                  <a:srgbClr val="212529"/>
                </a:solidFill>
                <a:effectLst/>
                <a:latin typeface="Open Sans" panose="020B0606030504020204" pitchFamily="34" charset="0"/>
              </a:rPr>
              <a:t>Health and safety education</a:t>
            </a:r>
          </a:p>
          <a:p>
            <a:pPr algn="l">
              <a:buFont typeface="Arial" panose="020B0604020202020204" pitchFamily="34" charset="0"/>
              <a:buChar char="•"/>
            </a:pPr>
            <a:r>
              <a:rPr lang="en-US" b="0" i="0" dirty="0">
                <a:solidFill>
                  <a:srgbClr val="212529"/>
                </a:solidFill>
                <a:effectLst/>
                <a:latin typeface="Open Sans" panose="020B0606030504020204" pitchFamily="34" charset="0"/>
              </a:rPr>
              <a:t>Complete history of your child's health and development</a:t>
            </a:r>
          </a:p>
          <a:p>
            <a:pPr algn="l">
              <a:buFont typeface="Arial" panose="020B0604020202020204" pitchFamily="34" charset="0"/>
              <a:buChar char="•"/>
            </a:pPr>
            <a:r>
              <a:rPr lang="en-US" b="0" i="0" dirty="0">
                <a:solidFill>
                  <a:srgbClr val="212529"/>
                </a:solidFill>
                <a:effectLst/>
                <a:latin typeface="Open Sans" panose="020B0606030504020204" pitchFamily="34" charset="0"/>
              </a:rPr>
              <a:t>Track your child's development and eating habits</a:t>
            </a:r>
          </a:p>
          <a:p>
            <a:pPr algn="l">
              <a:buFont typeface="Arial" panose="020B0604020202020204" pitchFamily="34" charset="0"/>
              <a:buChar char="•"/>
            </a:pPr>
            <a:r>
              <a:rPr lang="en-US" b="0" i="0" dirty="0">
                <a:solidFill>
                  <a:srgbClr val="212529"/>
                </a:solidFill>
                <a:effectLst/>
                <a:latin typeface="Open Sans" panose="020B0606030504020204" pitchFamily="34" charset="0"/>
              </a:rPr>
              <a:t>Referral to a specialist, when medically necessary</a:t>
            </a:r>
          </a:p>
          <a:p>
            <a:pPr algn="l">
              <a:buFont typeface="Arial" panose="020B0604020202020204" pitchFamily="34" charset="0"/>
              <a:buChar char="•"/>
            </a:pPr>
            <a:endParaRPr lang="en-US" b="0" i="0" dirty="0">
              <a:solidFill>
                <a:srgbClr val="212529"/>
              </a:solidFill>
              <a:effectLst/>
              <a:latin typeface="Open Sans" panose="020B0606030504020204" pitchFamily="34" charset="0"/>
            </a:endParaRPr>
          </a:p>
          <a:p>
            <a:pPr rtl="0">
              <a:spcBef>
                <a:spcPts val="1400"/>
              </a:spcBef>
            </a:pPr>
            <a:r>
              <a:rPr lang="en-US" sz="1100" b="0" i="0" u="none" strike="noStrike" dirty="0">
                <a:solidFill>
                  <a:srgbClr val="000000"/>
                </a:solidFill>
                <a:effectLst/>
                <a:latin typeface="Arial" panose="020B0604020202020204" pitchFamily="34" charset="0"/>
              </a:rPr>
              <a:t>Suggested Interventions</a:t>
            </a:r>
            <a:endParaRPr lang="en-US" b="0" dirty="0">
              <a:effectLst/>
            </a:endParaRPr>
          </a:p>
          <a:p>
            <a:pPr rtl="0" fontAlgn="base">
              <a:spcBef>
                <a:spcPts val="1100"/>
              </a:spcBef>
              <a:buFont typeface="+mj-lt"/>
              <a:buAutoNum type="arabicPeriod"/>
            </a:pPr>
            <a:r>
              <a:rPr lang="en-US" sz="1100" b="0" i="0" u="none" strike="noStrike" dirty="0">
                <a:solidFill>
                  <a:srgbClr val="000000"/>
                </a:solidFill>
                <a:effectLst/>
                <a:latin typeface="Arial" panose="020B0604020202020204" pitchFamily="34" charset="0"/>
              </a:rPr>
              <a:t>Improving Access to Care….Mobile Clinics to reach families in rural or underserved areas; Provide transportation vouchers or services to help families get to healthcare appointments; Encourage providers to use Telehealth for WCVs when appropriate; Offer a designated “well-child day” on one weekend per month -- accommodate working parent</a:t>
            </a:r>
          </a:p>
          <a:p>
            <a:pPr rtl="0" fontAlgn="base">
              <a:buFont typeface="+mj-lt"/>
              <a:buAutoNum type="arabicPeriod"/>
            </a:pPr>
            <a:r>
              <a:rPr lang="en-US" sz="1100" b="0" i="0" u="none" strike="noStrike" dirty="0">
                <a:solidFill>
                  <a:srgbClr val="000000"/>
                </a:solidFill>
                <a:effectLst/>
                <a:latin typeface="Arial" panose="020B0604020202020204" pitchFamily="34" charset="0"/>
              </a:rPr>
              <a:t>Enhancing Health Literacy….. Conduct culturally sensitive community outreach &amp; education campaigns to raise awareness about the importance of well-child visits &amp; immunizations</a:t>
            </a:r>
          </a:p>
          <a:p>
            <a:pPr rtl="0" fontAlgn="base">
              <a:buFont typeface="+mj-lt"/>
              <a:buAutoNum type="arabicPeriod"/>
            </a:pPr>
            <a:r>
              <a:rPr lang="en-US" sz="1100" b="0" i="0" u="none" strike="noStrike" dirty="0">
                <a:solidFill>
                  <a:srgbClr val="000000"/>
                </a:solidFill>
                <a:effectLst/>
                <a:latin typeface="Arial" panose="020B0604020202020204" pitchFamily="34" charset="0"/>
              </a:rPr>
              <a:t>Overcoming Cultural and Language Barriers: Web-based Cultural Competence Training for providers to better understand &amp; respect diverse cultural beliefs &amp; practices; Language interpreter services &amp; translated materials to assist non-English speaking families.</a:t>
            </a:r>
          </a:p>
          <a:p>
            <a:pPr rtl="0" fontAlgn="base">
              <a:buFont typeface="+mj-lt"/>
              <a:buAutoNum type="arabicPeriod"/>
            </a:pPr>
            <a:r>
              <a:rPr lang="en-US" sz="1100" b="0" i="0" u="none" strike="noStrike" dirty="0">
                <a:solidFill>
                  <a:srgbClr val="000000"/>
                </a:solidFill>
                <a:effectLst/>
                <a:latin typeface="Arial" panose="020B0604020202020204" pitchFamily="34" charset="0"/>
              </a:rPr>
              <a:t>Implement a patient reminder/call system for members with &gt;2 missed visits (vs relying on provider to use the “Let Us Know” initiative….</a:t>
            </a:r>
          </a:p>
          <a:p>
            <a:pPr rtl="0" fontAlgn="base">
              <a:buFont typeface="+mj-lt"/>
              <a:buAutoNum type="arabicPeriod"/>
            </a:pPr>
            <a:r>
              <a:rPr lang="en-US" sz="1100" b="0" i="0" u="none" strike="noStrike" dirty="0">
                <a:solidFill>
                  <a:srgbClr val="000000"/>
                </a:solidFill>
                <a:effectLst/>
                <a:latin typeface="Arial" panose="020B0604020202020204" pitchFamily="34" charset="0"/>
              </a:rPr>
              <a:t>Encourage providers to assist in member scheduling WCVs by measuring number of sites who schedule next visit before discharge</a:t>
            </a:r>
          </a:p>
          <a:p>
            <a:pPr rtl="0" fontAlgn="base">
              <a:buFont typeface="+mj-lt"/>
              <a:buAutoNum type="arabicPeriod"/>
            </a:pPr>
            <a:r>
              <a:rPr lang="en-US" sz="1100" b="0" i="0" u="none" strike="noStrike" dirty="0" err="1">
                <a:solidFill>
                  <a:srgbClr val="000000"/>
                </a:solidFill>
                <a:effectLst/>
                <a:latin typeface="Arial" panose="020B0604020202020204" pitchFamily="34" charset="0"/>
              </a:rPr>
              <a:t>Reportcard</a:t>
            </a:r>
            <a:endParaRPr lang="en-US" sz="1100" b="0" i="0" u="none" strike="noStrike" dirty="0">
              <a:solidFill>
                <a:srgbClr val="000000"/>
              </a:solidFill>
              <a:effectLst/>
              <a:latin typeface="Arial" panose="020B0604020202020204" pitchFamily="34" charset="0"/>
            </a:endParaRPr>
          </a:p>
          <a:p>
            <a:pPr rtl="0" fontAlgn="base">
              <a:buFont typeface="+mj-lt"/>
              <a:buAutoNum type="arabicPeriod"/>
            </a:pPr>
            <a:r>
              <a:rPr lang="en-US" sz="1100" b="1" i="0" u="sng" strike="noStrike" dirty="0">
                <a:solidFill>
                  <a:srgbClr val="000000"/>
                </a:solidFill>
                <a:effectLst/>
                <a:latin typeface="Arial" panose="020B0604020202020204" pitchFamily="34" charset="0"/>
              </a:rPr>
              <a:t>Strengthening Provider-Related Efforts</a:t>
            </a:r>
            <a:r>
              <a:rPr lang="en-US" sz="1100" b="0" i="0" u="sng" strike="noStrike" dirty="0">
                <a:solidFill>
                  <a:srgbClr val="000000"/>
                </a:solidFill>
                <a:effectLst/>
                <a:latin typeface="Arial" panose="020B0604020202020204" pitchFamily="34" charset="0"/>
              </a:rPr>
              <a:t>: Invest in training and </a:t>
            </a:r>
            <a:r>
              <a:rPr lang="en-US" sz="1100" b="0" i="0" u="sng" strike="noStrike" dirty="0" err="1">
                <a:solidFill>
                  <a:srgbClr val="000000"/>
                </a:solidFill>
                <a:effectLst/>
                <a:latin typeface="Arial" panose="020B0604020202020204" pitchFamily="34" charset="0"/>
              </a:rPr>
              <a:t>supportencourage</a:t>
            </a:r>
            <a:r>
              <a:rPr lang="en-US" sz="1100" b="0" i="0" u="sng" strike="noStrike" dirty="0">
                <a:solidFill>
                  <a:srgbClr val="000000"/>
                </a:solidFill>
                <a:effectLst/>
                <a:latin typeface="Arial" panose="020B0604020202020204" pitchFamily="34" charset="0"/>
              </a:rPr>
              <a:t> providers to build strong, trusting relationships with families and use reminder systems for appointments and immunizations.</a:t>
            </a:r>
            <a:endParaRPr lang="en-US" sz="1100" b="0" i="0" u="none" strike="noStrike" dirty="0">
              <a:solidFill>
                <a:srgbClr val="000000"/>
              </a:solidFill>
              <a:effectLst/>
              <a:latin typeface="Arial" panose="020B0604020202020204" pitchFamily="34" charset="0"/>
            </a:endParaRPr>
          </a:p>
          <a:p>
            <a:pPr rtl="0" fontAlgn="base">
              <a:buFont typeface="+mj-lt"/>
              <a:buAutoNum type="arabicPeriod"/>
            </a:pPr>
            <a:r>
              <a:rPr lang="en-US" sz="1100" b="1" i="0" u="sng" strike="noStrike" dirty="0">
                <a:solidFill>
                  <a:srgbClr val="000000"/>
                </a:solidFill>
                <a:effectLst/>
                <a:latin typeface="Arial" panose="020B0604020202020204" pitchFamily="34" charset="0"/>
              </a:rPr>
              <a:t>Improving Systemic Coordination</a:t>
            </a:r>
            <a:r>
              <a:rPr lang="en-US" sz="1100" b="0" i="0" u="sng" strike="noStrike" dirty="0">
                <a:solidFill>
                  <a:srgbClr val="000000"/>
                </a:solidFill>
                <a:effectLst/>
                <a:latin typeface="Arial" panose="020B0604020202020204" pitchFamily="34" charset="0"/>
              </a:rPr>
              <a:t> with </a:t>
            </a:r>
            <a:r>
              <a:rPr lang="en-US" sz="1100" b="1" i="0" u="sng" strike="noStrike" dirty="0">
                <a:solidFill>
                  <a:srgbClr val="000000"/>
                </a:solidFill>
                <a:effectLst/>
                <a:latin typeface="Arial" panose="020B0604020202020204" pitchFamily="34" charset="0"/>
              </a:rPr>
              <a:t>Enhanced Data Systems</a:t>
            </a:r>
            <a:r>
              <a:rPr lang="en-US" sz="1100" b="0" i="0" u="sng" strike="noStrike" dirty="0">
                <a:solidFill>
                  <a:srgbClr val="000000"/>
                </a:solidFill>
                <a:effectLst/>
                <a:latin typeface="Arial" panose="020B0604020202020204" pitchFamily="34" charset="0"/>
              </a:rPr>
              <a:t>: Improve data management systems to ensure members are screened regularly for SDOHs and appropriate referrals and resources are provided when they screen positive; allows tracking to see if access assistance still needed/additional help needed</a:t>
            </a:r>
          </a:p>
          <a:p>
            <a:pPr marL="342900" indent="-342900">
              <a:lnSpc>
                <a:spcPct val="120000"/>
              </a:lnSpc>
              <a:spcBef>
                <a:spcPts val="400"/>
              </a:spcBef>
              <a:buFont typeface="Arial" panose="020B0604020202020204" pitchFamily="34" charset="0"/>
              <a:buChar char="•"/>
            </a:pPr>
            <a:r>
              <a:rPr lang="en-US" u="sng" dirty="0"/>
              <a:t>to support HEDIS and other quality measures, the collection of SDOH, and identification of members in need of outreach or additional health services</a:t>
            </a:r>
          </a:p>
          <a:p>
            <a:pPr marL="685800" lvl="1" indent="-457200">
              <a:lnSpc>
                <a:spcPct val="120000"/>
              </a:lnSpc>
              <a:spcBef>
                <a:spcPts val="400"/>
              </a:spcBef>
              <a:buFont typeface="Arial" panose="020B0604020202020204" pitchFamily="34" charset="0"/>
              <a:buChar char="•"/>
            </a:pPr>
            <a:r>
              <a:rPr lang="en-US" u="sng" dirty="0"/>
              <a:t>→ To build and report a comprehensive assessment of population health &amp; performance on HEDIS measures; To reward our providers who provide comprehensive care; To drive appropriate, preventive, and routine patient care. • To identify population-level opportunities for quality improvement to report data to the NCQA, Centers for Medicare &amp; Medicaid Services (CMS), and other accrediting agencies.  The exchange of standard supplemental data allows AmeriHealth Caritas Louisiana’s plans the ability to identify gaps and develop programs and interventions to help increase HEDIS compliance and improve health outcomes as well as allowing providers to demonstrate their commitment to delivering quality care</a:t>
            </a:r>
            <a:endParaRPr lang="en-US" dirty="0"/>
          </a:p>
        </p:txBody>
      </p:sp>
      <p:sp>
        <p:nvSpPr>
          <p:cNvPr id="4" name="Slide Number Placeholder 3">
            <a:extLst>
              <a:ext uri="{FF2B5EF4-FFF2-40B4-BE49-F238E27FC236}">
                <a16:creationId xmlns:a16="http://schemas.microsoft.com/office/drawing/2014/main" id="{E1A5FB96-D00D-05FE-5CC2-1AD94BFA6E73}"/>
              </a:ext>
            </a:extLst>
          </p:cNvPr>
          <p:cNvSpPr>
            <a:spLocks noGrp="1"/>
          </p:cNvSpPr>
          <p:nvPr>
            <p:ph type="sldNum" sz="quarter" idx="5"/>
          </p:nvPr>
        </p:nvSpPr>
        <p:spPr/>
        <p:txBody>
          <a:bodyPr/>
          <a:lstStyle/>
          <a:p>
            <a:fld id="{B23A362C-793D-B84A-BD32-FF983896A394}" type="slidenum">
              <a:rPr lang="en-US" smtClean="0"/>
              <a:t>6</a:t>
            </a:fld>
            <a:endParaRPr lang="en-US"/>
          </a:p>
        </p:txBody>
      </p:sp>
    </p:spTree>
    <p:extLst>
      <p:ext uri="{BB962C8B-B14F-4D97-AF65-F5344CB8AC3E}">
        <p14:creationId xmlns:p14="http://schemas.microsoft.com/office/powerpoint/2010/main" val="380841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Able to address specific needs for each family and barriers preventing them from completing well child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Cambria" panose="02040503050406030204" pitchFamily="18" charset="0"/>
              </a:rPr>
              <a:t>Caregivers and clinicians identified similar important aspects of well-child visits: immunizations, detection of disease, and monitoring of growth and development. Both groups identified similar barriers to attendance: transportation, difficulty taking time off from work, child care, and other social stressors.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122695D1-198C-DA4A-8B26-F55028516712}" type="slidenum">
              <a:rPr lang="en-US" smtClean="0"/>
              <a:t>7</a:t>
            </a:fld>
            <a:endParaRPr lang="en-US"/>
          </a:p>
        </p:txBody>
      </p:sp>
    </p:spTree>
    <p:extLst>
      <p:ext uri="{BB962C8B-B14F-4D97-AF65-F5344CB8AC3E}">
        <p14:creationId xmlns:p14="http://schemas.microsoft.com/office/powerpoint/2010/main" val="79716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NCQA HEDIS RATES FROM 2022 ARE FOR MEDICAID HMOs ONLY (comparable to our population). ** Commercial HMO and PPO data from NCQA show compliance rates between 79%-81% for W15 and 86%-88% for W30</a:t>
            </a:r>
          </a:p>
          <a:p>
            <a:endParaRPr lang="en-US" b="1" dirty="0"/>
          </a:p>
          <a:p>
            <a:r>
              <a:rPr lang="en-US" b="1" dirty="0"/>
              <a:t>Compliance rates for the first 15 months (≥6 visits) and 15-30 months (≥2 visits)</a:t>
            </a:r>
            <a:endParaRPr lang="en-US" dirty="0"/>
          </a:p>
          <a:p>
            <a:r>
              <a:rPr lang="en-US" b="1" dirty="0"/>
              <a:t>Key Points for the Slide:</a:t>
            </a:r>
          </a:p>
          <a:p>
            <a:pPr>
              <a:buFont typeface="+mj-lt"/>
              <a:buAutoNum type="arabicPeriod"/>
            </a:pPr>
            <a:r>
              <a:rPr lang="en-US" b="1" dirty="0"/>
              <a:t>Compliance by Age Group</a:t>
            </a:r>
            <a:r>
              <a:rPr lang="en-US" dirty="0"/>
              <a:t>:</a:t>
            </a:r>
          </a:p>
          <a:p>
            <a:pPr marL="742950" lvl="1" indent="-285750">
              <a:buFont typeface="+mj-lt"/>
              <a:buAutoNum type="arabicPeriod"/>
            </a:pPr>
            <a:r>
              <a:rPr lang="en-US" dirty="0"/>
              <a:t>Compliance for </a:t>
            </a:r>
            <a:r>
              <a:rPr lang="en-US" b="1" dirty="0"/>
              <a:t>0-14 months</a:t>
            </a:r>
            <a:r>
              <a:rPr lang="en-US" dirty="0"/>
              <a:t> (W15 criteria: ≥6 visits).</a:t>
            </a:r>
          </a:p>
          <a:p>
            <a:pPr marL="742950" lvl="1" indent="-285750">
              <a:buFont typeface="+mj-lt"/>
              <a:buAutoNum type="arabicPeriod"/>
            </a:pPr>
            <a:r>
              <a:rPr lang="en-US" dirty="0"/>
              <a:t>Compliance for </a:t>
            </a:r>
            <a:r>
              <a:rPr lang="en-US" b="1" dirty="0"/>
              <a:t>15-30 months</a:t>
            </a:r>
            <a:r>
              <a:rPr lang="en-US" dirty="0"/>
              <a:t> (W30 criteria: ≥2 visits).</a:t>
            </a:r>
          </a:p>
          <a:p>
            <a:pPr>
              <a:buFont typeface="+mj-lt"/>
              <a:buAutoNum type="arabicPeriod"/>
            </a:pPr>
            <a:r>
              <a:rPr lang="en-US" b="1" dirty="0"/>
              <a:t>Performance Insights</a:t>
            </a:r>
            <a:r>
              <a:rPr lang="en-US" dirty="0"/>
              <a:t>:</a:t>
            </a:r>
          </a:p>
          <a:p>
            <a:pPr marL="742950" lvl="1" indent="-285750">
              <a:buFont typeface="+mj-lt"/>
              <a:buAutoNum type="arabicPeriod"/>
            </a:pPr>
            <a:r>
              <a:rPr lang="en-US" dirty="0"/>
              <a:t>Overall much lower compliance in 2022: COVID-19?</a:t>
            </a:r>
          </a:p>
          <a:p>
            <a:pPr marL="742950" lvl="1" indent="-285750">
              <a:buFont typeface="+mj-lt"/>
              <a:buAutoNum type="arabicPeriod"/>
            </a:pPr>
            <a:r>
              <a:rPr lang="en-US" dirty="0"/>
              <a:t>For W15: +39 pts from ‘22 to ‘23, then -2 pts '24</a:t>
            </a:r>
          </a:p>
          <a:p>
            <a:pPr marL="742950" lvl="1" indent="-285750">
              <a:buFont typeface="+mj-lt"/>
              <a:buAutoNum type="arabicPeriod"/>
            </a:pPr>
            <a:r>
              <a:rPr lang="en-US" dirty="0"/>
              <a:t>For W30: +21 pts from ‘22 to ‘23, +1 to ‘24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1" u="none" strike="noStrike" cap="none" normalizeH="0" baseline="0" dirty="0">
              <a:ln>
                <a:noFill/>
              </a:ln>
              <a:solidFill>
                <a:srgbClr val="000000"/>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C77B4"/>
                </a:solidFill>
                <a:effectLst/>
                <a:latin typeface="Arial Narrow" panose="020B0604020202020204" pitchFamily="34" charset="0"/>
              </a:rPr>
              <a:t>2024 Quality Rating System</a:t>
            </a:r>
            <a:r>
              <a:rPr lang="en-US" dirty="0">
                <a:solidFill>
                  <a:srgbClr val="1C77B4"/>
                </a:solidFill>
                <a:latin typeface="Arial Narrow" panose="020B0604020202020204" pitchFamily="34" charset="0"/>
              </a:rPr>
              <a:t> </a:t>
            </a:r>
            <a:r>
              <a:rPr lang="en-US" b="1" dirty="0">
                <a:solidFill>
                  <a:srgbClr val="1C77B4"/>
                </a:solidFill>
                <a:effectLst/>
                <a:latin typeface="Arial Narrow" panose="020B0604020202020204" pitchFamily="34" charset="0"/>
              </a:rPr>
              <a:t>Measure Technical Specifications. </a:t>
            </a:r>
            <a:r>
              <a:rPr lang="en-US" b="1" dirty="0">
                <a:solidFill>
                  <a:srgbClr val="1C77B4"/>
                </a:solidFill>
                <a:effectLst/>
                <a:latin typeface="Arial Narrow" panose="020B0604020202020204" pitchFamily="34" charset="0"/>
                <a:hlinkClick r:id="rId3"/>
              </a:rPr>
              <a:t>https://www.cms.gov/files/document/2024-qrs-measure-technical-specifications.pdf</a:t>
            </a:r>
            <a:endParaRPr lang="en-US" b="1" dirty="0">
              <a:solidFill>
                <a:srgbClr val="1C77B4"/>
              </a:solidFill>
              <a:effectLst/>
              <a:latin typeface="Arial Narrow" panose="020B0604020202020204" pitchFamily="34" charset="0"/>
            </a:endParaRPr>
          </a:p>
          <a:p>
            <a:endParaRPr lang="en-US" b="1" dirty="0">
              <a:solidFill>
                <a:srgbClr val="1C77B4"/>
              </a:solidFill>
              <a:effectLst/>
              <a:latin typeface="Arial Narrow" panose="020B0604020202020204" pitchFamily="34" charset="0"/>
            </a:endParaRPr>
          </a:p>
          <a:p>
            <a:r>
              <a:rPr lang="en-US" dirty="0">
                <a:solidFill>
                  <a:srgbClr val="1C77B4"/>
                </a:solidFill>
                <a:effectLst/>
                <a:latin typeface="Arial Narrow" panose="020B0604020202020204" pitchFamily="34" charset="0"/>
                <a:hlinkClick r:id="rId4"/>
              </a:rPr>
              <a:t>NCQA National Data. https://www.ncqa.org/hedis/measures/child-and-adolescent-well-care-visits/</a:t>
            </a:r>
            <a:endParaRPr lang="en-US" b="1" dirty="0">
              <a:solidFill>
                <a:srgbClr val="1C77B4"/>
              </a:solidFill>
              <a:latin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cap="none" normalizeH="0" baseline="0" dirty="0">
                <a:ln>
                  <a:noFill/>
                </a:ln>
                <a:solidFill>
                  <a:srgbClr val="000000"/>
                </a:solidFill>
                <a:effectLst/>
                <a:cs typeface="Arial" panose="020B0604020202020204" pitchFamily="34" charset="0"/>
              </a:rPr>
              <a:t>This State of Healthcare Quality Report classifies health plans differently than NCQA’s Quality Compass. HMO corresponds to All LOBs (excluding PPO and EPO) within Quality Compass. PPO corresponds to PPO and EPO within Quality Compass.</a:t>
            </a:r>
            <a:endParaRPr kumimoji="0" lang="en-US" altLang="en-US" sz="2800" b="0" i="1"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fld id="{B23A362C-793D-B84A-BD32-FF983896A394}" type="slidenum">
              <a:rPr lang="en-US" smtClean="0"/>
              <a:t>8</a:t>
            </a:fld>
            <a:endParaRPr lang="en-US"/>
          </a:p>
        </p:txBody>
      </p:sp>
    </p:spTree>
    <p:extLst>
      <p:ext uri="{BB962C8B-B14F-4D97-AF65-F5344CB8AC3E}">
        <p14:creationId xmlns:p14="http://schemas.microsoft.com/office/powerpoint/2010/main" val="136001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2DBE-7713-BAB6-FAB4-7520B543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A12E8-36B5-470E-2FEB-4168F9F62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9EF56-9C85-0F13-9978-76732FBBBBF3}"/>
              </a:ext>
            </a:extLst>
          </p:cNvPr>
          <p:cNvSpPr>
            <a:spLocks noGrp="1"/>
          </p:cNvSpPr>
          <p:nvPr>
            <p:ph type="body" idx="1"/>
          </p:nvPr>
        </p:nvSpPr>
        <p:spPr/>
        <p:txBody>
          <a:bodyPr/>
          <a:lstStyle/>
          <a:p>
            <a:r>
              <a:rPr lang="en-US" b="1" dirty="0"/>
              <a:t>The measure includes children who turned 15 months old during the measurement year and shows how many of these children had from 0 to 6+ well-child visits with a primary care provider during their first 15 months of life. </a:t>
            </a:r>
          </a:p>
          <a:p>
            <a:endParaRPr lang="en-US" b="1" dirty="0"/>
          </a:p>
          <a:p>
            <a:r>
              <a:rPr lang="en-US" b="1" dirty="0"/>
              <a:t>Trend of Improvement: Large increase in compliance from 2022 to 2023 </a:t>
            </a:r>
            <a:r>
              <a:rPr lang="en-US" dirty="0"/>
              <a:t>(+42 percentage points), maintained high rates into 2024 with a slight decline in compliance in 2024 (-2 percentage points). </a:t>
            </a:r>
          </a:p>
          <a:p>
            <a:r>
              <a:rPr lang="en-US" dirty="0"/>
              <a:t>→ Suggests </a:t>
            </a:r>
            <a:r>
              <a:rPr lang="en-US" b="1" dirty="0"/>
              <a:t>effective interventions / policy changes during this period.</a:t>
            </a:r>
          </a:p>
          <a:p>
            <a:endParaRPr lang="en-US" b="1" dirty="0"/>
          </a:p>
          <a:p>
            <a:r>
              <a:rPr lang="en-US" b="1" dirty="0"/>
              <a:t>Opportunity for Focus</a:t>
            </a:r>
            <a:r>
              <a:rPr lang="en-US" dirty="0"/>
              <a:t>: Continued focus on moving individuals from the 4-5 visit categories into compliance (≥6 visits) could yield a higher overall compliance rate.</a:t>
            </a:r>
          </a:p>
          <a:p>
            <a:endParaRPr lang="en-US" dirty="0"/>
          </a:p>
          <a:p>
            <a:r>
              <a:rPr lang="en-US" dirty="0"/>
              <a:t>*****AAP RETROSPECTIVE COHORT:</a:t>
            </a:r>
          </a:p>
          <a:p>
            <a:pPr marL="171450" indent="-171450">
              <a:buFont typeface="Arial" panose="020B0604020202020204" pitchFamily="34" charset="0"/>
              <a:buChar char="•"/>
            </a:pPr>
            <a:r>
              <a:rPr lang="en-US" dirty="0"/>
              <a:t>Cohort: 77% publicly insured, 14% uninsured</a:t>
            </a:r>
          </a:p>
          <a:p>
            <a:pPr marL="171450" indent="-171450">
              <a:buFont typeface="Arial" panose="020B0604020202020204" pitchFamily="34" charset="0"/>
              <a:buChar char="•"/>
            </a:pPr>
            <a:r>
              <a:rPr lang="en-US" dirty="0"/>
              <a:t>MOST FREQUENTLY MISSED VISITS = 15- &amp; 18-MONTHS</a:t>
            </a:r>
          </a:p>
          <a:p>
            <a:pPr marL="171450" indent="-171450">
              <a:buFont typeface="Arial" panose="020B0604020202020204" pitchFamily="34" charset="0"/>
              <a:buChar char="•"/>
            </a:pPr>
            <a:r>
              <a:rPr lang="en-US" dirty="0"/>
              <a:t>MOST FREQUENTLY ATTENDED = 2-, 4-, 6- MONTHS</a:t>
            </a:r>
          </a:p>
          <a:p>
            <a:pPr marL="171450" indent="-171450">
              <a:buFont typeface="Arial" panose="020B0604020202020204" pitchFamily="34" charset="0"/>
              <a:buChar char="•"/>
            </a:pPr>
            <a:r>
              <a:rPr lang="en-US" dirty="0"/>
              <a:t>Publicly- &amp; un-insured (vs privately insured) </a:t>
            </a:r>
            <a:r>
              <a:rPr lang="en-US" dirty="0">
                <a:effectLst/>
                <a:latin typeface="Open Sans" panose="020B0606030504020204" pitchFamily="34" charset="0"/>
              </a:rPr>
              <a:t>had higher odds of missing WCVs;</a:t>
            </a:r>
          </a:p>
          <a:p>
            <a:pPr marL="171450" indent="-171450">
              <a:buFont typeface="Arial" panose="020B0604020202020204" pitchFamily="34" charset="0"/>
              <a:buChar char="•"/>
            </a:pPr>
            <a:r>
              <a:rPr lang="en-US" b="1" dirty="0">
                <a:effectLst/>
                <a:latin typeface="Open Sans" panose="020B0606030504020204" pitchFamily="34" charset="0"/>
              </a:rPr>
              <a:t>Hispanic &amp; Asian American (vs non-Hispanic white) patients had higher odds of attending WCVs.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303235"/>
                </a:solidFill>
                <a:effectLst/>
                <a:latin typeface="Open Sans" panose="020B0606030504020204" pitchFamily="34" charset="0"/>
              </a:rPr>
              <a:t>Wolf, et al.</a:t>
            </a:r>
            <a:r>
              <a:rPr lang="en-US" b="0" i="0" u="none" strike="noStrike" dirty="0">
                <a:solidFill>
                  <a:srgbClr val="1A1A1A"/>
                </a:solidFill>
                <a:effectLst/>
                <a:latin typeface="Open Sans" panose="020B0606030504020204" pitchFamily="34" charset="0"/>
              </a:rPr>
              <a:t> </a:t>
            </a:r>
            <a:r>
              <a:rPr lang="en-US" b="0" i="0" dirty="0">
                <a:solidFill>
                  <a:srgbClr val="303235"/>
                </a:solidFill>
                <a:effectLst/>
                <a:latin typeface="Alegreya Sans"/>
              </a:rPr>
              <a:t>Gaps in Well-Child Care Attendance Among Primary Care Clinics Serving Low-Income Families. </a:t>
            </a:r>
            <a:r>
              <a:rPr lang="en-US" b="0" i="1" dirty="0">
                <a:solidFill>
                  <a:srgbClr val="1A1A1A"/>
                </a:solidFill>
                <a:effectLst/>
                <a:latin typeface="Open Sans" panose="020B0606030504020204" pitchFamily="34" charset="0"/>
              </a:rPr>
              <a:t>Pediatrics</a:t>
            </a:r>
            <a:r>
              <a:rPr lang="en-US" b="0" i="0" dirty="0">
                <a:solidFill>
                  <a:srgbClr val="1A1A1A"/>
                </a:solidFill>
                <a:effectLst/>
                <a:latin typeface="Open Sans" panose="020B0606030504020204" pitchFamily="34" charset="0"/>
              </a:rPr>
              <a:t> (2018) 142 (5): e20174019. </a:t>
            </a:r>
            <a:r>
              <a:rPr lang="en-US" b="0" i="0" u="none" strike="noStrike" dirty="0">
                <a:solidFill>
                  <a:srgbClr val="303235"/>
                </a:solidFill>
                <a:effectLst/>
                <a:latin typeface="Open Sans" panose="020B0606030504020204" pitchFamily="34" charset="0"/>
                <a:hlinkClick r:id="rId3"/>
              </a:rPr>
              <a:t>https://doi.org/10.1542/peds.2017-4019</a:t>
            </a:r>
            <a:endParaRPr lang="en-US" b="0" i="0" dirty="0">
              <a:solidFill>
                <a:srgbClr val="1A1A1A"/>
              </a:solidFill>
              <a:effectLst/>
              <a:latin typeface="Open Sans" panose="020B0606030504020204" pitchFamily="34" charset="0"/>
            </a:endParaRPr>
          </a:p>
          <a:p>
            <a:pPr marL="171450" indent="-171450">
              <a:buFont typeface="Arial" panose="020B0604020202020204" pitchFamily="34" charset="0"/>
              <a:buChar char="•"/>
            </a:pPr>
            <a:endParaRPr lang="en-US" b="1" dirty="0">
              <a:effectLst/>
              <a:latin typeface="Open Sans" panose="020B0606030504020204" pitchFamily="34" charset="0"/>
            </a:endParaRPr>
          </a:p>
          <a:p>
            <a:br>
              <a:rPr lang="en-US" dirty="0"/>
            </a:br>
            <a:r>
              <a:rPr lang="en-US" dirty="0"/>
              <a:t> </a:t>
            </a:r>
          </a:p>
        </p:txBody>
      </p:sp>
      <p:sp>
        <p:nvSpPr>
          <p:cNvPr id="4" name="Slide Number Placeholder 3">
            <a:extLst>
              <a:ext uri="{FF2B5EF4-FFF2-40B4-BE49-F238E27FC236}">
                <a16:creationId xmlns:a16="http://schemas.microsoft.com/office/drawing/2014/main" id="{3045B412-B9E6-1D69-52C4-5AD297A2D115}"/>
              </a:ext>
            </a:extLst>
          </p:cNvPr>
          <p:cNvSpPr>
            <a:spLocks noGrp="1"/>
          </p:cNvSpPr>
          <p:nvPr>
            <p:ph type="sldNum" sz="quarter" idx="5"/>
          </p:nvPr>
        </p:nvSpPr>
        <p:spPr/>
        <p:txBody>
          <a:bodyPr/>
          <a:lstStyle/>
          <a:p>
            <a:fld id="{B23A362C-793D-B84A-BD32-FF983896A394}" type="slidenum">
              <a:rPr lang="en-US" smtClean="0"/>
              <a:t>9</a:t>
            </a:fld>
            <a:endParaRPr lang="en-US"/>
          </a:p>
        </p:txBody>
      </p:sp>
    </p:spTree>
    <p:extLst>
      <p:ext uri="{BB962C8B-B14F-4D97-AF65-F5344CB8AC3E}">
        <p14:creationId xmlns:p14="http://schemas.microsoft.com/office/powerpoint/2010/main" val="1219606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6B54D-4FCE-2C00-922E-E8677241D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6F275-4AB6-DD98-2039-548A075DE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5E392-98C0-4435-BAAA-CABB7DD814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Region 5, Region 7, Region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1. Overall Trends by Measure</a:t>
            </a:r>
          </a:p>
          <a:p>
            <a:r>
              <a:rPr lang="en-US" b="1" dirty="0"/>
              <a:t>W15 (0-14 months)</a:t>
            </a:r>
          </a:p>
          <a:p>
            <a:pPr>
              <a:buFont typeface="Arial" panose="020B0604020202020204" pitchFamily="34" charset="0"/>
              <a:buChar char="•"/>
            </a:pPr>
            <a:r>
              <a:rPr lang="en-US" b="1" dirty="0"/>
              <a:t>Improvement Across Years</a:t>
            </a:r>
            <a:r>
              <a:rPr lang="en-US" dirty="0"/>
              <a:t>: Most regions show an increasing trend in compliance from 2022 to 2024, with the largest jumps typically occurring between 2022 and 2023.</a:t>
            </a:r>
          </a:p>
          <a:p>
            <a:pPr>
              <a:buFont typeface="Arial" panose="020B0604020202020204" pitchFamily="34" charset="0"/>
              <a:buChar char="•"/>
            </a:pPr>
            <a:r>
              <a:rPr lang="en-US" b="1" dirty="0"/>
              <a:t>Low Performers</a:t>
            </a:r>
            <a:r>
              <a:rPr lang="en-US" dirty="0"/>
              <a:t>: Regions 5, 8, and 9 tend to have lower compliance in W15, particularly in 2022 and 2024.</a:t>
            </a:r>
          </a:p>
          <a:p>
            <a:pPr>
              <a:buFont typeface="Arial" panose="020B0604020202020204" pitchFamily="34" charset="0"/>
              <a:buChar char="•"/>
            </a:pPr>
            <a:r>
              <a:rPr lang="en-US" b="1" dirty="0"/>
              <a:t>Consistent High Performers</a:t>
            </a:r>
            <a:r>
              <a:rPr lang="en-US" dirty="0"/>
              <a:t>: Regions 4 and 6 show relatively higher compliance consistently across all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Region 5, Region 7, Region 8</a:t>
            </a:r>
          </a:p>
          <a:p>
            <a:r>
              <a:rPr lang="en-US" b="1" dirty="0"/>
              <a:t>W30 (15-30 months)</a:t>
            </a:r>
          </a:p>
          <a:p>
            <a:pPr>
              <a:buFont typeface="Arial" panose="020B0604020202020204" pitchFamily="34" charset="0"/>
              <a:buChar char="•"/>
            </a:pPr>
            <a:r>
              <a:rPr lang="en-US" b="1" dirty="0"/>
              <a:t>Higher Compliance Overall</a:t>
            </a:r>
            <a:r>
              <a:rPr lang="en-US" dirty="0"/>
              <a:t>: Compliance rates for W30 are generally higher than for W15, likely due to fewer required visits (2 instead of 6).</a:t>
            </a:r>
          </a:p>
          <a:p>
            <a:pPr>
              <a:buFont typeface="Arial" panose="020B0604020202020204" pitchFamily="34" charset="0"/>
              <a:buChar char="•"/>
            </a:pPr>
            <a:r>
              <a:rPr lang="en-US" b="1" dirty="0"/>
              <a:t>Low Performers</a:t>
            </a:r>
            <a:r>
              <a:rPr lang="en-US" dirty="0"/>
              <a:t>: Region 8 consistently has the lowest compliance in W30 across all years, particularly in 2022 (31%).</a:t>
            </a:r>
          </a:p>
          <a:p>
            <a:pPr>
              <a:buFont typeface="Arial" panose="020B0604020202020204" pitchFamily="34" charset="0"/>
              <a:buChar char="•"/>
            </a:pPr>
            <a:r>
              <a:rPr lang="en-US" b="1" dirty="0"/>
              <a:t>High Performers</a:t>
            </a:r>
            <a:r>
              <a:rPr lang="en-US" dirty="0"/>
              <a:t>: Regions 2 and 4 lead compliance for W30, with Region 4 reaching 80% compliance in 2024.</a:t>
            </a:r>
          </a:p>
          <a:p>
            <a:endParaRPr lang="en-US" dirty="0"/>
          </a:p>
          <a:p>
            <a:r>
              <a:rPr lang="en-US" b="1" dirty="0"/>
              <a:t>Key Observations</a:t>
            </a:r>
          </a:p>
          <a:p>
            <a:pPr>
              <a:buFont typeface="+mj-lt"/>
              <a:buAutoNum type="arabicPeriod"/>
            </a:pPr>
            <a:r>
              <a:rPr lang="en-US" b="1" dirty="0"/>
              <a:t>Compliance Gaps</a:t>
            </a:r>
            <a:r>
              <a:rPr lang="en-US" dirty="0"/>
              <a:t>:</a:t>
            </a:r>
          </a:p>
          <a:p>
            <a:pPr marL="742950" lvl="1" indent="-285750">
              <a:buFont typeface="+mj-lt"/>
              <a:buAutoNum type="arabicPeriod"/>
            </a:pPr>
            <a:r>
              <a:rPr lang="en-US" dirty="0"/>
              <a:t>W15 compliance shows greater variation across regions, suggesting disparities in early well-child visit adherence.</a:t>
            </a:r>
          </a:p>
          <a:p>
            <a:pPr marL="742950" lvl="1" indent="-285750">
              <a:buFont typeface="+mj-lt"/>
              <a:buAutoNum type="arabicPeriod"/>
            </a:pPr>
            <a:r>
              <a:rPr lang="en-US" dirty="0"/>
              <a:t>W30 compliance is more consistent but still highlights a gap in Region 8's performance.</a:t>
            </a:r>
          </a:p>
          <a:p>
            <a:pPr>
              <a:buFont typeface="+mj-lt"/>
              <a:buAutoNum type="arabicPeriod"/>
            </a:pPr>
            <a:r>
              <a:rPr lang="en-US" b="1" dirty="0"/>
              <a:t>Improvement Areas</a:t>
            </a:r>
            <a:r>
              <a:rPr lang="en-US" dirty="0"/>
              <a:t>:</a:t>
            </a:r>
          </a:p>
          <a:p>
            <a:pPr marL="742950" lvl="1" indent="-285750">
              <a:buFont typeface="+mj-lt"/>
              <a:buAutoNum type="arabicPeriod"/>
            </a:pPr>
            <a:r>
              <a:rPr lang="en-US" dirty="0"/>
              <a:t>Regions 5, 8, and 9 should be prioritized for intervention to improve W15 compliance.</a:t>
            </a:r>
          </a:p>
          <a:p>
            <a:pPr marL="742950" lvl="1" indent="-285750">
              <a:buFont typeface="+mj-lt"/>
              <a:buAutoNum type="arabicPeriod"/>
            </a:pPr>
            <a:r>
              <a:rPr lang="en-US" dirty="0"/>
              <a:t>For W30, efforts to improve compliance in Regions 7 and 8 could help reduce gaps.</a:t>
            </a:r>
          </a:p>
          <a:p>
            <a:pPr>
              <a:buFont typeface="+mj-lt"/>
              <a:buAutoNum type="arabicPeriod"/>
            </a:pPr>
            <a:r>
              <a:rPr lang="en-US" b="1" dirty="0"/>
              <a:t>Strong Performers</a:t>
            </a:r>
            <a:r>
              <a:rPr lang="en-US" dirty="0"/>
              <a:t>:</a:t>
            </a:r>
          </a:p>
          <a:p>
            <a:pPr marL="742950" lvl="1" indent="-285750">
              <a:buFont typeface="+mj-lt"/>
              <a:buAutoNum type="arabicPeriod"/>
            </a:pPr>
            <a:r>
              <a:rPr lang="en-US" dirty="0"/>
              <a:t>Regions 2, 4, and 6 show consistently high compliance across both measures and years, providing potential best practices for other regions to emulate.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35CB32B-9C81-8818-60CE-D315F1F870F9}"/>
              </a:ext>
            </a:extLst>
          </p:cNvPr>
          <p:cNvSpPr>
            <a:spLocks noGrp="1"/>
          </p:cNvSpPr>
          <p:nvPr>
            <p:ph type="sldNum" sz="quarter" idx="5"/>
          </p:nvPr>
        </p:nvSpPr>
        <p:spPr/>
        <p:txBody>
          <a:bodyPr/>
          <a:lstStyle/>
          <a:p>
            <a:fld id="{B23A362C-793D-B84A-BD32-FF983896A394}" type="slidenum">
              <a:rPr lang="en-US" smtClean="0"/>
              <a:t>10</a:t>
            </a:fld>
            <a:endParaRPr lang="en-US"/>
          </a:p>
        </p:txBody>
      </p:sp>
    </p:spTree>
    <p:extLst>
      <p:ext uri="{BB962C8B-B14F-4D97-AF65-F5344CB8AC3E}">
        <p14:creationId xmlns:p14="http://schemas.microsoft.com/office/powerpoint/2010/main" val="47054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12/9/24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324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12/9/24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65342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12/9/24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53800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12/9/24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49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12/9/24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89783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12/9/24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49717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12/9/24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5254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12/9/24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0199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12/9/24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4486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12/9/24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316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12/9/24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93611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12/9/24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18200286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50" r:id="rId6"/>
    <p:sldLayoutId id="2147483845" r:id="rId7"/>
    <p:sldLayoutId id="2147483846" r:id="rId8"/>
    <p:sldLayoutId id="2147483847" r:id="rId9"/>
    <p:sldLayoutId id="2147483849" r:id="rId10"/>
    <p:sldLayoutId id="2147483848"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ncqa.org/hedis/measures/child-and-adolescent-well-care-visits/" TargetMode="External"/><Relationship Id="rId3" Type="http://schemas.openxmlformats.org/officeDocument/2006/relationships/hyperlink" Target="https://www.aap.org/en/practice-management/bright-futures" TargetMode="External"/><Relationship Id="rId7" Type="http://schemas.openxmlformats.org/officeDocument/2006/relationships/hyperlink" Target="https://www.cdc.gov/vaccines/parents/schedules/index.htm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analytics.la.gov/t/LDH/views/SchoolImmunizationDashboard/Kindergarten" TargetMode="External"/><Relationship Id="rId5" Type="http://schemas.openxmlformats.org/officeDocument/2006/relationships/hyperlink" Target="https://www.medicaid.gov/medicaid/quality-of-care/quality-improvement-initiatives/well-child-care/index.html#:~:text=Improving%20Infant%20Well%2DChild%20Visits&amp;text=The%20American%20Academy%20of%20Pediatrics,and%20care%20coordination%20as%20needed.&amp;text=When%20children%20receive%20the%20recommended,to%20visit%20the%20emergency%20department.&amp;text=However%2C%20many%20infants%20do%20not,ages%200%20to%2015%20months.&amp;text=For%20more%20information%20on%20these,@cms.hhs.gov." TargetMode="External"/><Relationship Id="rId10" Type="http://schemas.openxmlformats.org/officeDocument/2006/relationships/hyperlink" Target="https://www.medicaid.gov/medicaid/quality-of-care/quality-improvement-initiatives/well-child-care/index.html#iwc" TargetMode="External"/><Relationship Id="rId4" Type="http://schemas.openxmlformats.org/officeDocument/2006/relationships/hyperlink" Target="https://www.healthychildren.org/English/family-life/health-management/Pages/Well-Child-Care-A-Check-Up-for-Success.aspx" TargetMode="External"/><Relationship Id="rId9" Type="http://schemas.openxmlformats.org/officeDocument/2006/relationships/hyperlink" Target="https://doi.org/10.1542/peds.2017-4019"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32274B4-B001-4088-B01D-E6999509E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099AF86A-FA00-2C57-03EF-24DC02F418DE}"/>
              </a:ext>
            </a:extLst>
          </p:cNvPr>
          <p:cNvSpPr>
            <a:spLocks noGrp="1"/>
          </p:cNvSpPr>
          <p:nvPr>
            <p:ph type="ctrTitle"/>
          </p:nvPr>
        </p:nvSpPr>
        <p:spPr>
          <a:xfrm>
            <a:off x="135925" y="988447"/>
            <a:ext cx="4816627" cy="2749476"/>
          </a:xfrm>
        </p:spPr>
        <p:txBody>
          <a:bodyPr>
            <a:noAutofit/>
          </a:bodyPr>
          <a:lstStyle/>
          <a:p>
            <a:pPr>
              <a:lnSpc>
                <a:spcPct val="150000"/>
              </a:lnSpc>
            </a:pPr>
            <a:r>
              <a:rPr lang="en-US" sz="4000" dirty="0">
                <a:ln w="0">
                  <a:solidFill>
                    <a:schemeClr val="accent6">
                      <a:lumMod val="75000"/>
                    </a:schemeClr>
                  </a:solidFill>
                </a:ln>
                <a:effectLst>
                  <a:outerShdw blurRad="38100" dist="19050" dir="2700000" algn="tl" rotWithShape="0">
                    <a:schemeClr val="dk1">
                      <a:alpha val="40000"/>
                    </a:schemeClr>
                  </a:outerShdw>
                </a:effectLst>
              </a:rPr>
              <a:t>Well-Child Visits</a:t>
            </a:r>
          </a:p>
        </p:txBody>
      </p:sp>
      <p:sp>
        <p:nvSpPr>
          <p:cNvPr id="11" name="Subtitle 10">
            <a:extLst>
              <a:ext uri="{FF2B5EF4-FFF2-40B4-BE49-F238E27FC236}">
                <a16:creationId xmlns:a16="http://schemas.microsoft.com/office/drawing/2014/main" id="{5D5D9DE6-AB4E-44C9-4CAA-CAABD3DDB5CD}"/>
              </a:ext>
            </a:extLst>
          </p:cNvPr>
          <p:cNvSpPr>
            <a:spLocks noGrp="1"/>
          </p:cNvSpPr>
          <p:nvPr>
            <p:ph type="subTitle" idx="1"/>
          </p:nvPr>
        </p:nvSpPr>
        <p:spPr>
          <a:xfrm>
            <a:off x="612647" y="4686300"/>
            <a:ext cx="4339905" cy="1456435"/>
          </a:xfrm>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a:normAutofit/>
          </a:bodyPr>
          <a:lstStyle/>
          <a:p>
            <a:r>
              <a:rPr lang="en-US" dirty="0"/>
              <a:t>Bryce Arata</a:t>
            </a:r>
          </a:p>
          <a:p>
            <a:r>
              <a:rPr lang="en-US" dirty="0"/>
              <a:t>4th Year Medical Student, LSUHSC</a:t>
            </a:r>
          </a:p>
          <a:p>
            <a:r>
              <a:rPr lang="en-US" dirty="0"/>
              <a:t>AmeriHealth Caritas Intern</a:t>
            </a:r>
          </a:p>
        </p:txBody>
      </p:sp>
      <p:pic>
        <p:nvPicPr>
          <p:cNvPr id="2" name="Picture 1" descr="Jigsaw puzzles in plastic figures">
            <a:extLst>
              <a:ext uri="{FF2B5EF4-FFF2-40B4-BE49-F238E27FC236}">
                <a16:creationId xmlns:a16="http://schemas.microsoft.com/office/drawing/2014/main" id="{7035A930-D157-9C17-8466-8D4F5B02C64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108000"/>
                    </a14:imgEffect>
                  </a14:imgLayer>
                </a14:imgProps>
              </a:ext>
            </a:extLst>
          </a:blip>
          <a:srcRect l="13465" r="13464"/>
          <a:stretch/>
        </p:blipFill>
        <p:spPr>
          <a:xfrm>
            <a:off x="4952552" y="0"/>
            <a:ext cx="7236398" cy="685800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a:effectLst>
            <a:glow rad="127000">
              <a:schemeClr val="accent1"/>
            </a:glow>
            <a:outerShdw blurRad="50800" dist="50800" dir="5400000" algn="ctr" rotWithShape="0">
              <a:srgbClr val="000000"/>
            </a:outerShdw>
          </a:effectLst>
        </p:spPr>
      </p:pic>
    </p:spTree>
    <p:extLst>
      <p:ext uri="{BB962C8B-B14F-4D97-AF65-F5344CB8AC3E}">
        <p14:creationId xmlns:p14="http://schemas.microsoft.com/office/powerpoint/2010/main" val="42492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11">
                                            <p:bg/>
                                          </p:spTgt>
                                        </p:tgtEl>
                                        <p:attrNameLst>
                                          <p:attrName>style.visibility</p:attrName>
                                        </p:attrNameLst>
                                      </p:cBhvr>
                                      <p:to>
                                        <p:strVal val="visible"/>
                                      </p:to>
                                    </p:set>
                                    <p:animEffect transition="in" filter="fade">
                                      <p:cBhvr>
                                        <p:cTn id="10" dur="700"/>
                                        <p:tgtEl>
                                          <p:spTgt spid="11">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7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7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7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819C7C-0B06-46F9-08A5-9E7085E18C16}"/>
            </a:ext>
          </a:extLst>
        </p:cNvPr>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49856DC-7C07-B583-F6C0-437A5F85D1B5}"/>
              </a:ext>
            </a:extLst>
          </p:cNvPr>
          <p:cNvGraphicFramePr>
            <a:graphicFrameLocks/>
          </p:cNvGraphicFramePr>
          <p:nvPr>
            <p:extLst>
              <p:ext uri="{D42A27DB-BD31-4B8C-83A1-F6EECF244321}">
                <p14:modId xmlns:p14="http://schemas.microsoft.com/office/powerpoint/2010/main" val="267593445"/>
              </p:ext>
            </p:extLst>
          </p:nvPr>
        </p:nvGraphicFramePr>
        <p:xfrm>
          <a:off x="498763" y="96862"/>
          <a:ext cx="11194473" cy="3380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a:extLst>
              <a:ext uri="{FF2B5EF4-FFF2-40B4-BE49-F238E27FC236}">
                <a16:creationId xmlns:a16="http://schemas.microsoft.com/office/drawing/2014/main" id="{12114B0B-C3FE-8A2D-DF29-4E252CCBE34A}"/>
              </a:ext>
            </a:extLst>
          </p:cNvPr>
          <p:cNvGraphicFramePr>
            <a:graphicFrameLocks/>
          </p:cNvGraphicFramePr>
          <p:nvPr>
            <p:extLst>
              <p:ext uri="{D42A27DB-BD31-4B8C-83A1-F6EECF244321}">
                <p14:modId xmlns:p14="http://schemas.microsoft.com/office/powerpoint/2010/main" val="2652378494"/>
              </p:ext>
            </p:extLst>
          </p:nvPr>
        </p:nvGraphicFramePr>
        <p:xfrm>
          <a:off x="498763" y="3477431"/>
          <a:ext cx="11194473" cy="3380569"/>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8662BACD-55ED-F2FC-326F-0354D3538381}"/>
              </a:ext>
            </a:extLst>
          </p:cNvPr>
          <p:cNvSpPr/>
          <p:nvPr/>
        </p:nvSpPr>
        <p:spPr>
          <a:xfrm>
            <a:off x="5703863" y="927651"/>
            <a:ext cx="653143" cy="1863823"/>
          </a:xfrm>
          <a:prstGeom prst="rect">
            <a:avLst/>
          </a:prstGeom>
          <a:solidFill>
            <a:srgbClr val="F5FF00">
              <a:alpha val="2313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947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DED6BB-6A47-00BC-A672-A295C72266CC}"/>
              </a:ext>
            </a:extLst>
          </p:cNvPr>
          <p:cNvGraphicFramePr>
            <a:graphicFrameLocks noGrp="1"/>
          </p:cNvGraphicFramePr>
          <p:nvPr>
            <p:ph idx="1"/>
            <p:extLst>
              <p:ext uri="{D42A27DB-BD31-4B8C-83A1-F6EECF244321}">
                <p14:modId xmlns:p14="http://schemas.microsoft.com/office/powerpoint/2010/main" val="3088174317"/>
              </p:ext>
            </p:extLst>
          </p:nvPr>
        </p:nvGraphicFramePr>
        <p:xfrm>
          <a:off x="752622" y="1431366"/>
          <a:ext cx="10686756" cy="253572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964A4E66-08B1-F425-2EBA-B5ECA8C0F31B}"/>
              </a:ext>
            </a:extLst>
          </p:cNvPr>
          <p:cNvSpPr>
            <a:spLocks noGrp="1"/>
          </p:cNvSpPr>
          <p:nvPr>
            <p:ph type="title"/>
          </p:nvPr>
        </p:nvSpPr>
        <p:spPr/>
        <p:txBody>
          <a:bodyPr anchor="t"/>
          <a:lstStyle/>
          <a:p>
            <a:r>
              <a:rPr lang="en-US" dirty="0"/>
              <a:t>Compliance by Race</a:t>
            </a:r>
          </a:p>
        </p:txBody>
      </p:sp>
      <p:graphicFrame>
        <p:nvGraphicFramePr>
          <p:cNvPr id="7" name="Content Placeholder 3">
            <a:extLst>
              <a:ext uri="{FF2B5EF4-FFF2-40B4-BE49-F238E27FC236}">
                <a16:creationId xmlns:a16="http://schemas.microsoft.com/office/drawing/2014/main" id="{302D37D2-CE1C-5EBA-D426-E1059C70F5D1}"/>
              </a:ext>
            </a:extLst>
          </p:cNvPr>
          <p:cNvGraphicFramePr>
            <a:graphicFrameLocks/>
          </p:cNvGraphicFramePr>
          <p:nvPr>
            <p:extLst>
              <p:ext uri="{D42A27DB-BD31-4B8C-83A1-F6EECF244321}">
                <p14:modId xmlns:p14="http://schemas.microsoft.com/office/powerpoint/2010/main" val="3380280486"/>
              </p:ext>
            </p:extLst>
          </p:nvPr>
        </p:nvGraphicFramePr>
        <p:xfrm>
          <a:off x="752622" y="3967090"/>
          <a:ext cx="10686756" cy="25357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1A9956FB-A323-DDC1-96D6-22B063D8E94B}"/>
              </a:ext>
            </a:extLst>
          </p:cNvPr>
          <p:cNvSpPr txBox="1"/>
          <p:nvPr/>
        </p:nvSpPr>
        <p:spPr>
          <a:xfrm>
            <a:off x="10260772" y="6525487"/>
            <a:ext cx="2357211" cy="461665"/>
          </a:xfrm>
          <a:prstGeom prst="rect">
            <a:avLst/>
          </a:prstGeom>
          <a:noFill/>
        </p:spPr>
        <p:txBody>
          <a:bodyPr wrap="square" rtlCol="0">
            <a:spAutoFit/>
          </a:bodyPr>
          <a:lstStyle/>
          <a:p>
            <a:r>
              <a:rPr lang="en-US" sz="2400" b="1" dirty="0">
                <a:solidFill>
                  <a:schemeClr val="accent4"/>
                </a:solidFill>
              </a:rPr>
              <a:t>* </a:t>
            </a:r>
            <a:r>
              <a:rPr lang="en-US" sz="2000" dirty="0">
                <a:solidFill>
                  <a:schemeClr val="accent4"/>
                </a:solidFill>
              </a:rPr>
              <a:t>= NR in 2022</a:t>
            </a:r>
            <a:endParaRPr lang="en-US" sz="1600" dirty="0">
              <a:solidFill>
                <a:schemeClr val="accent4"/>
              </a:solidFill>
            </a:endParaRPr>
          </a:p>
        </p:txBody>
      </p:sp>
      <p:sp>
        <p:nvSpPr>
          <p:cNvPr id="11" name="TextBox 10">
            <a:extLst>
              <a:ext uri="{FF2B5EF4-FFF2-40B4-BE49-F238E27FC236}">
                <a16:creationId xmlns:a16="http://schemas.microsoft.com/office/drawing/2014/main" id="{B624622D-4DBE-591C-BA12-C7BF718438B3}"/>
              </a:ext>
            </a:extLst>
          </p:cNvPr>
          <p:cNvSpPr txBox="1"/>
          <p:nvPr/>
        </p:nvSpPr>
        <p:spPr>
          <a:xfrm>
            <a:off x="9268374" y="3636640"/>
            <a:ext cx="398010" cy="400110"/>
          </a:xfrm>
          <a:prstGeom prst="rect">
            <a:avLst/>
          </a:prstGeom>
          <a:noFill/>
        </p:spPr>
        <p:txBody>
          <a:bodyPr wrap="square" rtlCol="0">
            <a:spAutoFit/>
          </a:bodyPr>
          <a:lstStyle/>
          <a:p>
            <a:r>
              <a:rPr lang="en-US" sz="2000" b="1" dirty="0">
                <a:solidFill>
                  <a:schemeClr val="accent4"/>
                </a:solidFill>
              </a:rPr>
              <a:t>*</a:t>
            </a:r>
          </a:p>
        </p:txBody>
      </p:sp>
      <p:sp>
        <p:nvSpPr>
          <p:cNvPr id="12" name="TextBox 11">
            <a:extLst>
              <a:ext uri="{FF2B5EF4-FFF2-40B4-BE49-F238E27FC236}">
                <a16:creationId xmlns:a16="http://schemas.microsoft.com/office/drawing/2014/main" id="{2EEB4326-07CB-9344-8D02-884C117BA915}"/>
              </a:ext>
            </a:extLst>
          </p:cNvPr>
          <p:cNvSpPr txBox="1"/>
          <p:nvPr/>
        </p:nvSpPr>
        <p:spPr>
          <a:xfrm>
            <a:off x="9268374" y="6162188"/>
            <a:ext cx="398010" cy="400110"/>
          </a:xfrm>
          <a:prstGeom prst="rect">
            <a:avLst/>
          </a:prstGeom>
          <a:noFill/>
        </p:spPr>
        <p:txBody>
          <a:bodyPr wrap="square" rtlCol="0">
            <a:spAutoFit/>
          </a:bodyPr>
          <a:lstStyle/>
          <a:p>
            <a:r>
              <a:rPr lang="en-US" sz="2000" b="1" dirty="0">
                <a:solidFill>
                  <a:schemeClr val="accent4"/>
                </a:solidFill>
              </a:rPr>
              <a:t>*</a:t>
            </a:r>
            <a:endParaRPr lang="en-US" sz="2400" b="1" dirty="0">
              <a:solidFill>
                <a:schemeClr val="accent4"/>
              </a:solidFill>
            </a:endParaRPr>
          </a:p>
        </p:txBody>
      </p:sp>
      <p:sp>
        <p:nvSpPr>
          <p:cNvPr id="13" name="TextBox 12">
            <a:extLst>
              <a:ext uri="{FF2B5EF4-FFF2-40B4-BE49-F238E27FC236}">
                <a16:creationId xmlns:a16="http://schemas.microsoft.com/office/drawing/2014/main" id="{64F00803-5876-356D-3502-DF79F41665AD}"/>
              </a:ext>
            </a:extLst>
          </p:cNvPr>
          <p:cNvSpPr txBox="1"/>
          <p:nvPr/>
        </p:nvSpPr>
        <p:spPr>
          <a:xfrm>
            <a:off x="3560681" y="6525487"/>
            <a:ext cx="4668919" cy="307777"/>
          </a:xfrm>
          <a:prstGeom prst="rect">
            <a:avLst/>
          </a:prstGeom>
          <a:noFill/>
        </p:spPr>
        <p:txBody>
          <a:bodyPr wrap="square" rtlCol="0" anchor="ctr">
            <a:spAutoFit/>
          </a:bodyPr>
          <a:lstStyle/>
          <a:p>
            <a:pPr algn="ctr"/>
            <a:r>
              <a:rPr lang="en-US" sz="1400" i="1" dirty="0"/>
              <a:t>Note: “Unknown” or races with n &lt;150 NOT shown </a:t>
            </a:r>
            <a:endParaRPr lang="en-US" sz="1050" i="1" dirty="0"/>
          </a:p>
        </p:txBody>
      </p:sp>
    </p:spTree>
    <p:extLst>
      <p:ext uri="{BB962C8B-B14F-4D97-AF65-F5344CB8AC3E}">
        <p14:creationId xmlns:p14="http://schemas.microsoft.com/office/powerpoint/2010/main" val="1934505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517A98E-987A-9910-50EE-220B15693667}"/>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A2EE26D-2C70-20DF-6AED-886AEACF48BC}"/>
              </a:ext>
            </a:extLst>
          </p:cNvPr>
          <p:cNvGraphicFramePr>
            <a:graphicFrameLocks noGrp="1"/>
          </p:cNvGraphicFramePr>
          <p:nvPr>
            <p:ph idx="1"/>
            <p:extLst>
              <p:ext uri="{D42A27DB-BD31-4B8C-83A1-F6EECF244321}">
                <p14:modId xmlns:p14="http://schemas.microsoft.com/office/powerpoint/2010/main" val="1087994469"/>
              </p:ext>
            </p:extLst>
          </p:nvPr>
        </p:nvGraphicFramePr>
        <p:xfrm>
          <a:off x="609600" y="1547719"/>
          <a:ext cx="10972800" cy="228250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0D9DD34D-7B31-B6FC-C9D0-BF55E5C56902}"/>
              </a:ext>
            </a:extLst>
          </p:cNvPr>
          <p:cNvSpPr>
            <a:spLocks noGrp="1"/>
          </p:cNvSpPr>
          <p:nvPr>
            <p:ph type="title"/>
          </p:nvPr>
        </p:nvSpPr>
        <p:spPr/>
        <p:txBody>
          <a:bodyPr anchor="t"/>
          <a:lstStyle/>
          <a:p>
            <a:r>
              <a:rPr lang="en-US" dirty="0"/>
              <a:t>Compliance by Language</a:t>
            </a:r>
          </a:p>
        </p:txBody>
      </p:sp>
      <p:graphicFrame>
        <p:nvGraphicFramePr>
          <p:cNvPr id="2" name="Content Placeholder 3">
            <a:extLst>
              <a:ext uri="{FF2B5EF4-FFF2-40B4-BE49-F238E27FC236}">
                <a16:creationId xmlns:a16="http://schemas.microsoft.com/office/drawing/2014/main" id="{E385C9D2-B843-B26B-DB64-9163B0A9616C}"/>
              </a:ext>
            </a:extLst>
          </p:cNvPr>
          <p:cNvGraphicFramePr>
            <a:graphicFrameLocks/>
          </p:cNvGraphicFramePr>
          <p:nvPr>
            <p:extLst>
              <p:ext uri="{D42A27DB-BD31-4B8C-83A1-F6EECF244321}">
                <p14:modId xmlns:p14="http://schemas.microsoft.com/office/powerpoint/2010/main" val="2992760212"/>
              </p:ext>
            </p:extLst>
          </p:nvPr>
        </p:nvGraphicFramePr>
        <p:xfrm>
          <a:off x="609600" y="4169027"/>
          <a:ext cx="10972800" cy="228250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A7C228F5-D650-7A62-B616-DDAFA1D0DBF2}"/>
              </a:ext>
            </a:extLst>
          </p:cNvPr>
          <p:cNvSpPr txBox="1"/>
          <p:nvPr/>
        </p:nvSpPr>
        <p:spPr>
          <a:xfrm>
            <a:off x="1882410" y="6528248"/>
            <a:ext cx="8427179" cy="307777"/>
          </a:xfrm>
          <a:prstGeom prst="rect">
            <a:avLst/>
          </a:prstGeom>
          <a:noFill/>
        </p:spPr>
        <p:txBody>
          <a:bodyPr wrap="none" rtlCol="0">
            <a:spAutoFit/>
          </a:bodyPr>
          <a:lstStyle/>
          <a:p>
            <a:r>
              <a:rPr lang="en-US" sz="1400" i="1" dirty="0"/>
              <a:t>Of ACLAS members included (2022-2024), 96% were English-speaking &amp; 4% were Spanish-speaking </a:t>
            </a:r>
          </a:p>
        </p:txBody>
      </p:sp>
      <p:sp>
        <p:nvSpPr>
          <p:cNvPr id="6" name="TextBox 5">
            <a:extLst>
              <a:ext uri="{FF2B5EF4-FFF2-40B4-BE49-F238E27FC236}">
                <a16:creationId xmlns:a16="http://schemas.microsoft.com/office/drawing/2014/main" id="{58D121F1-6C66-6DA8-CCD8-E9E935ADD3A9}"/>
              </a:ext>
            </a:extLst>
          </p:cNvPr>
          <p:cNvSpPr txBox="1"/>
          <p:nvPr/>
        </p:nvSpPr>
        <p:spPr>
          <a:xfrm>
            <a:off x="7028793" y="3059668"/>
            <a:ext cx="748923" cy="338554"/>
          </a:xfrm>
          <a:prstGeom prst="rect">
            <a:avLst/>
          </a:prstGeom>
          <a:noFill/>
        </p:spPr>
        <p:txBody>
          <a:bodyPr wrap="none" rtlCol="0">
            <a:spAutoFit/>
          </a:bodyPr>
          <a:lstStyle/>
          <a:p>
            <a:r>
              <a:rPr lang="en-US" sz="1600" b="1" dirty="0">
                <a:solidFill>
                  <a:srgbClr val="FFFF00"/>
                </a:solidFill>
              </a:rPr>
              <a:t>N=25</a:t>
            </a:r>
          </a:p>
        </p:txBody>
      </p:sp>
      <p:sp>
        <p:nvSpPr>
          <p:cNvPr id="7" name="TextBox 6">
            <a:extLst>
              <a:ext uri="{FF2B5EF4-FFF2-40B4-BE49-F238E27FC236}">
                <a16:creationId xmlns:a16="http://schemas.microsoft.com/office/drawing/2014/main" id="{F609B984-D8DF-E07A-81FE-FE7F7FA90C2F}"/>
              </a:ext>
            </a:extLst>
          </p:cNvPr>
          <p:cNvSpPr txBox="1"/>
          <p:nvPr/>
        </p:nvSpPr>
        <p:spPr>
          <a:xfrm>
            <a:off x="8053551" y="3059668"/>
            <a:ext cx="748923" cy="338554"/>
          </a:xfrm>
          <a:prstGeom prst="rect">
            <a:avLst/>
          </a:prstGeom>
          <a:noFill/>
        </p:spPr>
        <p:txBody>
          <a:bodyPr wrap="none" rtlCol="0">
            <a:spAutoFit/>
          </a:bodyPr>
          <a:lstStyle/>
          <a:p>
            <a:r>
              <a:rPr lang="en-US" sz="1600" b="1" dirty="0">
                <a:solidFill>
                  <a:srgbClr val="FFFF00"/>
                </a:solidFill>
              </a:rPr>
              <a:t>N=74</a:t>
            </a:r>
          </a:p>
        </p:txBody>
      </p:sp>
    </p:spTree>
    <p:extLst>
      <p:ext uri="{BB962C8B-B14F-4D97-AF65-F5344CB8AC3E}">
        <p14:creationId xmlns:p14="http://schemas.microsoft.com/office/powerpoint/2010/main" val="825067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E889AB-05BF-6F76-4D85-F18CA2A8467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7879205-0A2D-4D12-C6C2-4757EEAF77F8}"/>
              </a:ext>
            </a:extLst>
          </p:cNvPr>
          <p:cNvSpPr>
            <a:spLocks noGrp="1"/>
          </p:cNvSpPr>
          <p:nvPr>
            <p:ph type="title"/>
          </p:nvPr>
        </p:nvSpPr>
        <p:spPr/>
        <p:txBody>
          <a:bodyPr anchor="t">
            <a:normAutofit fontScale="90000"/>
          </a:bodyPr>
          <a:lstStyle/>
          <a:p>
            <a:r>
              <a:rPr lang="en-US" dirty="0"/>
              <a:t>Improving Compliance by Race &amp; Ethnicity</a:t>
            </a:r>
          </a:p>
        </p:txBody>
      </p:sp>
      <p:sp>
        <p:nvSpPr>
          <p:cNvPr id="9" name="Content Placeholder 8">
            <a:extLst>
              <a:ext uri="{FF2B5EF4-FFF2-40B4-BE49-F238E27FC236}">
                <a16:creationId xmlns:a16="http://schemas.microsoft.com/office/drawing/2014/main" id="{9A5326CA-9EFF-2354-C2D3-3AE9ACB95BA8}"/>
              </a:ext>
            </a:extLst>
          </p:cNvPr>
          <p:cNvSpPr>
            <a:spLocks noGrp="1"/>
          </p:cNvSpPr>
          <p:nvPr>
            <p:ph idx="1"/>
          </p:nvPr>
        </p:nvSpPr>
        <p:spPr>
          <a:xfrm>
            <a:off x="609600" y="1467292"/>
            <a:ext cx="10972800" cy="5175048"/>
          </a:xfrm>
        </p:spPr>
        <p:txBody>
          <a:bodyPr>
            <a:normAutofit/>
          </a:bodyPr>
          <a:lstStyle/>
          <a:p>
            <a:r>
              <a:rPr lang="en-US" b="1" dirty="0">
                <a:effectLst/>
                <a:latin typeface="Open Sans" panose="020B0606030504020204" pitchFamily="34" charset="0"/>
              </a:rPr>
              <a:t>Insights from studies:</a:t>
            </a:r>
          </a:p>
          <a:p>
            <a:pPr marL="400050" lvl="1" indent="-171450">
              <a:buFont typeface="Arial" panose="020B0604020202020204" pitchFamily="34" charset="0"/>
              <a:buChar char="•"/>
            </a:pPr>
            <a:r>
              <a:rPr lang="en-US" dirty="0">
                <a:effectLst/>
                <a:latin typeface="Open Sans" panose="020B0606030504020204" pitchFamily="34" charset="0"/>
              </a:rPr>
              <a:t>Retrospective cohort study found that </a:t>
            </a:r>
            <a:r>
              <a:rPr lang="en-US" b="1" dirty="0">
                <a:effectLst/>
                <a:latin typeface="Open Sans" panose="020B0606030504020204" pitchFamily="34" charset="0"/>
              </a:rPr>
              <a:t>Hispanic &amp; Asian American members had higher odds of attending WCVs</a:t>
            </a:r>
            <a:r>
              <a:rPr lang="en-US" b="1" baseline="30000" dirty="0">
                <a:effectLst/>
                <a:latin typeface="Open Sans" panose="020B0606030504020204" pitchFamily="34" charset="0"/>
              </a:rPr>
              <a:t>10</a:t>
            </a:r>
            <a:r>
              <a:rPr lang="en-US" b="1" dirty="0">
                <a:effectLst/>
                <a:latin typeface="Open Sans" panose="020B0606030504020204" pitchFamily="34" charset="0"/>
              </a:rPr>
              <a:t> </a:t>
            </a:r>
            <a:r>
              <a:rPr lang="en-US" dirty="0">
                <a:effectLst/>
                <a:latin typeface="Open Sans" panose="020B0606030504020204" pitchFamily="34" charset="0"/>
              </a:rPr>
              <a:t>compared to non-Hispanic white members, </a:t>
            </a:r>
            <a:r>
              <a:rPr lang="en-US" dirty="0"/>
              <a:t>possibly due to better access to language services and culturally tailored care</a:t>
            </a:r>
          </a:p>
          <a:p>
            <a:pPr marL="400050" lvl="1" indent="-171450">
              <a:buFont typeface="Arial" panose="020B0604020202020204" pitchFamily="34" charset="0"/>
              <a:buChar char="•"/>
            </a:pPr>
            <a:r>
              <a:rPr lang="en-US" b="0" i="0" dirty="0">
                <a:solidFill>
                  <a:srgbClr val="50595C"/>
                </a:solidFill>
                <a:effectLst/>
                <a:latin typeface="Helvetica Neue" panose="02000503000000020004" pitchFamily="2" charset="0"/>
              </a:rPr>
              <a:t>A study at Virginia Commonwealth University Health System</a:t>
            </a:r>
            <a:r>
              <a:rPr lang="en-US" b="0" i="0" baseline="30000" dirty="0">
                <a:solidFill>
                  <a:schemeClr val="accent6">
                    <a:lumMod val="75000"/>
                  </a:schemeClr>
                </a:solidFill>
                <a:effectLst/>
                <a:latin typeface="Helvetica Neue" panose="02000503000000020004" pitchFamily="2" charset="0"/>
              </a:rPr>
              <a:t>8</a:t>
            </a:r>
            <a:r>
              <a:rPr lang="en-US" b="0" i="0" dirty="0">
                <a:solidFill>
                  <a:srgbClr val="50595C"/>
                </a:solidFill>
                <a:effectLst/>
                <a:latin typeface="Helvetica Neue" panose="02000503000000020004" pitchFamily="2" charset="0"/>
              </a:rPr>
              <a:t> found that c</a:t>
            </a:r>
            <a:r>
              <a:rPr lang="en-US" dirty="0"/>
              <a:t>aregivers &amp; clinicians agree on barriers such as transportation, financial stress, taking time off work, and childcare difficulties.</a:t>
            </a:r>
          </a:p>
          <a:p>
            <a:pPr marL="400050" lvl="1" indent="-171450">
              <a:buFont typeface="Arial" panose="020B0604020202020204" pitchFamily="34" charset="0"/>
              <a:buChar char="•"/>
            </a:pPr>
            <a:r>
              <a:rPr lang="en-US" dirty="0"/>
              <a:t>Additional clinician-identified barriers include language differences and immigration status.</a:t>
            </a:r>
          </a:p>
          <a:p>
            <a:pPr marL="400050" lvl="1" indent="-171450">
              <a:buFont typeface="Arial" panose="020B0604020202020204" pitchFamily="34" charset="0"/>
              <a:buChar char="•"/>
            </a:pPr>
            <a:r>
              <a:rPr lang="en-US" dirty="0">
                <a:effectLst/>
              </a:rPr>
              <a:t>Spanish-speaking families thought the presence of language services facilitated attendance</a:t>
            </a:r>
          </a:p>
          <a:p>
            <a:pPr marL="400050" lvl="1" indent="-171450">
              <a:buFont typeface="Arial" panose="020B0604020202020204" pitchFamily="34" charset="0"/>
              <a:buChar char="•"/>
            </a:pPr>
            <a:r>
              <a:rPr lang="en-US" dirty="0"/>
              <a:t>B</a:t>
            </a:r>
            <a:r>
              <a:rPr lang="en-US" dirty="0">
                <a:effectLst/>
              </a:rPr>
              <a:t>iggest outreach challenge is incorrect contact information and reliance on mail​. </a:t>
            </a:r>
          </a:p>
          <a:p>
            <a:pPr marL="400050" lvl="1" indent="-171450">
              <a:buFont typeface="Arial" panose="020B0604020202020204" pitchFamily="34" charset="0"/>
              <a:buChar char="•"/>
            </a:pPr>
            <a:r>
              <a:rPr lang="en-US" dirty="0"/>
              <a:t>Telephone and text outreach more successful in successfully reaching caregivers and improving appointment scheduling</a:t>
            </a:r>
          </a:p>
        </p:txBody>
      </p:sp>
    </p:spTree>
    <p:extLst>
      <p:ext uri="{BB962C8B-B14F-4D97-AF65-F5344CB8AC3E}">
        <p14:creationId xmlns:p14="http://schemas.microsoft.com/office/powerpoint/2010/main" val="260469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481A1-70DC-90CA-96BA-982D7E9F4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2659F-1DED-BA75-03E0-A3336198CA9B}"/>
              </a:ext>
            </a:extLst>
          </p:cNvPr>
          <p:cNvSpPr>
            <a:spLocks noGrp="1"/>
          </p:cNvSpPr>
          <p:nvPr>
            <p:ph type="title"/>
          </p:nvPr>
        </p:nvSpPr>
        <p:spPr>
          <a:xfrm>
            <a:off x="609600" y="365125"/>
            <a:ext cx="10745788" cy="1025301"/>
          </a:xfrm>
        </p:spPr>
        <p:txBody>
          <a:bodyPr anchor="t" anchorCtr="0">
            <a:normAutofit/>
          </a:bodyPr>
          <a:lstStyle/>
          <a:p>
            <a:r>
              <a:rPr lang="en-US" dirty="0"/>
              <a:t>Suggestions to Improve</a:t>
            </a:r>
          </a:p>
        </p:txBody>
      </p:sp>
      <p:sp>
        <p:nvSpPr>
          <p:cNvPr id="3" name="Text Placeholder 2">
            <a:extLst>
              <a:ext uri="{FF2B5EF4-FFF2-40B4-BE49-F238E27FC236}">
                <a16:creationId xmlns:a16="http://schemas.microsoft.com/office/drawing/2014/main" id="{7EF353EB-AF0A-651A-C0AC-2EE5001F7BF0}"/>
              </a:ext>
            </a:extLst>
          </p:cNvPr>
          <p:cNvSpPr>
            <a:spLocks noGrp="1"/>
          </p:cNvSpPr>
          <p:nvPr>
            <p:ph type="body" idx="1"/>
          </p:nvPr>
        </p:nvSpPr>
        <p:spPr>
          <a:xfrm>
            <a:off x="862642" y="1390426"/>
            <a:ext cx="5387975" cy="461940"/>
          </a:xfrm>
        </p:spPr>
        <p:txBody>
          <a:bodyPr anchor="t" anchorCtr="0">
            <a:normAutofit lnSpcReduction="10000"/>
          </a:bodyPr>
          <a:lstStyle/>
          <a:p>
            <a:r>
              <a:rPr lang="en-US" dirty="0"/>
              <a:t>Patient Level</a:t>
            </a:r>
          </a:p>
        </p:txBody>
      </p:sp>
      <p:sp>
        <p:nvSpPr>
          <p:cNvPr id="4" name="Content Placeholder 3">
            <a:extLst>
              <a:ext uri="{FF2B5EF4-FFF2-40B4-BE49-F238E27FC236}">
                <a16:creationId xmlns:a16="http://schemas.microsoft.com/office/drawing/2014/main" id="{B38F5007-FF45-1A4C-9CBB-125859BD852F}"/>
              </a:ext>
            </a:extLst>
          </p:cNvPr>
          <p:cNvSpPr>
            <a:spLocks noGrp="1"/>
          </p:cNvSpPr>
          <p:nvPr>
            <p:ph sz="half" idx="2"/>
          </p:nvPr>
        </p:nvSpPr>
        <p:spPr>
          <a:xfrm>
            <a:off x="862642" y="2014043"/>
            <a:ext cx="10282686" cy="4411778"/>
          </a:xfrm>
        </p:spPr>
        <p:txBody>
          <a:bodyPr>
            <a:normAutofit fontScale="62500" lnSpcReduction="20000"/>
          </a:bodyPr>
          <a:lstStyle/>
          <a:p>
            <a:r>
              <a:rPr lang="en-US" sz="2000" b="1" dirty="0"/>
              <a:t>Targeted Outreach: Supporting W30 Compliance</a:t>
            </a:r>
          </a:p>
          <a:p>
            <a:r>
              <a:rPr lang="en-US" sz="2000" b="1" dirty="0"/>
              <a:t>1. Disparity Project (Race &amp; Geographic Regions 5, 7, 8)</a:t>
            </a:r>
          </a:p>
          <a:p>
            <a:pPr marL="571500" lvl="1" indent="-342900">
              <a:lnSpc>
                <a:spcPct val="120000"/>
              </a:lnSpc>
              <a:spcBef>
                <a:spcPts val="400"/>
              </a:spcBef>
              <a:buFont typeface="Arial" panose="020B0604020202020204" pitchFamily="34" charset="0"/>
              <a:buChar char="•"/>
            </a:pPr>
            <a:r>
              <a:rPr lang="en-US" sz="2000" dirty="0">
                <a:solidFill>
                  <a:srgbClr val="242424"/>
                </a:solidFill>
              </a:rPr>
              <a:t>Develop an outreach initiative to identify members </a:t>
            </a:r>
            <a:r>
              <a:rPr lang="en-US" sz="2000" u="sng" dirty="0">
                <a:solidFill>
                  <a:srgbClr val="242424"/>
                </a:solidFill>
              </a:rPr>
              <a:t>after 2 missed WCV appointments.</a:t>
            </a:r>
          </a:p>
          <a:p>
            <a:pPr marL="571500" lvl="1" indent="-342900">
              <a:lnSpc>
                <a:spcPct val="120000"/>
              </a:lnSpc>
              <a:spcBef>
                <a:spcPts val="400"/>
              </a:spcBef>
              <a:buFont typeface="Arial" panose="020B0604020202020204" pitchFamily="34" charset="0"/>
              <a:buChar char="•"/>
            </a:pPr>
            <a:r>
              <a:rPr lang="en-US" sz="2000" dirty="0">
                <a:solidFill>
                  <a:srgbClr val="242424"/>
                </a:solidFill>
              </a:rPr>
              <a:t>RROT (or other staff) call caregivers to 1) encourage adherence to WCVs; 2) </a:t>
            </a:r>
            <a:r>
              <a:rPr lang="en-US" sz="2000" dirty="0"/>
              <a:t>address caregivers’ individual barriers (e.g., transportation, scheduling conflicts)</a:t>
            </a:r>
            <a:r>
              <a:rPr lang="en-US" sz="2000" dirty="0">
                <a:solidFill>
                  <a:srgbClr val="242424"/>
                </a:solidFill>
              </a:rPr>
              <a:t> and provide direct connection to resources </a:t>
            </a:r>
          </a:p>
          <a:p>
            <a:pPr marL="571500" lvl="1" indent="-342900">
              <a:lnSpc>
                <a:spcPct val="120000"/>
              </a:lnSpc>
              <a:spcBef>
                <a:spcPts val="400"/>
              </a:spcBef>
              <a:buFont typeface="Arial" panose="020B0604020202020204" pitchFamily="34" charset="0"/>
              <a:buChar char="•"/>
            </a:pPr>
            <a:r>
              <a:rPr lang="en-US" sz="2000" dirty="0">
                <a:solidFill>
                  <a:srgbClr val="242424"/>
                </a:solidFill>
              </a:rPr>
              <a:t>Improvement over current RROT process: </a:t>
            </a:r>
            <a:r>
              <a:rPr lang="en-US" sz="1800" dirty="0">
                <a:solidFill>
                  <a:srgbClr val="242424"/>
                </a:solidFill>
              </a:rPr>
              <a:t>will not rely on providers to contact Rapid Response Team via “Let Us Know” after members miss ≥2 visits</a:t>
            </a:r>
          </a:p>
          <a:p>
            <a:pPr>
              <a:lnSpc>
                <a:spcPct val="120000"/>
              </a:lnSpc>
              <a:spcBef>
                <a:spcPts val="400"/>
              </a:spcBef>
            </a:pPr>
            <a:r>
              <a:rPr lang="en-US" dirty="0">
                <a:solidFill>
                  <a:srgbClr val="242424"/>
                </a:solidFill>
              </a:rPr>
              <a:t>2. </a:t>
            </a:r>
            <a:r>
              <a:rPr lang="en-US" b="1" dirty="0"/>
              <a:t>Members Near W30 Compliance – Proactive Member Outreach</a:t>
            </a:r>
            <a:endParaRPr lang="en-US" dirty="0">
              <a:solidFill>
                <a:srgbClr val="242424"/>
              </a:solidFill>
            </a:endParaRPr>
          </a:p>
          <a:p>
            <a:pPr marL="571500" lvl="1" indent="-342900">
              <a:lnSpc>
                <a:spcPct val="120000"/>
              </a:lnSpc>
              <a:spcBef>
                <a:spcPts val="400"/>
              </a:spcBef>
              <a:buFont typeface="Arial" panose="020B0604020202020204" pitchFamily="34" charset="0"/>
              <a:buChar char="•"/>
            </a:pPr>
            <a:r>
              <a:rPr lang="en-US" sz="2100" dirty="0">
                <a:solidFill>
                  <a:srgbClr val="242424"/>
                </a:solidFill>
              </a:rPr>
              <a:t>Call members with </a:t>
            </a:r>
            <a:r>
              <a:rPr lang="en-US" sz="2100" b="1" dirty="0">
                <a:solidFill>
                  <a:srgbClr val="242424"/>
                </a:solidFill>
              </a:rPr>
              <a:t>4-5 WCVs </a:t>
            </a:r>
            <a:r>
              <a:rPr lang="en-US" sz="2100" dirty="0">
                <a:solidFill>
                  <a:srgbClr val="242424"/>
                </a:solidFill>
              </a:rPr>
              <a:t>at </a:t>
            </a:r>
            <a:r>
              <a:rPr lang="en-US" sz="2100" b="1" dirty="0">
                <a:solidFill>
                  <a:srgbClr val="242424"/>
                </a:solidFill>
              </a:rPr>
              <a:t>12 months</a:t>
            </a:r>
            <a:r>
              <a:rPr lang="en-US" sz="2100" dirty="0">
                <a:solidFill>
                  <a:srgbClr val="242424"/>
                </a:solidFill>
              </a:rPr>
              <a:t> of age </a:t>
            </a:r>
            <a:r>
              <a:rPr lang="en-US" sz="2100" i="1" dirty="0">
                <a:solidFill>
                  <a:srgbClr val="242424"/>
                </a:solidFill>
              </a:rPr>
              <a:t>(repeat until 15 months)</a:t>
            </a:r>
          </a:p>
          <a:p>
            <a:pPr marL="571500" lvl="1" indent="-342900">
              <a:lnSpc>
                <a:spcPct val="120000"/>
              </a:lnSpc>
              <a:spcBef>
                <a:spcPts val="400"/>
              </a:spcBef>
              <a:buFont typeface="Arial" panose="020B0604020202020204" pitchFamily="34" charset="0"/>
              <a:buChar char="•"/>
            </a:pPr>
            <a:r>
              <a:rPr lang="en-US" sz="2100" dirty="0">
                <a:solidFill>
                  <a:srgbClr val="242424"/>
                </a:solidFill>
              </a:rPr>
              <a:t>Contacts members with </a:t>
            </a:r>
            <a:r>
              <a:rPr lang="en-US" sz="2100" b="1" dirty="0">
                <a:solidFill>
                  <a:srgbClr val="242424"/>
                </a:solidFill>
              </a:rPr>
              <a:t>1 WCV </a:t>
            </a:r>
            <a:r>
              <a:rPr lang="en-US" sz="2100" dirty="0">
                <a:solidFill>
                  <a:srgbClr val="242424"/>
                </a:solidFill>
              </a:rPr>
              <a:t>at </a:t>
            </a:r>
            <a:r>
              <a:rPr lang="en-US" sz="2100" b="1" dirty="0">
                <a:solidFill>
                  <a:srgbClr val="242424"/>
                </a:solidFill>
              </a:rPr>
              <a:t>17 months &amp; 23 months</a:t>
            </a:r>
            <a:r>
              <a:rPr lang="en-US" sz="2100" dirty="0">
                <a:solidFill>
                  <a:srgbClr val="242424"/>
                </a:solidFill>
              </a:rPr>
              <a:t>, to encourage visits at </a:t>
            </a:r>
            <a:r>
              <a:rPr lang="en-US" sz="2100" b="1" dirty="0">
                <a:solidFill>
                  <a:srgbClr val="242424"/>
                </a:solidFill>
              </a:rPr>
              <a:t>18 &amp; 24 months</a:t>
            </a:r>
          </a:p>
          <a:p>
            <a:pPr>
              <a:lnSpc>
                <a:spcPct val="120000"/>
              </a:lnSpc>
              <a:spcBef>
                <a:spcPts val="400"/>
              </a:spcBef>
            </a:pPr>
            <a:r>
              <a:rPr lang="en-US" sz="2200" b="1" u="sng" dirty="0">
                <a:solidFill>
                  <a:srgbClr val="242424"/>
                </a:solidFill>
              </a:rPr>
              <a:t>Improving Access to Care</a:t>
            </a:r>
            <a:r>
              <a:rPr lang="en-US" sz="2200" dirty="0">
                <a:solidFill>
                  <a:srgbClr val="242424"/>
                </a:solidFill>
              </a:rPr>
              <a:t> by partnering with schools, community programs, &amp; mobile clinics</a:t>
            </a:r>
            <a:endParaRPr lang="en-US" sz="2200" b="1" u="sng" dirty="0">
              <a:solidFill>
                <a:srgbClr val="242424"/>
              </a:solidFill>
            </a:endParaRPr>
          </a:p>
          <a:p>
            <a:pPr marL="685800" lvl="1" indent="-457200">
              <a:lnSpc>
                <a:spcPct val="120000"/>
              </a:lnSpc>
              <a:spcBef>
                <a:spcPts val="400"/>
              </a:spcBef>
              <a:buFont typeface="Arial" panose="020B0604020202020204" pitchFamily="34" charset="0"/>
              <a:buChar char="•"/>
            </a:pPr>
            <a:r>
              <a:rPr lang="en-US" sz="1900" dirty="0"/>
              <a:t>F</a:t>
            </a:r>
            <a:r>
              <a:rPr lang="en-US" sz="2000" dirty="0"/>
              <a:t>ocus on areas with </a:t>
            </a:r>
            <a:r>
              <a:rPr lang="en-US" sz="2000" b="1" dirty="0"/>
              <a:t>lower socioeconomic status</a:t>
            </a:r>
            <a:r>
              <a:rPr lang="en-US" sz="2000" dirty="0"/>
              <a:t> or predominantly African American populations.</a:t>
            </a:r>
            <a:endParaRPr lang="en-US" sz="1900" dirty="0"/>
          </a:p>
          <a:p>
            <a:pPr marL="685800" lvl="1" indent="-457200">
              <a:lnSpc>
                <a:spcPct val="120000"/>
              </a:lnSpc>
              <a:spcBef>
                <a:spcPts val="400"/>
              </a:spcBef>
              <a:buFont typeface="Arial" panose="020B0604020202020204" pitchFamily="34" charset="0"/>
              <a:buChar char="•"/>
            </a:pPr>
            <a:r>
              <a:rPr lang="en-US" sz="1900" dirty="0"/>
              <a:t>Initiate monthly “Well-Child Days” to occur on 1 Saturday or Sunday in more rural areas in collaboration with  </a:t>
            </a:r>
          </a:p>
          <a:p>
            <a:pPr>
              <a:lnSpc>
                <a:spcPct val="120000"/>
              </a:lnSpc>
              <a:spcBef>
                <a:spcPts val="400"/>
              </a:spcBef>
            </a:pPr>
            <a:r>
              <a:rPr lang="en-US" b="1" u="sng" dirty="0"/>
              <a:t>Educational Campaigns &amp; Resources: </a:t>
            </a:r>
          </a:p>
          <a:p>
            <a:pPr marL="685800" lvl="1" indent="-457200">
              <a:lnSpc>
                <a:spcPct val="120000"/>
              </a:lnSpc>
              <a:spcBef>
                <a:spcPts val="400"/>
              </a:spcBef>
              <a:buFont typeface="Arial" panose="020B0604020202020204" pitchFamily="34" charset="0"/>
              <a:buChar char="•"/>
            </a:pPr>
            <a:r>
              <a:rPr lang="en-US" sz="1900" b="1" dirty="0"/>
              <a:t>Culturally sensitive materials</a:t>
            </a:r>
            <a:r>
              <a:rPr lang="en-US" sz="1900" dirty="0"/>
              <a:t> on social media, newsletters, educational flyers ensuring resources are easy to understand</a:t>
            </a:r>
          </a:p>
          <a:p>
            <a:pPr marL="685800" lvl="1" indent="-457200">
              <a:lnSpc>
                <a:spcPct val="120000"/>
              </a:lnSpc>
              <a:spcBef>
                <a:spcPts val="400"/>
              </a:spcBef>
              <a:buFont typeface="Arial" panose="020B0604020202020204" pitchFamily="34" charset="0"/>
              <a:buChar char="•"/>
            </a:pPr>
            <a:r>
              <a:rPr lang="en-US" sz="1900" b="1" i="0" strike="noStrike" dirty="0">
                <a:solidFill>
                  <a:srgbClr val="000000"/>
                </a:solidFill>
                <a:effectLst/>
              </a:rPr>
              <a:t>Language Services</a:t>
            </a:r>
            <a:r>
              <a:rPr lang="en-US" sz="1900" b="0" i="0" strike="noStrike" dirty="0">
                <a:solidFill>
                  <a:srgbClr val="000000"/>
                </a:solidFill>
                <a:effectLst/>
              </a:rPr>
              <a:t>: </a:t>
            </a:r>
            <a:r>
              <a:rPr lang="en-US" sz="2000" b="0" i="0" strike="noStrike" dirty="0">
                <a:solidFill>
                  <a:srgbClr val="000000"/>
                </a:solidFill>
                <a:effectLst/>
              </a:rPr>
              <a:t>Enhance availability of translated materials including social media posts, postcards, pamphlets, interactive tools available online</a:t>
            </a:r>
            <a:endParaRPr lang="en-US" dirty="0"/>
          </a:p>
        </p:txBody>
      </p:sp>
    </p:spTree>
    <p:extLst>
      <p:ext uri="{BB962C8B-B14F-4D97-AF65-F5344CB8AC3E}">
        <p14:creationId xmlns:p14="http://schemas.microsoft.com/office/powerpoint/2010/main" val="379885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79901C-66C1-7E2F-A593-7E188194C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FA80E-2387-1A83-01D5-A2CBC0C1DA4A}"/>
              </a:ext>
            </a:extLst>
          </p:cNvPr>
          <p:cNvSpPr>
            <a:spLocks noGrp="1"/>
          </p:cNvSpPr>
          <p:nvPr>
            <p:ph type="title"/>
          </p:nvPr>
        </p:nvSpPr>
        <p:spPr/>
        <p:txBody>
          <a:bodyPr anchor="t">
            <a:normAutofit/>
          </a:bodyPr>
          <a:lstStyle/>
          <a:p>
            <a:r>
              <a:rPr lang="en-US" dirty="0"/>
              <a:t>Suggestions to Improve</a:t>
            </a:r>
          </a:p>
        </p:txBody>
      </p:sp>
      <p:sp>
        <p:nvSpPr>
          <p:cNvPr id="4" name="Content Placeholder 3">
            <a:extLst>
              <a:ext uri="{FF2B5EF4-FFF2-40B4-BE49-F238E27FC236}">
                <a16:creationId xmlns:a16="http://schemas.microsoft.com/office/drawing/2014/main" id="{C9E60871-1F0C-AB6A-3AB6-0EFEFCA5EA10}"/>
              </a:ext>
            </a:extLst>
          </p:cNvPr>
          <p:cNvSpPr>
            <a:spLocks noGrp="1"/>
          </p:cNvSpPr>
          <p:nvPr>
            <p:ph sz="half" idx="2"/>
          </p:nvPr>
        </p:nvSpPr>
        <p:spPr>
          <a:xfrm>
            <a:off x="836612" y="1690688"/>
            <a:ext cx="10745788" cy="4802187"/>
          </a:xfrm>
        </p:spPr>
        <p:txBody>
          <a:bodyPr>
            <a:normAutofit fontScale="55000" lnSpcReduction="20000"/>
          </a:bodyPr>
          <a:lstStyle/>
          <a:p>
            <a:pPr>
              <a:lnSpc>
                <a:spcPct val="120000"/>
              </a:lnSpc>
              <a:spcBef>
                <a:spcPts val="400"/>
              </a:spcBef>
            </a:pPr>
            <a:r>
              <a:rPr lang="en-US" sz="2900" dirty="0"/>
              <a:t>Provider Incentives</a:t>
            </a:r>
          </a:p>
          <a:p>
            <a:pPr>
              <a:lnSpc>
                <a:spcPct val="120000"/>
              </a:lnSpc>
              <a:spcBef>
                <a:spcPts val="400"/>
              </a:spcBef>
            </a:pPr>
            <a:r>
              <a:rPr lang="en-US" sz="2900" dirty="0"/>
              <a:t>1. General Incentives for practices with/who</a:t>
            </a:r>
          </a:p>
          <a:p>
            <a:pPr marL="742950" lvl="1" indent="-514350">
              <a:lnSpc>
                <a:spcPct val="120000"/>
              </a:lnSpc>
              <a:spcBef>
                <a:spcPts val="400"/>
              </a:spcBef>
              <a:buFont typeface="Arial" panose="020B0604020202020204" pitchFamily="34" charset="0"/>
              <a:buChar char="•"/>
            </a:pPr>
            <a:r>
              <a:rPr lang="en-US" sz="3000" dirty="0">
                <a:solidFill>
                  <a:srgbClr val="242424"/>
                </a:solidFill>
              </a:rPr>
              <a:t>P</a:t>
            </a:r>
            <a:r>
              <a:rPr lang="en-US" sz="3000" dirty="0"/>
              <a:t>ractice-based reminder/recall systems</a:t>
            </a:r>
          </a:p>
          <a:p>
            <a:pPr marL="742950" lvl="1" indent="-514350">
              <a:lnSpc>
                <a:spcPct val="120000"/>
              </a:lnSpc>
              <a:spcBef>
                <a:spcPts val="400"/>
              </a:spcBef>
              <a:buFont typeface="Arial" panose="020B0604020202020204" pitchFamily="34" charset="0"/>
              <a:buChar char="•"/>
            </a:pPr>
            <a:r>
              <a:rPr lang="en-US" sz="3000" dirty="0"/>
              <a:t>Submit supplemental clinical data to ACLA’s data exchange system</a:t>
            </a:r>
          </a:p>
          <a:p>
            <a:pPr marL="742950" lvl="1" indent="-514350">
              <a:lnSpc>
                <a:spcPct val="120000"/>
              </a:lnSpc>
              <a:spcBef>
                <a:spcPts val="400"/>
              </a:spcBef>
              <a:buFont typeface="Arial" panose="020B0604020202020204" pitchFamily="34" charset="0"/>
              <a:buChar char="•"/>
            </a:pPr>
            <a:r>
              <a:rPr lang="en-US" sz="2900" dirty="0"/>
              <a:t>Review and act on SDOH and risk factor data in HEDIS Report Cards </a:t>
            </a:r>
            <a:r>
              <a:rPr lang="en-US" sz="3200" dirty="0"/>
              <a:t>(e.g., addressing childcare, food insecurity, housing, transportation).</a:t>
            </a:r>
          </a:p>
          <a:p>
            <a:pPr>
              <a:lnSpc>
                <a:spcPct val="120000"/>
              </a:lnSpc>
              <a:spcBef>
                <a:spcPts val="400"/>
              </a:spcBef>
            </a:pPr>
            <a:r>
              <a:rPr lang="en-US" sz="2500" dirty="0"/>
              <a:t>2</a:t>
            </a:r>
            <a:r>
              <a:rPr lang="en-US" sz="2900" dirty="0"/>
              <a:t>. High-Quality WCVs</a:t>
            </a:r>
          </a:p>
          <a:p>
            <a:pPr marL="685800" lvl="1" indent="-457200">
              <a:lnSpc>
                <a:spcPct val="120000"/>
              </a:lnSpc>
              <a:spcBef>
                <a:spcPts val="400"/>
              </a:spcBef>
              <a:buFont typeface="Arial" panose="020B0604020202020204" pitchFamily="34" charset="0"/>
              <a:buChar char="•"/>
            </a:pPr>
            <a:r>
              <a:rPr lang="en-US" sz="2900" dirty="0"/>
              <a:t>Offer incentives for providers delivering meaningful counseling and education based on patient-specific needs highlighted in HEDIS Report Cards. </a:t>
            </a:r>
          </a:p>
          <a:p>
            <a:pPr marL="685800" lvl="1" indent="-457200">
              <a:lnSpc>
                <a:spcPct val="120000"/>
              </a:lnSpc>
              <a:spcBef>
                <a:spcPts val="400"/>
              </a:spcBef>
              <a:buFont typeface="Arial" panose="020B0604020202020204" pitchFamily="34" charset="0"/>
              <a:buChar char="•"/>
            </a:pPr>
            <a:r>
              <a:rPr lang="en-US" sz="2900" dirty="0"/>
              <a:t>Encourage frequent reviews of provider Scorecards and HEDIS Report Cards</a:t>
            </a:r>
          </a:p>
          <a:p>
            <a:pPr lvl="1">
              <a:lnSpc>
                <a:spcPct val="120000"/>
              </a:lnSpc>
              <a:spcBef>
                <a:spcPts val="400"/>
              </a:spcBef>
            </a:pPr>
            <a:endParaRPr lang="en-US" sz="2900" dirty="0"/>
          </a:p>
          <a:p>
            <a:pPr>
              <a:lnSpc>
                <a:spcPct val="120000"/>
              </a:lnSpc>
              <a:spcBef>
                <a:spcPts val="400"/>
              </a:spcBef>
            </a:pPr>
            <a:r>
              <a:rPr lang="en-US" sz="2900" dirty="0"/>
              <a:t>Provider Support (via “Provider Posts”):</a:t>
            </a:r>
            <a:endParaRPr lang="en-US" sz="3500" dirty="0"/>
          </a:p>
          <a:p>
            <a:pPr marL="342900" indent="-342900">
              <a:lnSpc>
                <a:spcPct val="120000"/>
              </a:lnSpc>
              <a:spcBef>
                <a:spcPts val="400"/>
              </a:spcBef>
              <a:buFont typeface="Arial" panose="020B0604020202020204" pitchFamily="34" charset="0"/>
              <a:buChar char="•"/>
            </a:pPr>
            <a:r>
              <a:rPr lang="en-US" sz="3000" dirty="0">
                <a:solidFill>
                  <a:srgbClr val="242424"/>
                </a:solidFill>
              </a:rPr>
              <a:t>Encourage providers to transition sick visits to well-child visits if child is behind schedule; Provide directions on how to bill for the visit</a:t>
            </a:r>
          </a:p>
          <a:p>
            <a:pPr marL="342900" indent="-342900">
              <a:lnSpc>
                <a:spcPct val="120000"/>
              </a:lnSpc>
              <a:spcBef>
                <a:spcPts val="400"/>
              </a:spcBef>
              <a:buFont typeface="Arial" panose="020B0604020202020204" pitchFamily="34" charset="0"/>
              <a:buChar char="•"/>
            </a:pPr>
            <a:r>
              <a:rPr lang="en-US" sz="3000" dirty="0">
                <a:solidFill>
                  <a:srgbClr val="242424"/>
                </a:solidFill>
              </a:rPr>
              <a:t>Encourage Telehealth visits for appropriate WCVs (no immunizations or labs needed) by sending providers clear recommendations on which WCVs can be scheduled virtually </a:t>
            </a:r>
            <a:endParaRPr lang="en-US" sz="3000" dirty="0"/>
          </a:p>
        </p:txBody>
      </p:sp>
    </p:spTree>
    <p:extLst>
      <p:ext uri="{BB962C8B-B14F-4D97-AF65-F5344CB8AC3E}">
        <p14:creationId xmlns:p14="http://schemas.microsoft.com/office/powerpoint/2010/main" val="1507499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8357-A119-0091-FBE9-810C04DA76F5}"/>
              </a:ext>
            </a:extLst>
          </p:cNvPr>
          <p:cNvSpPr>
            <a:spLocks noGrp="1"/>
          </p:cNvSpPr>
          <p:nvPr>
            <p:ph type="title"/>
          </p:nvPr>
        </p:nvSpPr>
        <p:spPr/>
        <p:txBody>
          <a:bodyPr anchor="t"/>
          <a:lstStyle/>
          <a:p>
            <a:r>
              <a:rPr lang="en-US" dirty="0"/>
              <a:t>Key Takeaways</a:t>
            </a:r>
          </a:p>
        </p:txBody>
      </p:sp>
      <p:sp>
        <p:nvSpPr>
          <p:cNvPr id="3" name="Content Placeholder 2">
            <a:extLst>
              <a:ext uri="{FF2B5EF4-FFF2-40B4-BE49-F238E27FC236}">
                <a16:creationId xmlns:a16="http://schemas.microsoft.com/office/drawing/2014/main" id="{62AB5931-BA12-677B-4F2B-5A9A7876E216}"/>
              </a:ext>
            </a:extLst>
          </p:cNvPr>
          <p:cNvSpPr>
            <a:spLocks noGrp="1"/>
          </p:cNvSpPr>
          <p:nvPr>
            <p:ph idx="1"/>
          </p:nvPr>
        </p:nvSpPr>
        <p:spPr>
          <a:xfrm>
            <a:off x="609600" y="1500188"/>
            <a:ext cx="10972800" cy="4800028"/>
          </a:xfrm>
        </p:spPr>
        <p:txBody>
          <a:bodyPr>
            <a:normAutofit fontScale="85000" lnSpcReduction="20000"/>
          </a:bodyPr>
          <a:lstStyle/>
          <a:p>
            <a:pPr marL="342900" indent="-342900">
              <a:buFont typeface="Arial" panose="020B0604020202020204" pitchFamily="34" charset="0"/>
              <a:buChar char="•"/>
            </a:pPr>
            <a:r>
              <a:rPr lang="en-US" dirty="0"/>
              <a:t>Overall, compliance rates greatly increased between 2022 and 2023 with ACLA’s interventions targeting member engagement, satisfaction, and awareness of WCVs</a:t>
            </a:r>
          </a:p>
          <a:p>
            <a:pPr marL="342900" indent="-342900">
              <a:buFont typeface="Arial" panose="020B0604020202020204" pitchFamily="34" charset="0"/>
              <a:buChar char="•"/>
            </a:pPr>
            <a:r>
              <a:rPr lang="en-US" b="1" dirty="0"/>
              <a:t>Pandemic Impact: </a:t>
            </a:r>
            <a:r>
              <a:rPr lang="en-US" dirty="0"/>
              <a:t>Children born during the 2020 pandemic show low compliance with WCVs in the first 15 months of life, correlating with poor vaccination rates among children entering kindergarten in 2023-2024. </a:t>
            </a:r>
          </a:p>
          <a:p>
            <a:pPr marL="342900" indent="-342900">
              <a:buFont typeface="Arial" panose="020B0604020202020204" pitchFamily="34" charset="0"/>
              <a:buChar char="•"/>
            </a:pPr>
            <a:r>
              <a:rPr lang="en-US" b="1" dirty="0"/>
              <a:t>Data-driven Initiatives: </a:t>
            </a:r>
            <a:r>
              <a:rPr lang="en-US" dirty="0"/>
              <a:t>Use data insights to identify high-risk members for missed WCVs, address disparities, implement targeted changes, and measure improvements</a:t>
            </a:r>
          </a:p>
          <a:p>
            <a:pPr marL="342900" indent="-342900">
              <a:buFont typeface="Arial" panose="020B0604020202020204" pitchFamily="34" charset="0"/>
              <a:buChar char="•"/>
            </a:pPr>
            <a:r>
              <a:rPr lang="en-US" b="1" dirty="0"/>
              <a:t>Disparities in WCV Adherence</a:t>
            </a:r>
            <a:r>
              <a:rPr lang="en-US" dirty="0"/>
              <a:t>: Medicaid-insured children consistently demonstrate poorer adherence to WCVs compared to privately insured children, exacerbated by socioeconomic disparities. Among Medicaid-insured children, African American children demonstrate lower adherence rates than their white counterparts, highlighting racial disparities in access and utilization.</a:t>
            </a:r>
          </a:p>
          <a:p>
            <a:pPr marL="342900" indent="-342900">
              <a:buFont typeface="Arial" panose="020B0604020202020204" pitchFamily="34" charset="0"/>
              <a:buChar char="•"/>
            </a:pPr>
            <a:r>
              <a:rPr lang="en-US" b="1" dirty="0"/>
              <a:t>Caregiver Engagement: </a:t>
            </a:r>
            <a:r>
              <a:rPr lang="en-US" dirty="0"/>
              <a:t>Collect direct feedback from caregivers, especially those who miss appointments, to understand barriers linked to SDOHs and design effective, targeted interventions.</a:t>
            </a:r>
          </a:p>
          <a:p>
            <a:pPr marL="342900" indent="-342900">
              <a:buFont typeface="Arial" panose="020B0604020202020204" pitchFamily="34" charset="0"/>
              <a:buChar char="•"/>
            </a:pPr>
            <a:r>
              <a:rPr lang="en-US" b="1" dirty="0"/>
              <a:t>Provider Support: </a:t>
            </a:r>
            <a:r>
              <a:rPr lang="en-US" dirty="0"/>
              <a:t>Assist providers in delivering high-quality WCVs with tools like reminder systems, guidelines on billing, member needs-risk data to improve provider engagement in delivering high-quality of care, driving compliance</a:t>
            </a:r>
          </a:p>
        </p:txBody>
      </p:sp>
    </p:spTree>
    <p:extLst>
      <p:ext uri="{BB962C8B-B14F-4D97-AF65-F5344CB8AC3E}">
        <p14:creationId xmlns:p14="http://schemas.microsoft.com/office/powerpoint/2010/main" val="3273594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25693A-7FBE-42CF-8A72-B5FFC21396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73C45-8869-1E1B-15E6-5105537755C7}"/>
              </a:ext>
            </a:extLst>
          </p:cNvPr>
          <p:cNvSpPr>
            <a:spLocks noGrp="1"/>
          </p:cNvSpPr>
          <p:nvPr>
            <p:ph type="title"/>
          </p:nvPr>
        </p:nvSpPr>
        <p:spPr>
          <a:xfrm>
            <a:off x="609600" y="557785"/>
            <a:ext cx="10972800" cy="786922"/>
          </a:xfrm>
        </p:spPr>
        <p:txBody>
          <a:bodyPr anchor="t" anchorCtr="0"/>
          <a:lstStyle/>
          <a:p>
            <a:r>
              <a:rPr lang="en-US" dirty="0"/>
              <a:t>CIS Combination 7</a:t>
            </a:r>
          </a:p>
        </p:txBody>
      </p:sp>
      <p:graphicFrame>
        <p:nvGraphicFramePr>
          <p:cNvPr id="5" name="Content Placeholder 3">
            <a:extLst>
              <a:ext uri="{FF2B5EF4-FFF2-40B4-BE49-F238E27FC236}">
                <a16:creationId xmlns:a16="http://schemas.microsoft.com/office/drawing/2014/main" id="{D851F846-7F4F-9F59-6EF6-495C69193AE8}"/>
              </a:ext>
            </a:extLst>
          </p:cNvPr>
          <p:cNvGraphicFramePr>
            <a:graphicFrameLocks/>
          </p:cNvGraphicFramePr>
          <p:nvPr>
            <p:extLst>
              <p:ext uri="{D42A27DB-BD31-4B8C-83A1-F6EECF244321}">
                <p14:modId xmlns:p14="http://schemas.microsoft.com/office/powerpoint/2010/main" val="160707368"/>
              </p:ext>
            </p:extLst>
          </p:nvPr>
        </p:nvGraphicFramePr>
        <p:xfrm>
          <a:off x="749655" y="2372132"/>
          <a:ext cx="4795549" cy="1422400"/>
        </p:xfrm>
        <a:graphic>
          <a:graphicData uri="http://schemas.openxmlformats.org/drawingml/2006/table">
            <a:tbl>
              <a:tblPr/>
              <a:tblGrid>
                <a:gridCol w="1404376">
                  <a:extLst>
                    <a:ext uri="{9D8B030D-6E8A-4147-A177-3AD203B41FA5}">
                      <a16:colId xmlns:a16="http://schemas.microsoft.com/office/drawing/2014/main" val="2606830040"/>
                    </a:ext>
                  </a:extLst>
                </a:gridCol>
                <a:gridCol w="1727102">
                  <a:extLst>
                    <a:ext uri="{9D8B030D-6E8A-4147-A177-3AD203B41FA5}">
                      <a16:colId xmlns:a16="http://schemas.microsoft.com/office/drawing/2014/main" val="2684317880"/>
                    </a:ext>
                  </a:extLst>
                </a:gridCol>
                <a:gridCol w="1664071">
                  <a:extLst>
                    <a:ext uri="{9D8B030D-6E8A-4147-A177-3AD203B41FA5}">
                      <a16:colId xmlns:a16="http://schemas.microsoft.com/office/drawing/2014/main" val="2709219258"/>
                    </a:ext>
                  </a:extLst>
                </a:gridCol>
              </a:tblGrid>
              <a:tr h="0">
                <a:tc>
                  <a:txBody>
                    <a:bodyPr/>
                    <a:lstStyle/>
                    <a:p>
                      <a:pPr rtl="0" fontAlgn="t"/>
                      <a:r>
                        <a:rPr lang="en-US" sz="1500" dirty="0"/>
                        <a:t>Measure Year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Denominator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 Compliant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0121929"/>
                  </a:ext>
                </a:extLst>
              </a:tr>
              <a:tr h="0">
                <a:tc>
                  <a:txBody>
                    <a:bodyPr/>
                    <a:lstStyle/>
                    <a:p>
                      <a:pPr rtl="0" fontAlgn="t"/>
                      <a:r>
                        <a:rPr lang="en-US" sz="1500" dirty="0"/>
                        <a:t>2024</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1620</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914 (56%)</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0374302"/>
                  </a:ext>
                </a:extLst>
              </a:tr>
              <a:tr h="0">
                <a:tc>
                  <a:txBody>
                    <a:bodyPr/>
                    <a:lstStyle/>
                    <a:p>
                      <a:pPr rtl="0" fontAlgn="t"/>
                      <a:r>
                        <a:rPr lang="en-US" sz="1500" dirty="0"/>
                        <a:t>2023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1060</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590 (56%)</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9279753"/>
                  </a:ext>
                </a:extLst>
              </a:tr>
              <a:tr h="0">
                <a:tc>
                  <a:txBody>
                    <a:bodyPr/>
                    <a:lstStyle/>
                    <a:p>
                      <a:pPr rtl="0" fontAlgn="t"/>
                      <a:r>
                        <a:rPr lang="en-US" sz="1500" dirty="0"/>
                        <a:t>2022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2270</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r>
                        <a:rPr lang="en-US" sz="1500" dirty="0"/>
                        <a:t>419 (19%)</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4966092"/>
                  </a:ext>
                </a:extLst>
              </a:tr>
            </a:tbl>
          </a:graphicData>
        </a:graphic>
      </p:graphicFrame>
      <p:sp>
        <p:nvSpPr>
          <p:cNvPr id="6" name="Rectangle 1">
            <a:extLst>
              <a:ext uri="{FF2B5EF4-FFF2-40B4-BE49-F238E27FC236}">
                <a16:creationId xmlns:a16="http://schemas.microsoft.com/office/drawing/2014/main" id="{25B309EB-2A2D-6F8E-AD17-0EF446A5C82E}"/>
              </a:ext>
            </a:extLst>
          </p:cNvPr>
          <p:cNvSpPr>
            <a:spLocks noChangeArrowheads="1"/>
          </p:cNvSpPr>
          <p:nvPr/>
        </p:nvSpPr>
        <p:spPr bwMode="auto">
          <a:xfrm>
            <a:off x="609600" y="1877275"/>
            <a:ext cx="82479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cs typeface="Arial" panose="020B0604020202020204" pitchFamily="34" charset="0"/>
              </a:rPr>
              <a:t>CIS-7 Compliance Bump for Members ≥2 years of age</a:t>
            </a:r>
            <a:endParaRPr kumimoji="0" lang="en-US" altLang="en-US" sz="3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868337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CF52A5B-5810-4130-A3DB-FD2582D05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8FE145C-BED6-4533-8211-7AC773F7A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916078" cy="6858000"/>
          </a:xfrm>
          <a:custGeom>
            <a:avLst/>
            <a:gdLst>
              <a:gd name="connsiteX0" fmla="*/ 8183400 w 8916078"/>
              <a:gd name="connsiteY0" fmla="*/ 3865853 h 6820849"/>
              <a:gd name="connsiteX1" fmla="*/ 8259593 w 8916078"/>
              <a:gd name="connsiteY1" fmla="*/ 3878252 h 6820849"/>
              <a:gd name="connsiteX2" fmla="*/ 8529076 w 8916078"/>
              <a:gd name="connsiteY2" fmla="*/ 4345010 h 6820849"/>
              <a:gd name="connsiteX3" fmla="*/ 8062319 w 8916078"/>
              <a:gd name="connsiteY3" fmla="*/ 4614493 h 6820849"/>
              <a:gd name="connsiteX4" fmla="*/ 7792836 w 8916078"/>
              <a:gd name="connsiteY4" fmla="*/ 4147735 h 6820849"/>
              <a:gd name="connsiteX5" fmla="*/ 8183400 w 8916078"/>
              <a:gd name="connsiteY5" fmla="*/ 3865853 h 6820849"/>
              <a:gd name="connsiteX6" fmla="*/ 8734942 w 8916078"/>
              <a:gd name="connsiteY6" fmla="*/ 2667480 h 6820849"/>
              <a:gd name="connsiteX7" fmla="*/ 8773412 w 8916078"/>
              <a:gd name="connsiteY7" fmla="*/ 2673741 h 6820849"/>
              <a:gd name="connsiteX8" fmla="*/ 8909474 w 8916078"/>
              <a:gd name="connsiteY8" fmla="*/ 2909407 h 6820849"/>
              <a:gd name="connsiteX9" fmla="*/ 8673808 w 8916078"/>
              <a:gd name="connsiteY9" fmla="*/ 3045469 h 6820849"/>
              <a:gd name="connsiteX10" fmla="*/ 8537746 w 8916078"/>
              <a:gd name="connsiteY10" fmla="*/ 2809802 h 6820849"/>
              <a:gd name="connsiteX11" fmla="*/ 8697151 w 8916078"/>
              <a:gd name="connsiteY11" fmla="*/ 2668961 h 6820849"/>
              <a:gd name="connsiteX12" fmla="*/ 8734942 w 8916078"/>
              <a:gd name="connsiteY12" fmla="*/ 2667480 h 6820849"/>
              <a:gd name="connsiteX13" fmla="*/ 8776652 w 8916078"/>
              <a:gd name="connsiteY13" fmla="*/ 1 h 6820849"/>
              <a:gd name="connsiteX14" fmla="*/ 8786961 w 8916078"/>
              <a:gd name="connsiteY14" fmla="*/ 42970 h 6820849"/>
              <a:gd name="connsiteX15" fmla="*/ 8775876 w 8916078"/>
              <a:gd name="connsiteY15" fmla="*/ 219853 h 6820849"/>
              <a:gd name="connsiteX16" fmla="*/ 8229255 w 8916078"/>
              <a:gd name="connsiteY16" fmla="*/ 535444 h 6820849"/>
              <a:gd name="connsiteX17" fmla="*/ 7899142 w 8916078"/>
              <a:gd name="connsiteY17" fmla="*/ 78053 h 6820849"/>
              <a:gd name="connsiteX18" fmla="*/ 7911844 w 8916078"/>
              <a:gd name="connsiteY18" fmla="*/ 1 h 6820849"/>
              <a:gd name="connsiteX19" fmla="*/ 0 w 8916078"/>
              <a:gd name="connsiteY19" fmla="*/ 0 h 6820849"/>
              <a:gd name="connsiteX20" fmla="*/ 3064542 w 8916078"/>
              <a:gd name="connsiteY20" fmla="*/ 1 h 6820849"/>
              <a:gd name="connsiteX21" fmla="*/ 3626351 w 8916078"/>
              <a:gd name="connsiteY21" fmla="*/ 1 h 6820849"/>
              <a:gd name="connsiteX22" fmla="*/ 6388767 w 8916078"/>
              <a:gd name="connsiteY22" fmla="*/ 1 h 6820849"/>
              <a:gd name="connsiteX23" fmla="*/ 7293415 w 8916078"/>
              <a:gd name="connsiteY23" fmla="*/ 1 h 6820849"/>
              <a:gd name="connsiteX24" fmla="*/ 7285291 w 8916078"/>
              <a:gd name="connsiteY24" fmla="*/ 184997 h 6820849"/>
              <a:gd name="connsiteX25" fmla="*/ 7288318 w 8916078"/>
              <a:gd name="connsiteY25" fmla="*/ 419996 h 6820849"/>
              <a:gd name="connsiteX26" fmla="*/ 7736280 w 8916078"/>
              <a:gd name="connsiteY26" fmla="*/ 1068100 h 6820849"/>
              <a:gd name="connsiteX27" fmla="*/ 8184147 w 8916078"/>
              <a:gd name="connsiteY27" fmla="*/ 2589406 h 6820849"/>
              <a:gd name="connsiteX28" fmla="*/ 7738154 w 8916078"/>
              <a:gd name="connsiteY28" fmla="*/ 3164270 h 6820849"/>
              <a:gd name="connsiteX29" fmla="*/ 7579762 w 8916078"/>
              <a:gd name="connsiteY29" fmla="*/ 4641256 h 6820849"/>
              <a:gd name="connsiteX30" fmla="*/ 8191492 w 8916078"/>
              <a:gd name="connsiteY30" fmla="*/ 5670858 h 6820849"/>
              <a:gd name="connsiteX31" fmla="*/ 8477065 w 8916078"/>
              <a:gd name="connsiteY31" fmla="*/ 6707671 h 6820849"/>
              <a:gd name="connsiteX32" fmla="*/ 8478852 w 8916078"/>
              <a:gd name="connsiteY32" fmla="*/ 6820849 h 6820849"/>
              <a:gd name="connsiteX33" fmla="*/ 0 w 8916078"/>
              <a:gd name="connsiteY33" fmla="*/ 6820849 h 68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916078" h="6820849">
                <a:moveTo>
                  <a:pt x="8183400" y="3865853"/>
                </a:moveTo>
                <a:cubicBezTo>
                  <a:pt x="8208679" y="3867370"/>
                  <a:pt x="8234181" y="3871443"/>
                  <a:pt x="8259593" y="3878252"/>
                </a:cubicBezTo>
                <a:cubicBezTo>
                  <a:pt x="8462901" y="3932728"/>
                  <a:pt x="8583552" y="4141703"/>
                  <a:pt x="8529076" y="4345010"/>
                </a:cubicBezTo>
                <a:cubicBezTo>
                  <a:pt x="8474600" y="4548317"/>
                  <a:pt x="8265626" y="4668969"/>
                  <a:pt x="8062319" y="4614493"/>
                </a:cubicBezTo>
                <a:cubicBezTo>
                  <a:pt x="7859012" y="4560017"/>
                  <a:pt x="7738360" y="4351042"/>
                  <a:pt x="7792836" y="4147735"/>
                </a:cubicBezTo>
                <a:cubicBezTo>
                  <a:pt x="7840502" y="3969841"/>
                  <a:pt x="8006457" y="3855230"/>
                  <a:pt x="8183400" y="3865853"/>
                </a:cubicBezTo>
                <a:close/>
                <a:moveTo>
                  <a:pt x="8734942" y="2667480"/>
                </a:moveTo>
                <a:cubicBezTo>
                  <a:pt x="8747705" y="2668246"/>
                  <a:pt x="8760581" y="2670303"/>
                  <a:pt x="8773412" y="2673741"/>
                </a:cubicBezTo>
                <a:cubicBezTo>
                  <a:pt x="8876062" y="2701246"/>
                  <a:pt x="8936980" y="2806757"/>
                  <a:pt x="8909474" y="2909407"/>
                </a:cubicBezTo>
                <a:cubicBezTo>
                  <a:pt x="8881969" y="3012057"/>
                  <a:pt x="8776458" y="3072974"/>
                  <a:pt x="8673808" y="3045469"/>
                </a:cubicBezTo>
                <a:cubicBezTo>
                  <a:pt x="8571158" y="3017965"/>
                  <a:pt x="8510241" y="2912452"/>
                  <a:pt x="8537746" y="2809802"/>
                </a:cubicBezTo>
                <a:cubicBezTo>
                  <a:pt x="8558375" y="2732815"/>
                  <a:pt x="8622882" y="2679302"/>
                  <a:pt x="8697151" y="2668961"/>
                </a:cubicBezTo>
                <a:cubicBezTo>
                  <a:pt x="8709529" y="2667237"/>
                  <a:pt x="8722180" y="2666714"/>
                  <a:pt x="8734942" y="2667480"/>
                </a:cubicBezTo>
                <a:close/>
                <a:moveTo>
                  <a:pt x="8776652" y="1"/>
                </a:moveTo>
                <a:lnTo>
                  <a:pt x="8786961" y="42970"/>
                </a:lnTo>
                <a:cubicBezTo>
                  <a:pt x="8794957" y="100392"/>
                  <a:pt x="8791826" y="160330"/>
                  <a:pt x="8775876" y="219853"/>
                </a:cubicBezTo>
                <a:cubicBezTo>
                  <a:pt x="8712079" y="457946"/>
                  <a:pt x="8467349" y="599241"/>
                  <a:pt x="8229255" y="535444"/>
                </a:cubicBezTo>
                <a:cubicBezTo>
                  <a:pt x="8020924" y="479621"/>
                  <a:pt x="7886703" y="285271"/>
                  <a:pt x="7899142" y="78053"/>
                </a:cubicBezTo>
                <a:lnTo>
                  <a:pt x="7911844" y="1"/>
                </a:lnTo>
                <a:close/>
                <a:moveTo>
                  <a:pt x="0" y="0"/>
                </a:moveTo>
                <a:lnTo>
                  <a:pt x="3064542" y="1"/>
                </a:lnTo>
                <a:lnTo>
                  <a:pt x="3626351" y="1"/>
                </a:lnTo>
                <a:lnTo>
                  <a:pt x="6388767" y="1"/>
                </a:lnTo>
                <a:lnTo>
                  <a:pt x="7293415" y="1"/>
                </a:lnTo>
                <a:lnTo>
                  <a:pt x="7285291" y="184997"/>
                </a:lnTo>
                <a:cubicBezTo>
                  <a:pt x="7283933" y="263521"/>
                  <a:pt x="7284806" y="341911"/>
                  <a:pt x="7288318" y="419996"/>
                </a:cubicBezTo>
                <a:cubicBezTo>
                  <a:pt x="7301507" y="709488"/>
                  <a:pt x="7530168" y="891535"/>
                  <a:pt x="7736280" y="1068100"/>
                </a:cubicBezTo>
                <a:cubicBezTo>
                  <a:pt x="8250069" y="1508062"/>
                  <a:pt x="8424916" y="2032159"/>
                  <a:pt x="8184147" y="2589406"/>
                </a:cubicBezTo>
                <a:cubicBezTo>
                  <a:pt x="8090773" y="2805524"/>
                  <a:pt x="7909218" y="2993264"/>
                  <a:pt x="7738154" y="3164270"/>
                </a:cubicBezTo>
                <a:cubicBezTo>
                  <a:pt x="7279360" y="3622745"/>
                  <a:pt x="7298159" y="4154456"/>
                  <a:pt x="7579762" y="4641256"/>
                </a:cubicBezTo>
                <a:cubicBezTo>
                  <a:pt x="7780382" y="4986833"/>
                  <a:pt x="8020938" y="5311557"/>
                  <a:pt x="8191492" y="5670858"/>
                </a:cubicBezTo>
                <a:cubicBezTo>
                  <a:pt x="8357544" y="6019043"/>
                  <a:pt x="8456063" y="6366409"/>
                  <a:pt x="8477065" y="6707671"/>
                </a:cubicBezTo>
                <a:lnTo>
                  <a:pt x="8478852" y="6820849"/>
                </a:lnTo>
                <a:lnTo>
                  <a:pt x="0" y="68208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E7C8D52-170D-C114-0FC6-015F70845340}"/>
              </a:ext>
            </a:extLst>
          </p:cNvPr>
          <p:cNvSpPr>
            <a:spLocks noGrp="1"/>
          </p:cNvSpPr>
          <p:nvPr>
            <p:ph type="title"/>
          </p:nvPr>
        </p:nvSpPr>
        <p:spPr>
          <a:xfrm>
            <a:off x="609600" y="557785"/>
            <a:ext cx="6029325" cy="833158"/>
          </a:xfrm>
        </p:spPr>
        <p:txBody>
          <a:bodyPr vert="horz" lIns="91440" tIns="45720" rIns="91440" bIns="45720" rtlCol="0" anchor="t" anchorCtr="0">
            <a:normAutofit/>
          </a:bodyPr>
          <a:lstStyle/>
          <a:p>
            <a:r>
              <a:rPr lang="en-US" kern="1200" dirty="0">
                <a:solidFill>
                  <a:schemeClr val="tx1"/>
                </a:solidFill>
                <a:latin typeface="+mj-lt"/>
                <a:ea typeface="+mj-ea"/>
                <a:cs typeface="+mj-cs"/>
              </a:rPr>
              <a:t>References</a:t>
            </a:r>
          </a:p>
        </p:txBody>
      </p:sp>
      <p:sp>
        <p:nvSpPr>
          <p:cNvPr id="3" name="Text Placeholder 2">
            <a:extLst>
              <a:ext uri="{FF2B5EF4-FFF2-40B4-BE49-F238E27FC236}">
                <a16:creationId xmlns:a16="http://schemas.microsoft.com/office/drawing/2014/main" id="{D39983B1-EAD5-D7F2-6AD4-EB3A6E0E9AEF}"/>
              </a:ext>
            </a:extLst>
          </p:cNvPr>
          <p:cNvSpPr>
            <a:spLocks noGrp="1"/>
          </p:cNvSpPr>
          <p:nvPr>
            <p:ph type="body" idx="1"/>
          </p:nvPr>
        </p:nvSpPr>
        <p:spPr>
          <a:xfrm>
            <a:off x="609599" y="1623911"/>
            <a:ext cx="10335491" cy="4518827"/>
          </a:xfrm>
        </p:spPr>
        <p:txBody>
          <a:bodyPr vert="horz" lIns="91440" tIns="45720" rIns="91440" bIns="45720" rtlCol="0" anchor="t" anchorCtr="0">
            <a:normAutofit fontScale="47500" lnSpcReduction="20000"/>
          </a:bodyPr>
          <a:lstStyle/>
          <a:p>
            <a:pPr marL="457200" indent="-457200">
              <a:buAutoNum type="arabicPeriod"/>
            </a:pPr>
            <a:r>
              <a:rPr lang="en-US" dirty="0"/>
              <a:t>American Academy of Pediatrics. (2023). Bright Futures. </a:t>
            </a:r>
            <a:r>
              <a:rPr lang="en-US" dirty="0">
                <a:hlinkClick r:id="rId3"/>
              </a:rPr>
              <a:t>https://www.aap.org/en/practice-management/bright-futures</a:t>
            </a:r>
            <a:endParaRPr lang="en-US" dirty="0"/>
          </a:p>
          <a:p>
            <a:pPr marL="457200" indent="-457200">
              <a:buAutoNum type="arabicPeriod"/>
            </a:pPr>
            <a:r>
              <a:rPr lang="en-US" dirty="0"/>
              <a:t>Bright Futures Guidelines (Hagan JF, Shaw JS, Duncan PM, eds. Bright Futures: Guidelines for Health Supervision of Infants, Children, and Adolescents. 4th ed. American Academy  of Pediatrics; 2017). </a:t>
            </a:r>
          </a:p>
          <a:p>
            <a:pPr marL="457200" indent="-457200">
              <a:buAutoNum type="arabicPeriod"/>
            </a:pPr>
            <a:r>
              <a:rPr lang="en-US" b="0" i="0" dirty="0">
                <a:solidFill>
                  <a:srgbClr val="000000"/>
                </a:solidFill>
                <a:effectLst/>
                <a:latin typeface="Times"/>
                <a:hlinkClick r:id="rId4"/>
              </a:rPr>
              <a:t>https://www.healthychildren.org/English/family-life/health-management/Pages/Well-Child-Care-A-Check-Up-for-Success.aspx </a:t>
            </a:r>
            <a:endParaRPr lang="en-US" b="0" i="0" dirty="0">
              <a:solidFill>
                <a:srgbClr val="000000"/>
              </a:solidFill>
              <a:effectLst/>
              <a:latin typeface="Times"/>
            </a:endParaRPr>
          </a:p>
          <a:p>
            <a:pPr marL="457200" indent="-457200">
              <a:buAutoNum type="arabicPeriod"/>
            </a:pPr>
            <a:r>
              <a:rPr lang="en-US" b="0" i="0" dirty="0">
                <a:solidFill>
                  <a:srgbClr val="000000"/>
                </a:solidFill>
                <a:effectLst/>
                <a:hlinkClick r:id="rId5"/>
              </a:rPr>
              <a:t>Well-Child Visits: Improving Infant Well-Child Visits</a:t>
            </a:r>
            <a:endParaRPr lang="en-US" b="0" i="0" dirty="0">
              <a:solidFill>
                <a:srgbClr val="000000"/>
              </a:solidFill>
              <a:effectLst/>
            </a:endParaRPr>
          </a:p>
          <a:p>
            <a:pPr marL="457200" indent="-457200">
              <a:buAutoNum type="arabicPeriod"/>
            </a:pPr>
            <a:r>
              <a:rPr lang="en-US" b="0" i="0" dirty="0">
                <a:solidFill>
                  <a:srgbClr val="000000"/>
                </a:solidFill>
                <a:effectLst/>
              </a:rPr>
              <a:t>Louisiana Department of Health. </a:t>
            </a:r>
            <a:r>
              <a:rPr lang="en-US" b="0" i="1" dirty="0">
                <a:solidFill>
                  <a:srgbClr val="000000"/>
                </a:solidFill>
                <a:effectLst/>
              </a:rPr>
              <a:t>School Report Data - Early Look (Source: LINKS)</a:t>
            </a:r>
            <a:r>
              <a:rPr lang="en-US" b="0" i="0" dirty="0">
                <a:solidFill>
                  <a:srgbClr val="000000"/>
                </a:solidFill>
                <a:effectLst/>
              </a:rPr>
              <a:t>. </a:t>
            </a:r>
            <a:r>
              <a:rPr lang="en-US" b="0" i="0" u="none" strike="noStrike" dirty="0">
                <a:solidFill>
                  <a:srgbClr val="000000"/>
                </a:solidFill>
                <a:effectLst/>
                <a:hlinkClick r:id="rId6"/>
              </a:rPr>
              <a:t>2023-2024 School-Level Data, grades K, 6th, and 11</a:t>
            </a:r>
            <a:r>
              <a:rPr lang="en-US" b="0" i="0" u="none" strike="noStrike" baseline="30000" dirty="0">
                <a:solidFill>
                  <a:srgbClr val="000000"/>
                </a:solidFill>
                <a:effectLst/>
                <a:hlinkClick r:id="rId6"/>
              </a:rPr>
              <a:t>th</a:t>
            </a:r>
            <a:endParaRPr lang="en-US" b="0" i="0" u="none" strike="noStrike" baseline="30000" dirty="0">
              <a:solidFill>
                <a:srgbClr val="000000"/>
              </a:solidFill>
              <a:effectLst/>
            </a:endParaRPr>
          </a:p>
          <a:p>
            <a:pPr marL="457200" indent="-457200">
              <a:buAutoNum type="arabicPeriod"/>
            </a:pPr>
            <a:r>
              <a:rPr lang="en-US" dirty="0">
                <a:hlinkClick r:id="rId7"/>
              </a:rPr>
              <a:t>https://www.nola.com/entertainment_life/louisiana_health/louisiana-health-vaccination-rates/article_9df6b138-9ba9-11ef-be51-afa856db57af.html#:~:text=By%20the%20numbers,people's%20confidence%20in%20the%20system.%E2%80%9D</a:t>
            </a:r>
          </a:p>
          <a:p>
            <a:pPr marL="457200" indent="-457200">
              <a:buAutoNum type="arabicPeriod"/>
            </a:pPr>
            <a:r>
              <a:rPr lang="en-US" b="0" i="0" dirty="0">
                <a:solidFill>
                  <a:srgbClr val="212121"/>
                </a:solidFill>
                <a:effectLst/>
                <a:latin typeface="system-ui"/>
              </a:rPr>
              <a:t>Pittard WB 3rd. Well-child care in </a:t>
            </a:r>
            <a:r>
              <a:rPr lang="en-US" dirty="0">
                <a:effectLst/>
              </a:rPr>
              <a:t>infancy</a:t>
            </a:r>
            <a:r>
              <a:rPr lang="en-US" b="0" i="0" dirty="0">
                <a:solidFill>
                  <a:srgbClr val="212121"/>
                </a:solidFill>
                <a:effectLst/>
                <a:latin typeface="system-ui"/>
              </a:rPr>
              <a:t> and emergency department use by South Carolina </a:t>
            </a:r>
            <a:r>
              <a:rPr lang="en-US" dirty="0">
                <a:effectLst/>
              </a:rPr>
              <a:t>Medicaid</a:t>
            </a:r>
            <a:r>
              <a:rPr lang="en-US" b="0" i="0" dirty="0">
                <a:solidFill>
                  <a:srgbClr val="212121"/>
                </a:solidFill>
                <a:effectLst/>
                <a:latin typeface="system-ui"/>
              </a:rPr>
              <a:t> children birth to 6 years old. </a:t>
            </a:r>
            <a:r>
              <a:rPr lang="en-US" b="0" i="1" dirty="0">
                <a:solidFill>
                  <a:srgbClr val="212121"/>
                </a:solidFill>
                <a:effectLst/>
                <a:latin typeface="system-ui"/>
              </a:rPr>
              <a:t>South Med J</a:t>
            </a:r>
            <a:r>
              <a:rPr lang="en-US" b="0" i="0" dirty="0">
                <a:solidFill>
                  <a:srgbClr val="212121"/>
                </a:solidFill>
                <a:effectLst/>
                <a:latin typeface="system-ui"/>
              </a:rPr>
              <a:t>. 2011;104(8):604-608. doi:10.1097/SMJ.0b013e31822426c0</a:t>
            </a:r>
          </a:p>
          <a:p>
            <a:pPr marL="457200" indent="-457200">
              <a:buFont typeface="Avenir Next LT Pro" panose="020B0504020202020204" pitchFamily="34" charset="0"/>
              <a:buAutoNum type="arabicPeriod"/>
            </a:pPr>
            <a:r>
              <a:rPr lang="en-US" b="0" i="0" dirty="0">
                <a:solidFill>
                  <a:srgbClr val="212121"/>
                </a:solidFill>
                <a:effectLst/>
              </a:rPr>
              <a:t>Wolf ER, O'Neil J, </a:t>
            </a:r>
            <a:r>
              <a:rPr lang="en-US" b="0" i="0" dirty="0" err="1">
                <a:solidFill>
                  <a:srgbClr val="212121"/>
                </a:solidFill>
                <a:effectLst/>
              </a:rPr>
              <a:t>Pecsok</a:t>
            </a:r>
            <a:r>
              <a:rPr lang="en-US" b="0" i="0" dirty="0">
                <a:solidFill>
                  <a:srgbClr val="212121"/>
                </a:solidFill>
                <a:effectLst/>
              </a:rPr>
              <a:t> J, et al. Caregiver and Clinician Perspectives on Missed </a:t>
            </a:r>
            <a:r>
              <a:rPr lang="en-US" dirty="0">
                <a:effectLst/>
              </a:rPr>
              <a:t>Well-Child Visits</a:t>
            </a:r>
            <a:r>
              <a:rPr lang="en-US" b="0" i="0" dirty="0">
                <a:solidFill>
                  <a:srgbClr val="212121"/>
                </a:solidFill>
                <a:effectLst/>
              </a:rPr>
              <a:t>. </a:t>
            </a:r>
            <a:r>
              <a:rPr lang="en-US" b="0" i="1" dirty="0">
                <a:solidFill>
                  <a:srgbClr val="212121"/>
                </a:solidFill>
                <a:effectLst/>
              </a:rPr>
              <a:t>Ann Fam Med</a:t>
            </a:r>
            <a:r>
              <a:rPr lang="en-US" b="0" i="0" dirty="0">
                <a:solidFill>
                  <a:srgbClr val="212121"/>
                </a:solidFill>
                <a:effectLst/>
              </a:rPr>
              <a:t>. 2020;18(1):30-34. doi:10.1370/afm.2466</a:t>
            </a:r>
          </a:p>
          <a:p>
            <a:pPr marL="457200" indent="-457200">
              <a:buFont typeface="Avenir Next LT Pro" panose="020B0504020202020204" pitchFamily="34" charset="0"/>
              <a:buAutoNum type="arabicPeriod"/>
            </a:pPr>
            <a:r>
              <a:rPr lang="en-US" dirty="0">
                <a:solidFill>
                  <a:srgbClr val="1C77B4"/>
                </a:solidFill>
                <a:effectLst/>
                <a:hlinkClick r:id="rId8"/>
              </a:rPr>
              <a:t>NCQA National Data. </a:t>
            </a:r>
            <a:r>
              <a:rPr lang="en-US" dirty="0">
                <a:solidFill>
                  <a:srgbClr val="1C77B4"/>
                </a:solidFill>
                <a:effectLst/>
                <a:hlinkClick r:id="rId8"/>
              </a:rPr>
              <a:t>https://www.ncqa.org/hedis/measures/child-and-adolescent-well-care-visits/</a:t>
            </a:r>
            <a:endParaRPr lang="en-US" dirty="0"/>
          </a:p>
          <a:p>
            <a:pPr marL="457200" indent="-457200">
              <a:buFont typeface="Avenir Next LT Pro" panose="020B0504020202020204" pitchFamily="34" charset="0"/>
              <a:buAutoNum type="arabicPeriod"/>
            </a:pPr>
            <a:r>
              <a:rPr lang="en-US" b="0" i="0" u="none" strike="noStrike" dirty="0">
                <a:solidFill>
                  <a:srgbClr val="303235"/>
                </a:solidFill>
                <a:effectLst/>
                <a:latin typeface="Open Sans" panose="020B0606030504020204" pitchFamily="34" charset="0"/>
              </a:rPr>
              <a:t>Wolf, et al.</a:t>
            </a:r>
            <a:r>
              <a:rPr lang="en-US" b="0" i="0" u="none" strike="noStrike" dirty="0">
                <a:solidFill>
                  <a:srgbClr val="1A1A1A"/>
                </a:solidFill>
                <a:effectLst/>
                <a:latin typeface="Open Sans" panose="020B0606030504020204" pitchFamily="34" charset="0"/>
              </a:rPr>
              <a:t> </a:t>
            </a:r>
            <a:r>
              <a:rPr lang="en-US" b="0" i="0" dirty="0">
                <a:solidFill>
                  <a:srgbClr val="303235"/>
                </a:solidFill>
                <a:effectLst/>
                <a:latin typeface="Alegreya Sans"/>
              </a:rPr>
              <a:t>Gaps in Well-Child Care Attendance Among Primary Care Clinics Serving Low-Income Families. </a:t>
            </a:r>
            <a:r>
              <a:rPr lang="en-US" b="0" i="1" dirty="0">
                <a:solidFill>
                  <a:srgbClr val="1A1A1A"/>
                </a:solidFill>
                <a:effectLst/>
                <a:latin typeface="Open Sans" panose="020B0606030504020204" pitchFamily="34" charset="0"/>
              </a:rPr>
              <a:t>Pediatrics</a:t>
            </a:r>
            <a:r>
              <a:rPr lang="en-US" b="0" i="0" dirty="0">
                <a:solidFill>
                  <a:srgbClr val="1A1A1A"/>
                </a:solidFill>
                <a:effectLst/>
                <a:latin typeface="Open Sans" panose="020B0606030504020204" pitchFamily="34" charset="0"/>
              </a:rPr>
              <a:t> (2018) 142 (5): e20174019. </a:t>
            </a:r>
            <a:r>
              <a:rPr lang="en-US" b="0" i="0" u="none" strike="noStrike" dirty="0">
                <a:solidFill>
                  <a:srgbClr val="303235"/>
                </a:solidFill>
                <a:effectLst/>
                <a:latin typeface="Open Sans" panose="020B0606030504020204" pitchFamily="34" charset="0"/>
                <a:hlinkClick r:id="rId9"/>
              </a:rPr>
              <a:t>https://doi.org/10.1542/peds.2017-4019</a:t>
            </a:r>
            <a:endParaRPr lang="en-US" b="0" i="0" dirty="0">
              <a:solidFill>
                <a:srgbClr val="1A1A1A"/>
              </a:solidFill>
              <a:effectLst/>
              <a:latin typeface="Open Sans" panose="020B0606030504020204" pitchFamily="34" charset="0"/>
            </a:endParaRPr>
          </a:p>
          <a:p>
            <a:pPr marL="457200" indent="-457200">
              <a:buFont typeface="Avenir Next LT Pro" panose="020B0504020202020204" pitchFamily="34" charset="0"/>
              <a:buAutoNum type="arabicPeriod"/>
            </a:pPr>
            <a:r>
              <a:rPr lang="en-US" dirty="0"/>
              <a:t>CMS Affinity Group State Spotlights: Improving Infant Well-Child Visits, 0-15 months. </a:t>
            </a:r>
            <a:r>
              <a:rPr lang="en-US" dirty="0">
                <a:hlinkClick r:id="rId10"/>
              </a:rPr>
              <a:t>https://www.medicaid.gov/medicaid/quality-of-care/quality-improvement-initiatives/well-child-care/index.html#iwc</a:t>
            </a:r>
            <a:endParaRPr lang="en-US" dirty="0"/>
          </a:p>
          <a:p>
            <a:pPr marL="457200" indent="-457200">
              <a:buAutoNum type="arabicPeriod"/>
            </a:pPr>
            <a:r>
              <a:rPr lang="en-US" dirty="0">
                <a:hlinkClick r:id="rId4"/>
              </a:rPr>
              <a:t>https://www.healthychildren.org/English/family-life/health-management/Pages/Well-Child-Care-A-Check-Up-for-Success.aspx </a:t>
            </a:r>
            <a:endParaRPr lang="en-US" dirty="0"/>
          </a:p>
        </p:txBody>
      </p:sp>
    </p:spTree>
    <p:extLst>
      <p:ext uri="{BB962C8B-B14F-4D97-AF65-F5344CB8AC3E}">
        <p14:creationId xmlns:p14="http://schemas.microsoft.com/office/powerpoint/2010/main" val="277224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9A14-AFC4-3923-2457-6D8A503A34C0}"/>
              </a:ext>
            </a:extLst>
          </p:cNvPr>
          <p:cNvSpPr>
            <a:spLocks noGrp="1"/>
          </p:cNvSpPr>
          <p:nvPr>
            <p:ph type="title"/>
          </p:nvPr>
        </p:nvSpPr>
        <p:spPr/>
        <p:txBody>
          <a:bodyPr/>
          <a:lstStyle/>
          <a:p>
            <a:endParaRPr lang="en-US"/>
          </a:p>
        </p:txBody>
      </p:sp>
      <p:pic>
        <p:nvPicPr>
          <p:cNvPr id="3" name="Picture 2" descr="Question mark symbol">
            <a:extLst>
              <a:ext uri="{FF2B5EF4-FFF2-40B4-BE49-F238E27FC236}">
                <a16:creationId xmlns:a16="http://schemas.microsoft.com/office/drawing/2014/main" id="{DAE52CB5-48A7-13D0-5206-8D0587ECEBE8}"/>
              </a:ext>
            </a:extLst>
          </p:cNvPr>
          <p:cNvPicPr>
            <a:picLocks noGrp="1" noRot="1" noChangeAspect="1" noMove="1" noResize="1" noEditPoints="1" noAdjustHandles="1" noChangeArrowheads="1" noChangeShapeType="1" noCrop="1"/>
          </p:cNvPicPr>
          <p:nvPr/>
        </p:nvPicPr>
        <p:blipFill>
          <a:blip r:embed="rId2">
            <a:alphaModFix/>
            <a:extLst>
              <a:ext uri="{BEBA8EAE-BF5A-486C-A8C5-ECC9F3942E4B}">
                <a14:imgProps xmlns:a14="http://schemas.microsoft.com/office/drawing/2010/main">
                  <a14:imgLayer r:embed="rId3">
                    <a14:imgEffect>
                      <a14:saturation sat="99000"/>
                    </a14:imgEffect>
                  </a14:imgLayer>
                </a14:imgProps>
              </a:ext>
            </a:extLst>
          </a:blip>
          <a:srcRect l="4122" t="11852" r="22267" b="-1699"/>
          <a:stretch/>
        </p:blipFill>
        <p:spPr>
          <a:xfrm flipH="1">
            <a:off x="-3" y="-1"/>
            <a:ext cx="12192002" cy="6978869"/>
          </a:xfrm>
          <a:prstGeom prst="rect">
            <a:avLst/>
          </a:prstGeom>
          <a:effectLst>
            <a:glow>
              <a:schemeClr val="accent1"/>
            </a:glow>
          </a:effectLst>
        </p:spPr>
      </p:pic>
      <p:sp>
        <p:nvSpPr>
          <p:cNvPr id="4" name="Rectangle 3">
            <a:extLst>
              <a:ext uri="{FF2B5EF4-FFF2-40B4-BE49-F238E27FC236}">
                <a16:creationId xmlns:a16="http://schemas.microsoft.com/office/drawing/2014/main" id="{4292568B-AAA0-F652-C420-23F97E96CA40}"/>
              </a:ext>
            </a:extLst>
          </p:cNvPr>
          <p:cNvSpPr>
            <a:spLocks/>
          </p:cNvSpPr>
          <p:nvPr/>
        </p:nvSpPr>
        <p:spPr>
          <a:xfrm>
            <a:off x="0" y="-1"/>
            <a:ext cx="813816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0BCE08C-7C90-DBC9-F374-13477C1F1743}"/>
              </a:ext>
            </a:extLst>
          </p:cNvPr>
          <p:cNvSpPr txBox="1"/>
          <p:nvPr/>
        </p:nvSpPr>
        <p:spPr>
          <a:xfrm>
            <a:off x="1304227" y="2401520"/>
            <a:ext cx="5820387" cy="1323439"/>
          </a:xfrm>
          <a:prstGeom prst="rect">
            <a:avLst/>
          </a:prstGeom>
          <a:noFill/>
        </p:spPr>
        <p:txBody>
          <a:bodyPr wrap="square" rtlCol="0">
            <a:spAutoFit/>
          </a:bodyPr>
          <a:lstStyle/>
          <a:p>
            <a:pPr algn="ctr"/>
            <a:r>
              <a:rPr lang="en-US" sz="8000" b="1" dirty="0">
                <a:solidFill>
                  <a:schemeClr val="accent4"/>
                </a:solidFill>
              </a:rPr>
              <a:t>Thank you!</a:t>
            </a:r>
          </a:p>
        </p:txBody>
      </p:sp>
      <p:sp>
        <p:nvSpPr>
          <p:cNvPr id="6" name="TextBox 5">
            <a:extLst>
              <a:ext uri="{FF2B5EF4-FFF2-40B4-BE49-F238E27FC236}">
                <a16:creationId xmlns:a16="http://schemas.microsoft.com/office/drawing/2014/main" id="{9B23EAB2-BF11-EA20-1C20-FDEBDF610DEF}"/>
              </a:ext>
            </a:extLst>
          </p:cNvPr>
          <p:cNvSpPr txBox="1"/>
          <p:nvPr/>
        </p:nvSpPr>
        <p:spPr>
          <a:xfrm>
            <a:off x="1326872" y="2401520"/>
            <a:ext cx="5772991" cy="1323439"/>
          </a:xfrm>
          <a:prstGeom prst="rect">
            <a:avLst/>
          </a:prstGeom>
          <a:noFill/>
        </p:spPr>
        <p:txBody>
          <a:bodyPr wrap="square" rtlCol="0">
            <a:spAutoFit/>
          </a:bodyPr>
          <a:lstStyle/>
          <a:p>
            <a:r>
              <a:rPr lang="en-US" sz="8000" b="1" dirty="0">
                <a:ln>
                  <a:solidFill>
                    <a:schemeClr val="accent4"/>
                  </a:solidFill>
                </a:ln>
                <a:solidFill>
                  <a:srgbClr val="FFFFFF"/>
                </a:solidFill>
                <a:effectLst>
                  <a:glow rad="12700">
                    <a:schemeClr val="bg1"/>
                  </a:glow>
                  <a:outerShdw blurRad="50800" dist="38100" dir="2700000" algn="tl" rotWithShape="0">
                    <a:prstClr val="black">
                      <a:alpha val="40000"/>
                    </a:prstClr>
                  </a:outerShdw>
                </a:effectLst>
              </a:rPr>
              <a:t>Thank</a:t>
            </a:r>
            <a:r>
              <a:rPr lang="en-US" sz="8000" b="1" dirty="0">
                <a:solidFill>
                  <a:srgbClr val="FFFFFF"/>
                </a:solidFill>
                <a:effectLst>
                  <a:glow rad="12700">
                    <a:schemeClr val="bg1"/>
                  </a:glow>
                  <a:outerShdw blurRad="50800" dist="38100" dir="2700000" algn="tl" rotWithShape="0">
                    <a:prstClr val="black">
                      <a:alpha val="40000"/>
                    </a:prstClr>
                  </a:outerShdw>
                </a:effectLst>
              </a:rPr>
              <a:t> </a:t>
            </a:r>
            <a:r>
              <a:rPr lang="en-US" sz="8000" b="1" dirty="0">
                <a:ln w="3175">
                  <a:solidFill>
                    <a:schemeClr val="accent4"/>
                  </a:solidFill>
                </a:ln>
                <a:solidFill>
                  <a:srgbClr val="FFFFFF"/>
                </a:solidFill>
                <a:effectLst>
                  <a:glow rad="12700">
                    <a:schemeClr val="bg1"/>
                  </a:glow>
                  <a:outerShdw blurRad="50800" dist="38100" dir="2700000" algn="tl" rotWithShape="0">
                    <a:prstClr val="black">
                      <a:alpha val="40000"/>
                    </a:prstClr>
                  </a:outerShdw>
                </a:effectLst>
              </a:rPr>
              <a:t>you</a:t>
            </a:r>
            <a:r>
              <a:rPr lang="en-US" sz="8000" b="1" dirty="0">
                <a:solidFill>
                  <a:srgbClr val="FFFFFF"/>
                </a:solidFill>
                <a:effectLst>
                  <a:glow rad="12700">
                    <a:schemeClr val="bg1"/>
                  </a:glow>
                  <a:outerShdw blurRad="50800" dist="38100" dir="2700000" algn="tl" rotWithShape="0">
                    <a:prstClr val="black">
                      <a:alpha val="40000"/>
                    </a:prstClr>
                  </a:outerShdw>
                </a:effectLst>
              </a:rPr>
              <a:t>!</a:t>
            </a:r>
          </a:p>
        </p:txBody>
      </p:sp>
      <p:grpSp>
        <p:nvGrpSpPr>
          <p:cNvPr id="7" name="Group 6">
            <a:extLst>
              <a:ext uri="{FF2B5EF4-FFF2-40B4-BE49-F238E27FC236}">
                <a16:creationId xmlns:a16="http://schemas.microsoft.com/office/drawing/2014/main" id="{D1CF1D9A-FA44-DAEA-8E21-B2714F44AD32}"/>
              </a:ext>
            </a:extLst>
          </p:cNvPr>
          <p:cNvGrpSpPr/>
          <p:nvPr/>
        </p:nvGrpSpPr>
        <p:grpSpPr>
          <a:xfrm>
            <a:off x="8368085" y="4763049"/>
            <a:ext cx="3697356" cy="1537167"/>
            <a:chOff x="1538124" y="-898528"/>
            <a:chExt cx="3697356" cy="1537167"/>
          </a:xfrm>
        </p:grpSpPr>
        <p:sp>
          <p:nvSpPr>
            <p:cNvPr id="8" name="Rounded Rectangle 7">
              <a:extLst>
                <a:ext uri="{FF2B5EF4-FFF2-40B4-BE49-F238E27FC236}">
                  <a16:creationId xmlns:a16="http://schemas.microsoft.com/office/drawing/2014/main" id="{FF7521B1-6E52-415D-C9B9-B96E23FB848F}"/>
                </a:ext>
              </a:extLst>
            </p:cNvPr>
            <p:cNvSpPr/>
            <p:nvPr/>
          </p:nvSpPr>
          <p:spPr>
            <a:xfrm>
              <a:off x="1538124" y="-898528"/>
              <a:ext cx="3697356" cy="15371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996781-6521-9DBD-871F-6796CBD65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582" y="-791665"/>
              <a:ext cx="3248440" cy="1323439"/>
            </a:xfrm>
            <a:prstGeom prst="rect">
              <a:avLst/>
            </a:prstGeom>
          </p:spPr>
        </p:pic>
      </p:grpSp>
      <p:grpSp>
        <p:nvGrpSpPr>
          <p:cNvPr id="10" name="Group 9">
            <a:extLst>
              <a:ext uri="{FF2B5EF4-FFF2-40B4-BE49-F238E27FC236}">
                <a16:creationId xmlns:a16="http://schemas.microsoft.com/office/drawing/2014/main" id="{C9DFFFFF-A3B0-0F9C-C303-2E164056FF92}"/>
              </a:ext>
            </a:extLst>
          </p:cNvPr>
          <p:cNvGrpSpPr/>
          <p:nvPr/>
        </p:nvGrpSpPr>
        <p:grpSpPr>
          <a:xfrm>
            <a:off x="8316401" y="844357"/>
            <a:ext cx="3697356" cy="1537167"/>
            <a:chOff x="1440433" y="5897939"/>
            <a:chExt cx="3697356" cy="1537167"/>
          </a:xfrm>
        </p:grpSpPr>
        <p:sp>
          <p:nvSpPr>
            <p:cNvPr id="11" name="Rounded Rectangle 10">
              <a:extLst>
                <a:ext uri="{FF2B5EF4-FFF2-40B4-BE49-F238E27FC236}">
                  <a16:creationId xmlns:a16="http://schemas.microsoft.com/office/drawing/2014/main" id="{E0268F00-0569-4D44-5410-266BD6359895}"/>
                </a:ext>
              </a:extLst>
            </p:cNvPr>
            <p:cNvSpPr/>
            <p:nvPr/>
          </p:nvSpPr>
          <p:spPr>
            <a:xfrm>
              <a:off x="1440433" y="5897939"/>
              <a:ext cx="3697356" cy="15371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logo&#10;&#10;Description automatically generated">
              <a:extLst>
                <a:ext uri="{FF2B5EF4-FFF2-40B4-BE49-F238E27FC236}">
                  <a16:creationId xmlns:a16="http://schemas.microsoft.com/office/drawing/2014/main" id="{DE3679D0-4DED-E123-611C-F6BE4C1A9D3E}"/>
                </a:ext>
              </a:extLst>
            </p:cNvPr>
            <p:cNvPicPr>
              <a:picLocks noChangeAspect="1"/>
            </p:cNvPicPr>
            <p:nvPr/>
          </p:nvPicPr>
          <p:blipFill rotWithShape="1">
            <a:blip r:embed="rId5"/>
            <a:srcRect t="1" b="-3691"/>
            <a:stretch/>
          </p:blipFill>
          <p:spPr>
            <a:xfrm>
              <a:off x="1743882" y="5936967"/>
              <a:ext cx="3213100" cy="1376130"/>
            </a:xfrm>
            <a:prstGeom prst="rect">
              <a:avLst/>
            </a:prstGeom>
          </p:spPr>
        </p:pic>
      </p:grpSp>
    </p:spTree>
    <p:extLst>
      <p:ext uri="{BB962C8B-B14F-4D97-AF65-F5344CB8AC3E}">
        <p14:creationId xmlns:p14="http://schemas.microsoft.com/office/powerpoint/2010/main" val="371023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3.7037E-6 L 0.01875 0.17407 " pathEditMode="relative" rAng="0" ptsTypes="AA">
                                      <p:cBhvr>
                                        <p:cTn id="6" dur="30000" fill="hold"/>
                                        <p:tgtEl>
                                          <p:spTgt spid="3"/>
                                        </p:tgtEl>
                                        <p:attrNameLst>
                                          <p:attrName>ppt_x</p:attrName>
                                          <p:attrName>ppt_y</p:attrName>
                                        </p:attrNameLst>
                                      </p:cBhvr>
                                      <p:rCtr x="938" y="8704"/>
                                    </p:animMotion>
                                  </p:childTnLst>
                                </p:cTn>
                              </p:par>
                              <p:par>
                                <p:cTn id="7" presetID="6" presetClass="emph" presetSubtype="0" accel="50000" decel="50000" fill="hold" nodeType="withEffect">
                                  <p:stCondLst>
                                    <p:cond delay="0"/>
                                  </p:stCondLst>
                                  <p:childTnLst>
                                    <p:animScale>
                                      <p:cBhvr>
                                        <p:cTn id="8" dur="30000" fill="hold"/>
                                        <p:tgtEl>
                                          <p:spTgt spid="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1875 0.17407 L 0.00182 -0.20834 " pathEditMode="relative" rAng="0" ptsTypes="AA">
                                      <p:cBhvr>
                                        <p:cTn id="11" dur="30000" fill="hold"/>
                                        <p:tgtEl>
                                          <p:spTgt spid="3"/>
                                        </p:tgtEl>
                                        <p:attrNameLst>
                                          <p:attrName>ppt_x</p:attrName>
                                          <p:attrName>ppt_y</p:attrName>
                                        </p:attrNameLst>
                                      </p:cBhvr>
                                      <p:rCtr x="-846" y="-19120"/>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00182 -0.20834 L 0 3.7037E-6 " pathEditMode="relative" rAng="0" ptsTypes="AA">
                                      <p:cBhvr>
                                        <p:cTn id="14" dur="30000" fill="hold"/>
                                        <p:tgtEl>
                                          <p:spTgt spid="3"/>
                                        </p:tgtEl>
                                        <p:attrNameLst>
                                          <p:attrName>ppt_x</p:attrName>
                                          <p:attrName>ppt_y</p:attrName>
                                        </p:attrNameLst>
                                      </p:cBhvr>
                                      <p:rCtr x="-91" y="10417"/>
                                    </p:animMotion>
                                  </p:childTnLst>
                                </p:cTn>
                              </p:par>
                              <p:par>
                                <p:cTn id="15" presetID="6" presetClass="emph" presetSubtype="0" accel="50000" decel="50000" fill="hold" nodeType="withEffect">
                                  <p:stCondLst>
                                    <p:cond delay="5000"/>
                                  </p:stCondLst>
                                  <p:childTnLst>
                                    <p:animScale>
                                      <p:cBhvr>
                                        <p:cTn id="16" dur="30000" fill="hold"/>
                                        <p:tgtEl>
                                          <p:spTgt spid="3"/>
                                        </p:tgtEl>
                                      </p:cBhvr>
                                      <p:by x="150000" y="150000"/>
                                      <p:to x="100000" y="100000"/>
                                    </p:animScale>
                                  </p:childTnLst>
                                </p:cTn>
                              </p:par>
                            </p:childTnLst>
                          </p:cTn>
                        </p:par>
                        <p:par>
                          <p:cTn id="17" fill="hold">
                            <p:stCondLst>
                              <p:cond delay="100000"/>
                            </p:stCondLst>
                            <p:childTnLst>
                              <p:par>
                                <p:cTn id="18" presetID="0" presetClass="path" presetSubtype="0" accel="50000" decel="50000" fill="hold" nodeType="afterEffect">
                                  <p:stCondLst>
                                    <p:cond delay="0"/>
                                  </p:stCondLst>
                                  <p:childTnLst>
                                    <p:animMotion origin="layout" path="M 0 3.7037E-6 L 0 0.00023 " pathEditMode="relative" rAng="0" ptsTypes="AA">
                                      <p:cBhvr>
                                        <p:cTn id="19" dur="5000" fill="hold"/>
                                        <p:tgtEl>
                                          <p:spTgt spid="3"/>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7B8A-5018-80F4-77FB-33AB4C1CC940}"/>
              </a:ext>
            </a:extLst>
          </p:cNvPr>
          <p:cNvSpPr>
            <a:spLocks noGrp="1"/>
          </p:cNvSpPr>
          <p:nvPr>
            <p:ph type="title"/>
          </p:nvPr>
        </p:nvSpPr>
        <p:spPr/>
        <p:txBody>
          <a:bodyPr anchor="t" anchorCtr="0"/>
          <a:lstStyle/>
          <a:p>
            <a:r>
              <a:rPr lang="en-US" dirty="0"/>
              <a:t>Overview</a:t>
            </a:r>
          </a:p>
        </p:txBody>
      </p:sp>
      <p:sp>
        <p:nvSpPr>
          <p:cNvPr id="3" name="Content Placeholder 2">
            <a:extLst>
              <a:ext uri="{FF2B5EF4-FFF2-40B4-BE49-F238E27FC236}">
                <a16:creationId xmlns:a16="http://schemas.microsoft.com/office/drawing/2014/main" id="{EB353B36-314A-A675-0F64-94C017DAEA2D}"/>
              </a:ext>
            </a:extLst>
          </p:cNvPr>
          <p:cNvSpPr>
            <a:spLocks noGrp="1"/>
          </p:cNvSpPr>
          <p:nvPr>
            <p:ph idx="1"/>
          </p:nvPr>
        </p:nvSpPr>
        <p:spPr>
          <a:xfrm>
            <a:off x="609600" y="1481486"/>
            <a:ext cx="10972800" cy="4692978"/>
          </a:xfrm>
        </p:spPr>
        <p:txBody>
          <a:bodyPr>
            <a:normAutofit/>
          </a:bodyPr>
          <a:lstStyle/>
          <a:p>
            <a:pPr marL="514350" indent="-514350">
              <a:buFont typeface="+mj-lt"/>
              <a:buAutoNum type="arabicPeriod"/>
            </a:pPr>
            <a:r>
              <a:rPr lang="en-US" sz="2400" dirty="0"/>
              <a:t>Background</a:t>
            </a:r>
          </a:p>
          <a:p>
            <a:pPr marL="514350" indent="-514350">
              <a:buFont typeface="+mj-lt"/>
              <a:buAutoNum type="arabicPeriod"/>
            </a:pPr>
            <a:r>
              <a:rPr lang="en-US" sz="2400" dirty="0"/>
              <a:t>Compliance rates overall</a:t>
            </a:r>
          </a:p>
          <a:p>
            <a:pPr marL="971550" lvl="1" indent="-514350">
              <a:buFont typeface="+mj-lt"/>
              <a:buAutoNum type="arabicPeriod"/>
            </a:pPr>
            <a:r>
              <a:rPr lang="en-US" sz="2000" dirty="0"/>
              <a:t>Current barriers and interventions</a:t>
            </a:r>
          </a:p>
          <a:p>
            <a:pPr marL="971550" lvl="1" indent="-514350">
              <a:buFont typeface="+mj-lt"/>
              <a:buAutoNum type="arabicPeriod"/>
            </a:pPr>
            <a:r>
              <a:rPr lang="en-US" sz="2000" dirty="0"/>
              <a:t>Strategies from other state Medicaid programs</a:t>
            </a:r>
          </a:p>
          <a:p>
            <a:pPr marL="514350" indent="-514350">
              <a:buFont typeface="+mj-lt"/>
              <a:buAutoNum type="arabicPeriod"/>
            </a:pPr>
            <a:r>
              <a:rPr lang="en-US" sz="2400" dirty="0"/>
              <a:t>Compliance rates based on geographic location</a:t>
            </a:r>
          </a:p>
          <a:p>
            <a:pPr marL="514350" indent="-514350">
              <a:buFont typeface="+mj-lt"/>
              <a:buAutoNum type="arabicPeriod"/>
            </a:pPr>
            <a:r>
              <a:rPr lang="en-US" sz="2400" dirty="0"/>
              <a:t>Compliance rates based on race/primary language spoken</a:t>
            </a:r>
          </a:p>
          <a:p>
            <a:pPr marL="514350" indent="-514350">
              <a:buFont typeface="+mj-lt"/>
              <a:buAutoNum type="arabicPeriod"/>
            </a:pPr>
            <a:r>
              <a:rPr lang="en-US" sz="2400" dirty="0"/>
              <a:t>Suggestions</a:t>
            </a:r>
          </a:p>
          <a:p>
            <a:pPr marL="514350" indent="-514350">
              <a:buFont typeface="+mj-lt"/>
              <a:buAutoNum type="arabicPeriod"/>
            </a:pPr>
            <a:r>
              <a:rPr lang="en-US" sz="2400" dirty="0"/>
              <a:t>Key takeaways</a:t>
            </a:r>
          </a:p>
        </p:txBody>
      </p:sp>
      <p:pic>
        <p:nvPicPr>
          <p:cNvPr id="4" name="Picture 2" descr="AmeriHealth Caritas Louisiana Logo - AmeriHealth Caritas Family of Companies">
            <a:extLst>
              <a:ext uri="{FF2B5EF4-FFF2-40B4-BE49-F238E27FC236}">
                <a16:creationId xmlns:a16="http://schemas.microsoft.com/office/drawing/2014/main" id="{AED6D24A-B8E8-60A4-5EE1-C5717F0DE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709" y="4795380"/>
            <a:ext cx="3371094" cy="137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6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B962-D6E3-81C8-FCCB-A20F364527BC}"/>
              </a:ext>
            </a:extLst>
          </p:cNvPr>
          <p:cNvSpPr>
            <a:spLocks noGrp="1"/>
          </p:cNvSpPr>
          <p:nvPr>
            <p:ph type="title"/>
          </p:nvPr>
        </p:nvSpPr>
        <p:spPr/>
        <p:txBody>
          <a:bodyPr anchor="t"/>
          <a:lstStyle/>
          <a:p>
            <a:r>
              <a:rPr lang="en-US" dirty="0"/>
              <a:t>Background</a:t>
            </a:r>
          </a:p>
        </p:txBody>
      </p:sp>
      <p:sp>
        <p:nvSpPr>
          <p:cNvPr id="3" name="Content Placeholder 2">
            <a:extLst>
              <a:ext uri="{FF2B5EF4-FFF2-40B4-BE49-F238E27FC236}">
                <a16:creationId xmlns:a16="http://schemas.microsoft.com/office/drawing/2014/main" id="{37DB3EDA-84DD-A863-DAA8-BD14FDDA5BFE}"/>
              </a:ext>
            </a:extLst>
          </p:cNvPr>
          <p:cNvSpPr>
            <a:spLocks noGrp="1"/>
          </p:cNvSpPr>
          <p:nvPr>
            <p:ph idx="1"/>
          </p:nvPr>
        </p:nvSpPr>
        <p:spPr>
          <a:xfrm>
            <a:off x="838200" y="1445742"/>
            <a:ext cx="5756623" cy="5412258"/>
          </a:xfrm>
        </p:spPr>
        <p:txBody>
          <a:bodyPr>
            <a:normAutofit/>
          </a:bodyPr>
          <a:lstStyle/>
          <a:p>
            <a:pPr marL="342900" indent="-342900">
              <a:buFont typeface="Arial" panose="020B0604020202020204" pitchFamily="34" charset="0"/>
              <a:buChar char="•"/>
            </a:pPr>
            <a:r>
              <a:rPr lang="en-US" u="sng" dirty="0"/>
              <a:t>AAP/Bright Futures Periodicity Schedule</a:t>
            </a:r>
            <a:r>
              <a:rPr lang="en-US" dirty="0"/>
              <a:t>: Provides a timeline for well-child visits (WCVs) from infancy through adolescence with guidelines for prevention, screening, and assessments specific to each visit.</a:t>
            </a:r>
          </a:p>
          <a:p>
            <a:pPr marL="342900" indent="-342900">
              <a:buFont typeface="Arial" panose="020B0604020202020204" pitchFamily="34" charset="0"/>
              <a:buChar char="•"/>
            </a:pPr>
            <a:r>
              <a:rPr lang="en-US" dirty="0"/>
              <a:t>Recommendations:</a:t>
            </a:r>
          </a:p>
          <a:p>
            <a:pPr marL="571500" lvl="1" indent="-342900">
              <a:buFont typeface="Arial" panose="020B0604020202020204" pitchFamily="34" charset="0"/>
              <a:buChar char="•"/>
            </a:pPr>
            <a:r>
              <a:rPr lang="en-US" dirty="0"/>
              <a:t>At least </a:t>
            </a:r>
            <a:r>
              <a:rPr lang="en-US" b="1" dirty="0"/>
              <a:t>8</a:t>
            </a:r>
            <a:r>
              <a:rPr lang="en-US" dirty="0"/>
              <a:t> </a:t>
            </a:r>
            <a:r>
              <a:rPr lang="en-US" b="1" dirty="0"/>
              <a:t>well-child visits</a:t>
            </a:r>
            <a:r>
              <a:rPr lang="en-US" dirty="0"/>
              <a:t> (WCV) by</a:t>
            </a:r>
            <a:r>
              <a:rPr lang="en-US" b="1" dirty="0"/>
              <a:t> 15 months of age</a:t>
            </a:r>
          </a:p>
          <a:p>
            <a:pPr marL="571500" lvl="1" indent="-342900">
              <a:buFont typeface="Arial" panose="020B0604020202020204" pitchFamily="34" charset="0"/>
              <a:buChar char="•"/>
            </a:pPr>
            <a:r>
              <a:rPr lang="en-US" b="1" dirty="0"/>
              <a:t>3</a:t>
            </a:r>
            <a:r>
              <a:rPr lang="en-US" dirty="0"/>
              <a:t> </a:t>
            </a:r>
            <a:r>
              <a:rPr lang="en-US" b="1" dirty="0"/>
              <a:t>visits</a:t>
            </a:r>
            <a:r>
              <a:rPr lang="en-US" dirty="0"/>
              <a:t> between </a:t>
            </a:r>
            <a:r>
              <a:rPr lang="en-US" b="1" dirty="0"/>
              <a:t>15 and 30 months of age</a:t>
            </a:r>
          </a:p>
        </p:txBody>
      </p:sp>
      <p:pic>
        <p:nvPicPr>
          <p:cNvPr id="6" name="Content Placeholder 5" descr="A table of medical information&#10;&#10;Description automatically generated with medium confidence">
            <a:extLst>
              <a:ext uri="{FF2B5EF4-FFF2-40B4-BE49-F238E27FC236}">
                <a16:creationId xmlns:a16="http://schemas.microsoft.com/office/drawing/2014/main" id="{ED579B09-B09B-D4EE-EE19-D82F4A180EB6}"/>
              </a:ext>
            </a:extLst>
          </p:cNvPr>
          <p:cNvPicPr>
            <a:picLocks noChangeAspect="1"/>
          </p:cNvPicPr>
          <p:nvPr/>
        </p:nvPicPr>
        <p:blipFill>
          <a:blip r:embed="rId3"/>
          <a:srcRect l="2547"/>
          <a:stretch/>
        </p:blipFill>
        <p:spPr>
          <a:xfrm>
            <a:off x="6594823" y="1445742"/>
            <a:ext cx="5597176" cy="4465163"/>
          </a:xfrm>
          <a:prstGeom prst="rect">
            <a:avLst/>
          </a:prstGeom>
        </p:spPr>
      </p:pic>
      <p:sp>
        <p:nvSpPr>
          <p:cNvPr id="7" name="TextBox 6">
            <a:extLst>
              <a:ext uri="{FF2B5EF4-FFF2-40B4-BE49-F238E27FC236}">
                <a16:creationId xmlns:a16="http://schemas.microsoft.com/office/drawing/2014/main" id="{C88E58E1-B608-4709-C163-E380AEAFE460}"/>
              </a:ext>
            </a:extLst>
          </p:cNvPr>
          <p:cNvSpPr txBox="1"/>
          <p:nvPr/>
        </p:nvSpPr>
        <p:spPr>
          <a:xfrm>
            <a:off x="2622774" y="6524505"/>
            <a:ext cx="8585816" cy="261610"/>
          </a:xfrm>
          <a:prstGeom prst="rect">
            <a:avLst/>
          </a:prstGeom>
          <a:noFill/>
        </p:spPr>
        <p:txBody>
          <a:bodyPr wrap="square" rtlCol="0">
            <a:spAutoFit/>
          </a:bodyPr>
          <a:lstStyle/>
          <a:p>
            <a:r>
              <a:rPr lang="en-US" sz="1100" i="1" dirty="0"/>
              <a:t>Recommendations for Preventive Pediatric Health Care</a:t>
            </a:r>
            <a:r>
              <a:rPr lang="en-US" sz="1100" dirty="0"/>
              <a:t>. Bright Futures/American Academy of Pediatrics; June 2024. </a:t>
            </a:r>
          </a:p>
        </p:txBody>
      </p:sp>
      <p:sp>
        <p:nvSpPr>
          <p:cNvPr id="8" name="Rectangle 7">
            <a:extLst>
              <a:ext uri="{FF2B5EF4-FFF2-40B4-BE49-F238E27FC236}">
                <a16:creationId xmlns:a16="http://schemas.microsoft.com/office/drawing/2014/main" id="{1D266DDD-5B70-73A6-02DC-E3E9B99B329E}"/>
              </a:ext>
            </a:extLst>
          </p:cNvPr>
          <p:cNvSpPr/>
          <p:nvPr/>
        </p:nvSpPr>
        <p:spPr>
          <a:xfrm>
            <a:off x="8953502" y="1556295"/>
            <a:ext cx="2158999" cy="4354610"/>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31FFE-BE75-9966-3E59-3A95BF760A85}"/>
              </a:ext>
            </a:extLst>
          </p:cNvPr>
          <p:cNvSpPr/>
          <p:nvPr/>
        </p:nvSpPr>
        <p:spPr>
          <a:xfrm>
            <a:off x="11112498" y="1556295"/>
            <a:ext cx="1079500" cy="4354610"/>
          </a:xfrm>
          <a:prstGeom prst="rect">
            <a:avLst/>
          </a:prstGeom>
          <a:solidFill>
            <a:schemeClr val="accent5">
              <a:lumMod val="40000"/>
              <a:lumOff val="6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7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7D6E8E-639C-0EB7-5AFD-145EA6B80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1C50E-01B0-8A1B-91B7-4C1E2815B228}"/>
              </a:ext>
            </a:extLst>
          </p:cNvPr>
          <p:cNvSpPr>
            <a:spLocks noGrp="1"/>
          </p:cNvSpPr>
          <p:nvPr>
            <p:ph type="title"/>
          </p:nvPr>
        </p:nvSpPr>
        <p:spPr/>
        <p:txBody>
          <a:bodyPr anchor="t"/>
          <a:lstStyle/>
          <a:p>
            <a:r>
              <a:rPr lang="en-US" dirty="0"/>
              <a:t>Background</a:t>
            </a:r>
          </a:p>
        </p:txBody>
      </p:sp>
      <p:sp>
        <p:nvSpPr>
          <p:cNvPr id="3" name="Content Placeholder 2">
            <a:extLst>
              <a:ext uri="{FF2B5EF4-FFF2-40B4-BE49-F238E27FC236}">
                <a16:creationId xmlns:a16="http://schemas.microsoft.com/office/drawing/2014/main" id="{7C045D10-39ED-63DA-BA28-7CDF8552E16C}"/>
              </a:ext>
            </a:extLst>
          </p:cNvPr>
          <p:cNvSpPr>
            <a:spLocks noGrp="1"/>
          </p:cNvSpPr>
          <p:nvPr>
            <p:ph idx="1"/>
          </p:nvPr>
        </p:nvSpPr>
        <p:spPr>
          <a:xfrm>
            <a:off x="838200" y="1445742"/>
            <a:ext cx="10972800" cy="5412258"/>
          </a:xfrm>
        </p:spPr>
        <p:txBody>
          <a:bodyPr>
            <a:normAutofit/>
          </a:bodyPr>
          <a:lstStyle/>
          <a:p>
            <a:pPr marL="342900" indent="-342900">
              <a:buFont typeface="Arial" panose="020B0604020202020204" pitchFamily="34" charset="0"/>
              <a:buChar char="•"/>
            </a:pPr>
            <a:r>
              <a:rPr lang="en-US" dirty="0"/>
              <a:t>Benefits of Compliance with Regular Well-Child Visits:</a:t>
            </a:r>
          </a:p>
          <a:p>
            <a:pPr marL="571500" lvl="1" indent="-342900">
              <a:buFont typeface="Arial" panose="020B0604020202020204" pitchFamily="34" charset="0"/>
              <a:buChar char="•"/>
            </a:pPr>
            <a:r>
              <a:rPr lang="en-US" b="1" dirty="0"/>
              <a:t>Up-to-date immunizations </a:t>
            </a:r>
            <a:r>
              <a:rPr lang="en-US" dirty="0"/>
              <a:t>→ Prevent illness</a:t>
            </a:r>
          </a:p>
          <a:p>
            <a:pPr marL="571500" lvl="1" indent="-342900">
              <a:buFont typeface="Arial" panose="020B0604020202020204" pitchFamily="34" charset="0"/>
              <a:buChar char="•"/>
            </a:pPr>
            <a:r>
              <a:rPr lang="en-US" b="1" dirty="0"/>
              <a:t>Regular assessments &amp; screening procedures → </a:t>
            </a:r>
            <a:r>
              <a:rPr lang="en-US" dirty="0"/>
              <a:t>Early detection &amp; intervention for developmental concerns or disease</a:t>
            </a:r>
          </a:p>
          <a:p>
            <a:pPr marL="571500" lvl="1" indent="-342900">
              <a:buFont typeface="Arial" panose="020B0604020202020204" pitchFamily="34" charset="0"/>
              <a:buChar char="•"/>
            </a:pPr>
            <a:r>
              <a:rPr lang="en-US" dirty="0"/>
              <a:t>Reduced ED Visits, more sick visits (to PCP office) </a:t>
            </a:r>
            <a:r>
              <a:rPr lang="en-US" baseline="30000" dirty="0">
                <a:solidFill>
                  <a:schemeClr val="accent6">
                    <a:lumMod val="75000"/>
                  </a:schemeClr>
                </a:solidFill>
              </a:rPr>
              <a:t>4,7</a:t>
            </a:r>
          </a:p>
          <a:p>
            <a:pPr marL="571500" lvl="1" indent="-342900">
              <a:buFont typeface="Arial" panose="020B0604020202020204" pitchFamily="34" charset="0"/>
              <a:buChar char="•"/>
            </a:pPr>
            <a:r>
              <a:rPr lang="en-US" b="1" dirty="0"/>
              <a:t>Continuity of Care → </a:t>
            </a:r>
            <a:r>
              <a:rPr lang="en-US" dirty="0"/>
              <a:t>Patient/family-provider relationships → Optimal health and development</a:t>
            </a:r>
          </a:p>
          <a:p>
            <a:pPr lvl="1"/>
            <a:endParaRPr lang="en-US" dirty="0">
              <a:solidFill>
                <a:schemeClr val="accent6">
                  <a:lumMod val="75000"/>
                </a:schemeClr>
              </a:solidFill>
            </a:endParaRPr>
          </a:p>
          <a:p>
            <a:pPr marL="342900" indent="-342900">
              <a:buFont typeface="Arial" panose="020B0604020202020204" pitchFamily="34" charset="0"/>
              <a:buChar char="•"/>
            </a:pPr>
            <a:r>
              <a:rPr lang="en-US" dirty="0"/>
              <a:t>Childhood immunization compliance for children entering Kindergarten has fallen by ~5% since the 2021-2022 school year (86% in 2023-2024; 90% in 2021-2022) </a:t>
            </a:r>
            <a:r>
              <a:rPr lang="en-US" baseline="30000" dirty="0">
                <a:solidFill>
                  <a:schemeClr val="accent6">
                    <a:lumMod val="75000"/>
                  </a:schemeClr>
                </a:solidFill>
              </a:rPr>
              <a:t>5, 6</a:t>
            </a:r>
          </a:p>
        </p:txBody>
      </p:sp>
    </p:spTree>
    <p:extLst>
      <p:ext uri="{BB962C8B-B14F-4D97-AF65-F5344CB8AC3E}">
        <p14:creationId xmlns:p14="http://schemas.microsoft.com/office/powerpoint/2010/main" val="97437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FAE6F6-9FC4-0FBE-4EBB-46E47B2DD5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DB97A-86AE-AD8C-F619-BB8F0E7D5617}"/>
              </a:ext>
            </a:extLst>
          </p:cNvPr>
          <p:cNvSpPr>
            <a:spLocks noGrp="1"/>
          </p:cNvSpPr>
          <p:nvPr>
            <p:ph type="title"/>
          </p:nvPr>
        </p:nvSpPr>
        <p:spPr>
          <a:xfrm>
            <a:off x="609600" y="557784"/>
            <a:ext cx="11582400" cy="1325563"/>
          </a:xfrm>
        </p:spPr>
        <p:txBody>
          <a:bodyPr anchor="t">
            <a:normAutofit/>
          </a:bodyPr>
          <a:lstStyle/>
          <a:p>
            <a:r>
              <a:rPr lang="en-US" sz="3600" dirty="0"/>
              <a:t>Well-Child Visit Compliance</a:t>
            </a:r>
          </a:p>
        </p:txBody>
      </p:sp>
      <p:sp>
        <p:nvSpPr>
          <p:cNvPr id="3" name="Content Placeholder 2">
            <a:extLst>
              <a:ext uri="{FF2B5EF4-FFF2-40B4-BE49-F238E27FC236}">
                <a16:creationId xmlns:a16="http://schemas.microsoft.com/office/drawing/2014/main" id="{7D40253D-C3C9-42EB-796D-2F84FA9AE728}"/>
              </a:ext>
            </a:extLst>
          </p:cNvPr>
          <p:cNvSpPr>
            <a:spLocks noGrp="1"/>
          </p:cNvSpPr>
          <p:nvPr>
            <p:ph idx="1"/>
          </p:nvPr>
        </p:nvSpPr>
        <p:spPr>
          <a:xfrm>
            <a:off x="838200" y="1445742"/>
            <a:ext cx="11026698" cy="5412258"/>
          </a:xfrm>
        </p:spPr>
        <p:txBody>
          <a:bodyPr>
            <a:normAutofit/>
          </a:bodyPr>
          <a:lstStyle/>
          <a:p>
            <a:pPr marL="342900" indent="-342900">
              <a:buFont typeface="Arial" panose="020B0604020202020204" pitchFamily="34" charset="0"/>
              <a:buChar char="•"/>
            </a:pPr>
            <a:r>
              <a:rPr lang="en-US" sz="2000" dirty="0"/>
              <a:t>HEDIS Measure: Well-Child Visits in the First 30 Months of Life (W30)</a:t>
            </a:r>
          </a:p>
          <a:p>
            <a:pPr marL="571500" lvl="1" indent="-342900">
              <a:buFont typeface="Arial" panose="020B0604020202020204" pitchFamily="34" charset="0"/>
              <a:buChar char="•"/>
            </a:pPr>
            <a:r>
              <a:rPr lang="en-US" dirty="0"/>
              <a:t>A </a:t>
            </a:r>
            <a:r>
              <a:rPr lang="en-US" u="sng" dirty="0"/>
              <a:t>preventative care measure </a:t>
            </a:r>
            <a:r>
              <a:rPr lang="en-US" dirty="0"/>
              <a:t>that assesses the </a:t>
            </a:r>
            <a:r>
              <a:rPr lang="en-US" u="sng" dirty="0"/>
              <a:t>utilization</a:t>
            </a:r>
            <a:r>
              <a:rPr lang="en-US" dirty="0"/>
              <a:t> of well-child visits in the first 30 months of life for a child, reported as the percent of members with a specific number of visits during a defined time-period. </a:t>
            </a:r>
            <a:r>
              <a:rPr lang="en-US" u="sng" dirty="0"/>
              <a:t>This measure has 2 sub-measures</a:t>
            </a:r>
            <a:r>
              <a:rPr lang="en-US" dirty="0"/>
              <a:t>:</a:t>
            </a:r>
          </a:p>
          <a:p>
            <a:pPr marL="800100" lvl="2" indent="-342900">
              <a:buFont typeface="Arial" panose="020B0604020202020204" pitchFamily="34" charset="0"/>
              <a:buChar char="•"/>
            </a:pPr>
            <a:r>
              <a:rPr lang="en-US" dirty="0"/>
              <a:t>Well-Child Visits in the First 15 Months (W15): Members who turned 15 months old during MY with </a:t>
            </a:r>
            <a:r>
              <a:rPr lang="en-US" b="1" dirty="0"/>
              <a:t>≥6 well-child visits with a PCP </a:t>
            </a:r>
          </a:p>
          <a:p>
            <a:pPr marL="800100" lvl="2" indent="-342900">
              <a:buFont typeface="Arial" panose="020B0604020202020204" pitchFamily="34" charset="0"/>
              <a:buChar char="•"/>
            </a:pPr>
            <a:r>
              <a:rPr lang="en-US" dirty="0"/>
              <a:t>Well-Child Visits for Age 15 Months–30 Months (W30): Members who turned 30 months old during MY with </a:t>
            </a:r>
            <a:r>
              <a:rPr lang="en-US" b="1" dirty="0"/>
              <a:t>≥2 well-child visits</a:t>
            </a:r>
            <a:r>
              <a:rPr lang="en-US" dirty="0"/>
              <a:t> with a PCP in the last 15 months</a:t>
            </a:r>
          </a:p>
          <a:p>
            <a:pPr marL="342900" indent="-342900">
              <a:buFont typeface="Arial" panose="020B0604020202020204" pitchFamily="34" charset="0"/>
              <a:buChar char="•"/>
            </a:pPr>
            <a:r>
              <a:rPr lang="en-US" dirty="0"/>
              <a:t>ACLA’s compliant members must have</a:t>
            </a:r>
          </a:p>
          <a:p>
            <a:pPr marL="571500" lvl="1" indent="-342900">
              <a:buFont typeface="Arial" panose="020B0604020202020204" pitchFamily="34" charset="0"/>
              <a:buChar char="•"/>
            </a:pPr>
            <a:r>
              <a:rPr lang="en-US" dirty="0"/>
              <a:t>≥ 6 visits with a PCP between 0-14 months of age</a:t>
            </a:r>
          </a:p>
          <a:p>
            <a:pPr marL="571500" lvl="1" indent="-342900">
              <a:buFont typeface="Arial" panose="020B0604020202020204" pitchFamily="34" charset="0"/>
              <a:buChar char="•"/>
            </a:pPr>
            <a:r>
              <a:rPr lang="en-US" dirty="0"/>
              <a:t>≥ 2 visits with a PCP between 15 – 30 months of age</a:t>
            </a:r>
          </a:p>
        </p:txBody>
      </p:sp>
      <p:sp>
        <p:nvSpPr>
          <p:cNvPr id="4" name="TextBox 3">
            <a:extLst>
              <a:ext uri="{FF2B5EF4-FFF2-40B4-BE49-F238E27FC236}">
                <a16:creationId xmlns:a16="http://schemas.microsoft.com/office/drawing/2014/main" id="{E57BDEEF-514C-0601-2209-E16FD0627EBC}"/>
              </a:ext>
            </a:extLst>
          </p:cNvPr>
          <p:cNvSpPr txBox="1"/>
          <p:nvPr/>
        </p:nvSpPr>
        <p:spPr>
          <a:xfrm>
            <a:off x="1081668" y="6244683"/>
            <a:ext cx="10067180" cy="253916"/>
          </a:xfrm>
          <a:prstGeom prst="rect">
            <a:avLst/>
          </a:prstGeom>
          <a:noFill/>
        </p:spPr>
        <p:txBody>
          <a:bodyPr wrap="none" rtlCol="0">
            <a:spAutoFit/>
          </a:bodyPr>
          <a:lstStyle/>
          <a:p>
            <a:r>
              <a:rPr lang="en-US" sz="1050" dirty="0"/>
              <a:t>Note: PCP = MD or DO physician (Family Practice, Internal Medicine, or Pediatrics), or APRN or PA practicing under an MD or DO physician in the respective fields</a:t>
            </a:r>
          </a:p>
        </p:txBody>
      </p:sp>
      <p:pic>
        <p:nvPicPr>
          <p:cNvPr id="6" name="Picture 5" descr="A screenshot of a computer&#10;&#10;Description automatically generated">
            <a:extLst>
              <a:ext uri="{FF2B5EF4-FFF2-40B4-BE49-F238E27FC236}">
                <a16:creationId xmlns:a16="http://schemas.microsoft.com/office/drawing/2014/main" id="{8D444D79-66F4-1424-8659-585B44110D39}"/>
              </a:ext>
            </a:extLst>
          </p:cNvPr>
          <p:cNvPicPr>
            <a:picLocks noChangeAspect="1"/>
          </p:cNvPicPr>
          <p:nvPr/>
        </p:nvPicPr>
        <p:blipFill>
          <a:blip r:embed="rId3"/>
          <a:stretch>
            <a:fillRect/>
          </a:stretch>
        </p:blipFill>
        <p:spPr>
          <a:xfrm>
            <a:off x="7692244" y="4147374"/>
            <a:ext cx="3880162" cy="1654560"/>
          </a:xfrm>
          <a:prstGeom prst="rect">
            <a:avLst/>
          </a:prstGeom>
        </p:spPr>
      </p:pic>
    </p:spTree>
    <p:extLst>
      <p:ext uri="{BB962C8B-B14F-4D97-AF65-F5344CB8AC3E}">
        <p14:creationId xmlns:p14="http://schemas.microsoft.com/office/powerpoint/2010/main" val="418583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2DBCF29-1E13-7552-47CB-C17152660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E3DF5-5AF1-CBA7-552C-DE14349CD618}"/>
              </a:ext>
            </a:extLst>
          </p:cNvPr>
          <p:cNvSpPr>
            <a:spLocks noGrp="1"/>
          </p:cNvSpPr>
          <p:nvPr>
            <p:ph type="title"/>
          </p:nvPr>
        </p:nvSpPr>
        <p:spPr>
          <a:xfrm>
            <a:off x="609600" y="557784"/>
            <a:ext cx="10972800" cy="662781"/>
          </a:xfrm>
        </p:spPr>
        <p:txBody>
          <a:bodyPr anchor="t">
            <a:normAutofit fontScale="90000"/>
          </a:bodyPr>
          <a:lstStyle/>
          <a:p>
            <a:r>
              <a:rPr lang="en-US" dirty="0"/>
              <a:t>Current Barriers	      Current Interventions</a:t>
            </a:r>
          </a:p>
        </p:txBody>
      </p:sp>
      <p:graphicFrame>
        <p:nvGraphicFramePr>
          <p:cNvPr id="4" name="Diagram 3">
            <a:extLst>
              <a:ext uri="{FF2B5EF4-FFF2-40B4-BE49-F238E27FC236}">
                <a16:creationId xmlns:a16="http://schemas.microsoft.com/office/drawing/2014/main" id="{2826DE92-7BA4-258A-67B4-35ACA8373DD1}"/>
              </a:ext>
            </a:extLst>
          </p:cNvPr>
          <p:cNvGraphicFramePr/>
          <p:nvPr>
            <p:extLst>
              <p:ext uri="{D42A27DB-BD31-4B8C-83A1-F6EECF244321}">
                <p14:modId xmlns:p14="http://schemas.microsoft.com/office/powerpoint/2010/main" val="2773566664"/>
              </p:ext>
            </p:extLst>
          </p:nvPr>
        </p:nvGraphicFramePr>
        <p:xfrm>
          <a:off x="-486328" y="1580825"/>
          <a:ext cx="6764756" cy="500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9565E528-E3F1-AADA-1397-38CA55BD58AF}"/>
              </a:ext>
            </a:extLst>
          </p:cNvPr>
          <p:cNvSpPr/>
          <p:nvPr/>
        </p:nvSpPr>
        <p:spPr>
          <a:xfrm>
            <a:off x="5970861" y="1782136"/>
            <a:ext cx="5129784"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300" dirty="0"/>
              <a:t>“Healthy Now” Member Newsletters + Provider Alerts</a:t>
            </a:r>
          </a:p>
        </p:txBody>
      </p:sp>
      <p:sp>
        <p:nvSpPr>
          <p:cNvPr id="10" name="Rectangle 9">
            <a:extLst>
              <a:ext uri="{FF2B5EF4-FFF2-40B4-BE49-F238E27FC236}">
                <a16:creationId xmlns:a16="http://schemas.microsoft.com/office/drawing/2014/main" id="{067EC391-B834-AA47-DED1-96888F769BD3}"/>
              </a:ext>
            </a:extLst>
          </p:cNvPr>
          <p:cNvSpPr/>
          <p:nvPr/>
        </p:nvSpPr>
        <p:spPr>
          <a:xfrm>
            <a:off x="5970861" y="2082990"/>
            <a:ext cx="5125566"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a:t>Mobile Wellness and Opportunity Centers (Dec. 2023)</a:t>
            </a:r>
          </a:p>
        </p:txBody>
      </p:sp>
      <p:sp>
        <p:nvSpPr>
          <p:cNvPr id="11" name="Rectangle 10">
            <a:extLst>
              <a:ext uri="{FF2B5EF4-FFF2-40B4-BE49-F238E27FC236}">
                <a16:creationId xmlns:a16="http://schemas.microsoft.com/office/drawing/2014/main" id="{45AC29B6-1788-1DB5-4DAE-6F79E789E908}"/>
              </a:ext>
            </a:extLst>
          </p:cNvPr>
          <p:cNvSpPr/>
          <p:nvPr/>
        </p:nvSpPr>
        <p:spPr>
          <a:xfrm>
            <a:off x="5975078" y="2768612"/>
            <a:ext cx="5125567"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a:t>Care Card Rewards Program: $20 for ≥6 WCVs</a:t>
            </a:r>
          </a:p>
        </p:txBody>
      </p:sp>
      <p:sp>
        <p:nvSpPr>
          <p:cNvPr id="12" name="Rectangle 11">
            <a:extLst>
              <a:ext uri="{FF2B5EF4-FFF2-40B4-BE49-F238E27FC236}">
                <a16:creationId xmlns:a16="http://schemas.microsoft.com/office/drawing/2014/main" id="{5F76C149-064A-D89D-39A6-13876AFE0C57}"/>
              </a:ext>
            </a:extLst>
          </p:cNvPr>
          <p:cNvSpPr/>
          <p:nvPr/>
        </p:nvSpPr>
        <p:spPr>
          <a:xfrm>
            <a:off x="5973325" y="3038638"/>
            <a:ext cx="5127320"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300" dirty="0"/>
              <a:t>Post Appointment Member Satisfaction Survey</a:t>
            </a:r>
          </a:p>
        </p:txBody>
      </p:sp>
      <p:sp>
        <p:nvSpPr>
          <p:cNvPr id="14" name="Rectangle 13">
            <a:extLst>
              <a:ext uri="{FF2B5EF4-FFF2-40B4-BE49-F238E27FC236}">
                <a16:creationId xmlns:a16="http://schemas.microsoft.com/office/drawing/2014/main" id="{25D072D3-67FD-5372-6D43-196D8DF56371}"/>
              </a:ext>
            </a:extLst>
          </p:cNvPr>
          <p:cNvSpPr/>
          <p:nvPr/>
        </p:nvSpPr>
        <p:spPr>
          <a:xfrm>
            <a:off x="5981763" y="5772558"/>
            <a:ext cx="5127318"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300" dirty="0"/>
              <a:t>Cultural Competence Training for Providers </a:t>
            </a:r>
            <a:r>
              <a:rPr lang="en-US" sz="900" dirty="0"/>
              <a:t>(+ manual online w/ resources)</a:t>
            </a:r>
            <a:endParaRPr lang="en-US" sz="1400" dirty="0"/>
          </a:p>
        </p:txBody>
      </p:sp>
      <p:sp>
        <p:nvSpPr>
          <p:cNvPr id="15" name="Rectangle 14">
            <a:extLst>
              <a:ext uri="{FF2B5EF4-FFF2-40B4-BE49-F238E27FC236}">
                <a16:creationId xmlns:a16="http://schemas.microsoft.com/office/drawing/2014/main" id="{8A01B182-688D-4CC5-640E-D384DA505BC2}"/>
              </a:ext>
            </a:extLst>
          </p:cNvPr>
          <p:cNvSpPr/>
          <p:nvPr/>
        </p:nvSpPr>
        <p:spPr>
          <a:xfrm>
            <a:off x="5984155" y="6346707"/>
            <a:ext cx="5129784"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300" dirty="0"/>
              <a:t>Language Access Services</a:t>
            </a:r>
          </a:p>
        </p:txBody>
      </p:sp>
      <p:sp>
        <p:nvSpPr>
          <p:cNvPr id="16" name="Rectangle 15">
            <a:extLst>
              <a:ext uri="{FF2B5EF4-FFF2-40B4-BE49-F238E27FC236}">
                <a16:creationId xmlns:a16="http://schemas.microsoft.com/office/drawing/2014/main" id="{998B5A68-9FBA-06AC-E476-E9C9E4FC5D09}"/>
              </a:ext>
            </a:extLst>
          </p:cNvPr>
          <p:cNvSpPr/>
          <p:nvPr/>
        </p:nvSpPr>
        <p:spPr>
          <a:xfrm>
            <a:off x="5983850" y="6048602"/>
            <a:ext cx="5129784"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dirty="0"/>
              <a:t>Translated Educational </a:t>
            </a:r>
            <a:r>
              <a:rPr lang="en-US" sz="1300" dirty="0"/>
              <a:t>Resources</a:t>
            </a:r>
          </a:p>
        </p:txBody>
      </p:sp>
      <p:sp>
        <p:nvSpPr>
          <p:cNvPr id="17" name="Rectangle 16">
            <a:extLst>
              <a:ext uri="{FF2B5EF4-FFF2-40B4-BE49-F238E27FC236}">
                <a16:creationId xmlns:a16="http://schemas.microsoft.com/office/drawing/2014/main" id="{AD95C2D6-B28E-D5C1-674C-7E2F4FF7C2BF}"/>
              </a:ext>
            </a:extLst>
          </p:cNvPr>
          <p:cNvSpPr/>
          <p:nvPr/>
        </p:nvSpPr>
        <p:spPr>
          <a:xfrm>
            <a:off x="5968752" y="3322398"/>
            <a:ext cx="5129784" cy="2653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300" b="0" dirty="0"/>
              <a:t>Post Appointment Survey Provider Scorecard (March 2024)</a:t>
            </a:r>
          </a:p>
        </p:txBody>
      </p:sp>
      <p:sp>
        <p:nvSpPr>
          <p:cNvPr id="19" name="Rectangle 18">
            <a:extLst>
              <a:ext uri="{FF2B5EF4-FFF2-40B4-BE49-F238E27FC236}">
                <a16:creationId xmlns:a16="http://schemas.microsoft.com/office/drawing/2014/main" id="{5C3068A4-12C4-43BA-F3B6-6DD0A43B21FB}"/>
              </a:ext>
            </a:extLst>
          </p:cNvPr>
          <p:cNvSpPr/>
          <p:nvPr/>
        </p:nvSpPr>
        <p:spPr>
          <a:xfrm>
            <a:off x="5995055" y="5055778"/>
            <a:ext cx="5127318" cy="4509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300" b="0" dirty="0"/>
              <a:t>Member Auto-Assignment Policy  </a:t>
            </a:r>
            <a:r>
              <a:rPr lang="en-US" sz="900" dirty="0"/>
              <a:t>(</a:t>
            </a:r>
            <a:r>
              <a:rPr lang="en-US" sz="900" b="0" dirty="0"/>
              <a:t>new enrollees who don’t establish a PCP </a:t>
            </a:r>
            <a:r>
              <a:rPr lang="en-US" sz="900" dirty="0"/>
              <a:t>assigned one based on geographic proximity - 10 miles for Urban parishes</a:t>
            </a:r>
            <a:endParaRPr lang="en-US" sz="800" b="0" dirty="0"/>
          </a:p>
        </p:txBody>
      </p:sp>
      <p:sp>
        <p:nvSpPr>
          <p:cNvPr id="20" name="Rectangle 19">
            <a:extLst>
              <a:ext uri="{FF2B5EF4-FFF2-40B4-BE49-F238E27FC236}">
                <a16:creationId xmlns:a16="http://schemas.microsoft.com/office/drawing/2014/main" id="{0B51F48D-4CF5-8FAA-F29B-BA6113EF361A}"/>
              </a:ext>
            </a:extLst>
          </p:cNvPr>
          <p:cNvSpPr/>
          <p:nvPr/>
        </p:nvSpPr>
        <p:spPr>
          <a:xfrm>
            <a:off x="5990481" y="4608404"/>
            <a:ext cx="5129784" cy="461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300" b="0" u="sng" dirty="0"/>
              <a:t>Provider HEDIS Report Card: </a:t>
            </a:r>
            <a:r>
              <a:rPr lang="en-US" sz="1200" b="0" dirty="0"/>
              <a:t>Resource for Addressing Patient Barriers to Care (Provider Post, Spring 2024)</a:t>
            </a:r>
            <a:endParaRPr lang="en-US" sz="1300" b="0" i="1" dirty="0"/>
          </a:p>
        </p:txBody>
      </p:sp>
      <p:sp>
        <p:nvSpPr>
          <p:cNvPr id="22" name="Rectangle 21">
            <a:extLst>
              <a:ext uri="{FF2B5EF4-FFF2-40B4-BE49-F238E27FC236}">
                <a16:creationId xmlns:a16="http://schemas.microsoft.com/office/drawing/2014/main" id="{1430BB20-DD88-60A8-CAEA-86ADB699DF68}"/>
              </a:ext>
            </a:extLst>
          </p:cNvPr>
          <p:cNvSpPr/>
          <p:nvPr/>
        </p:nvSpPr>
        <p:spPr>
          <a:xfrm>
            <a:off x="5995055" y="4322432"/>
            <a:ext cx="5129784" cy="2933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a:t>Non-Emergency Transportation Services, RROT “Let Us Know”</a:t>
            </a:r>
          </a:p>
        </p:txBody>
      </p:sp>
      <p:sp>
        <p:nvSpPr>
          <p:cNvPr id="28" name="Rectangle 27">
            <a:extLst>
              <a:ext uri="{FF2B5EF4-FFF2-40B4-BE49-F238E27FC236}">
                <a16:creationId xmlns:a16="http://schemas.microsoft.com/office/drawing/2014/main" id="{3BBD06DD-8DC4-6EFF-03B9-28DA2D497509}"/>
              </a:ext>
            </a:extLst>
          </p:cNvPr>
          <p:cNvSpPr/>
          <p:nvPr/>
        </p:nvSpPr>
        <p:spPr>
          <a:xfrm>
            <a:off x="5981763" y="4025114"/>
            <a:ext cx="5129784" cy="292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t>mPulse</a:t>
            </a:r>
            <a:r>
              <a:rPr lang="en-US" sz="1400" dirty="0"/>
              <a:t> Reminder Texting Campaign </a:t>
            </a:r>
          </a:p>
        </p:txBody>
      </p:sp>
    </p:spTree>
    <p:extLst>
      <p:ext uri="{BB962C8B-B14F-4D97-AF65-F5344CB8AC3E}">
        <p14:creationId xmlns:p14="http://schemas.microsoft.com/office/powerpoint/2010/main" val="96295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EDB3-0C92-66FF-0960-BB76D5272203}"/>
              </a:ext>
            </a:extLst>
          </p:cNvPr>
          <p:cNvSpPr>
            <a:spLocks noGrp="1"/>
          </p:cNvSpPr>
          <p:nvPr>
            <p:ph type="title"/>
          </p:nvPr>
        </p:nvSpPr>
        <p:spPr>
          <a:xfrm>
            <a:off x="235131" y="557784"/>
            <a:ext cx="11956869" cy="1325563"/>
          </a:xfrm>
        </p:spPr>
        <p:txBody>
          <a:bodyPr anchor="t">
            <a:normAutofit/>
          </a:bodyPr>
          <a:lstStyle/>
          <a:p>
            <a:r>
              <a:rPr lang="en-US" dirty="0"/>
              <a:t>Infant Well-Child Visit Affinity Group</a:t>
            </a:r>
            <a:r>
              <a:rPr lang="en-US" sz="3600" baseline="30000" dirty="0">
                <a:solidFill>
                  <a:schemeClr val="accent6">
                    <a:lumMod val="75000"/>
                  </a:schemeClr>
                </a:solidFill>
              </a:rPr>
              <a:t>11</a:t>
            </a:r>
            <a:r>
              <a:rPr lang="en-US" dirty="0"/>
              <a:t> </a:t>
            </a:r>
            <a:r>
              <a:rPr lang="en-US" sz="2000" dirty="0"/>
              <a:t>(2021 – Current)</a:t>
            </a:r>
            <a:endParaRPr lang="en-US" sz="2500" dirty="0"/>
          </a:p>
        </p:txBody>
      </p:sp>
      <p:sp>
        <p:nvSpPr>
          <p:cNvPr id="3" name="Content Placeholder 2">
            <a:extLst>
              <a:ext uri="{FF2B5EF4-FFF2-40B4-BE49-F238E27FC236}">
                <a16:creationId xmlns:a16="http://schemas.microsoft.com/office/drawing/2014/main" id="{AF52A526-573D-84A6-46EA-B6F31B269513}"/>
              </a:ext>
            </a:extLst>
          </p:cNvPr>
          <p:cNvSpPr>
            <a:spLocks noGrp="1"/>
          </p:cNvSpPr>
          <p:nvPr>
            <p:ph idx="1"/>
          </p:nvPr>
        </p:nvSpPr>
        <p:spPr>
          <a:xfrm>
            <a:off x="838199" y="1541417"/>
            <a:ext cx="11118670" cy="5316584"/>
          </a:xfrm>
        </p:spPr>
        <p:txBody>
          <a:bodyPr>
            <a:normAutofit fontScale="85000" lnSpcReduction="10000"/>
          </a:bodyPr>
          <a:lstStyle/>
          <a:p>
            <a:r>
              <a:rPr lang="en-US" sz="2600" dirty="0"/>
              <a:t>6 states (CA, MI, NC, SD, TX, VA) launched data-driven QI projects to improve infant well-child visit compliance and reduce disparities in their states</a:t>
            </a:r>
          </a:p>
          <a:p>
            <a:pPr marL="685800" indent="-685800">
              <a:buFont typeface="Arial" panose="020B0604020202020204" pitchFamily="34" charset="0"/>
              <a:buChar char="•"/>
            </a:pPr>
            <a:r>
              <a:rPr lang="en-US" sz="2100" dirty="0"/>
              <a:t>Supported by the Center for Medicaid and CHIP Services (CMCS) QI technical assistance program</a:t>
            </a:r>
          </a:p>
          <a:p>
            <a:r>
              <a:rPr lang="en-US" sz="2200" dirty="0"/>
              <a:t>North Carolina Medicaid: Keeping Kids Well Program to help increase WCVs &amp; immunization rates (experienced marked decreases in both rates after the 2020 pandemic, particularly in African-American &amp; Latinx populations)</a:t>
            </a:r>
          </a:p>
          <a:p>
            <a:pPr marL="457200" indent="-457200">
              <a:buAutoNum type="arabicPeriod"/>
            </a:pPr>
            <a:r>
              <a:rPr lang="en-US" sz="2200" dirty="0"/>
              <a:t>Targeted Outreach: English/Spanish and Latinx/African American</a:t>
            </a:r>
          </a:p>
          <a:p>
            <a:pPr marL="457200" indent="-457200">
              <a:buAutoNum type="arabicPeriod"/>
            </a:pPr>
            <a:r>
              <a:rPr lang="en-US" sz="2200" dirty="0"/>
              <a:t>Coaches implemented at each of 300 provider practices to support initiatives in SDOH and needs screening</a:t>
            </a:r>
          </a:p>
          <a:p>
            <a:pPr marL="457200" indent="-457200">
              <a:buAutoNum type="arabicPeriod"/>
            </a:pPr>
            <a:r>
              <a:rPr lang="en-US" sz="2200" dirty="0"/>
              <a:t>Acute visits transitioned to well-child visits</a:t>
            </a:r>
          </a:p>
          <a:p>
            <a:r>
              <a:rPr lang="en-US" sz="2200" dirty="0"/>
              <a:t>South Dakota Medicaid: strategies to improve the percentage of AI/AN recipients meeting W30. </a:t>
            </a:r>
          </a:p>
          <a:p>
            <a:pPr marL="571500" lvl="1" indent="-342900">
              <a:buFont typeface="Arial" panose="020B0604020202020204" pitchFamily="34" charset="0"/>
              <a:buChar char="•"/>
            </a:pPr>
            <a:r>
              <a:rPr lang="en-US" sz="2200" dirty="0"/>
              <a:t>Establishing “Well-Child Days” set aside at Indian Health Services</a:t>
            </a:r>
          </a:p>
          <a:p>
            <a:pPr marL="571500" lvl="1" indent="-342900">
              <a:buFont typeface="Arial" panose="020B0604020202020204" pitchFamily="34" charset="0"/>
              <a:buChar char="•"/>
            </a:pPr>
            <a:r>
              <a:rPr lang="en-US" sz="2200" dirty="0"/>
              <a:t>Paired WCVs with incentives, with providers noting that items (diapers, formula) are more effective than rewards cards</a:t>
            </a:r>
          </a:p>
        </p:txBody>
      </p:sp>
    </p:spTree>
    <p:extLst>
      <p:ext uri="{BB962C8B-B14F-4D97-AF65-F5344CB8AC3E}">
        <p14:creationId xmlns:p14="http://schemas.microsoft.com/office/powerpoint/2010/main" val="1705623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257496-E9C0-6816-8EAA-34AF27B6ED0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24CC29C-D3ED-516C-6B5F-A7048BBD0D57}"/>
              </a:ext>
            </a:extLst>
          </p:cNvPr>
          <p:cNvSpPr>
            <a:spLocks noGrp="1"/>
          </p:cNvSpPr>
          <p:nvPr>
            <p:ph type="title"/>
          </p:nvPr>
        </p:nvSpPr>
        <p:spPr/>
        <p:txBody>
          <a:bodyPr vert="horz" lIns="91440" tIns="45720" rIns="91440" bIns="45720" rtlCol="0" anchor="t">
            <a:normAutofit/>
          </a:bodyPr>
          <a:lstStyle/>
          <a:p>
            <a:r>
              <a:rPr lang="en-US" sz="5400" dirty="0"/>
              <a:t>ACLA’s W30 Measures</a:t>
            </a:r>
            <a:endParaRPr lang="en-US" sz="5400" dirty="0">
              <a:highlight>
                <a:srgbClr val="FFFF00"/>
              </a:highlight>
            </a:endParaRPr>
          </a:p>
        </p:txBody>
      </p:sp>
      <p:graphicFrame>
        <p:nvGraphicFramePr>
          <p:cNvPr id="3" name="Content Placeholder 3">
            <a:extLst>
              <a:ext uri="{FF2B5EF4-FFF2-40B4-BE49-F238E27FC236}">
                <a16:creationId xmlns:a16="http://schemas.microsoft.com/office/drawing/2014/main" id="{823AF2EF-882F-650A-154B-001F5A900C30}"/>
              </a:ext>
            </a:extLst>
          </p:cNvPr>
          <p:cNvGraphicFramePr>
            <a:graphicFrameLocks noGrp="1"/>
          </p:cNvGraphicFramePr>
          <p:nvPr>
            <p:ph idx="1"/>
            <p:extLst>
              <p:ext uri="{D42A27DB-BD31-4B8C-83A1-F6EECF244321}">
                <p14:modId xmlns:p14="http://schemas.microsoft.com/office/powerpoint/2010/main" val="1671071896"/>
              </p:ext>
            </p:extLst>
          </p:nvPr>
        </p:nvGraphicFramePr>
        <p:xfrm>
          <a:off x="609600" y="1883347"/>
          <a:ext cx="10972800" cy="4416869"/>
        </p:xfrm>
        <a:graphic>
          <a:graphicData uri="http://schemas.openxmlformats.org/drawingml/2006/chart">
            <c:chart xmlns:c="http://schemas.openxmlformats.org/drawingml/2006/chart" xmlns:r="http://schemas.openxmlformats.org/officeDocument/2006/relationships" r:id="rId3"/>
          </a:graphicData>
        </a:graphic>
      </p:graphicFrame>
      <p:sp>
        <p:nvSpPr>
          <p:cNvPr id="4" name="Rounded Rectangle 3">
            <a:extLst>
              <a:ext uri="{FF2B5EF4-FFF2-40B4-BE49-F238E27FC236}">
                <a16:creationId xmlns:a16="http://schemas.microsoft.com/office/drawing/2014/main" id="{B7D83096-EA40-C2FA-94E9-B905957203D0}"/>
              </a:ext>
            </a:extLst>
          </p:cNvPr>
          <p:cNvSpPr/>
          <p:nvPr/>
        </p:nvSpPr>
        <p:spPr>
          <a:xfrm>
            <a:off x="2310938" y="3289602"/>
            <a:ext cx="914399" cy="474789"/>
          </a:xfrm>
          <a:prstGeom prst="roundRect">
            <a:avLst/>
          </a:prstGeom>
          <a:solidFill>
            <a:schemeClr val="tx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50" dirty="0"/>
              <a:t>57%</a:t>
            </a:r>
          </a:p>
          <a:p>
            <a:pPr algn="ctr"/>
            <a:r>
              <a:rPr lang="en-US" sz="600" dirty="0"/>
              <a:t>NCQA HEDIS 2022 (Medicaid HMO)</a:t>
            </a:r>
          </a:p>
        </p:txBody>
      </p:sp>
      <p:sp>
        <p:nvSpPr>
          <p:cNvPr id="8" name="Rounded Rectangle 7">
            <a:extLst>
              <a:ext uri="{FF2B5EF4-FFF2-40B4-BE49-F238E27FC236}">
                <a16:creationId xmlns:a16="http://schemas.microsoft.com/office/drawing/2014/main" id="{488F1E42-839A-B60F-A62B-28044A2D55B2}"/>
              </a:ext>
            </a:extLst>
          </p:cNvPr>
          <p:cNvSpPr/>
          <p:nvPr/>
        </p:nvSpPr>
        <p:spPr>
          <a:xfrm>
            <a:off x="6946669" y="2876204"/>
            <a:ext cx="914399" cy="473376"/>
          </a:xfrm>
          <a:prstGeom prst="roundRect">
            <a:avLst/>
          </a:prstGeom>
          <a:solidFill>
            <a:schemeClr val="bg2">
              <a:lumMod val="1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50" dirty="0"/>
              <a:t>67%</a:t>
            </a:r>
          </a:p>
          <a:p>
            <a:pPr algn="ctr"/>
            <a:r>
              <a:rPr lang="en-US" sz="600" dirty="0"/>
              <a:t>NCQA HEDIS 2022</a:t>
            </a:r>
          </a:p>
          <a:p>
            <a:pPr algn="ctr"/>
            <a:r>
              <a:rPr lang="en-US" sz="600" dirty="0"/>
              <a:t>(Medicaid HMO)</a:t>
            </a:r>
          </a:p>
        </p:txBody>
      </p:sp>
      <p:sp>
        <p:nvSpPr>
          <p:cNvPr id="9" name="TextBox 8">
            <a:extLst>
              <a:ext uri="{FF2B5EF4-FFF2-40B4-BE49-F238E27FC236}">
                <a16:creationId xmlns:a16="http://schemas.microsoft.com/office/drawing/2014/main" id="{14EB873E-EC60-9BB9-BC6E-F61EA6EA305A}"/>
              </a:ext>
            </a:extLst>
          </p:cNvPr>
          <p:cNvSpPr txBox="1"/>
          <p:nvPr/>
        </p:nvSpPr>
        <p:spPr>
          <a:xfrm>
            <a:off x="1854215" y="6340714"/>
            <a:ext cx="4071371" cy="307777"/>
          </a:xfrm>
          <a:prstGeom prst="rect">
            <a:avLst/>
          </a:prstGeom>
          <a:noFill/>
        </p:spPr>
        <p:txBody>
          <a:bodyPr wrap="none" rtlCol="0">
            <a:spAutoFit/>
          </a:bodyPr>
          <a:lstStyle/>
          <a:p>
            <a:r>
              <a:rPr lang="en-US" sz="1400" dirty="0"/>
              <a:t>Compliance criteria for first 15 months: ≥6 visits</a:t>
            </a:r>
          </a:p>
        </p:txBody>
      </p:sp>
      <p:sp>
        <p:nvSpPr>
          <p:cNvPr id="10" name="TextBox 9">
            <a:extLst>
              <a:ext uri="{FF2B5EF4-FFF2-40B4-BE49-F238E27FC236}">
                <a16:creationId xmlns:a16="http://schemas.microsoft.com/office/drawing/2014/main" id="{C4F38148-F7AD-570C-8A07-9185435D78A9}"/>
              </a:ext>
            </a:extLst>
          </p:cNvPr>
          <p:cNvSpPr txBox="1"/>
          <p:nvPr/>
        </p:nvSpPr>
        <p:spPr>
          <a:xfrm>
            <a:off x="6673702" y="6342320"/>
            <a:ext cx="3994427" cy="307777"/>
          </a:xfrm>
          <a:prstGeom prst="rect">
            <a:avLst/>
          </a:prstGeom>
          <a:noFill/>
        </p:spPr>
        <p:txBody>
          <a:bodyPr wrap="none" rtlCol="0">
            <a:spAutoFit/>
          </a:bodyPr>
          <a:lstStyle/>
          <a:p>
            <a:r>
              <a:rPr lang="en-US" sz="1400" dirty="0"/>
              <a:t>Compliance criteria for 15-30 months: ≥2 visits</a:t>
            </a:r>
          </a:p>
        </p:txBody>
      </p:sp>
      <p:sp>
        <p:nvSpPr>
          <p:cNvPr id="11" name="TextBox 10">
            <a:extLst>
              <a:ext uri="{FF2B5EF4-FFF2-40B4-BE49-F238E27FC236}">
                <a16:creationId xmlns:a16="http://schemas.microsoft.com/office/drawing/2014/main" id="{499294B6-2938-2C31-F359-B2B1B1C6350E}"/>
              </a:ext>
            </a:extLst>
          </p:cNvPr>
          <p:cNvSpPr txBox="1"/>
          <p:nvPr/>
        </p:nvSpPr>
        <p:spPr>
          <a:xfrm>
            <a:off x="10703859" y="4770205"/>
            <a:ext cx="878541" cy="769441"/>
          </a:xfrm>
          <a:prstGeom prst="rect">
            <a:avLst/>
          </a:prstGeom>
          <a:noFill/>
        </p:spPr>
        <p:txBody>
          <a:bodyPr wrap="square" rtlCol="0">
            <a:spAutoFit/>
          </a:bodyPr>
          <a:lstStyle/>
          <a:p>
            <a:r>
              <a:rPr lang="en-US" sz="1100" i="1" dirty="0">
                <a:solidFill>
                  <a:schemeClr val="accent5">
                    <a:lumMod val="50000"/>
                  </a:schemeClr>
                </a:solidFill>
              </a:rPr>
              <a:t>Note: 2024 data reflects Jan - Oct</a:t>
            </a:r>
            <a:endParaRPr lang="en-US" sz="1100" dirty="0">
              <a:solidFill>
                <a:schemeClr val="accent5">
                  <a:lumMod val="50000"/>
                </a:schemeClr>
              </a:solidFill>
            </a:endParaRPr>
          </a:p>
        </p:txBody>
      </p:sp>
      <p:sp>
        <p:nvSpPr>
          <p:cNvPr id="12" name="Rounded Rectangle 11">
            <a:extLst>
              <a:ext uri="{FF2B5EF4-FFF2-40B4-BE49-F238E27FC236}">
                <a16:creationId xmlns:a16="http://schemas.microsoft.com/office/drawing/2014/main" id="{1E8A9837-3DD6-079B-B023-BFC3F0677AF0}"/>
              </a:ext>
            </a:extLst>
          </p:cNvPr>
          <p:cNvSpPr/>
          <p:nvPr/>
        </p:nvSpPr>
        <p:spPr>
          <a:xfrm>
            <a:off x="2310937" y="2236206"/>
            <a:ext cx="914399" cy="425513"/>
          </a:xfrm>
          <a:prstGeom prst="roundRect">
            <a:avLst/>
          </a:prstGeom>
          <a:solidFill>
            <a:srgbClr val="00206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73152" rIns="73152" rtlCol="0" anchor="t"/>
          <a:lstStyle/>
          <a:p>
            <a:pPr algn="ctr"/>
            <a:r>
              <a:rPr lang="en-US" sz="1050" dirty="0"/>
              <a:t>81%</a:t>
            </a:r>
          </a:p>
          <a:p>
            <a:r>
              <a:rPr lang="en-US" sz="600" dirty="0"/>
              <a:t>NCQA HEDIS 2022</a:t>
            </a:r>
          </a:p>
        </p:txBody>
      </p:sp>
      <p:sp>
        <p:nvSpPr>
          <p:cNvPr id="14" name="TextBox 13">
            <a:extLst>
              <a:ext uri="{FF2B5EF4-FFF2-40B4-BE49-F238E27FC236}">
                <a16:creationId xmlns:a16="http://schemas.microsoft.com/office/drawing/2014/main" id="{FB844C8A-B56F-0711-8232-C5707FE51AEE}"/>
              </a:ext>
            </a:extLst>
          </p:cNvPr>
          <p:cNvSpPr txBox="1"/>
          <p:nvPr/>
        </p:nvSpPr>
        <p:spPr>
          <a:xfrm>
            <a:off x="2241260" y="2513604"/>
            <a:ext cx="1053751" cy="184666"/>
          </a:xfrm>
          <a:prstGeom prst="rect">
            <a:avLst/>
          </a:prstGeom>
          <a:noFill/>
        </p:spPr>
        <p:txBody>
          <a:bodyPr wrap="square">
            <a:spAutoFit/>
          </a:bodyPr>
          <a:lstStyle/>
          <a:p>
            <a:r>
              <a:rPr lang="en-US" sz="600" dirty="0">
                <a:solidFill>
                  <a:schemeClr val="bg1"/>
                </a:solidFill>
              </a:rPr>
              <a:t>(Commercial HMO/PPO)</a:t>
            </a:r>
            <a:endParaRPr lang="en-US" sz="1400" dirty="0">
              <a:solidFill>
                <a:schemeClr val="bg1"/>
              </a:solidFill>
            </a:endParaRPr>
          </a:p>
        </p:txBody>
      </p:sp>
      <p:sp>
        <p:nvSpPr>
          <p:cNvPr id="15" name="Rounded Rectangle 14">
            <a:extLst>
              <a:ext uri="{FF2B5EF4-FFF2-40B4-BE49-F238E27FC236}">
                <a16:creationId xmlns:a16="http://schemas.microsoft.com/office/drawing/2014/main" id="{04CEA0DF-8D46-2BC0-4D62-8303F507198D}"/>
              </a:ext>
            </a:extLst>
          </p:cNvPr>
          <p:cNvSpPr/>
          <p:nvPr/>
        </p:nvSpPr>
        <p:spPr>
          <a:xfrm>
            <a:off x="6946668" y="2272757"/>
            <a:ext cx="914399" cy="425513"/>
          </a:xfrm>
          <a:prstGeom prst="roundRect">
            <a:avLst/>
          </a:prstGeom>
          <a:solidFill>
            <a:srgbClr val="00206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73152" rIns="73152" rtlCol="0" anchor="t"/>
          <a:lstStyle/>
          <a:p>
            <a:pPr algn="ctr"/>
            <a:r>
              <a:rPr lang="en-US" sz="1050" dirty="0"/>
              <a:t>79%</a:t>
            </a:r>
          </a:p>
          <a:p>
            <a:r>
              <a:rPr lang="en-US" sz="600" dirty="0"/>
              <a:t>NCQA HEDIS 2022</a:t>
            </a:r>
          </a:p>
        </p:txBody>
      </p:sp>
      <p:sp>
        <p:nvSpPr>
          <p:cNvPr id="16" name="TextBox 15">
            <a:extLst>
              <a:ext uri="{FF2B5EF4-FFF2-40B4-BE49-F238E27FC236}">
                <a16:creationId xmlns:a16="http://schemas.microsoft.com/office/drawing/2014/main" id="{E0382A85-FB74-8648-0490-42ED5D423BF5}"/>
              </a:ext>
            </a:extLst>
          </p:cNvPr>
          <p:cNvSpPr txBox="1"/>
          <p:nvPr/>
        </p:nvSpPr>
        <p:spPr>
          <a:xfrm>
            <a:off x="6891593" y="2534656"/>
            <a:ext cx="1053751" cy="184666"/>
          </a:xfrm>
          <a:prstGeom prst="rect">
            <a:avLst/>
          </a:prstGeom>
          <a:noFill/>
        </p:spPr>
        <p:txBody>
          <a:bodyPr wrap="square">
            <a:spAutoFit/>
          </a:bodyPr>
          <a:lstStyle/>
          <a:p>
            <a:r>
              <a:rPr lang="en-US" sz="600" dirty="0">
                <a:solidFill>
                  <a:schemeClr val="bg1"/>
                </a:solidFill>
              </a:rPr>
              <a:t>(Commercial HMO/PPO)</a:t>
            </a:r>
            <a:endParaRPr lang="en-US" sz="1400" dirty="0">
              <a:solidFill>
                <a:schemeClr val="bg1"/>
              </a:solidFill>
            </a:endParaRPr>
          </a:p>
        </p:txBody>
      </p:sp>
    </p:spTree>
    <p:extLst>
      <p:ext uri="{BB962C8B-B14F-4D97-AF65-F5344CB8AC3E}">
        <p14:creationId xmlns:p14="http://schemas.microsoft.com/office/powerpoint/2010/main" val="322954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FC9A65-E72E-0010-5F58-6B3314C0BBCE}"/>
            </a:ext>
          </a:extLst>
        </p:cNvPr>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70196ACB-A173-2617-A56A-889BFCE5AB24}"/>
              </a:ext>
            </a:extLst>
          </p:cNvPr>
          <p:cNvGraphicFramePr>
            <a:graphicFrameLocks/>
          </p:cNvGraphicFramePr>
          <p:nvPr>
            <p:extLst>
              <p:ext uri="{D42A27DB-BD31-4B8C-83A1-F6EECF244321}">
                <p14:modId xmlns:p14="http://schemas.microsoft.com/office/powerpoint/2010/main" val="4278428446"/>
              </p:ext>
            </p:extLst>
          </p:nvPr>
        </p:nvGraphicFramePr>
        <p:xfrm>
          <a:off x="498763" y="24440"/>
          <a:ext cx="11194473" cy="340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a:extLst>
              <a:ext uri="{FF2B5EF4-FFF2-40B4-BE49-F238E27FC236}">
                <a16:creationId xmlns:a16="http://schemas.microsoft.com/office/drawing/2014/main" id="{BD3BB17E-08D1-25C9-E9CE-8DF2A406C2C3}"/>
              </a:ext>
            </a:extLst>
          </p:cNvPr>
          <p:cNvGraphicFramePr>
            <a:graphicFrameLocks/>
          </p:cNvGraphicFramePr>
          <p:nvPr>
            <p:extLst>
              <p:ext uri="{D42A27DB-BD31-4B8C-83A1-F6EECF244321}">
                <p14:modId xmlns:p14="http://schemas.microsoft.com/office/powerpoint/2010/main" val="2218062626"/>
              </p:ext>
            </p:extLst>
          </p:nvPr>
        </p:nvGraphicFramePr>
        <p:xfrm>
          <a:off x="498762" y="3648118"/>
          <a:ext cx="11194473" cy="318544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55D643A-30DC-361D-4B8C-4C6CAA65E7D4}"/>
              </a:ext>
            </a:extLst>
          </p:cNvPr>
          <p:cNvSpPr txBox="1"/>
          <p:nvPr/>
        </p:nvSpPr>
        <p:spPr>
          <a:xfrm>
            <a:off x="10994966" y="2439914"/>
            <a:ext cx="1132115" cy="276999"/>
          </a:xfrm>
          <a:prstGeom prst="rect">
            <a:avLst/>
          </a:prstGeom>
          <a:noFill/>
        </p:spPr>
        <p:txBody>
          <a:bodyPr wrap="square" rtlCol="0">
            <a:spAutoFit/>
          </a:bodyPr>
          <a:lstStyle/>
          <a:p>
            <a:r>
              <a:rPr lang="en-US" sz="1200" dirty="0">
                <a:highlight>
                  <a:srgbClr val="A6F35D"/>
                </a:highlight>
              </a:rPr>
              <a:t>      </a:t>
            </a:r>
            <a:r>
              <a:rPr lang="en-US" sz="1100" dirty="0"/>
              <a:t>Compliant</a:t>
            </a:r>
          </a:p>
        </p:txBody>
      </p:sp>
      <p:sp>
        <p:nvSpPr>
          <p:cNvPr id="6" name="TextBox 5">
            <a:extLst>
              <a:ext uri="{FF2B5EF4-FFF2-40B4-BE49-F238E27FC236}">
                <a16:creationId xmlns:a16="http://schemas.microsoft.com/office/drawing/2014/main" id="{28FB0833-4543-A7CB-B2C3-E1F0E7C6419C}"/>
              </a:ext>
            </a:extLst>
          </p:cNvPr>
          <p:cNvSpPr txBox="1"/>
          <p:nvPr/>
        </p:nvSpPr>
        <p:spPr>
          <a:xfrm>
            <a:off x="10994966" y="6048785"/>
            <a:ext cx="1132115" cy="276999"/>
          </a:xfrm>
          <a:prstGeom prst="rect">
            <a:avLst/>
          </a:prstGeom>
          <a:noFill/>
        </p:spPr>
        <p:txBody>
          <a:bodyPr wrap="square" rtlCol="0">
            <a:spAutoFit/>
          </a:bodyPr>
          <a:lstStyle/>
          <a:p>
            <a:r>
              <a:rPr lang="en-US" sz="1200" dirty="0">
                <a:highlight>
                  <a:srgbClr val="A6F35D"/>
                </a:highlight>
              </a:rPr>
              <a:t>      </a:t>
            </a:r>
            <a:r>
              <a:rPr lang="en-US" sz="1100" dirty="0"/>
              <a:t>Compliant</a:t>
            </a:r>
          </a:p>
        </p:txBody>
      </p:sp>
    </p:spTree>
    <p:extLst>
      <p:ext uri="{BB962C8B-B14F-4D97-AF65-F5344CB8AC3E}">
        <p14:creationId xmlns:p14="http://schemas.microsoft.com/office/powerpoint/2010/main" val="1968735330"/>
      </p:ext>
    </p:extLst>
  </p:cSld>
  <p:clrMapOvr>
    <a:masterClrMapping/>
  </p:clrMapOvr>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Droplet</Template>
  <TotalTime>6543</TotalTime>
  <Words>8911</Words>
  <Application>Microsoft Macintosh PowerPoint</Application>
  <PresentationFormat>Widescreen</PresentationFormat>
  <Paragraphs>611</Paragraphs>
  <Slides>19</Slides>
  <Notes>17</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19</vt:i4>
      </vt:variant>
    </vt:vector>
  </HeadingPairs>
  <TitlesOfParts>
    <vt:vector size="40" baseType="lpstr">
      <vt:lpstr>.SF NS</vt:lpstr>
      <vt:lpstr>Alegreya Sans</vt:lpstr>
      <vt:lpstr>Aptos</vt:lpstr>
      <vt:lpstr>Arial</vt:lpstr>
      <vt:lpstr>Arial Narrow</vt:lpstr>
      <vt:lpstr>Arvo</vt:lpstr>
      <vt:lpstr>Avenir Next LT Pro</vt:lpstr>
      <vt:lpstr>Cambria</vt:lpstr>
      <vt:lpstr>Chivo</vt:lpstr>
      <vt:lpstr>Domine</vt:lpstr>
      <vt:lpstr>Google Sans</vt:lpstr>
      <vt:lpstr>Helvetica Neue</vt:lpstr>
      <vt:lpstr>inherit</vt:lpstr>
      <vt:lpstr>Lato</vt:lpstr>
      <vt:lpstr>Lora</vt:lpstr>
      <vt:lpstr>Open Sans</vt:lpstr>
      <vt:lpstr>Posterama</vt:lpstr>
      <vt:lpstr>Segoe UI</vt:lpstr>
      <vt:lpstr>system-ui</vt:lpstr>
      <vt:lpstr>Times</vt:lpstr>
      <vt:lpstr>SplashVTI</vt:lpstr>
      <vt:lpstr>Well-Child Visits</vt:lpstr>
      <vt:lpstr>Overview</vt:lpstr>
      <vt:lpstr>Background</vt:lpstr>
      <vt:lpstr>Background</vt:lpstr>
      <vt:lpstr>Well-Child Visit Compliance</vt:lpstr>
      <vt:lpstr>Current Barriers       Current Interventions</vt:lpstr>
      <vt:lpstr>Infant Well-Child Visit Affinity Group11 (2021 – Current)</vt:lpstr>
      <vt:lpstr>ACLA’s W30 Measures</vt:lpstr>
      <vt:lpstr>PowerPoint Presentation</vt:lpstr>
      <vt:lpstr>PowerPoint Presentation</vt:lpstr>
      <vt:lpstr>Compliance by Race</vt:lpstr>
      <vt:lpstr>Compliance by Language</vt:lpstr>
      <vt:lpstr>Improving Compliance by Race &amp; Ethnicity</vt:lpstr>
      <vt:lpstr>Suggestions to Improve</vt:lpstr>
      <vt:lpstr>Suggestions to Improve</vt:lpstr>
      <vt:lpstr>Key Takeaways</vt:lpstr>
      <vt:lpstr>CIS Combination 7</vt:lpstr>
      <vt:lpstr>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Arata, Bryce R.</dc:creator>
  <cp:keywords/>
  <dc:description/>
  <cp:lastModifiedBy>Arata, Bryce R.</cp:lastModifiedBy>
  <cp:revision>13</cp:revision>
  <cp:lastPrinted>2024-12-12T18:21:08Z</cp:lastPrinted>
  <dcterms:created xsi:type="dcterms:W3CDTF">2024-11-26T07:22:16Z</dcterms:created>
  <dcterms:modified xsi:type="dcterms:W3CDTF">2024-12-12T18:22:00Z</dcterms:modified>
  <cp:category/>
</cp:coreProperties>
</file>