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1"/>
  </p:sldMasterIdLst>
  <p:notesMasterIdLst>
    <p:notesMasterId r:id="rId15"/>
  </p:notesMasterIdLst>
  <p:sldIdLst>
    <p:sldId id="256" r:id="rId2"/>
    <p:sldId id="257" r:id="rId3"/>
    <p:sldId id="258" r:id="rId4"/>
    <p:sldId id="260" r:id="rId5"/>
    <p:sldId id="262" r:id="rId6"/>
    <p:sldId id="261" r:id="rId7"/>
    <p:sldId id="263" r:id="rId8"/>
    <p:sldId id="264" r:id="rId9"/>
    <p:sldId id="265" r:id="rId10"/>
    <p:sldId id="269"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5" d="100"/>
          <a:sy n="105" d="100"/>
        </p:scale>
        <p:origin x="660" y="96"/>
      </p:cViewPr>
      <p:guideLst/>
    </p:cSldViewPr>
  </p:slideViewPr>
  <p:notesTextViewPr>
    <p:cViewPr>
      <p:scale>
        <a:sx n="1" d="1"/>
        <a:sy n="1" d="1"/>
      </p:scale>
      <p:origin x="0" y="0"/>
    </p:cViewPr>
  </p:notesTextViewPr>
  <p:notesViewPr>
    <p:cSldViewPr snapToGrid="0">
      <p:cViewPr varScale="1">
        <p:scale>
          <a:sx n="68" d="100"/>
          <a:sy n="68" d="100"/>
        </p:scale>
        <p:origin x="28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6443-7479-4E49-BE57-7C629F45A93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6C302EC-B7D8-4FB8-A368-09B542AD7932}">
      <dgm:prSet/>
      <dgm:spPr/>
      <dgm:t>
        <a:bodyPr/>
        <a:lstStyle/>
        <a:p>
          <a:r>
            <a:rPr lang="en-US" dirty="0"/>
            <a:t>The conference brochure/itinerary</a:t>
          </a:r>
        </a:p>
      </dgm:t>
    </dgm:pt>
    <dgm:pt modelId="{0E0F5EA7-6599-40BB-867B-3149B32C2E42}" type="parTrans" cxnId="{27FD54AB-5210-41CC-9588-DEE39D72024A}">
      <dgm:prSet/>
      <dgm:spPr/>
      <dgm:t>
        <a:bodyPr/>
        <a:lstStyle/>
        <a:p>
          <a:endParaRPr lang="en-US"/>
        </a:p>
      </dgm:t>
    </dgm:pt>
    <dgm:pt modelId="{BD22AB37-7789-49EE-9196-C143D3032967}" type="sibTrans" cxnId="{27FD54AB-5210-41CC-9588-DEE39D72024A}">
      <dgm:prSet/>
      <dgm:spPr/>
      <dgm:t>
        <a:bodyPr/>
        <a:lstStyle/>
        <a:p>
          <a:endParaRPr lang="en-US"/>
        </a:p>
      </dgm:t>
    </dgm:pt>
    <dgm:pt modelId="{D5E78ACC-DCC5-408B-A2BB-AFEBBDE136B1}">
      <dgm:prSet/>
      <dgm:spPr/>
      <dgm:t>
        <a:bodyPr/>
        <a:lstStyle/>
        <a:p>
          <a:r>
            <a:rPr lang="en-US"/>
            <a:t>Original $ 0 balance itemized hotel receipt</a:t>
          </a:r>
        </a:p>
      </dgm:t>
    </dgm:pt>
    <dgm:pt modelId="{06CF0AA3-6EB6-4E0E-ADF9-B7FAC4761779}" type="parTrans" cxnId="{3771C15E-B4CD-45AC-8F9F-F1925658AD23}">
      <dgm:prSet/>
      <dgm:spPr/>
      <dgm:t>
        <a:bodyPr/>
        <a:lstStyle/>
        <a:p>
          <a:endParaRPr lang="en-US"/>
        </a:p>
      </dgm:t>
    </dgm:pt>
    <dgm:pt modelId="{844604A4-0B53-4BD4-91E8-E346EF9A9D4C}" type="sibTrans" cxnId="{3771C15E-B4CD-45AC-8F9F-F1925658AD23}">
      <dgm:prSet/>
      <dgm:spPr/>
      <dgm:t>
        <a:bodyPr/>
        <a:lstStyle/>
        <a:p>
          <a:endParaRPr lang="en-US"/>
        </a:p>
      </dgm:t>
    </dgm:pt>
    <dgm:pt modelId="{0AB48B05-14ED-4F40-BA03-61FB24022175}">
      <dgm:prSet/>
      <dgm:spPr/>
      <dgm:t>
        <a:bodyPr/>
        <a:lstStyle/>
        <a:p>
          <a:r>
            <a:rPr lang="en-US" dirty="0"/>
            <a:t> Transportation receipts – taxi/uber</a:t>
          </a:r>
        </a:p>
      </dgm:t>
    </dgm:pt>
    <dgm:pt modelId="{F604CF4A-00BD-4DC6-AB92-21063858AAA4}" type="parTrans" cxnId="{76EF46A0-7905-4F1A-8C5A-EF83CA3DFBEE}">
      <dgm:prSet/>
      <dgm:spPr/>
      <dgm:t>
        <a:bodyPr/>
        <a:lstStyle/>
        <a:p>
          <a:endParaRPr lang="en-US"/>
        </a:p>
      </dgm:t>
    </dgm:pt>
    <dgm:pt modelId="{D31DF41B-A690-42B1-96CE-6B36D5836435}" type="sibTrans" cxnId="{76EF46A0-7905-4F1A-8C5A-EF83CA3DFBEE}">
      <dgm:prSet/>
      <dgm:spPr/>
      <dgm:t>
        <a:bodyPr/>
        <a:lstStyle/>
        <a:p>
          <a:endParaRPr lang="en-US"/>
        </a:p>
      </dgm:t>
    </dgm:pt>
    <dgm:pt modelId="{7428ADA0-4720-47C5-A910-7BA8A176444E}">
      <dgm:prSet/>
      <dgm:spPr/>
      <dgm:t>
        <a:bodyPr/>
        <a:lstStyle/>
        <a:p>
          <a:r>
            <a:rPr lang="en-US" dirty="0"/>
            <a:t>   Gasoline and rental car receipts</a:t>
          </a:r>
        </a:p>
      </dgm:t>
    </dgm:pt>
    <dgm:pt modelId="{EBE2BF59-AE1C-4CD5-B8C5-BA912BCFFC8B}" type="parTrans" cxnId="{DA909FBE-51D2-470E-997D-5B462F56C05B}">
      <dgm:prSet/>
      <dgm:spPr/>
      <dgm:t>
        <a:bodyPr/>
        <a:lstStyle/>
        <a:p>
          <a:endParaRPr lang="en-US"/>
        </a:p>
      </dgm:t>
    </dgm:pt>
    <dgm:pt modelId="{60FFB907-9857-4785-B7FD-6AB258C46DF5}" type="sibTrans" cxnId="{DA909FBE-51D2-470E-997D-5B462F56C05B}">
      <dgm:prSet/>
      <dgm:spPr/>
      <dgm:t>
        <a:bodyPr/>
        <a:lstStyle/>
        <a:p>
          <a:endParaRPr lang="en-US"/>
        </a:p>
      </dgm:t>
    </dgm:pt>
    <dgm:pt modelId="{5003A883-E6C4-4060-A4BA-4DFC3E23B43E}">
      <dgm:prSet/>
      <dgm:spPr/>
      <dgm:t>
        <a:bodyPr/>
        <a:lstStyle/>
        <a:p>
          <a:r>
            <a:rPr lang="en-US" dirty="0"/>
            <a:t>  Mileage log required if requesting mileage reimbursement</a:t>
          </a:r>
        </a:p>
      </dgm:t>
    </dgm:pt>
    <dgm:pt modelId="{1C0F8A9A-A2C4-4D3C-AF6F-B6183ED6DBBB}" type="parTrans" cxnId="{E5AAAF42-DC41-4D0A-BEB1-807E2258872B}">
      <dgm:prSet/>
      <dgm:spPr/>
      <dgm:t>
        <a:bodyPr/>
        <a:lstStyle/>
        <a:p>
          <a:endParaRPr lang="en-US"/>
        </a:p>
      </dgm:t>
    </dgm:pt>
    <dgm:pt modelId="{AA024366-D12A-4B89-ABE1-C0184C64CB54}" type="sibTrans" cxnId="{E5AAAF42-DC41-4D0A-BEB1-807E2258872B}">
      <dgm:prSet/>
      <dgm:spPr/>
      <dgm:t>
        <a:bodyPr/>
        <a:lstStyle/>
        <a:p>
          <a:endParaRPr lang="en-US"/>
        </a:p>
      </dgm:t>
    </dgm:pt>
    <dgm:pt modelId="{62F46877-71F0-4738-BB19-7093CAEE1854}">
      <dgm:prSet/>
      <dgm:spPr/>
      <dgm:t>
        <a:bodyPr/>
        <a:lstStyle/>
        <a:p>
          <a:r>
            <a:rPr lang="en-US" dirty="0"/>
            <a:t>Original registration receipt</a:t>
          </a:r>
        </a:p>
      </dgm:t>
    </dgm:pt>
    <dgm:pt modelId="{BCFEDDEC-DC55-4E43-AF13-C20035FFF006}" type="parTrans" cxnId="{53999E59-C183-40A4-8804-257D4B24977D}">
      <dgm:prSet/>
      <dgm:spPr/>
      <dgm:t>
        <a:bodyPr/>
        <a:lstStyle/>
        <a:p>
          <a:endParaRPr lang="en-US"/>
        </a:p>
      </dgm:t>
    </dgm:pt>
    <dgm:pt modelId="{B8B5B507-9951-4237-82E9-F35B30CE37C3}" type="sibTrans" cxnId="{53999E59-C183-40A4-8804-257D4B24977D}">
      <dgm:prSet/>
      <dgm:spPr/>
      <dgm:t>
        <a:bodyPr/>
        <a:lstStyle/>
        <a:p>
          <a:endParaRPr lang="en-US"/>
        </a:p>
      </dgm:t>
    </dgm:pt>
    <dgm:pt modelId="{0E2DB48C-AA29-49CE-BB73-FBC3D65BC485}">
      <dgm:prSet/>
      <dgm:spPr/>
      <dgm:t>
        <a:bodyPr/>
        <a:lstStyle/>
        <a:p>
          <a:r>
            <a:rPr lang="en-US" dirty="0"/>
            <a:t>  Original flight receipt                       </a:t>
          </a:r>
        </a:p>
      </dgm:t>
    </dgm:pt>
    <dgm:pt modelId="{ABF096E4-3CBC-4CB0-BA2E-8131A95F347F}" type="parTrans" cxnId="{442ED0AB-92AF-4939-AFA0-E71B8B69437A}">
      <dgm:prSet/>
      <dgm:spPr/>
      <dgm:t>
        <a:bodyPr/>
        <a:lstStyle/>
        <a:p>
          <a:endParaRPr lang="en-US"/>
        </a:p>
      </dgm:t>
    </dgm:pt>
    <dgm:pt modelId="{A80591D2-62E1-4B6C-9F3C-1C30B3732E1B}" type="sibTrans" cxnId="{442ED0AB-92AF-4939-AFA0-E71B8B69437A}">
      <dgm:prSet/>
      <dgm:spPr/>
      <dgm:t>
        <a:bodyPr/>
        <a:lstStyle/>
        <a:p>
          <a:endParaRPr lang="en-US"/>
        </a:p>
      </dgm:t>
    </dgm:pt>
    <dgm:pt modelId="{7A7E59A3-A78E-4FE6-9EC3-9C1F9CC2C5F1}">
      <dgm:prSet/>
      <dgm:spPr/>
      <dgm:t>
        <a:bodyPr/>
        <a:lstStyle/>
        <a:p>
          <a:r>
            <a:rPr lang="en-US" dirty="0"/>
            <a:t>Any other relevant original receipts</a:t>
          </a:r>
        </a:p>
      </dgm:t>
    </dgm:pt>
    <dgm:pt modelId="{CC300FEE-2EBC-46ED-91C9-4BA14012C798}" type="parTrans" cxnId="{77A4870F-032A-407C-A14D-733F0B43279A}">
      <dgm:prSet/>
      <dgm:spPr/>
      <dgm:t>
        <a:bodyPr/>
        <a:lstStyle/>
        <a:p>
          <a:endParaRPr lang="en-US"/>
        </a:p>
      </dgm:t>
    </dgm:pt>
    <dgm:pt modelId="{0EB5C3EB-90B4-4397-872D-822F5A3FC286}" type="sibTrans" cxnId="{77A4870F-032A-407C-A14D-733F0B43279A}">
      <dgm:prSet/>
      <dgm:spPr/>
      <dgm:t>
        <a:bodyPr/>
        <a:lstStyle/>
        <a:p>
          <a:endParaRPr lang="en-US"/>
        </a:p>
      </dgm:t>
    </dgm:pt>
    <dgm:pt modelId="{82C8F698-9B64-41EF-9AF3-2CEDC931CD44}" type="pres">
      <dgm:prSet presAssocID="{98D26443-7479-4E49-BE57-7C629F45A933}" presName="diagram" presStyleCnt="0">
        <dgm:presLayoutVars>
          <dgm:dir/>
          <dgm:resizeHandles val="exact"/>
        </dgm:presLayoutVars>
      </dgm:prSet>
      <dgm:spPr/>
    </dgm:pt>
    <dgm:pt modelId="{F6D7C015-ADE6-4801-9988-9FFEBE17DA25}" type="pres">
      <dgm:prSet presAssocID="{06C302EC-B7D8-4FB8-A368-09B542AD7932}" presName="node" presStyleLbl="node1" presStyleIdx="0" presStyleCnt="8">
        <dgm:presLayoutVars>
          <dgm:bulletEnabled val="1"/>
        </dgm:presLayoutVars>
      </dgm:prSet>
      <dgm:spPr/>
    </dgm:pt>
    <dgm:pt modelId="{EA207B00-EFF3-48F5-A42A-37A2B51E8883}" type="pres">
      <dgm:prSet presAssocID="{BD22AB37-7789-49EE-9196-C143D3032967}" presName="sibTrans" presStyleCnt="0"/>
      <dgm:spPr/>
    </dgm:pt>
    <dgm:pt modelId="{C9791B9D-8E3D-4769-BEA2-23A828A0CE6B}" type="pres">
      <dgm:prSet presAssocID="{D5E78ACC-DCC5-408B-A2BB-AFEBBDE136B1}" presName="node" presStyleLbl="node1" presStyleIdx="1" presStyleCnt="8">
        <dgm:presLayoutVars>
          <dgm:bulletEnabled val="1"/>
        </dgm:presLayoutVars>
      </dgm:prSet>
      <dgm:spPr/>
    </dgm:pt>
    <dgm:pt modelId="{4504A978-E766-451A-8B2E-298E5D2D27F3}" type="pres">
      <dgm:prSet presAssocID="{844604A4-0B53-4BD4-91E8-E346EF9A9D4C}" presName="sibTrans" presStyleCnt="0"/>
      <dgm:spPr/>
    </dgm:pt>
    <dgm:pt modelId="{EBE3552C-B429-4073-95EF-BEACFFB07E71}" type="pres">
      <dgm:prSet presAssocID="{0AB48B05-14ED-4F40-BA03-61FB24022175}" presName="node" presStyleLbl="node1" presStyleIdx="2" presStyleCnt="8">
        <dgm:presLayoutVars>
          <dgm:bulletEnabled val="1"/>
        </dgm:presLayoutVars>
      </dgm:prSet>
      <dgm:spPr/>
    </dgm:pt>
    <dgm:pt modelId="{BD76A134-89B2-456F-8EF8-97E6F21D0C32}" type="pres">
      <dgm:prSet presAssocID="{D31DF41B-A690-42B1-96CE-6B36D5836435}" presName="sibTrans" presStyleCnt="0"/>
      <dgm:spPr/>
    </dgm:pt>
    <dgm:pt modelId="{8315042A-BBB5-45AF-B3B9-0D7309C628C3}" type="pres">
      <dgm:prSet presAssocID="{7428ADA0-4720-47C5-A910-7BA8A176444E}" presName="node" presStyleLbl="node1" presStyleIdx="3" presStyleCnt="8">
        <dgm:presLayoutVars>
          <dgm:bulletEnabled val="1"/>
        </dgm:presLayoutVars>
      </dgm:prSet>
      <dgm:spPr/>
    </dgm:pt>
    <dgm:pt modelId="{2AB55C4D-CA61-4F5B-B9E4-D0D54BFABBF2}" type="pres">
      <dgm:prSet presAssocID="{60FFB907-9857-4785-B7FD-6AB258C46DF5}" presName="sibTrans" presStyleCnt="0"/>
      <dgm:spPr/>
    </dgm:pt>
    <dgm:pt modelId="{0D628F33-9846-4F33-90C4-E7981EF18F24}" type="pres">
      <dgm:prSet presAssocID="{5003A883-E6C4-4060-A4BA-4DFC3E23B43E}" presName="node" presStyleLbl="node1" presStyleIdx="4" presStyleCnt="8">
        <dgm:presLayoutVars>
          <dgm:bulletEnabled val="1"/>
        </dgm:presLayoutVars>
      </dgm:prSet>
      <dgm:spPr/>
    </dgm:pt>
    <dgm:pt modelId="{62A79710-2DED-4271-A2E2-D7238C48C80F}" type="pres">
      <dgm:prSet presAssocID="{AA024366-D12A-4B89-ABE1-C0184C64CB54}" presName="sibTrans" presStyleCnt="0"/>
      <dgm:spPr/>
    </dgm:pt>
    <dgm:pt modelId="{3F8B800E-91AA-4EFE-953E-0E1896FC6426}" type="pres">
      <dgm:prSet presAssocID="{62F46877-71F0-4738-BB19-7093CAEE1854}" presName="node" presStyleLbl="node1" presStyleIdx="5" presStyleCnt="8">
        <dgm:presLayoutVars>
          <dgm:bulletEnabled val="1"/>
        </dgm:presLayoutVars>
      </dgm:prSet>
      <dgm:spPr/>
    </dgm:pt>
    <dgm:pt modelId="{29D5E243-FD96-41F8-A07E-D38B571C54F1}" type="pres">
      <dgm:prSet presAssocID="{B8B5B507-9951-4237-82E9-F35B30CE37C3}" presName="sibTrans" presStyleCnt="0"/>
      <dgm:spPr/>
    </dgm:pt>
    <dgm:pt modelId="{62A205AF-CCD8-498D-9C57-1073AE5C311D}" type="pres">
      <dgm:prSet presAssocID="{0E2DB48C-AA29-49CE-BB73-FBC3D65BC485}" presName="node" presStyleLbl="node1" presStyleIdx="6" presStyleCnt="8">
        <dgm:presLayoutVars>
          <dgm:bulletEnabled val="1"/>
        </dgm:presLayoutVars>
      </dgm:prSet>
      <dgm:spPr/>
    </dgm:pt>
    <dgm:pt modelId="{F75CCD41-C95E-4F26-AB66-793E1D574E28}" type="pres">
      <dgm:prSet presAssocID="{A80591D2-62E1-4B6C-9F3C-1C30B3732E1B}" presName="sibTrans" presStyleCnt="0"/>
      <dgm:spPr/>
    </dgm:pt>
    <dgm:pt modelId="{361CCF32-723F-4D8E-9F3F-F1AF4D13A7FE}" type="pres">
      <dgm:prSet presAssocID="{7A7E59A3-A78E-4FE6-9EC3-9C1F9CC2C5F1}" presName="node" presStyleLbl="node1" presStyleIdx="7" presStyleCnt="8">
        <dgm:presLayoutVars>
          <dgm:bulletEnabled val="1"/>
        </dgm:presLayoutVars>
      </dgm:prSet>
      <dgm:spPr/>
    </dgm:pt>
  </dgm:ptLst>
  <dgm:cxnLst>
    <dgm:cxn modelId="{3AB63807-9188-4121-94C2-2B3BDE48BAD5}" type="presOf" srcId="{7A7E59A3-A78E-4FE6-9EC3-9C1F9CC2C5F1}" destId="{361CCF32-723F-4D8E-9F3F-F1AF4D13A7FE}" srcOrd="0" destOrd="0" presId="urn:microsoft.com/office/officeart/2005/8/layout/default"/>
    <dgm:cxn modelId="{77A4870F-032A-407C-A14D-733F0B43279A}" srcId="{98D26443-7479-4E49-BE57-7C629F45A933}" destId="{7A7E59A3-A78E-4FE6-9EC3-9C1F9CC2C5F1}" srcOrd="7" destOrd="0" parTransId="{CC300FEE-2EBC-46ED-91C9-4BA14012C798}" sibTransId="{0EB5C3EB-90B4-4397-872D-822F5A3FC286}"/>
    <dgm:cxn modelId="{F2E3CC25-F93F-438A-845C-74F0FA344B73}" type="presOf" srcId="{5003A883-E6C4-4060-A4BA-4DFC3E23B43E}" destId="{0D628F33-9846-4F33-90C4-E7981EF18F24}" srcOrd="0" destOrd="0" presId="urn:microsoft.com/office/officeart/2005/8/layout/default"/>
    <dgm:cxn modelId="{57319E2E-6E73-4B0E-A9C5-C66DB154FBE5}" type="presOf" srcId="{0AB48B05-14ED-4F40-BA03-61FB24022175}" destId="{EBE3552C-B429-4073-95EF-BEACFFB07E71}" srcOrd="0" destOrd="0" presId="urn:microsoft.com/office/officeart/2005/8/layout/default"/>
    <dgm:cxn modelId="{3771C15E-B4CD-45AC-8F9F-F1925658AD23}" srcId="{98D26443-7479-4E49-BE57-7C629F45A933}" destId="{D5E78ACC-DCC5-408B-A2BB-AFEBBDE136B1}" srcOrd="1" destOrd="0" parTransId="{06CF0AA3-6EB6-4E0E-ADF9-B7FAC4761779}" sibTransId="{844604A4-0B53-4BD4-91E8-E346EF9A9D4C}"/>
    <dgm:cxn modelId="{E5AAAF42-DC41-4D0A-BEB1-807E2258872B}" srcId="{98D26443-7479-4E49-BE57-7C629F45A933}" destId="{5003A883-E6C4-4060-A4BA-4DFC3E23B43E}" srcOrd="4" destOrd="0" parTransId="{1C0F8A9A-A2C4-4D3C-AF6F-B6183ED6DBBB}" sibTransId="{AA024366-D12A-4B89-ABE1-C0184C64CB54}"/>
    <dgm:cxn modelId="{53999E59-C183-40A4-8804-257D4B24977D}" srcId="{98D26443-7479-4E49-BE57-7C629F45A933}" destId="{62F46877-71F0-4738-BB19-7093CAEE1854}" srcOrd="5" destOrd="0" parTransId="{BCFEDDEC-DC55-4E43-AF13-C20035FFF006}" sibTransId="{B8B5B507-9951-4237-82E9-F35B30CE37C3}"/>
    <dgm:cxn modelId="{3654287A-D888-4D0D-BE4B-99619DB2F49C}" type="presOf" srcId="{06C302EC-B7D8-4FB8-A368-09B542AD7932}" destId="{F6D7C015-ADE6-4801-9988-9FFEBE17DA25}" srcOrd="0" destOrd="0" presId="urn:microsoft.com/office/officeart/2005/8/layout/default"/>
    <dgm:cxn modelId="{9427C285-7F28-45D8-A4D6-3258AFA53A6F}" type="presOf" srcId="{0E2DB48C-AA29-49CE-BB73-FBC3D65BC485}" destId="{62A205AF-CCD8-498D-9C57-1073AE5C311D}" srcOrd="0" destOrd="0" presId="urn:microsoft.com/office/officeart/2005/8/layout/default"/>
    <dgm:cxn modelId="{362C938A-776F-41D0-BC10-367D9969AAC7}" type="presOf" srcId="{98D26443-7479-4E49-BE57-7C629F45A933}" destId="{82C8F698-9B64-41EF-9AF3-2CEDC931CD44}" srcOrd="0" destOrd="0" presId="urn:microsoft.com/office/officeart/2005/8/layout/default"/>
    <dgm:cxn modelId="{F269888F-0E94-41F7-93FF-8C5992A1BA98}" type="presOf" srcId="{D5E78ACC-DCC5-408B-A2BB-AFEBBDE136B1}" destId="{C9791B9D-8E3D-4769-BEA2-23A828A0CE6B}" srcOrd="0" destOrd="0" presId="urn:microsoft.com/office/officeart/2005/8/layout/default"/>
    <dgm:cxn modelId="{76EF46A0-7905-4F1A-8C5A-EF83CA3DFBEE}" srcId="{98D26443-7479-4E49-BE57-7C629F45A933}" destId="{0AB48B05-14ED-4F40-BA03-61FB24022175}" srcOrd="2" destOrd="0" parTransId="{F604CF4A-00BD-4DC6-AB92-21063858AAA4}" sibTransId="{D31DF41B-A690-42B1-96CE-6B36D5836435}"/>
    <dgm:cxn modelId="{27FD54AB-5210-41CC-9588-DEE39D72024A}" srcId="{98D26443-7479-4E49-BE57-7C629F45A933}" destId="{06C302EC-B7D8-4FB8-A368-09B542AD7932}" srcOrd="0" destOrd="0" parTransId="{0E0F5EA7-6599-40BB-867B-3149B32C2E42}" sibTransId="{BD22AB37-7789-49EE-9196-C143D3032967}"/>
    <dgm:cxn modelId="{442ED0AB-92AF-4939-AFA0-E71B8B69437A}" srcId="{98D26443-7479-4E49-BE57-7C629F45A933}" destId="{0E2DB48C-AA29-49CE-BB73-FBC3D65BC485}" srcOrd="6" destOrd="0" parTransId="{ABF096E4-3CBC-4CB0-BA2E-8131A95F347F}" sibTransId="{A80591D2-62E1-4B6C-9F3C-1C30B3732E1B}"/>
    <dgm:cxn modelId="{7BE0E7B5-D17E-4946-8E09-61A27863AFC9}" type="presOf" srcId="{7428ADA0-4720-47C5-A910-7BA8A176444E}" destId="{8315042A-BBB5-45AF-B3B9-0D7309C628C3}" srcOrd="0" destOrd="0" presId="urn:microsoft.com/office/officeart/2005/8/layout/default"/>
    <dgm:cxn modelId="{DA909FBE-51D2-470E-997D-5B462F56C05B}" srcId="{98D26443-7479-4E49-BE57-7C629F45A933}" destId="{7428ADA0-4720-47C5-A910-7BA8A176444E}" srcOrd="3" destOrd="0" parTransId="{EBE2BF59-AE1C-4CD5-B8C5-BA912BCFFC8B}" sibTransId="{60FFB907-9857-4785-B7FD-6AB258C46DF5}"/>
    <dgm:cxn modelId="{A06462EE-E0B8-451E-888B-8016B1EDFE16}" type="presOf" srcId="{62F46877-71F0-4738-BB19-7093CAEE1854}" destId="{3F8B800E-91AA-4EFE-953E-0E1896FC6426}" srcOrd="0" destOrd="0" presId="urn:microsoft.com/office/officeart/2005/8/layout/default"/>
    <dgm:cxn modelId="{CF34A321-FB8A-4EE8-871D-61CD8D9EA03D}" type="presParOf" srcId="{82C8F698-9B64-41EF-9AF3-2CEDC931CD44}" destId="{F6D7C015-ADE6-4801-9988-9FFEBE17DA25}" srcOrd="0" destOrd="0" presId="urn:microsoft.com/office/officeart/2005/8/layout/default"/>
    <dgm:cxn modelId="{444B29D7-AE9D-4790-AED1-AD9408D44446}" type="presParOf" srcId="{82C8F698-9B64-41EF-9AF3-2CEDC931CD44}" destId="{EA207B00-EFF3-48F5-A42A-37A2B51E8883}" srcOrd="1" destOrd="0" presId="urn:microsoft.com/office/officeart/2005/8/layout/default"/>
    <dgm:cxn modelId="{22E72A0F-7B14-459B-A765-90EC07862B0A}" type="presParOf" srcId="{82C8F698-9B64-41EF-9AF3-2CEDC931CD44}" destId="{C9791B9D-8E3D-4769-BEA2-23A828A0CE6B}" srcOrd="2" destOrd="0" presId="urn:microsoft.com/office/officeart/2005/8/layout/default"/>
    <dgm:cxn modelId="{F382BBBE-F213-4CD0-854C-30F17DC888F6}" type="presParOf" srcId="{82C8F698-9B64-41EF-9AF3-2CEDC931CD44}" destId="{4504A978-E766-451A-8B2E-298E5D2D27F3}" srcOrd="3" destOrd="0" presId="urn:microsoft.com/office/officeart/2005/8/layout/default"/>
    <dgm:cxn modelId="{EE4192A5-4F76-4F14-ACF7-7C28E4CF10F0}" type="presParOf" srcId="{82C8F698-9B64-41EF-9AF3-2CEDC931CD44}" destId="{EBE3552C-B429-4073-95EF-BEACFFB07E71}" srcOrd="4" destOrd="0" presId="urn:microsoft.com/office/officeart/2005/8/layout/default"/>
    <dgm:cxn modelId="{AB0EEA9C-F20C-4A38-89AF-5778183A621E}" type="presParOf" srcId="{82C8F698-9B64-41EF-9AF3-2CEDC931CD44}" destId="{BD76A134-89B2-456F-8EF8-97E6F21D0C32}" srcOrd="5" destOrd="0" presId="urn:microsoft.com/office/officeart/2005/8/layout/default"/>
    <dgm:cxn modelId="{90831181-5082-4880-98CA-14937BE30554}" type="presParOf" srcId="{82C8F698-9B64-41EF-9AF3-2CEDC931CD44}" destId="{8315042A-BBB5-45AF-B3B9-0D7309C628C3}" srcOrd="6" destOrd="0" presId="urn:microsoft.com/office/officeart/2005/8/layout/default"/>
    <dgm:cxn modelId="{6A35E080-BA0C-4C03-AE1D-587E4A179B2B}" type="presParOf" srcId="{82C8F698-9B64-41EF-9AF3-2CEDC931CD44}" destId="{2AB55C4D-CA61-4F5B-B9E4-D0D54BFABBF2}" srcOrd="7" destOrd="0" presId="urn:microsoft.com/office/officeart/2005/8/layout/default"/>
    <dgm:cxn modelId="{00C0D059-D9F4-4358-9D20-D940640B2E4D}" type="presParOf" srcId="{82C8F698-9B64-41EF-9AF3-2CEDC931CD44}" destId="{0D628F33-9846-4F33-90C4-E7981EF18F24}" srcOrd="8" destOrd="0" presId="urn:microsoft.com/office/officeart/2005/8/layout/default"/>
    <dgm:cxn modelId="{52F1BDAB-7FE7-43EF-BB08-2323601B2C0E}" type="presParOf" srcId="{82C8F698-9B64-41EF-9AF3-2CEDC931CD44}" destId="{62A79710-2DED-4271-A2E2-D7238C48C80F}" srcOrd="9" destOrd="0" presId="urn:microsoft.com/office/officeart/2005/8/layout/default"/>
    <dgm:cxn modelId="{AA09417E-2670-441F-82AD-17DE06DE5C7F}" type="presParOf" srcId="{82C8F698-9B64-41EF-9AF3-2CEDC931CD44}" destId="{3F8B800E-91AA-4EFE-953E-0E1896FC6426}" srcOrd="10" destOrd="0" presId="urn:microsoft.com/office/officeart/2005/8/layout/default"/>
    <dgm:cxn modelId="{72F0E8D1-B800-4A82-920C-CE01B34B876E}" type="presParOf" srcId="{82C8F698-9B64-41EF-9AF3-2CEDC931CD44}" destId="{29D5E243-FD96-41F8-A07E-D38B571C54F1}" srcOrd="11" destOrd="0" presId="urn:microsoft.com/office/officeart/2005/8/layout/default"/>
    <dgm:cxn modelId="{7EEE8816-843C-47E0-84D4-035328606CC8}" type="presParOf" srcId="{82C8F698-9B64-41EF-9AF3-2CEDC931CD44}" destId="{62A205AF-CCD8-498D-9C57-1073AE5C311D}" srcOrd="12" destOrd="0" presId="urn:microsoft.com/office/officeart/2005/8/layout/default"/>
    <dgm:cxn modelId="{60C210A9-280D-4F66-AF07-3333A8F38FEA}" type="presParOf" srcId="{82C8F698-9B64-41EF-9AF3-2CEDC931CD44}" destId="{F75CCD41-C95E-4F26-AB66-793E1D574E28}" srcOrd="13" destOrd="0" presId="urn:microsoft.com/office/officeart/2005/8/layout/default"/>
    <dgm:cxn modelId="{B92C5D07-DD06-4137-B6C9-919B1B077523}" type="presParOf" srcId="{82C8F698-9B64-41EF-9AF3-2CEDC931CD44}" destId="{361CCF32-723F-4D8E-9F3F-F1AF4D13A7F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292D2-AE5E-4470-9392-6F2D561577E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5F539B9-833E-4126-8C39-4F4922063BC8}">
      <dgm:prSet custT="1"/>
      <dgm:spPr/>
      <dgm:t>
        <a:bodyPr/>
        <a:lstStyle/>
        <a:p>
          <a:r>
            <a:rPr lang="en-US" sz="2400" dirty="0"/>
            <a:t>The excel travel voucher should be sent to the fiscal staff for review and ensuring the form is completed correctly.</a:t>
          </a:r>
        </a:p>
      </dgm:t>
    </dgm:pt>
    <dgm:pt modelId="{EBDD4D08-1AE4-459D-BB7B-5EF993E4565C}" type="parTrans" cxnId="{41380704-B46B-4EDA-A8CE-89369A01AA1C}">
      <dgm:prSet/>
      <dgm:spPr/>
      <dgm:t>
        <a:bodyPr/>
        <a:lstStyle/>
        <a:p>
          <a:endParaRPr lang="en-US"/>
        </a:p>
      </dgm:t>
    </dgm:pt>
    <dgm:pt modelId="{0384F531-7411-4F96-BFF2-7606BB7FF1FB}" type="sibTrans" cxnId="{41380704-B46B-4EDA-A8CE-89369A01AA1C}">
      <dgm:prSet/>
      <dgm:spPr/>
      <dgm:t>
        <a:bodyPr/>
        <a:lstStyle/>
        <a:p>
          <a:endParaRPr lang="en-US"/>
        </a:p>
      </dgm:t>
    </dgm:pt>
    <dgm:pt modelId="{084A3FB9-13A7-462E-9887-7075874E84A1}">
      <dgm:prSet custT="1"/>
      <dgm:spPr/>
      <dgm:t>
        <a:bodyPr/>
        <a:lstStyle/>
        <a:p>
          <a:r>
            <a:rPr lang="en-US" sz="2400" dirty="0"/>
            <a:t>All receipts and required documents must be printed to PDF as one complete document to the fiscal staff for review.</a:t>
          </a:r>
        </a:p>
      </dgm:t>
    </dgm:pt>
    <dgm:pt modelId="{8097203A-0117-4BC0-9406-F1FDB431A1DD}" type="parTrans" cxnId="{A228C37C-26E1-4B1A-A020-029EF613A75B}">
      <dgm:prSet/>
      <dgm:spPr/>
      <dgm:t>
        <a:bodyPr/>
        <a:lstStyle/>
        <a:p>
          <a:endParaRPr lang="en-US"/>
        </a:p>
      </dgm:t>
    </dgm:pt>
    <dgm:pt modelId="{99F237D0-CADA-447E-903B-90016F9063D2}" type="sibTrans" cxnId="{A228C37C-26E1-4B1A-A020-029EF613A75B}">
      <dgm:prSet/>
      <dgm:spPr/>
      <dgm:t>
        <a:bodyPr/>
        <a:lstStyle/>
        <a:p>
          <a:endParaRPr lang="en-US"/>
        </a:p>
      </dgm:t>
    </dgm:pt>
    <dgm:pt modelId="{C8A85AFA-217F-4596-B218-F9E7AE7C9FDA}">
      <dgm:prSet custT="1"/>
      <dgm:spPr/>
      <dgm:t>
        <a:bodyPr/>
        <a:lstStyle/>
        <a:p>
          <a:r>
            <a:rPr lang="en-US" sz="2400" dirty="0"/>
            <a:t>The travel voucher will be converted to PDF and added to the receipt documentations and the travel prior approval form for signing electronically</a:t>
          </a:r>
          <a:r>
            <a:rPr lang="en-US" sz="2000" dirty="0"/>
            <a:t>.</a:t>
          </a:r>
        </a:p>
      </dgm:t>
    </dgm:pt>
    <dgm:pt modelId="{149A4F71-2926-4AFB-9D0E-A7A66FAC7EBB}" type="parTrans" cxnId="{FCED0091-65DD-43C2-ACA7-3FA7D5374738}">
      <dgm:prSet/>
      <dgm:spPr/>
      <dgm:t>
        <a:bodyPr/>
        <a:lstStyle/>
        <a:p>
          <a:endParaRPr lang="en-US"/>
        </a:p>
      </dgm:t>
    </dgm:pt>
    <dgm:pt modelId="{1BC54CD1-3154-459F-B0F7-B74902907E4C}" type="sibTrans" cxnId="{FCED0091-65DD-43C2-ACA7-3FA7D5374738}">
      <dgm:prSet/>
      <dgm:spPr/>
      <dgm:t>
        <a:bodyPr/>
        <a:lstStyle/>
        <a:p>
          <a:endParaRPr lang="en-US"/>
        </a:p>
      </dgm:t>
    </dgm:pt>
    <dgm:pt modelId="{0AFF296B-A7D8-4F93-A9A5-5EBC267F85C0}" type="pres">
      <dgm:prSet presAssocID="{D76292D2-AE5E-4470-9392-6F2D561577E7}" presName="hierChild1" presStyleCnt="0">
        <dgm:presLayoutVars>
          <dgm:chPref val="1"/>
          <dgm:dir/>
          <dgm:animOne val="branch"/>
          <dgm:animLvl val="lvl"/>
          <dgm:resizeHandles/>
        </dgm:presLayoutVars>
      </dgm:prSet>
      <dgm:spPr/>
    </dgm:pt>
    <dgm:pt modelId="{AFB926D2-1225-404E-9E27-9F4F803D6E80}" type="pres">
      <dgm:prSet presAssocID="{D5F539B9-833E-4126-8C39-4F4922063BC8}" presName="hierRoot1" presStyleCnt="0"/>
      <dgm:spPr/>
    </dgm:pt>
    <dgm:pt modelId="{C30CE0F7-1D43-458B-985A-4A824BE82BA6}" type="pres">
      <dgm:prSet presAssocID="{D5F539B9-833E-4126-8C39-4F4922063BC8}" presName="composite" presStyleCnt="0"/>
      <dgm:spPr/>
    </dgm:pt>
    <dgm:pt modelId="{2369A7F1-C44A-47D8-8B21-A52595B85E82}" type="pres">
      <dgm:prSet presAssocID="{D5F539B9-833E-4126-8C39-4F4922063BC8}" presName="background" presStyleLbl="node0" presStyleIdx="0" presStyleCnt="3"/>
      <dgm:spPr/>
    </dgm:pt>
    <dgm:pt modelId="{54D4D9FB-FFF3-4BD3-831E-5E615960897E}" type="pres">
      <dgm:prSet presAssocID="{D5F539B9-833E-4126-8C39-4F4922063BC8}" presName="text" presStyleLbl="fgAcc0" presStyleIdx="0" presStyleCnt="3">
        <dgm:presLayoutVars>
          <dgm:chPref val="3"/>
        </dgm:presLayoutVars>
      </dgm:prSet>
      <dgm:spPr/>
    </dgm:pt>
    <dgm:pt modelId="{9F0A2B7A-F64A-4DA1-B382-710C9DF7DA3A}" type="pres">
      <dgm:prSet presAssocID="{D5F539B9-833E-4126-8C39-4F4922063BC8}" presName="hierChild2" presStyleCnt="0"/>
      <dgm:spPr/>
    </dgm:pt>
    <dgm:pt modelId="{9B4D023E-7432-42B0-9596-F0FC5D6E9E7D}" type="pres">
      <dgm:prSet presAssocID="{084A3FB9-13A7-462E-9887-7075874E84A1}" presName="hierRoot1" presStyleCnt="0"/>
      <dgm:spPr/>
    </dgm:pt>
    <dgm:pt modelId="{0AB25C06-A426-4735-B8E0-3CA2778E3CFB}" type="pres">
      <dgm:prSet presAssocID="{084A3FB9-13A7-462E-9887-7075874E84A1}" presName="composite" presStyleCnt="0"/>
      <dgm:spPr/>
    </dgm:pt>
    <dgm:pt modelId="{D39D1E39-FADF-42A9-95C8-160A75DE5EC4}" type="pres">
      <dgm:prSet presAssocID="{084A3FB9-13A7-462E-9887-7075874E84A1}" presName="background" presStyleLbl="node0" presStyleIdx="1" presStyleCnt="3"/>
      <dgm:spPr/>
    </dgm:pt>
    <dgm:pt modelId="{CB408CBE-4246-4BB4-9734-D5ADB1209F83}" type="pres">
      <dgm:prSet presAssocID="{084A3FB9-13A7-462E-9887-7075874E84A1}" presName="text" presStyleLbl="fgAcc0" presStyleIdx="1" presStyleCnt="3">
        <dgm:presLayoutVars>
          <dgm:chPref val="3"/>
        </dgm:presLayoutVars>
      </dgm:prSet>
      <dgm:spPr/>
    </dgm:pt>
    <dgm:pt modelId="{3DCC3FCF-9352-441F-ACE4-E0AFA2857256}" type="pres">
      <dgm:prSet presAssocID="{084A3FB9-13A7-462E-9887-7075874E84A1}" presName="hierChild2" presStyleCnt="0"/>
      <dgm:spPr/>
    </dgm:pt>
    <dgm:pt modelId="{4DCB8C9C-343F-4440-81E9-2F1F44CEC8F5}" type="pres">
      <dgm:prSet presAssocID="{C8A85AFA-217F-4596-B218-F9E7AE7C9FDA}" presName="hierRoot1" presStyleCnt="0"/>
      <dgm:spPr/>
    </dgm:pt>
    <dgm:pt modelId="{0EF7981C-8262-43D5-9448-3F9F468D5119}" type="pres">
      <dgm:prSet presAssocID="{C8A85AFA-217F-4596-B218-F9E7AE7C9FDA}" presName="composite" presStyleCnt="0"/>
      <dgm:spPr/>
    </dgm:pt>
    <dgm:pt modelId="{1F0A9965-0008-4192-83BE-19C81F2EA32C}" type="pres">
      <dgm:prSet presAssocID="{C8A85AFA-217F-4596-B218-F9E7AE7C9FDA}" presName="background" presStyleLbl="node0" presStyleIdx="2" presStyleCnt="3"/>
      <dgm:spPr/>
    </dgm:pt>
    <dgm:pt modelId="{48E4EF35-DB57-4142-9F8E-846D1952F1B6}" type="pres">
      <dgm:prSet presAssocID="{C8A85AFA-217F-4596-B218-F9E7AE7C9FDA}" presName="text" presStyleLbl="fgAcc0" presStyleIdx="2" presStyleCnt="3" custScaleX="108144">
        <dgm:presLayoutVars>
          <dgm:chPref val="3"/>
        </dgm:presLayoutVars>
      </dgm:prSet>
      <dgm:spPr/>
    </dgm:pt>
    <dgm:pt modelId="{7F888920-4A60-4B96-ADF9-E6130634C498}" type="pres">
      <dgm:prSet presAssocID="{C8A85AFA-217F-4596-B218-F9E7AE7C9FDA}" presName="hierChild2" presStyleCnt="0"/>
      <dgm:spPr/>
    </dgm:pt>
  </dgm:ptLst>
  <dgm:cxnLst>
    <dgm:cxn modelId="{41380704-B46B-4EDA-A8CE-89369A01AA1C}" srcId="{D76292D2-AE5E-4470-9392-6F2D561577E7}" destId="{D5F539B9-833E-4126-8C39-4F4922063BC8}" srcOrd="0" destOrd="0" parTransId="{EBDD4D08-1AE4-459D-BB7B-5EF993E4565C}" sibTransId="{0384F531-7411-4F96-BFF2-7606BB7FF1FB}"/>
    <dgm:cxn modelId="{584E445B-B9D6-429D-9FD0-61C5E4FE1956}" type="presOf" srcId="{C8A85AFA-217F-4596-B218-F9E7AE7C9FDA}" destId="{48E4EF35-DB57-4142-9F8E-846D1952F1B6}" srcOrd="0" destOrd="0" presId="urn:microsoft.com/office/officeart/2005/8/layout/hierarchy1"/>
    <dgm:cxn modelId="{A228C37C-26E1-4B1A-A020-029EF613A75B}" srcId="{D76292D2-AE5E-4470-9392-6F2D561577E7}" destId="{084A3FB9-13A7-462E-9887-7075874E84A1}" srcOrd="1" destOrd="0" parTransId="{8097203A-0117-4BC0-9406-F1FDB431A1DD}" sibTransId="{99F237D0-CADA-447E-903B-90016F9063D2}"/>
    <dgm:cxn modelId="{64CC3C85-35D9-40BF-B7A3-0B2EF7C35043}" type="presOf" srcId="{D76292D2-AE5E-4470-9392-6F2D561577E7}" destId="{0AFF296B-A7D8-4F93-A9A5-5EBC267F85C0}" srcOrd="0" destOrd="0" presId="urn:microsoft.com/office/officeart/2005/8/layout/hierarchy1"/>
    <dgm:cxn modelId="{CF46B388-C9BB-43B4-9581-298CBABDD0D2}" type="presOf" srcId="{D5F539B9-833E-4126-8C39-4F4922063BC8}" destId="{54D4D9FB-FFF3-4BD3-831E-5E615960897E}" srcOrd="0" destOrd="0" presId="urn:microsoft.com/office/officeart/2005/8/layout/hierarchy1"/>
    <dgm:cxn modelId="{FCED0091-65DD-43C2-ACA7-3FA7D5374738}" srcId="{D76292D2-AE5E-4470-9392-6F2D561577E7}" destId="{C8A85AFA-217F-4596-B218-F9E7AE7C9FDA}" srcOrd="2" destOrd="0" parTransId="{149A4F71-2926-4AFB-9D0E-A7A66FAC7EBB}" sibTransId="{1BC54CD1-3154-459F-B0F7-B74902907E4C}"/>
    <dgm:cxn modelId="{AC1065FA-B5C5-4AEE-9AB9-8DDAE373ED59}" type="presOf" srcId="{084A3FB9-13A7-462E-9887-7075874E84A1}" destId="{CB408CBE-4246-4BB4-9734-D5ADB1209F83}" srcOrd="0" destOrd="0" presId="urn:microsoft.com/office/officeart/2005/8/layout/hierarchy1"/>
    <dgm:cxn modelId="{D27F7087-7CA7-4734-8371-D44CAC1241B4}" type="presParOf" srcId="{0AFF296B-A7D8-4F93-A9A5-5EBC267F85C0}" destId="{AFB926D2-1225-404E-9E27-9F4F803D6E80}" srcOrd="0" destOrd="0" presId="urn:microsoft.com/office/officeart/2005/8/layout/hierarchy1"/>
    <dgm:cxn modelId="{99E0F8AF-2C40-417C-B237-E2BC5BAFCECE}" type="presParOf" srcId="{AFB926D2-1225-404E-9E27-9F4F803D6E80}" destId="{C30CE0F7-1D43-458B-985A-4A824BE82BA6}" srcOrd="0" destOrd="0" presId="urn:microsoft.com/office/officeart/2005/8/layout/hierarchy1"/>
    <dgm:cxn modelId="{1A04149C-F4BD-4643-8BD8-3C99C0459287}" type="presParOf" srcId="{C30CE0F7-1D43-458B-985A-4A824BE82BA6}" destId="{2369A7F1-C44A-47D8-8B21-A52595B85E82}" srcOrd="0" destOrd="0" presId="urn:microsoft.com/office/officeart/2005/8/layout/hierarchy1"/>
    <dgm:cxn modelId="{2ABB1D25-9144-4299-AF7F-84C7487897F2}" type="presParOf" srcId="{C30CE0F7-1D43-458B-985A-4A824BE82BA6}" destId="{54D4D9FB-FFF3-4BD3-831E-5E615960897E}" srcOrd="1" destOrd="0" presId="urn:microsoft.com/office/officeart/2005/8/layout/hierarchy1"/>
    <dgm:cxn modelId="{2459C661-A25D-49C0-85D7-A5F7FB15AB99}" type="presParOf" srcId="{AFB926D2-1225-404E-9E27-9F4F803D6E80}" destId="{9F0A2B7A-F64A-4DA1-B382-710C9DF7DA3A}" srcOrd="1" destOrd="0" presId="urn:microsoft.com/office/officeart/2005/8/layout/hierarchy1"/>
    <dgm:cxn modelId="{BB84101E-C56A-47DF-ABD6-544903E8BFC5}" type="presParOf" srcId="{0AFF296B-A7D8-4F93-A9A5-5EBC267F85C0}" destId="{9B4D023E-7432-42B0-9596-F0FC5D6E9E7D}" srcOrd="1" destOrd="0" presId="urn:microsoft.com/office/officeart/2005/8/layout/hierarchy1"/>
    <dgm:cxn modelId="{B0054B0F-70AE-4571-9716-614441E810A4}" type="presParOf" srcId="{9B4D023E-7432-42B0-9596-F0FC5D6E9E7D}" destId="{0AB25C06-A426-4735-B8E0-3CA2778E3CFB}" srcOrd="0" destOrd="0" presId="urn:microsoft.com/office/officeart/2005/8/layout/hierarchy1"/>
    <dgm:cxn modelId="{228E725F-8B6D-4E6B-ABB4-F09BD8E21984}" type="presParOf" srcId="{0AB25C06-A426-4735-B8E0-3CA2778E3CFB}" destId="{D39D1E39-FADF-42A9-95C8-160A75DE5EC4}" srcOrd="0" destOrd="0" presId="urn:microsoft.com/office/officeart/2005/8/layout/hierarchy1"/>
    <dgm:cxn modelId="{26CA1001-5EC3-478A-971E-92076EE426BF}" type="presParOf" srcId="{0AB25C06-A426-4735-B8E0-3CA2778E3CFB}" destId="{CB408CBE-4246-4BB4-9734-D5ADB1209F83}" srcOrd="1" destOrd="0" presId="urn:microsoft.com/office/officeart/2005/8/layout/hierarchy1"/>
    <dgm:cxn modelId="{E3BD6B1E-3D20-4438-A1F4-DBDD7A5226A3}" type="presParOf" srcId="{9B4D023E-7432-42B0-9596-F0FC5D6E9E7D}" destId="{3DCC3FCF-9352-441F-ACE4-E0AFA2857256}" srcOrd="1" destOrd="0" presId="urn:microsoft.com/office/officeart/2005/8/layout/hierarchy1"/>
    <dgm:cxn modelId="{509EF460-BE27-4797-9D58-A8BC6360FC55}" type="presParOf" srcId="{0AFF296B-A7D8-4F93-A9A5-5EBC267F85C0}" destId="{4DCB8C9C-343F-4440-81E9-2F1F44CEC8F5}" srcOrd="2" destOrd="0" presId="urn:microsoft.com/office/officeart/2005/8/layout/hierarchy1"/>
    <dgm:cxn modelId="{5A9FA089-FAD1-41E9-BEF1-C07FC8C0B802}" type="presParOf" srcId="{4DCB8C9C-343F-4440-81E9-2F1F44CEC8F5}" destId="{0EF7981C-8262-43D5-9448-3F9F468D5119}" srcOrd="0" destOrd="0" presId="urn:microsoft.com/office/officeart/2005/8/layout/hierarchy1"/>
    <dgm:cxn modelId="{793ED987-FB0D-49C8-92DB-C96D18F1E5F1}" type="presParOf" srcId="{0EF7981C-8262-43D5-9448-3F9F468D5119}" destId="{1F0A9965-0008-4192-83BE-19C81F2EA32C}" srcOrd="0" destOrd="0" presId="urn:microsoft.com/office/officeart/2005/8/layout/hierarchy1"/>
    <dgm:cxn modelId="{FF35B407-C17A-4AFC-9C9B-BA589CFF8482}" type="presParOf" srcId="{0EF7981C-8262-43D5-9448-3F9F468D5119}" destId="{48E4EF35-DB57-4142-9F8E-846D1952F1B6}" srcOrd="1" destOrd="0" presId="urn:microsoft.com/office/officeart/2005/8/layout/hierarchy1"/>
    <dgm:cxn modelId="{319F887D-2F60-4A51-BC8B-8EE9CBBE418E}" type="presParOf" srcId="{4DCB8C9C-343F-4440-81E9-2F1F44CEC8F5}" destId="{7F888920-4A60-4B96-ADF9-E6130634C4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C015-ADE6-4801-9988-9FFEBE17DA25}">
      <dsp:nvSpPr>
        <dsp:cNvPr id="0" name=""/>
        <dsp:cNvSpPr/>
      </dsp:nvSpPr>
      <dsp:spPr>
        <a:xfrm>
          <a:off x="3541" y="815202"/>
          <a:ext cx="2809334" cy="1685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 conference brochure/itinerary</a:t>
          </a:r>
        </a:p>
      </dsp:txBody>
      <dsp:txXfrm>
        <a:off x="3541" y="815202"/>
        <a:ext cx="2809334" cy="1685600"/>
      </dsp:txXfrm>
    </dsp:sp>
    <dsp:sp modelId="{C9791B9D-8E3D-4769-BEA2-23A828A0CE6B}">
      <dsp:nvSpPr>
        <dsp:cNvPr id="0" name=""/>
        <dsp:cNvSpPr/>
      </dsp:nvSpPr>
      <dsp:spPr>
        <a:xfrm>
          <a:off x="3093809" y="815202"/>
          <a:ext cx="2809334" cy="1685600"/>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Original $ 0 balance itemized hotel receipt</a:t>
          </a:r>
        </a:p>
      </dsp:txBody>
      <dsp:txXfrm>
        <a:off x="3093809" y="815202"/>
        <a:ext cx="2809334" cy="1685600"/>
      </dsp:txXfrm>
    </dsp:sp>
    <dsp:sp modelId="{EBE3552C-B429-4073-95EF-BEACFFB07E71}">
      <dsp:nvSpPr>
        <dsp:cNvPr id="0" name=""/>
        <dsp:cNvSpPr/>
      </dsp:nvSpPr>
      <dsp:spPr>
        <a:xfrm>
          <a:off x="6184077" y="815202"/>
          <a:ext cx="2809334" cy="1685600"/>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Transportation receipts – taxi/uber</a:t>
          </a:r>
        </a:p>
      </dsp:txBody>
      <dsp:txXfrm>
        <a:off x="6184077" y="815202"/>
        <a:ext cx="2809334" cy="1685600"/>
      </dsp:txXfrm>
    </dsp:sp>
    <dsp:sp modelId="{8315042A-BBB5-45AF-B3B9-0D7309C628C3}">
      <dsp:nvSpPr>
        <dsp:cNvPr id="0" name=""/>
        <dsp:cNvSpPr/>
      </dsp:nvSpPr>
      <dsp:spPr>
        <a:xfrm>
          <a:off x="9274346" y="815202"/>
          <a:ext cx="2809334" cy="1685600"/>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Gasoline and rental car receipts</a:t>
          </a:r>
        </a:p>
      </dsp:txBody>
      <dsp:txXfrm>
        <a:off x="9274346" y="815202"/>
        <a:ext cx="2809334" cy="1685600"/>
      </dsp:txXfrm>
    </dsp:sp>
    <dsp:sp modelId="{0D628F33-9846-4F33-90C4-E7981EF18F24}">
      <dsp:nvSpPr>
        <dsp:cNvPr id="0" name=""/>
        <dsp:cNvSpPr/>
      </dsp:nvSpPr>
      <dsp:spPr>
        <a:xfrm>
          <a:off x="3541" y="2781737"/>
          <a:ext cx="2809334" cy="1685600"/>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Mileage log required if requesting mileage reimbursement</a:t>
          </a:r>
        </a:p>
      </dsp:txBody>
      <dsp:txXfrm>
        <a:off x="3541" y="2781737"/>
        <a:ext cx="2809334" cy="1685600"/>
      </dsp:txXfrm>
    </dsp:sp>
    <dsp:sp modelId="{3F8B800E-91AA-4EFE-953E-0E1896FC6426}">
      <dsp:nvSpPr>
        <dsp:cNvPr id="0" name=""/>
        <dsp:cNvSpPr/>
      </dsp:nvSpPr>
      <dsp:spPr>
        <a:xfrm>
          <a:off x="3093809" y="2781737"/>
          <a:ext cx="2809334" cy="1685600"/>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Original registration receipt</a:t>
          </a:r>
        </a:p>
      </dsp:txBody>
      <dsp:txXfrm>
        <a:off x="3093809" y="2781737"/>
        <a:ext cx="2809334" cy="1685600"/>
      </dsp:txXfrm>
    </dsp:sp>
    <dsp:sp modelId="{62A205AF-CCD8-498D-9C57-1073AE5C311D}">
      <dsp:nvSpPr>
        <dsp:cNvPr id="0" name=""/>
        <dsp:cNvSpPr/>
      </dsp:nvSpPr>
      <dsp:spPr>
        <a:xfrm>
          <a:off x="6184077" y="2781737"/>
          <a:ext cx="2809334" cy="1685600"/>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Original flight receipt                       </a:t>
          </a:r>
        </a:p>
      </dsp:txBody>
      <dsp:txXfrm>
        <a:off x="6184077" y="2781737"/>
        <a:ext cx="2809334" cy="1685600"/>
      </dsp:txXfrm>
    </dsp:sp>
    <dsp:sp modelId="{361CCF32-723F-4D8E-9F3F-F1AF4D13A7FE}">
      <dsp:nvSpPr>
        <dsp:cNvPr id="0" name=""/>
        <dsp:cNvSpPr/>
      </dsp:nvSpPr>
      <dsp:spPr>
        <a:xfrm>
          <a:off x="9274346" y="2781737"/>
          <a:ext cx="2809334" cy="168560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Any other relevant original receipts</a:t>
          </a:r>
        </a:p>
      </dsp:txBody>
      <dsp:txXfrm>
        <a:off x="9274346" y="2781737"/>
        <a:ext cx="2809334" cy="1685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A7F1-C44A-47D8-8B21-A52595B85E82}">
      <dsp:nvSpPr>
        <dsp:cNvPr id="0" name=""/>
        <dsp:cNvSpPr/>
      </dsp:nvSpPr>
      <dsp:spPr>
        <a:xfrm>
          <a:off x="6350" y="1342825"/>
          <a:ext cx="3262300" cy="2071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4D9FB-FFF3-4BD3-831E-5E615960897E}">
      <dsp:nvSpPr>
        <dsp:cNvPr id="0" name=""/>
        <dsp:cNvSpPr/>
      </dsp:nvSpPr>
      <dsp:spPr>
        <a:xfrm>
          <a:off x="368828" y="1687179"/>
          <a:ext cx="3262300" cy="207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excel travel voucher should be sent to the fiscal staff for review and ensuring the form is completed correctly.</a:t>
          </a:r>
        </a:p>
      </dsp:txBody>
      <dsp:txXfrm>
        <a:off x="429502" y="1747853"/>
        <a:ext cx="3140952" cy="1950213"/>
      </dsp:txXfrm>
    </dsp:sp>
    <dsp:sp modelId="{D39D1E39-FADF-42A9-95C8-160A75DE5EC4}">
      <dsp:nvSpPr>
        <dsp:cNvPr id="0" name=""/>
        <dsp:cNvSpPr/>
      </dsp:nvSpPr>
      <dsp:spPr>
        <a:xfrm>
          <a:off x="3993607" y="1342825"/>
          <a:ext cx="3262300" cy="2071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08CBE-4246-4BB4-9734-D5ADB1209F83}">
      <dsp:nvSpPr>
        <dsp:cNvPr id="0" name=""/>
        <dsp:cNvSpPr/>
      </dsp:nvSpPr>
      <dsp:spPr>
        <a:xfrm>
          <a:off x="4356085" y="1687179"/>
          <a:ext cx="3262300" cy="207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All receipts and required documents must be printed to PDF as one complete document to the fiscal staff for review.</a:t>
          </a:r>
        </a:p>
      </dsp:txBody>
      <dsp:txXfrm>
        <a:off x="4416759" y="1747853"/>
        <a:ext cx="3140952" cy="1950213"/>
      </dsp:txXfrm>
    </dsp:sp>
    <dsp:sp modelId="{1F0A9965-0008-4192-83BE-19C81F2EA32C}">
      <dsp:nvSpPr>
        <dsp:cNvPr id="0" name=""/>
        <dsp:cNvSpPr/>
      </dsp:nvSpPr>
      <dsp:spPr>
        <a:xfrm>
          <a:off x="7980863" y="1342825"/>
          <a:ext cx="3527982" cy="2071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4EF35-DB57-4142-9F8E-846D1952F1B6}">
      <dsp:nvSpPr>
        <dsp:cNvPr id="0" name=""/>
        <dsp:cNvSpPr/>
      </dsp:nvSpPr>
      <dsp:spPr>
        <a:xfrm>
          <a:off x="8343341" y="1687179"/>
          <a:ext cx="3527982" cy="207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travel voucher will be converted to PDF and added to the receipt documentations and the travel prior approval form for signing electronically</a:t>
          </a:r>
          <a:r>
            <a:rPr lang="en-US" sz="2000" kern="1200" dirty="0"/>
            <a:t>.</a:t>
          </a:r>
        </a:p>
      </dsp:txBody>
      <dsp:txXfrm>
        <a:off x="8404015" y="1747853"/>
        <a:ext cx="3406634" cy="19502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1C788-A355-4690-94FD-886274A44AAE}"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6D4E1-88B9-44DC-9AB6-549CD5E14C99}" type="slidenum">
              <a:rPr lang="en-US" smtClean="0"/>
              <a:t>‹#›</a:t>
            </a:fld>
            <a:endParaRPr lang="en-US"/>
          </a:p>
        </p:txBody>
      </p:sp>
    </p:spTree>
    <p:extLst>
      <p:ext uri="{BB962C8B-B14F-4D97-AF65-F5344CB8AC3E}">
        <p14:creationId xmlns:p14="http://schemas.microsoft.com/office/powerpoint/2010/main" val="266738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Unused flights must be used within one year of the date the flight was originally booked; or the traveler may be personally responsible for payment of the flight unless there is a business reason for why the flight was unused</a:t>
            </a:r>
          </a:p>
          <a:p>
            <a:endParaRPr lang="en-US" dirty="0"/>
          </a:p>
        </p:txBody>
      </p:sp>
      <p:sp>
        <p:nvSpPr>
          <p:cNvPr id="4" name="Slide Number Placeholder 3"/>
          <p:cNvSpPr>
            <a:spLocks noGrp="1"/>
          </p:cNvSpPr>
          <p:nvPr>
            <p:ph type="sldNum" sz="quarter" idx="10"/>
          </p:nvPr>
        </p:nvSpPr>
        <p:spPr/>
        <p:txBody>
          <a:bodyPr/>
          <a:lstStyle/>
          <a:p>
            <a:fld id="{2EE6D4E1-88B9-44DC-9AB6-549CD5E14C99}" type="slidenum">
              <a:rPr lang="en-US" smtClean="0"/>
              <a:t>3</a:t>
            </a:fld>
            <a:endParaRPr lang="en-US"/>
          </a:p>
        </p:txBody>
      </p:sp>
    </p:spTree>
    <p:extLst>
      <p:ext uri="{BB962C8B-B14F-4D97-AF65-F5344CB8AC3E}">
        <p14:creationId xmlns:p14="http://schemas.microsoft.com/office/powerpoint/2010/main" val="69351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6D4E1-88B9-44DC-9AB6-549CD5E14C99}" type="slidenum">
              <a:rPr lang="en-US" smtClean="0"/>
              <a:t>4</a:t>
            </a:fld>
            <a:endParaRPr lang="en-US"/>
          </a:p>
        </p:txBody>
      </p:sp>
    </p:spTree>
    <p:extLst>
      <p:ext uri="{BB962C8B-B14F-4D97-AF65-F5344CB8AC3E}">
        <p14:creationId xmlns:p14="http://schemas.microsoft.com/office/powerpoint/2010/main" val="70543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6D4E1-88B9-44DC-9AB6-549CD5E14C99}" type="slidenum">
              <a:rPr lang="en-US" smtClean="0"/>
              <a:t>6</a:t>
            </a:fld>
            <a:endParaRPr lang="en-US"/>
          </a:p>
        </p:txBody>
      </p:sp>
    </p:spTree>
    <p:extLst>
      <p:ext uri="{BB962C8B-B14F-4D97-AF65-F5344CB8AC3E}">
        <p14:creationId xmlns:p14="http://schemas.microsoft.com/office/powerpoint/2010/main" val="211087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traveler can not benefit from living outside of the work domicile.  </a:t>
            </a:r>
          </a:p>
        </p:txBody>
      </p:sp>
      <p:sp>
        <p:nvSpPr>
          <p:cNvPr id="4" name="Slide Number Placeholder 3"/>
          <p:cNvSpPr>
            <a:spLocks noGrp="1"/>
          </p:cNvSpPr>
          <p:nvPr>
            <p:ph type="sldNum" sz="quarter" idx="10"/>
          </p:nvPr>
        </p:nvSpPr>
        <p:spPr/>
        <p:txBody>
          <a:bodyPr/>
          <a:lstStyle/>
          <a:p>
            <a:fld id="{2EE6D4E1-88B9-44DC-9AB6-549CD5E14C99}" type="slidenum">
              <a:rPr lang="en-US" smtClean="0"/>
              <a:t>7</a:t>
            </a:fld>
            <a:endParaRPr lang="en-US"/>
          </a:p>
        </p:txBody>
      </p:sp>
    </p:spTree>
    <p:extLst>
      <p:ext uri="{BB962C8B-B14F-4D97-AF65-F5344CB8AC3E}">
        <p14:creationId xmlns:p14="http://schemas.microsoft.com/office/powerpoint/2010/main" val="271249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56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02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244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842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500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78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351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576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34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622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563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8/22/2024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633928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ph.lsuhsc.edu/resources/finance-and-administration-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pp.cbtat.com/authentication/log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legacy.cbtravel.com/business/profile/stateofl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ime compass on hand">
            <a:extLst>
              <a:ext uri="{FF2B5EF4-FFF2-40B4-BE49-F238E27FC236}">
                <a16:creationId xmlns:a16="http://schemas.microsoft.com/office/drawing/2014/main" id="{7B106FC5-A6CA-6BB1-5ED6-D6A690CE4DF7}"/>
              </a:ext>
            </a:extLst>
          </p:cNvPr>
          <p:cNvPicPr>
            <a:picLocks noChangeAspect="1"/>
          </p:cNvPicPr>
          <p:nvPr/>
        </p:nvPicPr>
        <p:blipFill>
          <a:blip r:embed="rId2"/>
          <a:srcRect t="9667"/>
          <a:stretch/>
        </p:blipFill>
        <p:spPr>
          <a:xfrm>
            <a:off x="-1" y="-1"/>
            <a:ext cx="12192000" cy="6858001"/>
          </a:xfrm>
          <a:prstGeom prst="rect">
            <a:avLst/>
          </a:prstGeom>
          <a:effectLst>
            <a:outerShdw blurRad="596900" dist="330200" dir="8820000" sx="87000" sy="87000" algn="ctr" rotWithShape="0">
              <a:srgbClr val="000000">
                <a:alpha val="29000"/>
              </a:srgbClr>
            </a:outerShdw>
          </a:effectLst>
        </p:spPr>
      </p:pic>
      <p:sp>
        <p:nvSpPr>
          <p:cNvPr id="15"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4966" y="1838443"/>
            <a:ext cx="4501057" cy="2661313"/>
          </a:xfrm>
        </p:spPr>
        <p:txBody>
          <a:bodyPr anchor="b">
            <a:normAutofit/>
          </a:bodyPr>
          <a:lstStyle/>
          <a:p>
            <a:pPr algn="l"/>
            <a:r>
              <a:rPr lang="en-US" sz="4800" dirty="0">
                <a:solidFill>
                  <a:srgbClr val="FFFFFF"/>
                </a:solidFill>
              </a:rPr>
              <a:t>Travel Guidelines</a:t>
            </a:r>
          </a:p>
        </p:txBody>
      </p:sp>
      <p:sp>
        <p:nvSpPr>
          <p:cNvPr id="5" name="Subtitle 4"/>
          <p:cNvSpPr>
            <a:spLocks noGrp="1"/>
          </p:cNvSpPr>
          <p:nvPr>
            <p:ph type="subTitle" idx="1"/>
          </p:nvPr>
        </p:nvSpPr>
        <p:spPr>
          <a:xfrm>
            <a:off x="589558" y="4814201"/>
            <a:ext cx="4501056" cy="1306820"/>
          </a:xfrm>
        </p:spPr>
        <p:txBody>
          <a:bodyPr anchor="t">
            <a:normAutofit/>
          </a:bodyPr>
          <a:lstStyle/>
          <a:p>
            <a:pPr algn="l"/>
            <a:r>
              <a:rPr lang="en-US">
                <a:solidFill>
                  <a:srgbClr val="FFFFFF"/>
                </a:solidFill>
              </a:rPr>
              <a:t>August 2024</a:t>
            </a:r>
          </a:p>
        </p:txBody>
      </p:sp>
    </p:spTree>
    <p:extLst>
      <p:ext uri="{BB962C8B-B14F-4D97-AF65-F5344CB8AC3E}">
        <p14:creationId xmlns:p14="http://schemas.microsoft.com/office/powerpoint/2010/main" val="238167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b="1">
                <a:solidFill>
                  <a:srgbClr val="FFFFFF"/>
                </a:solidFill>
              </a:rPr>
              <a:t>Travel Voucher Documents</a:t>
            </a:r>
          </a:p>
        </p:txBody>
      </p:sp>
      <p:graphicFrame>
        <p:nvGraphicFramePr>
          <p:cNvPr id="5" name="Content Placeholder 2">
            <a:extLst>
              <a:ext uri="{FF2B5EF4-FFF2-40B4-BE49-F238E27FC236}">
                <a16:creationId xmlns:a16="http://schemas.microsoft.com/office/drawing/2014/main" id="{A812D07E-8CBC-D60F-874A-B34192EE97DD}"/>
              </a:ext>
            </a:extLst>
          </p:cNvPr>
          <p:cNvGraphicFramePr>
            <a:graphicFrameLocks noGrp="1"/>
          </p:cNvGraphicFramePr>
          <p:nvPr>
            <p:ph idx="1"/>
            <p:extLst>
              <p:ext uri="{D42A27DB-BD31-4B8C-83A1-F6EECF244321}">
                <p14:modId xmlns:p14="http://schemas.microsoft.com/office/powerpoint/2010/main" val="638538756"/>
              </p:ext>
            </p:extLst>
          </p:nvPr>
        </p:nvGraphicFramePr>
        <p:xfrm>
          <a:off x="209550" y="1575459"/>
          <a:ext cx="11877675" cy="5101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82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s in a map">
            <a:extLst>
              <a:ext uri="{FF2B5EF4-FFF2-40B4-BE49-F238E27FC236}">
                <a16:creationId xmlns:a16="http://schemas.microsoft.com/office/drawing/2014/main" id="{17A51348-D90C-576E-E327-F783E3F9E063}"/>
              </a:ext>
            </a:extLst>
          </p:cNvPr>
          <p:cNvPicPr>
            <a:picLocks noChangeAspect="1"/>
          </p:cNvPicPr>
          <p:nvPr/>
        </p:nvPicPr>
        <p:blipFill>
          <a:blip r:embed="rId2"/>
          <a:srcRect l="24609" r="22732"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9748" y="28010"/>
            <a:ext cx="6362700" cy="1559301"/>
          </a:xfrm>
        </p:spPr>
        <p:txBody>
          <a:bodyPr>
            <a:normAutofit/>
          </a:bodyPr>
          <a:lstStyle/>
          <a:p>
            <a:r>
              <a:rPr lang="en-US" sz="3400" b="1" dirty="0"/>
              <a:t>International and/or </a:t>
            </a:r>
            <a:br>
              <a:rPr lang="en-US" sz="3400" b="1" dirty="0"/>
            </a:br>
            <a:r>
              <a:rPr lang="en-US" sz="3400" b="1" dirty="0"/>
              <a:t>non-traditional travel arrangements</a:t>
            </a:r>
          </a:p>
        </p:txBody>
      </p:sp>
      <p:sp>
        <p:nvSpPr>
          <p:cNvPr id="3" name="Content Placeholder 2"/>
          <p:cNvSpPr>
            <a:spLocks noGrp="1"/>
          </p:cNvSpPr>
          <p:nvPr>
            <p:ph idx="1"/>
          </p:nvPr>
        </p:nvSpPr>
        <p:spPr>
          <a:xfrm>
            <a:off x="5514975" y="2285999"/>
            <a:ext cx="6677024" cy="4410076"/>
          </a:xfrm>
        </p:spPr>
        <p:txBody>
          <a:bodyPr anchor="ctr">
            <a:normAutofit/>
          </a:bodyPr>
          <a:lstStyle/>
          <a:p>
            <a:r>
              <a:rPr lang="en-US" sz="2400" dirty="0"/>
              <a:t>Always consult with the fiscal staff prior to the trip</a:t>
            </a:r>
          </a:p>
          <a:p>
            <a:r>
              <a:rPr lang="en-US" sz="2400" dirty="0"/>
              <a:t>Any travel where personal travel is combined with business travel is non-traditional and requires additional guidance</a:t>
            </a:r>
          </a:p>
          <a:p>
            <a:r>
              <a:rPr lang="en-US" sz="2400" dirty="0"/>
              <a:t>Any travel out-of-state requires the traveler to fly unless a flight quote is received 14 days prior to the trip to document mileage is the more cost-effective mode of transportation</a:t>
            </a:r>
          </a:p>
          <a:p>
            <a:r>
              <a:rPr lang="en-US" sz="2400" dirty="0"/>
              <a:t>Even for traditional travel, please consult with the fiscal staff as needed before the trip</a:t>
            </a:r>
          </a:p>
          <a:p>
            <a:endParaRPr lang="en-US" sz="1700" dirty="0"/>
          </a:p>
          <a:p>
            <a:pPr marL="0" indent="0">
              <a:buNone/>
            </a:pPr>
            <a:endParaRPr lang="en-US" sz="1700" dirty="0"/>
          </a:p>
        </p:txBody>
      </p:sp>
    </p:spTree>
    <p:extLst>
      <p:ext uri="{BB962C8B-B14F-4D97-AF65-F5344CB8AC3E}">
        <p14:creationId xmlns:p14="http://schemas.microsoft.com/office/powerpoint/2010/main" val="12778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US" sz="4000"/>
              <a:t>Pitfalls!</a:t>
            </a:r>
          </a:p>
        </p:txBody>
      </p:sp>
      <p:sp>
        <p:nvSpPr>
          <p:cNvPr id="3" name="Content Placeholder 2"/>
          <p:cNvSpPr>
            <a:spLocks noGrp="1"/>
          </p:cNvSpPr>
          <p:nvPr>
            <p:ph idx="1"/>
          </p:nvPr>
        </p:nvSpPr>
        <p:spPr>
          <a:xfrm>
            <a:off x="0" y="2286000"/>
            <a:ext cx="6010275" cy="4400550"/>
          </a:xfrm>
        </p:spPr>
        <p:txBody>
          <a:bodyPr anchor="ctr">
            <a:normAutofit/>
          </a:bodyPr>
          <a:lstStyle/>
          <a:p>
            <a:r>
              <a:rPr lang="en-US" sz="2400" dirty="0"/>
              <a:t>Not submitting a prior in advance </a:t>
            </a:r>
          </a:p>
          <a:p>
            <a:r>
              <a:rPr lang="en-US" sz="2400" dirty="0"/>
              <a:t>Not documenting the most cost-effective mode of transportation in advance</a:t>
            </a:r>
          </a:p>
          <a:p>
            <a:r>
              <a:rPr lang="en-US" sz="2400" dirty="0"/>
              <a:t>Not documenting conference rate or non-availability for hotel expenses</a:t>
            </a:r>
          </a:p>
          <a:p>
            <a:r>
              <a:rPr lang="en-US" sz="2400" dirty="0"/>
              <a:t>Not booking the flight through Christopherson</a:t>
            </a:r>
          </a:p>
        </p:txBody>
      </p:sp>
      <p:pic>
        <p:nvPicPr>
          <p:cNvPr id="5" name="Picture 4" descr="Person overlooking the Grand Canyon">
            <a:extLst>
              <a:ext uri="{FF2B5EF4-FFF2-40B4-BE49-F238E27FC236}">
                <a16:creationId xmlns:a16="http://schemas.microsoft.com/office/drawing/2014/main" id="{D9AF3FD9-C348-6F5B-18F7-1AD421DB5D56}"/>
              </a:ext>
            </a:extLst>
          </p:cNvPr>
          <p:cNvPicPr>
            <a:picLocks noChangeAspect="1"/>
          </p:cNvPicPr>
          <p:nvPr/>
        </p:nvPicPr>
        <p:blipFill>
          <a:blip r:embed="rId2"/>
          <a:srcRect l="20301" r="20301"/>
          <a:stretch/>
        </p:blipFill>
        <p:spPr>
          <a:xfrm>
            <a:off x="6096000" y="1"/>
            <a:ext cx="6102825" cy="6858000"/>
          </a:xfrm>
          <a:prstGeom prst="rect">
            <a:avLst/>
          </a:prstGeom>
        </p:spPr>
      </p:pic>
    </p:spTree>
    <p:extLst>
      <p:ext uri="{BB962C8B-B14F-4D97-AF65-F5344CB8AC3E}">
        <p14:creationId xmlns:p14="http://schemas.microsoft.com/office/powerpoint/2010/main" val="217608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US" sz="4000" b="1"/>
              <a:t>Questions</a:t>
            </a:r>
          </a:p>
        </p:txBody>
      </p:sp>
      <p:pic>
        <p:nvPicPr>
          <p:cNvPr id="5" name="Picture 4" descr="Question mark on green pastel background">
            <a:extLst>
              <a:ext uri="{FF2B5EF4-FFF2-40B4-BE49-F238E27FC236}">
                <a16:creationId xmlns:a16="http://schemas.microsoft.com/office/drawing/2014/main" id="{65147D57-EA7B-1636-9A1A-4D51E91E7994}"/>
              </a:ext>
            </a:extLst>
          </p:cNvPr>
          <p:cNvPicPr>
            <a:picLocks noChangeAspect="1"/>
          </p:cNvPicPr>
          <p:nvPr/>
        </p:nvPicPr>
        <p:blipFill>
          <a:blip r:embed="rId2"/>
          <a:srcRect l="40875" r="88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TextBox 5">
            <a:extLst>
              <a:ext uri="{FF2B5EF4-FFF2-40B4-BE49-F238E27FC236}">
                <a16:creationId xmlns:a16="http://schemas.microsoft.com/office/drawing/2014/main" id="{43EDFDB8-B9F6-B825-CBC8-2E227A78386E}"/>
              </a:ext>
            </a:extLst>
          </p:cNvPr>
          <p:cNvSpPr txBox="1"/>
          <p:nvPr/>
        </p:nvSpPr>
        <p:spPr>
          <a:xfrm>
            <a:off x="361848" y="2777226"/>
            <a:ext cx="6134100" cy="954107"/>
          </a:xfrm>
          <a:prstGeom prst="rect">
            <a:avLst/>
          </a:prstGeom>
          <a:noFill/>
        </p:spPr>
        <p:txBody>
          <a:bodyPr wrap="square">
            <a:spAutoFit/>
          </a:bodyPr>
          <a:lstStyle/>
          <a:p>
            <a:r>
              <a:rPr lang="en-US" sz="2800" dirty="0"/>
              <a:t>https://sph.lsuhsc.edu/resources/finance-and-administration-resources/</a:t>
            </a:r>
          </a:p>
        </p:txBody>
      </p:sp>
    </p:spTree>
    <p:extLst>
      <p:ext uri="{BB962C8B-B14F-4D97-AF65-F5344CB8AC3E}">
        <p14:creationId xmlns:p14="http://schemas.microsoft.com/office/powerpoint/2010/main" val="184617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2" y="228114"/>
            <a:ext cx="4646904" cy="1524324"/>
          </a:xfrm>
        </p:spPr>
        <p:txBody>
          <a:bodyPr anchor="ctr">
            <a:normAutofit/>
          </a:bodyPr>
          <a:lstStyle/>
          <a:p>
            <a:r>
              <a:rPr lang="en-US" sz="4000" b="1" dirty="0"/>
              <a:t>Travel Prior Approval</a:t>
            </a:r>
          </a:p>
        </p:txBody>
      </p:sp>
      <p:sp>
        <p:nvSpPr>
          <p:cNvPr id="3" name="Content Placeholder 2"/>
          <p:cNvSpPr>
            <a:spLocks noGrp="1"/>
          </p:cNvSpPr>
          <p:nvPr>
            <p:ph idx="1"/>
          </p:nvPr>
        </p:nvSpPr>
        <p:spPr>
          <a:xfrm>
            <a:off x="0" y="2286000"/>
            <a:ext cx="6089173" cy="4572000"/>
          </a:xfrm>
        </p:spPr>
        <p:txBody>
          <a:bodyPr anchor="ctr">
            <a:normAutofit/>
          </a:bodyPr>
          <a:lstStyle/>
          <a:p>
            <a:r>
              <a:rPr lang="en-US" sz="2400" b="1" dirty="0"/>
              <a:t>ALL</a:t>
            </a:r>
            <a:r>
              <a:rPr lang="en-US" sz="2400" dirty="0"/>
              <a:t> travel requires a prior approval form to be completed and approved prior to the travel date. A travel prior form can be found on the Finance and Administration resource page </a:t>
            </a:r>
            <a:r>
              <a:rPr lang="en-US" sz="2400" dirty="0">
                <a:hlinkClick r:id="rId2"/>
              </a:rPr>
              <a:t>Finance and Administration Office - Public Health</a:t>
            </a:r>
            <a:endParaRPr lang="en-US" sz="2400" b="1" u="sng" dirty="0"/>
          </a:p>
          <a:p>
            <a:endParaRPr lang="en-US" sz="2400" dirty="0"/>
          </a:p>
          <a:p>
            <a:r>
              <a:rPr lang="en-US" sz="2400" dirty="0"/>
              <a:t>Registration fees and/or flight reservations will not be approved until the travel has been approved</a:t>
            </a:r>
          </a:p>
        </p:txBody>
      </p:sp>
      <p:pic>
        <p:nvPicPr>
          <p:cNvPr id="5" name="Picture 4" descr="Money and passport">
            <a:extLst>
              <a:ext uri="{FF2B5EF4-FFF2-40B4-BE49-F238E27FC236}">
                <a16:creationId xmlns:a16="http://schemas.microsoft.com/office/drawing/2014/main" id="{BE9C1E01-1901-51F0-C5CB-91FE97BF06E0}"/>
              </a:ext>
            </a:extLst>
          </p:cNvPr>
          <p:cNvPicPr>
            <a:picLocks noChangeAspect="1"/>
          </p:cNvPicPr>
          <p:nvPr/>
        </p:nvPicPr>
        <p:blipFill>
          <a:blip r:embed="rId3"/>
          <a:srcRect l="37743" r="14871" b="-1"/>
          <a:stretch/>
        </p:blipFill>
        <p:spPr>
          <a:xfrm>
            <a:off x="6096000" y="1"/>
            <a:ext cx="6102825" cy="6858000"/>
          </a:xfrm>
          <a:prstGeom prst="rect">
            <a:avLst/>
          </a:prstGeom>
        </p:spPr>
      </p:pic>
    </p:spTree>
    <p:extLst>
      <p:ext uri="{BB962C8B-B14F-4D97-AF65-F5344CB8AC3E}">
        <p14:creationId xmlns:p14="http://schemas.microsoft.com/office/powerpoint/2010/main" val="40142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3464" y="137160"/>
            <a:ext cx="7174610" cy="6102919"/>
          </a:xfrm>
        </p:spPr>
        <p:txBody>
          <a:bodyPr anchor="ctr">
            <a:normAutofit lnSpcReduction="10000"/>
          </a:bodyPr>
          <a:lstStyle/>
          <a:p>
            <a:r>
              <a:rPr lang="en-US" sz="2400" dirty="0"/>
              <a:t>Flights </a:t>
            </a:r>
            <a:r>
              <a:rPr lang="en-US" sz="2400" b="1" dirty="0"/>
              <a:t>must</a:t>
            </a:r>
            <a:r>
              <a:rPr lang="en-US" sz="2400" dirty="0"/>
              <a:t> be booked with Christopherson </a:t>
            </a:r>
            <a:r>
              <a:rPr lang="en-US" sz="2400" dirty="0">
                <a:hlinkClick r:id="rId3"/>
              </a:rPr>
              <a:t>AirPortal: </a:t>
            </a:r>
            <a:r>
              <a:rPr lang="en-US" sz="2400" dirty="0" err="1">
                <a:hlinkClick r:id="rId3"/>
              </a:rPr>
              <a:t>AuthenticationAuthentication</a:t>
            </a:r>
            <a:r>
              <a:rPr lang="en-US" sz="2400" dirty="0"/>
              <a:t>.  You must create a travel profile at </a:t>
            </a:r>
            <a:r>
              <a:rPr lang="en-US" sz="2400" dirty="0">
                <a:hlinkClick r:id="rId4"/>
              </a:rPr>
              <a:t>State of Louisiana - Create Travel Profile - Christopherson Business Travel</a:t>
            </a:r>
            <a:r>
              <a:rPr lang="en-US" sz="2400" dirty="0"/>
              <a:t> prior to your first flight</a:t>
            </a:r>
          </a:p>
          <a:p>
            <a:endParaRPr lang="en-US" sz="2400" dirty="0"/>
          </a:p>
          <a:p>
            <a:r>
              <a:rPr lang="en-US" sz="2400" dirty="0"/>
              <a:t>Flights may be paid in advance by the traveler or may be charged to the School’s controlled business account (CBA) by choosing </a:t>
            </a:r>
            <a:r>
              <a:rPr lang="en-US" sz="2400" b="1" dirty="0"/>
              <a:t>LSU: LSU HSC NO Public Health – CBA </a:t>
            </a:r>
            <a:r>
              <a:rPr lang="en-US" sz="2400" dirty="0"/>
              <a:t>in the traveler's profile.</a:t>
            </a:r>
          </a:p>
          <a:p>
            <a:pPr marL="0" indent="0">
              <a:buNone/>
            </a:pPr>
            <a:endParaRPr lang="en-US" sz="2400" dirty="0"/>
          </a:p>
          <a:p>
            <a:r>
              <a:rPr lang="en-US" sz="2400" dirty="0"/>
              <a:t>Flight approvals only occur during business hours.  Booking flights outside of business hours may result in the request being timed out before approval and require the traveler to rebook it during business hours for approval</a:t>
            </a:r>
            <a:r>
              <a:rPr lang="en-US" sz="1700" dirty="0"/>
              <a:t>. </a:t>
            </a:r>
            <a:r>
              <a:rPr lang="en-US" sz="2400" dirty="0"/>
              <a:t>Please book your flights by 2:30 pm to allow time for review and approval to avoid after hours time outs.</a:t>
            </a:r>
          </a:p>
        </p:txBody>
      </p:sp>
      <p:pic>
        <p:nvPicPr>
          <p:cNvPr id="5" name="Picture 4" descr="Aeroplane taking off against dramatic sky">
            <a:extLst>
              <a:ext uri="{FF2B5EF4-FFF2-40B4-BE49-F238E27FC236}">
                <a16:creationId xmlns:a16="http://schemas.microsoft.com/office/drawing/2014/main" id="{7DFA51D2-8F44-0F89-C136-CE8560759DA9}"/>
              </a:ext>
            </a:extLst>
          </p:cNvPr>
          <p:cNvPicPr>
            <a:picLocks noChangeAspect="1"/>
          </p:cNvPicPr>
          <p:nvPr/>
        </p:nvPicPr>
        <p:blipFill>
          <a:blip r:embed="rId5"/>
          <a:srcRect l="12907" r="35451"/>
          <a:stretch/>
        </p:blipFill>
        <p:spPr>
          <a:xfrm>
            <a:off x="7458075" y="0"/>
            <a:ext cx="4733926" cy="6857999"/>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7699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0778" y="-1"/>
            <a:ext cx="4646904" cy="1624520"/>
          </a:xfrm>
        </p:spPr>
        <p:txBody>
          <a:bodyPr anchor="ctr">
            <a:normAutofit/>
          </a:bodyPr>
          <a:lstStyle/>
          <a:p>
            <a:r>
              <a:rPr lang="en-US" sz="4000" b="1" dirty="0"/>
              <a:t>Registration</a:t>
            </a:r>
          </a:p>
        </p:txBody>
      </p:sp>
      <p:sp>
        <p:nvSpPr>
          <p:cNvPr id="3" name="Content Placeholder 2"/>
          <p:cNvSpPr>
            <a:spLocks noGrp="1"/>
          </p:cNvSpPr>
          <p:nvPr>
            <p:ph idx="1"/>
          </p:nvPr>
        </p:nvSpPr>
        <p:spPr>
          <a:xfrm>
            <a:off x="180778" y="2285999"/>
            <a:ext cx="5915222" cy="4571999"/>
          </a:xfrm>
        </p:spPr>
        <p:txBody>
          <a:bodyPr anchor="ctr">
            <a:normAutofit/>
          </a:bodyPr>
          <a:lstStyle/>
          <a:p>
            <a:endParaRPr lang="en-US" sz="1900" dirty="0"/>
          </a:p>
          <a:p>
            <a:r>
              <a:rPr lang="en-US" sz="2400" dirty="0"/>
              <a:t>Registration fees may be paid in advance by the traveler or may be charged directly to the School via a procurement (</a:t>
            </a:r>
            <a:r>
              <a:rPr lang="en-US" sz="2400" dirty="0" err="1"/>
              <a:t>pcard</a:t>
            </a:r>
            <a:r>
              <a:rPr lang="en-US" sz="2400" dirty="0"/>
              <a:t>).  Please contact the finance and administrative staff to arrange for </a:t>
            </a:r>
            <a:r>
              <a:rPr lang="en-US" sz="2400" dirty="0" err="1"/>
              <a:t>pcard</a:t>
            </a:r>
            <a:r>
              <a:rPr lang="en-US" sz="2400" dirty="0"/>
              <a:t> payment if needed.</a:t>
            </a:r>
          </a:p>
          <a:p>
            <a:endParaRPr lang="en-US" sz="2400" dirty="0"/>
          </a:p>
          <a:p>
            <a:r>
              <a:rPr lang="en-US" sz="2400" dirty="0"/>
              <a:t>The registration receipt must be included with both the procurement card documentation and travel voucher documentation.</a:t>
            </a:r>
          </a:p>
        </p:txBody>
      </p:sp>
      <p:pic>
        <p:nvPicPr>
          <p:cNvPr id="5" name="Picture 4" descr="Paper files on the table">
            <a:extLst>
              <a:ext uri="{FF2B5EF4-FFF2-40B4-BE49-F238E27FC236}">
                <a16:creationId xmlns:a16="http://schemas.microsoft.com/office/drawing/2014/main" id="{ABBACEC1-DAD7-8FC0-E765-04D2FBEAA019}"/>
              </a:ext>
            </a:extLst>
          </p:cNvPr>
          <p:cNvPicPr>
            <a:picLocks noChangeAspect="1"/>
          </p:cNvPicPr>
          <p:nvPr/>
        </p:nvPicPr>
        <p:blipFill>
          <a:blip r:embed="rId3"/>
          <a:srcRect l="20445" r="19933" b="2"/>
          <a:stretch/>
        </p:blipFill>
        <p:spPr>
          <a:xfrm>
            <a:off x="6096000" y="1"/>
            <a:ext cx="6102825" cy="6858000"/>
          </a:xfrm>
          <a:prstGeom prst="rect">
            <a:avLst/>
          </a:prstGeom>
        </p:spPr>
      </p:pic>
    </p:spTree>
    <p:extLst>
      <p:ext uri="{BB962C8B-B14F-4D97-AF65-F5344CB8AC3E}">
        <p14:creationId xmlns:p14="http://schemas.microsoft.com/office/powerpoint/2010/main" val="256741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603" y="100045"/>
            <a:ext cx="4646904" cy="1624520"/>
          </a:xfrm>
        </p:spPr>
        <p:txBody>
          <a:bodyPr anchor="ctr">
            <a:normAutofit/>
          </a:bodyPr>
          <a:lstStyle/>
          <a:p>
            <a:r>
              <a:rPr lang="en-US" sz="4000" b="1" dirty="0"/>
              <a:t>Routine lodging</a:t>
            </a:r>
          </a:p>
        </p:txBody>
      </p:sp>
      <p:sp>
        <p:nvSpPr>
          <p:cNvPr id="3" name="Content Placeholder 2"/>
          <p:cNvSpPr>
            <a:spLocks noGrp="1"/>
          </p:cNvSpPr>
          <p:nvPr>
            <p:ph idx="1"/>
          </p:nvPr>
        </p:nvSpPr>
        <p:spPr>
          <a:xfrm>
            <a:off x="-6827" y="2285999"/>
            <a:ext cx="6007578" cy="4672045"/>
          </a:xfrm>
        </p:spPr>
        <p:txBody>
          <a:bodyPr anchor="ctr">
            <a:normAutofit/>
          </a:bodyPr>
          <a:lstStyle/>
          <a:p>
            <a:endParaRPr lang="en-US" sz="2000" dirty="0"/>
          </a:p>
          <a:p>
            <a:r>
              <a:rPr lang="en-US" sz="2400" dirty="0"/>
              <a:t>Routine lodging is reimbursed at the published GSA rate designation for the city the hotel is located. </a:t>
            </a:r>
            <a:r>
              <a:rPr lang="en-US" sz="2400" dirty="0">
                <a:hlinkClick r:id="rId2"/>
              </a:rPr>
              <a:t>GSA Rates</a:t>
            </a:r>
            <a:r>
              <a:rPr lang="en-US" sz="2400" dirty="0"/>
              <a:t> can be found here.</a:t>
            </a:r>
          </a:p>
          <a:p>
            <a:endParaRPr lang="en-US" sz="2400" dirty="0"/>
          </a:p>
          <a:p>
            <a:r>
              <a:rPr lang="en-US" sz="2400" dirty="0"/>
              <a:t>Lodging rate must be within the GSA rate for each night of travel. </a:t>
            </a:r>
          </a:p>
          <a:p>
            <a:endParaRPr lang="en-US" sz="2400" dirty="0"/>
          </a:p>
          <a:p>
            <a:r>
              <a:rPr lang="en-US" sz="2400" dirty="0"/>
              <a:t>An original itemized zero balance hotel receipt is required for reimbursement.</a:t>
            </a:r>
          </a:p>
        </p:txBody>
      </p:sp>
      <p:pic>
        <p:nvPicPr>
          <p:cNvPr id="5" name="Picture 4" descr="Large white building">
            <a:extLst>
              <a:ext uri="{FF2B5EF4-FFF2-40B4-BE49-F238E27FC236}">
                <a16:creationId xmlns:a16="http://schemas.microsoft.com/office/drawing/2014/main" id="{A1D92F5C-BB31-7A7A-56DA-B02051E49536}"/>
              </a:ext>
            </a:extLst>
          </p:cNvPr>
          <p:cNvPicPr>
            <a:picLocks noChangeAspect="1"/>
          </p:cNvPicPr>
          <p:nvPr/>
        </p:nvPicPr>
        <p:blipFill>
          <a:blip r:embed="rId3"/>
          <a:srcRect l="22172" r="18427" b="-2"/>
          <a:stretch/>
        </p:blipFill>
        <p:spPr>
          <a:xfrm>
            <a:off x="6096000" y="1"/>
            <a:ext cx="6102825" cy="6858000"/>
          </a:xfrm>
          <a:prstGeom prst="rect">
            <a:avLst/>
          </a:prstGeom>
        </p:spPr>
      </p:pic>
    </p:spTree>
    <p:extLst>
      <p:ext uri="{BB962C8B-B14F-4D97-AF65-F5344CB8AC3E}">
        <p14:creationId xmlns:p14="http://schemas.microsoft.com/office/powerpoint/2010/main" val="282863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otel bell">
            <a:extLst>
              <a:ext uri="{FF2B5EF4-FFF2-40B4-BE49-F238E27FC236}">
                <a16:creationId xmlns:a16="http://schemas.microsoft.com/office/drawing/2014/main" id="{C465B18C-33B7-8B32-F409-F91E69EC4E4E}"/>
              </a:ext>
            </a:extLst>
          </p:cNvPr>
          <p:cNvPicPr>
            <a:picLocks noChangeAspect="1"/>
          </p:cNvPicPr>
          <p:nvPr/>
        </p:nvPicPr>
        <p:blipFill>
          <a:blip r:embed="rId3"/>
          <a:srcRect l="21488" r="2" b="2"/>
          <a:stretch/>
        </p:blipFill>
        <p:spPr>
          <a:xfrm>
            <a:off x="21" y="1666568"/>
            <a:ext cx="5410180"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1" y="352766"/>
            <a:ext cx="10591999" cy="1023584"/>
          </a:xfrm>
        </p:spPr>
        <p:txBody>
          <a:bodyPr>
            <a:normAutofit/>
          </a:bodyPr>
          <a:lstStyle/>
          <a:p>
            <a:r>
              <a:rPr lang="en-US" sz="4000" b="1"/>
              <a:t>Conference Hotels</a:t>
            </a:r>
          </a:p>
        </p:txBody>
      </p:sp>
      <p:sp>
        <p:nvSpPr>
          <p:cNvPr id="3" name="Content Placeholder 2"/>
          <p:cNvSpPr>
            <a:spLocks noGrp="1"/>
          </p:cNvSpPr>
          <p:nvPr>
            <p:ph idx="1"/>
          </p:nvPr>
        </p:nvSpPr>
        <p:spPr>
          <a:xfrm>
            <a:off x="5581650" y="1276350"/>
            <a:ext cx="6610350" cy="5495926"/>
          </a:xfrm>
        </p:spPr>
        <p:txBody>
          <a:bodyPr anchor="ctr">
            <a:normAutofit/>
          </a:bodyPr>
          <a:lstStyle/>
          <a:p>
            <a:endParaRPr lang="en-US" sz="1600" dirty="0"/>
          </a:p>
          <a:p>
            <a:r>
              <a:rPr lang="en-US" sz="2400" dirty="0"/>
              <a:t>For conference travel, the traveler may be reimbursed at the conference room rate with documentation of the hotel being a designated conference hotel and documentation of the conference hotel rate</a:t>
            </a:r>
          </a:p>
          <a:p>
            <a:r>
              <a:rPr lang="en-US" sz="2400" dirty="0"/>
              <a:t>For conference travel, if the traveler chooses not to stay at the conference hotel then the travel will be reimbursed at the routine lodging rate per the GSA rate designation for the city</a:t>
            </a:r>
          </a:p>
          <a:p>
            <a:r>
              <a:rPr lang="en-US" sz="2400" dirty="0"/>
              <a:t>If the conference hotel is unavailable, it is the traveler’s responsibility to provide documentation of unavailability in order to be reimbursed up to the conference rate.</a:t>
            </a:r>
          </a:p>
        </p:txBody>
      </p:sp>
    </p:spTree>
    <p:extLst>
      <p:ext uri="{BB962C8B-B14F-4D97-AF65-F5344CB8AC3E}">
        <p14:creationId xmlns:p14="http://schemas.microsoft.com/office/powerpoint/2010/main" val="39535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car car park from above">
            <a:extLst>
              <a:ext uri="{FF2B5EF4-FFF2-40B4-BE49-F238E27FC236}">
                <a16:creationId xmlns:a16="http://schemas.microsoft.com/office/drawing/2014/main" id="{72C578D5-A70D-BF2C-4E7A-E21F4F758B74}"/>
              </a:ext>
            </a:extLst>
          </p:cNvPr>
          <p:cNvPicPr>
            <a:picLocks noChangeAspect="1"/>
          </p:cNvPicPr>
          <p:nvPr/>
        </p:nvPicPr>
        <p:blipFill>
          <a:blip r:embed="rId3"/>
          <a:srcRect r="21784" b="2"/>
          <a:stretch/>
        </p:blipFill>
        <p:spPr>
          <a:xfrm>
            <a:off x="2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1" y="352766"/>
            <a:ext cx="10591999" cy="1023584"/>
          </a:xfrm>
        </p:spPr>
        <p:txBody>
          <a:bodyPr>
            <a:normAutofit/>
          </a:bodyPr>
          <a:lstStyle/>
          <a:p>
            <a:r>
              <a:rPr lang="en-US" sz="4000" b="1"/>
              <a:t>Car Rental and mileage</a:t>
            </a:r>
          </a:p>
        </p:txBody>
      </p:sp>
      <p:sp>
        <p:nvSpPr>
          <p:cNvPr id="3" name="Content Placeholder 2"/>
          <p:cNvSpPr>
            <a:spLocks noGrp="1"/>
          </p:cNvSpPr>
          <p:nvPr>
            <p:ph idx="1"/>
          </p:nvPr>
        </p:nvSpPr>
        <p:spPr>
          <a:xfrm>
            <a:off x="6029326" y="1729116"/>
            <a:ext cx="6106194" cy="5128884"/>
          </a:xfrm>
        </p:spPr>
        <p:txBody>
          <a:bodyPr anchor="ctr">
            <a:normAutofit/>
          </a:bodyPr>
          <a:lstStyle/>
          <a:p>
            <a:r>
              <a:rPr lang="en-US" sz="2400" dirty="0"/>
              <a:t>Car rental requested must be justified and approved in advance of the travel</a:t>
            </a:r>
          </a:p>
          <a:p>
            <a:endParaRPr lang="en-US" sz="2400" dirty="0"/>
          </a:p>
          <a:p>
            <a:r>
              <a:rPr lang="en-US" sz="2400" dirty="0"/>
              <a:t>Mileage is reimbursed at the established rate per mile and a mileage log must be submitted (rate subject to change)</a:t>
            </a:r>
          </a:p>
          <a:p>
            <a:endParaRPr lang="en-US" sz="2400" dirty="0"/>
          </a:p>
          <a:p>
            <a:r>
              <a:rPr lang="en-US" sz="2400" dirty="0"/>
              <a:t>If funding source is another state agency; may be required to rent a car if traveling over 99 miles in-state</a:t>
            </a:r>
          </a:p>
        </p:txBody>
      </p:sp>
    </p:spTree>
    <p:extLst>
      <p:ext uri="{BB962C8B-B14F-4D97-AF65-F5344CB8AC3E}">
        <p14:creationId xmlns:p14="http://schemas.microsoft.com/office/powerpoint/2010/main" val="142461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ay of takeaway coffees">
            <a:extLst>
              <a:ext uri="{FF2B5EF4-FFF2-40B4-BE49-F238E27FC236}">
                <a16:creationId xmlns:a16="http://schemas.microsoft.com/office/drawing/2014/main" id="{099DBE65-5205-CCC7-26ED-E0E43BA52AC4}"/>
              </a:ext>
            </a:extLst>
          </p:cNvPr>
          <p:cNvPicPr>
            <a:picLocks noChangeAspect="1"/>
          </p:cNvPicPr>
          <p:nvPr/>
        </p:nvPicPr>
        <p:blipFill>
          <a:blip r:embed="rId2"/>
          <a:srcRect l="21326" r="26015"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317" y="405685"/>
            <a:ext cx="5464968" cy="1559301"/>
          </a:xfrm>
        </p:spPr>
        <p:txBody>
          <a:bodyPr>
            <a:normAutofit/>
          </a:bodyPr>
          <a:lstStyle/>
          <a:p>
            <a:r>
              <a:rPr lang="en-US" sz="4000" b="1"/>
              <a:t>Receipts and Tips</a:t>
            </a:r>
          </a:p>
        </p:txBody>
      </p:sp>
      <p:sp>
        <p:nvSpPr>
          <p:cNvPr id="3" name="Content Placeholder 2"/>
          <p:cNvSpPr>
            <a:spLocks noGrp="1"/>
          </p:cNvSpPr>
          <p:nvPr>
            <p:ph idx="1"/>
          </p:nvPr>
        </p:nvSpPr>
        <p:spPr>
          <a:xfrm>
            <a:off x="5572125" y="2285999"/>
            <a:ext cx="6619874" cy="4638676"/>
          </a:xfrm>
        </p:spPr>
        <p:txBody>
          <a:bodyPr anchor="ctr">
            <a:normAutofit/>
          </a:bodyPr>
          <a:lstStyle/>
          <a:p>
            <a:r>
              <a:rPr lang="en-US" sz="2400" dirty="0"/>
              <a:t>For most travel related expenses, original receipts are required</a:t>
            </a:r>
          </a:p>
          <a:p>
            <a:endParaRPr lang="en-US" sz="2400" dirty="0"/>
          </a:p>
          <a:p>
            <a:r>
              <a:rPr lang="en-US" sz="2400" dirty="0"/>
              <a:t>Receipts are not required for meal reimbursement.  Meal reimbursement is paid on a per diem basis dependent on the times an individual is in travel status.</a:t>
            </a:r>
          </a:p>
          <a:p>
            <a:pPr marL="0" indent="0">
              <a:buNone/>
            </a:pPr>
            <a:endParaRPr lang="en-US" sz="2400" dirty="0"/>
          </a:p>
          <a:p>
            <a:r>
              <a:rPr lang="en-US" sz="2400" dirty="0"/>
              <a:t>Luggage receipts will be reimbursed for up to one checked bag for travel up to 5 days</a:t>
            </a:r>
          </a:p>
          <a:p>
            <a:pPr marL="0" indent="0">
              <a:buNone/>
            </a:pPr>
            <a:endParaRPr lang="en-US" sz="2400" dirty="0"/>
          </a:p>
          <a:p>
            <a:endParaRPr lang="en-US" sz="2000" dirty="0"/>
          </a:p>
        </p:txBody>
      </p:sp>
    </p:spTree>
    <p:extLst>
      <p:ext uri="{BB962C8B-B14F-4D97-AF65-F5344CB8AC3E}">
        <p14:creationId xmlns:p14="http://schemas.microsoft.com/office/powerpoint/2010/main" val="107518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b="1" dirty="0">
                <a:solidFill>
                  <a:srgbClr val="FFFFFF"/>
                </a:solidFill>
              </a:rPr>
              <a:t>Documents Needed for reimbursement</a:t>
            </a:r>
          </a:p>
        </p:txBody>
      </p:sp>
      <p:graphicFrame>
        <p:nvGraphicFramePr>
          <p:cNvPr id="5" name="Content Placeholder 2">
            <a:extLst>
              <a:ext uri="{FF2B5EF4-FFF2-40B4-BE49-F238E27FC236}">
                <a16:creationId xmlns:a16="http://schemas.microsoft.com/office/drawing/2014/main" id="{F505131C-26C8-C0EE-FF2B-2941AC4DD12F}"/>
              </a:ext>
            </a:extLst>
          </p:cNvPr>
          <p:cNvGraphicFramePr>
            <a:graphicFrameLocks noGrp="1"/>
          </p:cNvGraphicFramePr>
          <p:nvPr>
            <p:ph idx="1"/>
            <p:extLst>
              <p:ext uri="{D42A27DB-BD31-4B8C-83A1-F6EECF244321}">
                <p14:modId xmlns:p14="http://schemas.microsoft.com/office/powerpoint/2010/main" val="3507767762"/>
              </p:ext>
            </p:extLst>
          </p:nvPr>
        </p:nvGraphicFramePr>
        <p:xfrm>
          <a:off x="52389" y="1575459"/>
          <a:ext cx="12087222" cy="528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26028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287</TotalTime>
  <Words>817</Words>
  <Application>Microsoft Office PowerPoint</Application>
  <PresentationFormat>Widescreen</PresentationFormat>
  <Paragraphs>71</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2013 - 2022 Theme</vt:lpstr>
      <vt:lpstr>Travel Guidelines</vt:lpstr>
      <vt:lpstr>Travel Prior Approval</vt:lpstr>
      <vt:lpstr>PowerPoint Presentation</vt:lpstr>
      <vt:lpstr>Registration</vt:lpstr>
      <vt:lpstr>Routine lodging</vt:lpstr>
      <vt:lpstr>Conference Hotels</vt:lpstr>
      <vt:lpstr>Car Rental and mileage</vt:lpstr>
      <vt:lpstr>Receipts and Tips</vt:lpstr>
      <vt:lpstr>Documents Needed for reimbursement</vt:lpstr>
      <vt:lpstr>Travel Voucher Documents</vt:lpstr>
      <vt:lpstr>International and/or  non-traditional travel arrangements</vt:lpstr>
      <vt:lpstr>Pitfalls!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Guidelines</dc:title>
  <dc:creator>Barattini, Amee</dc:creator>
  <cp:lastModifiedBy>Barattini, Amee</cp:lastModifiedBy>
  <cp:revision>33</cp:revision>
  <dcterms:created xsi:type="dcterms:W3CDTF">2018-04-04T18:35:05Z</dcterms:created>
  <dcterms:modified xsi:type="dcterms:W3CDTF">2024-08-22T13:20:02Z</dcterms:modified>
</cp:coreProperties>
</file>