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19"/>
  </p:notesMasterIdLst>
  <p:sldIdLst>
    <p:sldId id="256" r:id="rId2"/>
    <p:sldId id="293" r:id="rId3"/>
    <p:sldId id="257" r:id="rId4"/>
    <p:sldId id="289" r:id="rId5"/>
    <p:sldId id="294" r:id="rId6"/>
    <p:sldId id="295" r:id="rId7"/>
    <p:sldId id="296" r:id="rId8"/>
    <p:sldId id="297" r:id="rId9"/>
    <p:sldId id="298" r:id="rId10"/>
    <p:sldId id="306" r:id="rId11"/>
    <p:sldId id="303" r:id="rId12"/>
    <p:sldId id="300" r:id="rId13"/>
    <p:sldId id="305" r:id="rId14"/>
    <p:sldId id="304" r:id="rId15"/>
    <p:sldId id="302" r:id="rId16"/>
    <p:sldId id="277" r:id="rId17"/>
    <p:sldId id="30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79"/>
    <a:srgbClr val="7A81FF"/>
    <a:srgbClr val="FF9300"/>
    <a:srgbClr val="4E8F0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6"/>
    <p:restoredTop sz="79052"/>
  </p:normalViewPr>
  <p:slideViewPr>
    <p:cSldViewPr snapToGrid="0">
      <p:cViewPr varScale="1">
        <p:scale>
          <a:sx n="77" d="100"/>
          <a:sy n="77" d="100"/>
        </p:scale>
        <p:origin x="14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Males</c:v>
                </c:pt>
              </c:strCache>
            </c:strRef>
          </c:tx>
          <c:spPr>
            <a:solidFill>
              <a:schemeClr val="accent1"/>
            </a:solidFill>
          </c:spPr>
          <c:dPt>
            <c:idx val="0"/>
            <c:bubble3D val="0"/>
            <c:spPr>
              <a:solidFill>
                <a:schemeClr val="accent1">
                  <a:lumMod val="40000"/>
                  <a:lumOff val="60000"/>
                </a:schemeClr>
              </a:solidFill>
              <a:ln>
                <a:noFill/>
              </a:ln>
              <a:effectLst/>
            </c:spPr>
            <c:extLst>
              <c:ext xmlns:c16="http://schemas.microsoft.com/office/drawing/2014/chart" uri="{C3380CC4-5D6E-409C-BE32-E72D297353CC}">
                <c16:uniqueId val="{00000003-6238-0D4A-9CEF-67A3B048089E}"/>
              </c:ext>
            </c:extLst>
          </c:dPt>
          <c:dPt>
            <c:idx val="1"/>
            <c:bubble3D val="0"/>
            <c:spPr>
              <a:solidFill>
                <a:schemeClr val="accent1"/>
              </a:solidFill>
              <a:ln>
                <a:noFill/>
              </a:ln>
              <a:effectLst/>
            </c:spPr>
            <c:extLst>
              <c:ext xmlns:c16="http://schemas.microsoft.com/office/drawing/2014/chart" uri="{C3380CC4-5D6E-409C-BE32-E72D297353CC}">
                <c16:uniqueId val="{00000001-6238-0D4A-9CEF-67A3B048089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 CCS</c:v>
                </c:pt>
                <c:pt idx="1">
                  <c:v>CCS</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0-6134-C14D-B20A-701195B192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L</a:t>
            </a:r>
            <a:r>
              <a:rPr lang="en-US" dirty="0"/>
              <a:t>anguage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Colonoscopy</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Native Hawaiian</c:v>
                </c:pt>
              </c:strCache>
            </c:strRef>
          </c:cat>
          <c:val>
            <c:numRef>
              <c:f>Sheet1!$B$2:$B$4</c:f>
              <c:numCache>
                <c:formatCode>0%</c:formatCode>
                <c:ptCount val="3"/>
                <c:pt idx="0">
                  <c:v>0.97</c:v>
                </c:pt>
                <c:pt idx="1">
                  <c:v>0.02</c:v>
                </c:pt>
                <c:pt idx="2">
                  <c:v>0.01</c:v>
                </c:pt>
              </c:numCache>
            </c:numRef>
          </c:val>
          <c:extLst>
            <c:ext xmlns:c16="http://schemas.microsoft.com/office/drawing/2014/chart" uri="{C3380CC4-5D6E-409C-BE32-E72D297353CC}">
              <c16:uniqueId val="{00000000-37F0-9D45-AE2D-5868C2B02C92}"/>
            </c:ext>
          </c:extLst>
        </c:ser>
        <c:ser>
          <c:idx val="1"/>
          <c:order val="1"/>
          <c:tx>
            <c:strRef>
              <c:f>Sheet1!$C$1</c:f>
              <c:strCache>
                <c:ptCount val="1"/>
                <c:pt idx="0">
                  <c:v>Other Tests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English</c:v>
                </c:pt>
                <c:pt idx="1">
                  <c:v>Spanish</c:v>
                </c:pt>
                <c:pt idx="2">
                  <c:v>Native Hawaiian</c:v>
                </c:pt>
              </c:strCache>
            </c:strRef>
          </c:cat>
          <c:val>
            <c:numRef>
              <c:f>Sheet1!$C$2:$C$4</c:f>
              <c:numCache>
                <c:formatCode>0%</c:formatCode>
                <c:ptCount val="3"/>
                <c:pt idx="0">
                  <c:v>0.99</c:v>
                </c:pt>
                <c:pt idx="1">
                  <c:v>0.01</c:v>
                </c:pt>
                <c:pt idx="2">
                  <c:v>0</c:v>
                </c:pt>
              </c:numCache>
            </c:numRef>
          </c:val>
          <c:extLst>
            <c:ext xmlns:c16="http://schemas.microsoft.com/office/drawing/2014/chart" uri="{C3380CC4-5D6E-409C-BE32-E72D297353CC}">
              <c16:uniqueId val="{00000001-37F0-9D45-AE2D-5868C2B02C92}"/>
            </c:ext>
          </c:extLst>
        </c:ser>
        <c:dLbls>
          <c:showLegendKey val="0"/>
          <c:showVal val="0"/>
          <c:showCatName val="0"/>
          <c:showSerName val="0"/>
          <c:showPercent val="0"/>
          <c:showBubbleSize val="0"/>
        </c:dLbls>
        <c:gapWidth val="219"/>
        <c:overlap val="-27"/>
        <c:axId val="1123023104"/>
        <c:axId val="402347968"/>
      </c:barChart>
      <c:catAx>
        <c:axId val="112302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2347968"/>
        <c:crosses val="autoZero"/>
        <c:auto val="1"/>
        <c:lblAlgn val="ctr"/>
        <c:lblOffset val="100"/>
        <c:noMultiLvlLbl val="0"/>
      </c:catAx>
      <c:valAx>
        <c:axId val="4023479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302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Females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Females</c:v>
                </c:pt>
              </c:strCache>
            </c:strRef>
          </c:tx>
          <c:spPr>
            <a:solidFill>
              <a:schemeClr val="accent1"/>
            </a:solidFill>
          </c:spPr>
          <c:dPt>
            <c:idx val="0"/>
            <c:bubble3D val="0"/>
            <c:spPr>
              <a:solidFill>
                <a:schemeClr val="accent4">
                  <a:lumMod val="40000"/>
                  <a:lumOff val="60000"/>
                </a:schemeClr>
              </a:solidFill>
              <a:ln>
                <a:noFill/>
              </a:ln>
              <a:effectLst/>
            </c:spPr>
            <c:extLst>
              <c:ext xmlns:c16="http://schemas.microsoft.com/office/drawing/2014/chart" uri="{C3380CC4-5D6E-409C-BE32-E72D297353CC}">
                <c16:uniqueId val="{00000001-BD45-114B-9659-03A0187596DF}"/>
              </c:ext>
            </c:extLst>
          </c:dPt>
          <c:dPt>
            <c:idx val="1"/>
            <c:bubble3D val="0"/>
            <c:spPr>
              <a:solidFill>
                <a:srgbClr val="FFC000"/>
              </a:solidFill>
              <a:ln>
                <a:noFill/>
              </a:ln>
              <a:effectLst/>
            </c:spPr>
            <c:extLst>
              <c:ext xmlns:c16="http://schemas.microsoft.com/office/drawing/2014/chart" uri="{C3380CC4-5D6E-409C-BE32-E72D297353CC}">
                <c16:uniqueId val="{00000003-BD45-114B-9659-03A0187596D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 CCS</c:v>
                </c:pt>
                <c:pt idx="1">
                  <c:v>CCS</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BD45-114B-9659-03A0187596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Colorectal Cancer Screening Rate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46-50</c:v>
                </c:pt>
                <c:pt idx="1">
                  <c:v>51-55</c:v>
                </c:pt>
                <c:pt idx="2">
                  <c:v>56-60</c:v>
                </c:pt>
                <c:pt idx="3">
                  <c:v>61-65</c:v>
                </c:pt>
                <c:pt idx="4">
                  <c:v>66-70</c:v>
                </c:pt>
                <c:pt idx="5">
                  <c:v>71-75</c:v>
                </c:pt>
              </c:strCache>
            </c:strRef>
          </c:cat>
          <c:val>
            <c:numRef>
              <c:f>Sheet1!$B$2:$B$7</c:f>
              <c:numCache>
                <c:formatCode>0.00%</c:formatCode>
                <c:ptCount val="6"/>
                <c:pt idx="0">
                  <c:v>0.32600000000000001</c:v>
                </c:pt>
                <c:pt idx="1">
                  <c:v>0.46500000000000002</c:v>
                </c:pt>
                <c:pt idx="2" formatCode="0%">
                  <c:v>0.53</c:v>
                </c:pt>
                <c:pt idx="3">
                  <c:v>0.57099999999999995</c:v>
                </c:pt>
                <c:pt idx="4">
                  <c:v>0.496</c:v>
                </c:pt>
                <c:pt idx="5" formatCode="0%">
                  <c:v>0.5</c:v>
                </c:pt>
              </c:numCache>
            </c:numRef>
          </c:val>
          <c:extLst>
            <c:ext xmlns:c16="http://schemas.microsoft.com/office/drawing/2014/chart" uri="{C3380CC4-5D6E-409C-BE32-E72D297353CC}">
              <c16:uniqueId val="{00000000-D34D-5643-B735-2AE109F5CE6A}"/>
            </c:ext>
          </c:extLst>
        </c:ser>
        <c:dLbls>
          <c:showLegendKey val="0"/>
          <c:showVal val="0"/>
          <c:showCatName val="0"/>
          <c:showSerName val="0"/>
          <c:showPercent val="0"/>
          <c:showBubbleSize val="0"/>
        </c:dLbls>
        <c:gapWidth val="182"/>
        <c:axId val="309366400"/>
        <c:axId val="316052672"/>
      </c:barChart>
      <c:catAx>
        <c:axId val="309366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052672"/>
        <c:crosses val="autoZero"/>
        <c:auto val="1"/>
        <c:lblAlgn val="ctr"/>
        <c:lblOffset val="100"/>
        <c:noMultiLvlLbl val="0"/>
      </c:catAx>
      <c:valAx>
        <c:axId val="31605267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36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Race/Ethnicity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Colorectal Cancer Screening Rate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American Indian/Alaska Native</c:v>
                </c:pt>
                <c:pt idx="1">
                  <c:v>Asian</c:v>
                </c:pt>
                <c:pt idx="2">
                  <c:v>Black/African American</c:v>
                </c:pt>
                <c:pt idx="3">
                  <c:v>White</c:v>
                </c:pt>
                <c:pt idx="4">
                  <c:v>Hispanic/Latino</c:v>
                </c:pt>
                <c:pt idx="5">
                  <c:v>Non-Hispanic/Latino</c:v>
                </c:pt>
              </c:strCache>
            </c:strRef>
          </c:cat>
          <c:val>
            <c:numRef>
              <c:f>Sheet1!$B$2:$B$7</c:f>
              <c:numCache>
                <c:formatCode>0.00%</c:formatCode>
                <c:ptCount val="6"/>
                <c:pt idx="0">
                  <c:v>0.51500000000000001</c:v>
                </c:pt>
                <c:pt idx="1">
                  <c:v>0.54600000000000004</c:v>
                </c:pt>
                <c:pt idx="2" formatCode="0%">
                  <c:v>0.48399999999999999</c:v>
                </c:pt>
                <c:pt idx="3">
                  <c:v>0.47099999999999997</c:v>
                </c:pt>
                <c:pt idx="4" formatCode="0%">
                  <c:v>0.55900000000000005</c:v>
                </c:pt>
                <c:pt idx="5">
                  <c:v>0.51100000000000001</c:v>
                </c:pt>
              </c:numCache>
            </c:numRef>
          </c:val>
          <c:extLst>
            <c:ext xmlns:c16="http://schemas.microsoft.com/office/drawing/2014/chart" uri="{C3380CC4-5D6E-409C-BE32-E72D297353CC}">
              <c16:uniqueId val="{00000000-7326-6546-93FF-4BF4ECE16FA6}"/>
            </c:ext>
          </c:extLst>
        </c:ser>
        <c:dLbls>
          <c:showLegendKey val="0"/>
          <c:showVal val="0"/>
          <c:showCatName val="0"/>
          <c:showSerName val="0"/>
          <c:showPercent val="0"/>
          <c:showBubbleSize val="0"/>
        </c:dLbls>
        <c:gapWidth val="182"/>
        <c:axId val="309366400"/>
        <c:axId val="316052672"/>
      </c:barChart>
      <c:catAx>
        <c:axId val="309366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052672"/>
        <c:crosses val="autoZero"/>
        <c:auto val="1"/>
        <c:lblAlgn val="ctr"/>
        <c:lblOffset val="100"/>
        <c:noMultiLvlLbl val="0"/>
      </c:catAx>
      <c:valAx>
        <c:axId val="31605267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366400"/>
        <c:crosses val="autoZero"/>
        <c:crossBetween val="between"/>
        <c:min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Colorectal Cancer Screening Rate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Native Hawaiian</c:v>
                </c:pt>
                <c:pt idx="1">
                  <c:v>Spanish</c:v>
                </c:pt>
                <c:pt idx="2">
                  <c:v>English</c:v>
                </c:pt>
              </c:strCache>
            </c:strRef>
          </c:cat>
          <c:val>
            <c:numRef>
              <c:f>Sheet1!$B$2:$B$4</c:f>
              <c:numCache>
                <c:formatCode>0%</c:formatCode>
                <c:ptCount val="3"/>
                <c:pt idx="0">
                  <c:v>0.58199999999999996</c:v>
                </c:pt>
                <c:pt idx="1">
                  <c:v>0.58399999999999996</c:v>
                </c:pt>
                <c:pt idx="2">
                  <c:v>0.47</c:v>
                </c:pt>
              </c:numCache>
            </c:numRef>
          </c:val>
          <c:extLst>
            <c:ext xmlns:c16="http://schemas.microsoft.com/office/drawing/2014/chart" uri="{C3380CC4-5D6E-409C-BE32-E72D297353CC}">
              <c16:uniqueId val="{00000000-C6F0-9C4B-8D0F-C332DA88B3F0}"/>
            </c:ext>
          </c:extLst>
        </c:ser>
        <c:dLbls>
          <c:showLegendKey val="0"/>
          <c:showVal val="0"/>
          <c:showCatName val="0"/>
          <c:showSerName val="0"/>
          <c:showPercent val="0"/>
          <c:showBubbleSize val="0"/>
        </c:dLbls>
        <c:gapWidth val="182"/>
        <c:axId val="383882816"/>
        <c:axId val="383895040"/>
      </c:barChart>
      <c:catAx>
        <c:axId val="38388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895040"/>
        <c:crosses val="autoZero"/>
        <c:auto val="1"/>
        <c:lblAlgn val="ctr"/>
        <c:lblOffset val="100"/>
        <c:noMultiLvlLbl val="0"/>
      </c:catAx>
      <c:valAx>
        <c:axId val="383895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88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Type of Screening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CCS Test</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FAA3-46D4-9C82-97C3E651CD1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AA3-46D4-9C82-97C3E651CD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A3-46D4-9C82-97C3E651CD13}"/>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FAA3-46D4-9C82-97C3E651CD13}"/>
              </c:ext>
            </c:extLst>
          </c:dPt>
          <c:cat>
            <c:strRef>
              <c:f>Sheet1!$A$2:$A$5</c:f>
              <c:strCache>
                <c:ptCount val="4"/>
                <c:pt idx="0">
                  <c:v>Colonoscopy</c:v>
                </c:pt>
                <c:pt idx="1">
                  <c:v>Sigmoidoscopy</c:v>
                </c:pt>
                <c:pt idx="2">
                  <c:v>CT colonography</c:v>
                </c:pt>
                <c:pt idx="3">
                  <c:v>Fecal occult blood test</c:v>
                </c:pt>
              </c:strCache>
            </c:strRef>
          </c:cat>
          <c:val>
            <c:numRef>
              <c:f>Sheet1!$B$2:$B$5</c:f>
              <c:numCache>
                <c:formatCode>0.00%</c:formatCode>
                <c:ptCount val="4"/>
                <c:pt idx="0">
                  <c:v>0.94799999999999995</c:v>
                </c:pt>
                <c:pt idx="1">
                  <c:v>1.0999999999999999E-2</c:v>
                </c:pt>
                <c:pt idx="2">
                  <c:v>1E-3</c:v>
                </c:pt>
                <c:pt idx="3">
                  <c:v>0.04</c:v>
                </c:pt>
              </c:numCache>
            </c:numRef>
          </c:val>
          <c:extLst>
            <c:ext xmlns:c16="http://schemas.microsoft.com/office/drawing/2014/chart" uri="{C3380CC4-5D6E-409C-BE32-E72D297353CC}">
              <c16:uniqueId val="{00000000-F775-9443-8B9B-85D923822AD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Colonoscopy</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Sheet1!$B$2:$B$3</c:f>
              <c:numCache>
                <c:formatCode>0%</c:formatCode>
                <c:ptCount val="2"/>
                <c:pt idx="0">
                  <c:v>0.37</c:v>
                </c:pt>
                <c:pt idx="1">
                  <c:v>0.63</c:v>
                </c:pt>
              </c:numCache>
            </c:numRef>
          </c:val>
          <c:extLst>
            <c:ext xmlns:c16="http://schemas.microsoft.com/office/drawing/2014/chart" uri="{C3380CC4-5D6E-409C-BE32-E72D297353CC}">
              <c16:uniqueId val="{00000000-A0D0-3E44-A2E6-230EF9ECDB24}"/>
            </c:ext>
          </c:extLst>
        </c:ser>
        <c:ser>
          <c:idx val="1"/>
          <c:order val="1"/>
          <c:tx>
            <c:strRef>
              <c:f>Sheet1!$C$1</c:f>
              <c:strCache>
                <c:ptCount val="1"/>
                <c:pt idx="0">
                  <c:v>Other Tests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Sheet1!$C$2:$C$3</c:f>
              <c:numCache>
                <c:formatCode>0%</c:formatCode>
                <c:ptCount val="2"/>
                <c:pt idx="0">
                  <c:v>0.36</c:v>
                </c:pt>
                <c:pt idx="1">
                  <c:v>0.64</c:v>
                </c:pt>
              </c:numCache>
            </c:numRef>
          </c:val>
          <c:extLst>
            <c:ext xmlns:c16="http://schemas.microsoft.com/office/drawing/2014/chart" uri="{C3380CC4-5D6E-409C-BE32-E72D297353CC}">
              <c16:uniqueId val="{00000001-A0D0-3E44-A2E6-230EF9ECDB24}"/>
            </c:ext>
          </c:extLst>
        </c:ser>
        <c:dLbls>
          <c:showLegendKey val="0"/>
          <c:showVal val="0"/>
          <c:showCatName val="0"/>
          <c:showSerName val="0"/>
          <c:showPercent val="0"/>
          <c:showBubbleSize val="0"/>
        </c:dLbls>
        <c:gapWidth val="219"/>
        <c:overlap val="-27"/>
        <c:axId val="530118496"/>
        <c:axId val="355845248"/>
      </c:barChart>
      <c:catAx>
        <c:axId val="53011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5845248"/>
        <c:crosses val="autoZero"/>
        <c:auto val="1"/>
        <c:lblAlgn val="ctr"/>
        <c:lblOffset val="100"/>
        <c:noMultiLvlLbl val="0"/>
      </c:catAx>
      <c:valAx>
        <c:axId val="355845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011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Age Group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Colonoscopy</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46-50</c:v>
                </c:pt>
                <c:pt idx="1">
                  <c:v>51-55</c:v>
                </c:pt>
                <c:pt idx="2">
                  <c:v>56-60</c:v>
                </c:pt>
                <c:pt idx="3">
                  <c:v>61-65</c:v>
                </c:pt>
                <c:pt idx="4">
                  <c:v>66-70</c:v>
                </c:pt>
                <c:pt idx="5">
                  <c:v>71-75</c:v>
                </c:pt>
              </c:strCache>
            </c:strRef>
          </c:cat>
          <c:val>
            <c:numRef>
              <c:f>Sheet1!$B$2:$B$7</c:f>
              <c:numCache>
                <c:formatCode>0%</c:formatCode>
                <c:ptCount val="6"/>
                <c:pt idx="0">
                  <c:v>0.17</c:v>
                </c:pt>
                <c:pt idx="1">
                  <c:v>0.22</c:v>
                </c:pt>
                <c:pt idx="2">
                  <c:v>0.31</c:v>
                </c:pt>
                <c:pt idx="3">
                  <c:v>0.28000000000000003</c:v>
                </c:pt>
                <c:pt idx="4">
                  <c:v>0.01</c:v>
                </c:pt>
                <c:pt idx="5">
                  <c:v>0</c:v>
                </c:pt>
              </c:numCache>
            </c:numRef>
          </c:val>
          <c:extLst>
            <c:ext xmlns:c16="http://schemas.microsoft.com/office/drawing/2014/chart" uri="{C3380CC4-5D6E-409C-BE32-E72D297353CC}">
              <c16:uniqueId val="{00000000-3628-9543-A99B-8EA371A6997F}"/>
            </c:ext>
          </c:extLst>
        </c:ser>
        <c:ser>
          <c:idx val="1"/>
          <c:order val="1"/>
          <c:tx>
            <c:strRef>
              <c:f>Sheet1!$C$1</c:f>
              <c:strCache>
                <c:ptCount val="1"/>
                <c:pt idx="0">
                  <c:v>Other Tests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46-50</c:v>
                </c:pt>
                <c:pt idx="1">
                  <c:v>51-55</c:v>
                </c:pt>
                <c:pt idx="2">
                  <c:v>56-60</c:v>
                </c:pt>
                <c:pt idx="3">
                  <c:v>61-65</c:v>
                </c:pt>
                <c:pt idx="4">
                  <c:v>66-70</c:v>
                </c:pt>
                <c:pt idx="5">
                  <c:v>71-75</c:v>
                </c:pt>
              </c:strCache>
            </c:strRef>
          </c:cat>
          <c:val>
            <c:numRef>
              <c:f>Sheet1!$C$2:$C$7</c:f>
              <c:numCache>
                <c:formatCode>0%</c:formatCode>
                <c:ptCount val="6"/>
                <c:pt idx="0">
                  <c:v>0.16</c:v>
                </c:pt>
                <c:pt idx="1">
                  <c:v>0.27</c:v>
                </c:pt>
                <c:pt idx="2">
                  <c:v>0.28000000000000003</c:v>
                </c:pt>
                <c:pt idx="3">
                  <c:v>0.28000000000000003</c:v>
                </c:pt>
                <c:pt idx="4">
                  <c:v>0.01</c:v>
                </c:pt>
                <c:pt idx="5">
                  <c:v>0</c:v>
                </c:pt>
              </c:numCache>
            </c:numRef>
          </c:val>
          <c:extLst>
            <c:ext xmlns:c16="http://schemas.microsoft.com/office/drawing/2014/chart" uri="{C3380CC4-5D6E-409C-BE32-E72D297353CC}">
              <c16:uniqueId val="{00000001-3628-9543-A99B-8EA371A6997F}"/>
            </c:ext>
          </c:extLst>
        </c:ser>
        <c:dLbls>
          <c:showLegendKey val="0"/>
          <c:showVal val="0"/>
          <c:showCatName val="0"/>
          <c:showSerName val="0"/>
          <c:showPercent val="0"/>
          <c:showBubbleSize val="0"/>
        </c:dLbls>
        <c:gapWidth val="219"/>
        <c:overlap val="-27"/>
        <c:axId val="356348752"/>
        <c:axId val="1205020432"/>
      </c:barChart>
      <c:catAx>
        <c:axId val="35634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5020432"/>
        <c:crosses val="autoZero"/>
        <c:auto val="1"/>
        <c:lblAlgn val="ctr"/>
        <c:lblOffset val="100"/>
        <c:noMultiLvlLbl val="0"/>
      </c:catAx>
      <c:valAx>
        <c:axId val="1205020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34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Race/Ethnicity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Colonoscopy</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American Indian/Alaska Native</c:v>
                </c:pt>
                <c:pt idx="1">
                  <c:v>Asian</c:v>
                </c:pt>
                <c:pt idx="2">
                  <c:v>Black/African American</c:v>
                </c:pt>
                <c:pt idx="3">
                  <c:v>White</c:v>
                </c:pt>
                <c:pt idx="4">
                  <c:v>Hispanic/Latino</c:v>
                </c:pt>
                <c:pt idx="5">
                  <c:v>Non-Hispanic/Latino</c:v>
                </c:pt>
              </c:strCache>
            </c:strRef>
          </c:cat>
          <c:val>
            <c:numRef>
              <c:f>Sheet1!$B$2:$B$7</c:f>
              <c:numCache>
                <c:formatCode>0%</c:formatCode>
                <c:ptCount val="6"/>
                <c:pt idx="0">
                  <c:v>0.01</c:v>
                </c:pt>
                <c:pt idx="1">
                  <c:v>0.02</c:v>
                </c:pt>
                <c:pt idx="2">
                  <c:v>0.48</c:v>
                </c:pt>
                <c:pt idx="3">
                  <c:v>0.44</c:v>
                </c:pt>
                <c:pt idx="4">
                  <c:v>0.04</c:v>
                </c:pt>
                <c:pt idx="5">
                  <c:v>0.8</c:v>
                </c:pt>
              </c:numCache>
            </c:numRef>
          </c:val>
          <c:extLst>
            <c:ext xmlns:c16="http://schemas.microsoft.com/office/drawing/2014/chart" uri="{C3380CC4-5D6E-409C-BE32-E72D297353CC}">
              <c16:uniqueId val="{00000000-637A-9C48-9CCB-1A61B3DD1B50}"/>
            </c:ext>
          </c:extLst>
        </c:ser>
        <c:ser>
          <c:idx val="1"/>
          <c:order val="1"/>
          <c:tx>
            <c:strRef>
              <c:f>Sheet1!$C$1</c:f>
              <c:strCache>
                <c:ptCount val="1"/>
                <c:pt idx="0">
                  <c:v>Other Tests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American Indian/Alaska Native</c:v>
                </c:pt>
                <c:pt idx="1">
                  <c:v>Asian</c:v>
                </c:pt>
                <c:pt idx="2">
                  <c:v>Black/African American</c:v>
                </c:pt>
                <c:pt idx="3">
                  <c:v>White</c:v>
                </c:pt>
                <c:pt idx="4">
                  <c:v>Hispanic/Latino</c:v>
                </c:pt>
                <c:pt idx="5">
                  <c:v>Non-Hispanic/Latino</c:v>
                </c:pt>
              </c:strCache>
            </c:strRef>
          </c:cat>
          <c:val>
            <c:numRef>
              <c:f>Sheet1!$C$2:$C$7</c:f>
              <c:numCache>
                <c:formatCode>0%</c:formatCode>
                <c:ptCount val="6"/>
                <c:pt idx="0">
                  <c:v>0.02</c:v>
                </c:pt>
                <c:pt idx="1">
                  <c:v>0.01</c:v>
                </c:pt>
                <c:pt idx="2">
                  <c:v>0.48</c:v>
                </c:pt>
                <c:pt idx="3">
                  <c:v>0.43</c:v>
                </c:pt>
                <c:pt idx="4">
                  <c:v>0.03</c:v>
                </c:pt>
                <c:pt idx="5">
                  <c:v>0.77</c:v>
                </c:pt>
              </c:numCache>
            </c:numRef>
          </c:val>
          <c:extLst>
            <c:ext xmlns:c16="http://schemas.microsoft.com/office/drawing/2014/chart" uri="{C3380CC4-5D6E-409C-BE32-E72D297353CC}">
              <c16:uniqueId val="{00000001-637A-9C48-9CCB-1A61B3DD1B50}"/>
            </c:ext>
          </c:extLst>
        </c:ser>
        <c:dLbls>
          <c:showLegendKey val="0"/>
          <c:showVal val="0"/>
          <c:showCatName val="0"/>
          <c:showSerName val="0"/>
          <c:showPercent val="0"/>
          <c:showBubbleSize val="0"/>
        </c:dLbls>
        <c:gapWidth val="219"/>
        <c:overlap val="-27"/>
        <c:axId val="1064004800"/>
        <c:axId val="349104384"/>
      </c:barChart>
      <c:catAx>
        <c:axId val="106400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9104384"/>
        <c:crosses val="autoZero"/>
        <c:auto val="1"/>
        <c:lblAlgn val="ctr"/>
        <c:lblOffset val="100"/>
        <c:noMultiLvlLbl val="0"/>
      </c:catAx>
      <c:valAx>
        <c:axId val="349104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4004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220D3-3C23-054C-A8BA-45CAC677BCF8}" type="datetimeFigureOut">
              <a:rPr lang="en-US" smtClean="0"/>
              <a:t>5/1/24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C135A-4889-CB48-A7FC-E352CB7C8864}" type="slidenum">
              <a:rPr lang="en-US" smtClean="0"/>
              <a:t>‹#›</a:t>
            </a:fld>
            <a:endParaRPr lang="en-US"/>
          </a:p>
        </p:txBody>
      </p:sp>
    </p:spTree>
    <p:extLst>
      <p:ext uri="{BB962C8B-B14F-4D97-AF65-F5344CB8AC3E}">
        <p14:creationId xmlns:p14="http://schemas.microsoft.com/office/powerpoint/2010/main" val="397068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 everyone, my name is Tram Ngo and I am an MS4 at LSUHSC in New Orleans. </a:t>
            </a:r>
          </a:p>
          <a:p>
            <a:pPr marL="171450" indent="-171450">
              <a:buFont typeface="Arial" panose="020B0604020202020204" pitchFamily="34" charset="0"/>
              <a:buChar char="•"/>
            </a:pPr>
            <a:r>
              <a:rPr lang="en-US" dirty="0"/>
              <a:t>The project I am going to talk about today is a continuation of the project I did last month on colorectal cancer screening, but this time I am analyzing the connection between individual characteristics and it’s correlation to rates of colorectal cancer screening  </a:t>
            </a:r>
          </a:p>
        </p:txBody>
      </p:sp>
      <p:sp>
        <p:nvSpPr>
          <p:cNvPr id="4" name="Slide Number Placeholder 3"/>
          <p:cNvSpPr>
            <a:spLocks noGrp="1"/>
          </p:cNvSpPr>
          <p:nvPr>
            <p:ph type="sldNum" sz="quarter" idx="5"/>
          </p:nvPr>
        </p:nvSpPr>
        <p:spPr/>
        <p:txBody>
          <a:bodyPr/>
          <a:lstStyle/>
          <a:p>
            <a:fld id="{541C135A-4889-CB48-A7FC-E352CB7C8864}" type="slidenum">
              <a:rPr lang="en-US" smtClean="0"/>
              <a:t>1</a:t>
            </a:fld>
            <a:endParaRPr lang="en-US"/>
          </a:p>
        </p:txBody>
      </p:sp>
    </p:spTree>
    <p:extLst>
      <p:ext uri="{BB962C8B-B14F-4D97-AF65-F5344CB8AC3E}">
        <p14:creationId xmlns:p14="http://schemas.microsoft.com/office/powerpoint/2010/main" val="387780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wanted to look further into the types of individuals who chose to do a colonoscopy vs. one of the other screening tests</a:t>
            </a:r>
          </a:p>
          <a:p>
            <a:pPr marL="171450" indent="-171450">
              <a:buFont typeface="Arial" panose="020B0604020202020204" pitchFamily="34" charset="0"/>
              <a:buChar char="•"/>
            </a:pPr>
            <a:r>
              <a:rPr lang="en-US" dirty="0"/>
              <a:t>So here is the breakdown in terms of gender and age</a:t>
            </a:r>
          </a:p>
          <a:p>
            <a:pPr marL="171450" indent="-171450">
              <a:buFont typeface="Arial" panose="020B0604020202020204" pitchFamily="34" charset="0"/>
              <a:buChar char="•"/>
            </a:pPr>
            <a:r>
              <a:rPr lang="en-US" dirty="0"/>
              <a:t>There seems to be no significant difference between the gender break down of the people who chose to do a colonoscopy vs. one of the other tests </a:t>
            </a:r>
          </a:p>
          <a:p>
            <a:pPr marL="171450" indent="-171450">
              <a:buFont typeface="Arial" panose="020B0604020202020204" pitchFamily="34" charset="0"/>
              <a:buChar char="•"/>
            </a:pPr>
            <a:r>
              <a:rPr lang="en-US" dirty="0"/>
              <a:t>And the same can be said about the ages – there seems to be no major differences there between these two groups as well when looking at age groups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CCS w/ colonoscopy: </a:t>
            </a:r>
            <a:r>
              <a:rPr lang="en-US" sz="1200" dirty="0"/>
              <a:t>6947/</a:t>
            </a:r>
            <a:r>
              <a:rPr lang="en-US" dirty="0"/>
              <a:t>7325</a:t>
            </a:r>
          </a:p>
          <a:p>
            <a:pPr marL="628650" lvl="1" indent="-171450">
              <a:buFont typeface="Arial" panose="020B0604020202020204" pitchFamily="34" charset="0"/>
              <a:buChar char="•"/>
            </a:pPr>
            <a:r>
              <a:rPr lang="en-US" dirty="0"/>
              <a:t>Gender:</a:t>
            </a:r>
          </a:p>
          <a:p>
            <a:pPr marL="1085850" lvl="2" indent="-171450">
              <a:buFont typeface="Arial" panose="020B0604020202020204" pitchFamily="34" charset="0"/>
              <a:buChar char="•"/>
            </a:pPr>
            <a:r>
              <a:rPr lang="en-US" dirty="0"/>
              <a:t>Male: 2571/</a:t>
            </a:r>
            <a:r>
              <a:rPr lang="en-US" sz="1200" dirty="0"/>
              <a:t>6947 (0.37)</a:t>
            </a:r>
            <a:endParaRPr lang="en-US" dirty="0"/>
          </a:p>
          <a:p>
            <a:pPr marL="1085850" lvl="2" indent="-171450">
              <a:buFont typeface="Arial" panose="020B0604020202020204" pitchFamily="34" charset="0"/>
              <a:buChar char="•"/>
            </a:pPr>
            <a:r>
              <a:rPr lang="en-US" dirty="0"/>
              <a:t>Female: 4376/</a:t>
            </a:r>
            <a:r>
              <a:rPr lang="en-US" sz="1200" dirty="0"/>
              <a:t>6947 (0.63)</a:t>
            </a:r>
            <a:endParaRPr lang="en-US" dirty="0"/>
          </a:p>
          <a:p>
            <a:pPr marL="628650" lvl="1" indent="-171450">
              <a:buFont typeface="Arial" panose="020B0604020202020204" pitchFamily="34" charset="0"/>
              <a:buChar char="•"/>
            </a:pPr>
            <a:r>
              <a:rPr lang="en-US" dirty="0"/>
              <a:t>Age Groups</a:t>
            </a:r>
          </a:p>
          <a:p>
            <a:pPr marL="1085850" lvl="2" indent="-171450">
              <a:buFont typeface="Arial" panose="020B0604020202020204" pitchFamily="34" charset="0"/>
              <a:buChar char="•"/>
            </a:pPr>
            <a:r>
              <a:rPr lang="en-US" dirty="0"/>
              <a:t>46-50: 1172/</a:t>
            </a:r>
            <a:r>
              <a:rPr lang="en-US" sz="1200" dirty="0"/>
              <a:t>6947 (0.17)</a:t>
            </a:r>
          </a:p>
          <a:p>
            <a:pPr marL="1085850" lvl="2" indent="-171450">
              <a:buFont typeface="Arial" panose="020B0604020202020204" pitchFamily="34" charset="0"/>
              <a:buChar char="•"/>
            </a:pPr>
            <a:r>
              <a:rPr lang="en-US" dirty="0"/>
              <a:t>51-55: 1561/</a:t>
            </a:r>
            <a:r>
              <a:rPr lang="en-US" sz="1200" dirty="0"/>
              <a:t>6947 (0.22)</a:t>
            </a:r>
            <a:endParaRPr lang="en-US" dirty="0"/>
          </a:p>
          <a:p>
            <a:pPr marL="1085850" lvl="2" indent="-171450">
              <a:buFont typeface="Arial" panose="020B0604020202020204" pitchFamily="34" charset="0"/>
              <a:buChar char="•"/>
            </a:pPr>
            <a:r>
              <a:rPr lang="en-US" dirty="0"/>
              <a:t>56-60: 2160/</a:t>
            </a:r>
            <a:r>
              <a:rPr lang="en-US" sz="1200" dirty="0"/>
              <a:t>6947 (0.31)</a:t>
            </a:r>
            <a:endParaRPr lang="en-US" dirty="0"/>
          </a:p>
          <a:p>
            <a:pPr marL="1085850" lvl="2" indent="-171450">
              <a:buFont typeface="Arial" panose="020B0604020202020204" pitchFamily="34" charset="0"/>
              <a:buChar char="•"/>
            </a:pPr>
            <a:r>
              <a:rPr lang="en-US" dirty="0"/>
              <a:t>61-65: 1974/</a:t>
            </a:r>
            <a:r>
              <a:rPr lang="en-US" sz="1200" dirty="0"/>
              <a:t>6947 (0.28)</a:t>
            </a:r>
            <a:endParaRPr lang="en-US" dirty="0"/>
          </a:p>
          <a:p>
            <a:pPr marL="1085850" lvl="2" indent="-171450">
              <a:buFont typeface="Arial" panose="020B0604020202020204" pitchFamily="34" charset="0"/>
              <a:buChar char="•"/>
            </a:pPr>
            <a:r>
              <a:rPr lang="en-US" dirty="0"/>
              <a:t>66-70: 63/</a:t>
            </a:r>
            <a:r>
              <a:rPr lang="en-US" sz="1200" dirty="0"/>
              <a:t>6947 (0.01)</a:t>
            </a:r>
            <a:endParaRPr lang="en-US" dirty="0"/>
          </a:p>
          <a:p>
            <a:pPr marL="1085850" lvl="2" indent="-171450">
              <a:buFont typeface="Arial" panose="020B0604020202020204" pitchFamily="34" charset="0"/>
              <a:buChar char="•"/>
            </a:pPr>
            <a:r>
              <a:rPr lang="en-US" dirty="0"/>
              <a:t>71-75: 17/</a:t>
            </a:r>
            <a:r>
              <a:rPr lang="en-US" sz="1200" dirty="0"/>
              <a:t>6947 (0.0)</a:t>
            </a:r>
            <a:endParaRPr lang="en-US" dirty="0"/>
          </a:p>
          <a:p>
            <a:pPr marL="1085850" lvl="2"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CCS w/o colonoscopy: 378/7325</a:t>
            </a:r>
          </a:p>
          <a:p>
            <a:pPr marL="628650" lvl="1" indent="-171450">
              <a:buFont typeface="Arial" panose="020B0604020202020204" pitchFamily="34" charset="0"/>
              <a:buChar char="•"/>
            </a:pPr>
            <a:r>
              <a:rPr lang="en-US" dirty="0"/>
              <a:t>Gender:</a:t>
            </a:r>
          </a:p>
          <a:p>
            <a:pPr marL="1085850" lvl="2" indent="-171450">
              <a:buFont typeface="Arial" panose="020B0604020202020204" pitchFamily="34" charset="0"/>
              <a:buChar char="•"/>
            </a:pPr>
            <a:r>
              <a:rPr lang="en-US" dirty="0"/>
              <a:t>Male: 137/378 (0.36)</a:t>
            </a:r>
          </a:p>
          <a:p>
            <a:pPr marL="1085850" lvl="2" indent="-171450">
              <a:buFont typeface="Arial" panose="020B0604020202020204" pitchFamily="34" charset="0"/>
              <a:buChar char="•"/>
            </a:pPr>
            <a:r>
              <a:rPr lang="en-US" dirty="0"/>
              <a:t>Female: 241/378 (0.64)</a:t>
            </a:r>
          </a:p>
          <a:p>
            <a:pPr marL="628650" lvl="1" indent="-171450">
              <a:buFont typeface="Arial" panose="020B0604020202020204" pitchFamily="34" charset="0"/>
              <a:buChar char="•"/>
            </a:pPr>
            <a:r>
              <a:rPr lang="en-US" dirty="0"/>
              <a:t>Age Groups</a:t>
            </a:r>
          </a:p>
          <a:p>
            <a:pPr marL="1085850" lvl="2" indent="-171450">
              <a:buFont typeface="Arial" panose="020B0604020202020204" pitchFamily="34" charset="0"/>
              <a:buChar char="•"/>
            </a:pPr>
            <a:r>
              <a:rPr lang="en-US" dirty="0"/>
              <a:t>46-50: 59/378 (0.16)</a:t>
            </a:r>
          </a:p>
          <a:p>
            <a:pPr marL="1085850" lvl="2" indent="-171450">
              <a:buFont typeface="Arial" panose="020B0604020202020204" pitchFamily="34" charset="0"/>
              <a:buChar char="•"/>
            </a:pPr>
            <a:r>
              <a:rPr lang="en-US" dirty="0"/>
              <a:t>51-55: 103/378 (0.27)</a:t>
            </a:r>
          </a:p>
          <a:p>
            <a:pPr marL="1085850" lvl="2" indent="-171450">
              <a:buFont typeface="Arial" panose="020B0604020202020204" pitchFamily="34" charset="0"/>
              <a:buChar char="•"/>
            </a:pPr>
            <a:r>
              <a:rPr lang="en-US" dirty="0"/>
              <a:t>56-60: 105/378 (0.28)</a:t>
            </a:r>
          </a:p>
          <a:p>
            <a:pPr marL="1085850" lvl="2" indent="-171450">
              <a:buFont typeface="Arial" panose="020B0604020202020204" pitchFamily="34" charset="0"/>
              <a:buChar char="•"/>
            </a:pPr>
            <a:r>
              <a:rPr lang="en-US" dirty="0"/>
              <a:t>61-65: 107/378 (0.28)</a:t>
            </a:r>
          </a:p>
          <a:p>
            <a:pPr marL="1085850" lvl="2" indent="-171450">
              <a:buFont typeface="Arial" panose="020B0604020202020204" pitchFamily="34" charset="0"/>
              <a:buChar char="•"/>
            </a:pPr>
            <a:r>
              <a:rPr lang="en-US" dirty="0"/>
              <a:t>66-70: 3/378 (0.01)</a:t>
            </a:r>
          </a:p>
          <a:p>
            <a:pPr marL="1085850" lvl="2" indent="-171450">
              <a:buFont typeface="Arial" panose="020B0604020202020204" pitchFamily="34" charset="0"/>
              <a:buChar char="•"/>
            </a:pPr>
            <a:r>
              <a:rPr lang="en-US" dirty="0"/>
              <a:t>71-75: 1/378 (0.0)</a:t>
            </a:r>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1C135A-4889-CB48-A7FC-E352CB7C8864}" type="slidenum">
              <a:rPr lang="en-US" smtClean="0"/>
              <a:t>10</a:t>
            </a:fld>
            <a:endParaRPr lang="en-US"/>
          </a:p>
        </p:txBody>
      </p:sp>
    </p:spTree>
    <p:extLst>
      <p:ext uri="{BB962C8B-B14F-4D97-AF65-F5344CB8AC3E}">
        <p14:creationId xmlns:p14="http://schemas.microsoft.com/office/powerpoint/2010/main" val="108709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we are comparing the race/ethnicity and primary languages between the group that did a colonoscopy vs the group that did one of the other tests</a:t>
            </a:r>
          </a:p>
          <a:p>
            <a:pPr marL="171450" indent="-171450">
              <a:buFont typeface="Arial" panose="020B0604020202020204" pitchFamily="34" charset="0"/>
              <a:buChar char="•"/>
            </a:pPr>
            <a:r>
              <a:rPr lang="en-US" dirty="0"/>
              <a:t>And again, similar to gender and age, there seems to be no significant difference between the race/ethnicity and primary languages of people who chose to do the colonoscopy vs one of the other screening methods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CCS w/ colonoscopy: </a:t>
            </a:r>
            <a:r>
              <a:rPr lang="en-US" sz="1200" dirty="0"/>
              <a:t>6947</a:t>
            </a:r>
            <a:r>
              <a:rPr lang="en-US" dirty="0"/>
              <a:t>/7325</a:t>
            </a:r>
          </a:p>
          <a:p>
            <a:pPr marL="628650" lvl="1" indent="-171450">
              <a:buFont typeface="Arial" panose="020B0604020202020204" pitchFamily="34" charset="0"/>
              <a:buChar char="•"/>
            </a:pPr>
            <a:r>
              <a:rPr lang="en-US" dirty="0"/>
              <a:t>Race/Ethnicity</a:t>
            </a:r>
          </a:p>
          <a:p>
            <a:pPr marL="1085850" lvl="2" indent="-171450">
              <a:buFont typeface="Arial" panose="020B0604020202020204" pitchFamily="34" charset="0"/>
              <a:buChar char="•"/>
            </a:pPr>
            <a:r>
              <a:rPr lang="en-US" dirty="0"/>
              <a:t>American Indian/Alaska Native: 65/</a:t>
            </a:r>
            <a:r>
              <a:rPr lang="en-US" sz="1200" dirty="0"/>
              <a:t>6947 (0.01)</a:t>
            </a:r>
            <a:endParaRPr lang="en-US" dirty="0"/>
          </a:p>
          <a:p>
            <a:pPr marL="1085850" lvl="2" indent="-171450">
              <a:buFont typeface="Arial" panose="020B0604020202020204" pitchFamily="34" charset="0"/>
              <a:buChar char="•"/>
            </a:pPr>
            <a:r>
              <a:rPr lang="en-US" dirty="0"/>
              <a:t>Asian: 115/</a:t>
            </a:r>
            <a:r>
              <a:rPr lang="en-US" sz="1200" dirty="0"/>
              <a:t>6947 (0.02)</a:t>
            </a:r>
            <a:endParaRPr lang="en-US" dirty="0"/>
          </a:p>
          <a:p>
            <a:pPr marL="1085850" lvl="2" indent="-171450">
              <a:buFont typeface="Arial" panose="020B0604020202020204" pitchFamily="34" charset="0"/>
              <a:buChar char="•"/>
            </a:pPr>
            <a:r>
              <a:rPr lang="en-US" dirty="0"/>
              <a:t>Black/African American: 3332/</a:t>
            </a:r>
            <a:r>
              <a:rPr lang="en-US" sz="1200" dirty="0"/>
              <a:t>6947 (0.48)</a:t>
            </a:r>
            <a:endParaRPr lang="en-US" dirty="0"/>
          </a:p>
          <a:p>
            <a:pPr marL="1085850" lvl="2" indent="-171450">
              <a:buFont typeface="Arial" panose="020B0604020202020204" pitchFamily="34" charset="0"/>
              <a:buChar char="•"/>
            </a:pPr>
            <a:r>
              <a:rPr lang="en-US" dirty="0"/>
              <a:t>White: 3062/</a:t>
            </a:r>
            <a:r>
              <a:rPr lang="en-US" sz="1200" dirty="0"/>
              <a:t>6947 (0.44)</a:t>
            </a:r>
            <a:endParaRPr lang="en-US" dirty="0"/>
          </a:p>
          <a:p>
            <a:pPr marL="1085850" lvl="2" indent="-171450">
              <a:buFont typeface="Arial" panose="020B0604020202020204" pitchFamily="34" charset="0"/>
              <a:buChar char="•"/>
            </a:pPr>
            <a:r>
              <a:rPr lang="en-US" dirty="0"/>
              <a:t>Hispanic/Latino: 252/</a:t>
            </a:r>
            <a:r>
              <a:rPr lang="en-US" sz="1200" dirty="0"/>
              <a:t>6947 (0.04)</a:t>
            </a:r>
            <a:endParaRPr lang="en-US" dirty="0"/>
          </a:p>
          <a:p>
            <a:pPr marL="1085850" lvl="2" indent="-171450">
              <a:buFont typeface="Arial" panose="020B0604020202020204" pitchFamily="34" charset="0"/>
              <a:buChar char="•"/>
            </a:pPr>
            <a:r>
              <a:rPr lang="en-US" dirty="0"/>
              <a:t>Non-Hispanic/Latino: 5554/</a:t>
            </a:r>
            <a:r>
              <a:rPr lang="en-US" sz="1200" dirty="0"/>
              <a:t>6947 (0.80)</a:t>
            </a:r>
            <a:endParaRPr lang="en-US" dirty="0"/>
          </a:p>
          <a:p>
            <a:pPr marL="628650" lvl="1" indent="-171450">
              <a:buFont typeface="Arial" panose="020B0604020202020204" pitchFamily="34" charset="0"/>
              <a:buChar char="•"/>
            </a:pPr>
            <a:r>
              <a:rPr lang="en-US" dirty="0"/>
              <a:t>Primary language </a:t>
            </a:r>
          </a:p>
          <a:p>
            <a:pPr marL="1085850" lvl="2" indent="-171450">
              <a:buFont typeface="Arial" panose="020B0604020202020204" pitchFamily="34" charset="0"/>
              <a:buChar char="•"/>
            </a:pPr>
            <a:r>
              <a:rPr lang="en-US" dirty="0"/>
              <a:t>English: 6743/</a:t>
            </a:r>
            <a:r>
              <a:rPr lang="en-US" sz="1200" dirty="0"/>
              <a:t>6947 (0.97)</a:t>
            </a:r>
            <a:endParaRPr lang="en-US" dirty="0"/>
          </a:p>
          <a:p>
            <a:pPr marL="1085850" lvl="2" indent="-171450">
              <a:buFont typeface="Arial" panose="020B0604020202020204" pitchFamily="34" charset="0"/>
              <a:buChar char="•"/>
            </a:pPr>
            <a:r>
              <a:rPr lang="en-US" dirty="0"/>
              <a:t>Spanish: 131/</a:t>
            </a:r>
            <a:r>
              <a:rPr lang="en-US" sz="1200" dirty="0"/>
              <a:t>6947 (0.02)</a:t>
            </a:r>
            <a:endParaRPr lang="en-US" dirty="0"/>
          </a:p>
          <a:p>
            <a:pPr marL="1085850" lvl="2" indent="-171450">
              <a:buFont typeface="Arial" panose="020B0604020202020204" pitchFamily="34" charset="0"/>
              <a:buChar char="•"/>
            </a:pPr>
            <a:r>
              <a:rPr lang="en-US" dirty="0"/>
              <a:t>Native Hawaiian: 71/</a:t>
            </a:r>
            <a:r>
              <a:rPr lang="en-US" sz="1200" dirty="0"/>
              <a:t>6947 (0.01)</a:t>
            </a:r>
            <a:endParaRPr lang="en-US" dirty="0"/>
          </a:p>
          <a:p>
            <a:endParaRPr lang="en-US" dirty="0"/>
          </a:p>
          <a:p>
            <a:pPr marL="171450" indent="-171450">
              <a:buFont typeface="Arial" panose="020B0604020202020204" pitchFamily="34" charset="0"/>
              <a:buChar char="•"/>
            </a:pPr>
            <a:r>
              <a:rPr lang="en-US" dirty="0"/>
              <a:t>CCS w/o colonoscopy: 378/7325</a:t>
            </a:r>
          </a:p>
          <a:p>
            <a:pPr marL="628650" lvl="1" indent="-171450">
              <a:buFont typeface="Arial" panose="020B0604020202020204" pitchFamily="34" charset="0"/>
              <a:buChar char="•"/>
            </a:pPr>
            <a:r>
              <a:rPr lang="en-US" dirty="0"/>
              <a:t>Race/Ethnicity</a:t>
            </a:r>
          </a:p>
          <a:p>
            <a:pPr marL="1085850" lvl="2" indent="-171450">
              <a:buFont typeface="Arial" panose="020B0604020202020204" pitchFamily="34" charset="0"/>
              <a:buChar char="•"/>
            </a:pPr>
            <a:r>
              <a:rPr lang="en-US" dirty="0"/>
              <a:t>American Indian/Alaska Native: 8/378 (0.02)</a:t>
            </a:r>
          </a:p>
          <a:p>
            <a:pPr marL="1085850" lvl="2" indent="-171450">
              <a:buFont typeface="Arial" panose="020B0604020202020204" pitchFamily="34" charset="0"/>
              <a:buChar char="•"/>
            </a:pPr>
            <a:r>
              <a:rPr lang="en-US" dirty="0"/>
              <a:t>Asian: 3/378 (0.01)</a:t>
            </a:r>
          </a:p>
          <a:p>
            <a:pPr marL="1085850" lvl="2" indent="-171450">
              <a:buFont typeface="Arial" panose="020B0604020202020204" pitchFamily="34" charset="0"/>
              <a:buChar char="•"/>
            </a:pPr>
            <a:r>
              <a:rPr lang="en-US" dirty="0"/>
              <a:t>Black/African American: 181/378 (0.48)</a:t>
            </a:r>
          </a:p>
          <a:p>
            <a:pPr marL="1085850" lvl="2" indent="-171450">
              <a:buFont typeface="Arial" panose="020B0604020202020204" pitchFamily="34" charset="0"/>
              <a:buChar char="•"/>
            </a:pPr>
            <a:r>
              <a:rPr lang="en-US" dirty="0"/>
              <a:t>White: 161/378 (0.43)</a:t>
            </a:r>
          </a:p>
          <a:p>
            <a:pPr marL="1085850" lvl="2" indent="-171450">
              <a:buFont typeface="Arial" panose="020B0604020202020204" pitchFamily="34" charset="0"/>
              <a:buChar char="•"/>
            </a:pPr>
            <a:r>
              <a:rPr lang="en-US" dirty="0"/>
              <a:t>Hispanic/Latino: 13/378 (0.03)</a:t>
            </a:r>
          </a:p>
          <a:p>
            <a:pPr marL="1085850" lvl="2" indent="-171450">
              <a:buFont typeface="Arial" panose="020B0604020202020204" pitchFamily="34" charset="0"/>
              <a:buChar char="•"/>
            </a:pPr>
            <a:r>
              <a:rPr lang="en-US" dirty="0"/>
              <a:t>Non-Hispanic/Latino: 292/378 (0.77)</a:t>
            </a:r>
          </a:p>
          <a:p>
            <a:pPr marL="628650" lvl="1" indent="-171450">
              <a:buFont typeface="Arial" panose="020B0604020202020204" pitchFamily="34" charset="0"/>
              <a:buChar char="•"/>
            </a:pPr>
            <a:r>
              <a:rPr lang="en-US" dirty="0"/>
              <a:t>Primary language </a:t>
            </a:r>
          </a:p>
          <a:p>
            <a:pPr marL="1085850" lvl="2" indent="-171450">
              <a:buFont typeface="Arial" panose="020B0604020202020204" pitchFamily="34" charset="0"/>
              <a:buChar char="•"/>
            </a:pPr>
            <a:r>
              <a:rPr lang="en-US" dirty="0"/>
              <a:t>English: 374/378 (0.99)</a:t>
            </a:r>
          </a:p>
          <a:p>
            <a:pPr marL="1085850" lvl="2" indent="-171450">
              <a:buFont typeface="Arial" panose="020B0604020202020204" pitchFamily="34" charset="0"/>
              <a:buChar char="•"/>
            </a:pPr>
            <a:r>
              <a:rPr lang="en-US" dirty="0"/>
              <a:t>Spanish: 3/378 (0.01)</a:t>
            </a:r>
          </a:p>
          <a:p>
            <a:pPr marL="1085850" lvl="2" indent="-171450">
              <a:buFont typeface="Arial" panose="020B0604020202020204" pitchFamily="34" charset="0"/>
              <a:buChar char="•"/>
            </a:pPr>
            <a:r>
              <a:rPr lang="en-US" dirty="0"/>
              <a:t>Native Hawaiian: 1/378 (0.0)</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1C135A-4889-CB48-A7FC-E352CB7C8864}" type="slidenum">
              <a:rPr lang="en-US" smtClean="0"/>
              <a:t>11</a:t>
            </a:fld>
            <a:endParaRPr lang="en-US"/>
          </a:p>
        </p:txBody>
      </p:sp>
    </p:spTree>
    <p:extLst>
      <p:ext uri="{BB962C8B-B14F-4D97-AF65-F5344CB8AC3E}">
        <p14:creationId xmlns:p14="http://schemas.microsoft.com/office/powerpoint/2010/main" val="1109287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in summary, my study found that </a:t>
            </a:r>
            <a:r>
              <a:rPr lang="en-US" sz="1200" dirty="0"/>
              <a:t>in Louisiana in 2023:</a:t>
            </a:r>
          </a:p>
          <a:p>
            <a:pPr marL="628650" lvl="1" indent="-171450">
              <a:buFont typeface="Arial" panose="020B0604020202020204" pitchFamily="34" charset="0"/>
              <a:buChar char="•"/>
            </a:pPr>
            <a:r>
              <a:rPr lang="en-US" sz="1200" dirty="0"/>
              <a:t>Women were more likely to undergo colorectal cancer screening than men</a:t>
            </a:r>
          </a:p>
          <a:p>
            <a:pPr marL="628650" lvl="1" indent="-171450">
              <a:buFont typeface="Arial" panose="020B0604020202020204" pitchFamily="34" charset="0"/>
              <a:buChar char="•"/>
            </a:pPr>
            <a:r>
              <a:rPr lang="en-US" sz="1200" dirty="0"/>
              <a:t>Age group 45-50 had the lowest compliance rate while the age group 61-65 has the highest compliance rate</a:t>
            </a:r>
          </a:p>
          <a:p>
            <a:pPr marL="628650" lvl="1" indent="-171450">
              <a:buFont typeface="Arial" panose="020B0604020202020204" pitchFamily="34" charset="0"/>
              <a:buChar char="•"/>
            </a:pPr>
            <a:r>
              <a:rPr lang="en-US" sz="1200" dirty="0"/>
              <a:t>Hispanic and Latinos was the race with the highest rates of CCS while White was the race with the lowest rates of CCS</a:t>
            </a:r>
          </a:p>
          <a:p>
            <a:pPr marL="628650" lvl="1" indent="-171450">
              <a:buFont typeface="Arial" panose="020B0604020202020204" pitchFamily="34" charset="0"/>
              <a:buChar char="•"/>
            </a:pPr>
            <a:r>
              <a:rPr lang="en-US" sz="1200" dirty="0"/>
              <a:t>People who speak Native Hawaiian or Spanish are more likely to get colorectal cancer screening than people who spoke English </a:t>
            </a:r>
          </a:p>
          <a:p>
            <a:pPr marL="628650" lvl="1" indent="-171450">
              <a:buFont typeface="Arial" panose="020B0604020202020204" pitchFamily="34" charset="0"/>
              <a:buChar char="•"/>
            </a:pPr>
            <a:r>
              <a:rPr lang="en-US" sz="1200" dirty="0"/>
              <a:t>The majority of patients received a Colonoscopy as their screening test</a:t>
            </a:r>
          </a:p>
          <a:p>
            <a:pPr marL="628650" lvl="1" indent="-171450">
              <a:buFont typeface="Arial" panose="020B0604020202020204" pitchFamily="34" charset="0"/>
              <a:buChar char="•"/>
            </a:pPr>
            <a:r>
              <a:rPr lang="en-US" sz="1200" dirty="0"/>
              <a:t>Comparing patients who got colonoscopy vs the other tests, there was no significant difference between the individual characteristics including gender, age, race/ethnicity, and primary language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1C135A-4889-CB48-A7FC-E352CB7C8864}" type="slidenum">
              <a:rPr lang="en-US" smtClean="0"/>
              <a:t>12</a:t>
            </a:fld>
            <a:endParaRPr lang="en-US"/>
          </a:p>
        </p:txBody>
      </p:sp>
    </p:spTree>
    <p:extLst>
      <p:ext uri="{BB962C8B-B14F-4D97-AF65-F5344CB8AC3E}">
        <p14:creationId xmlns:p14="http://schemas.microsoft.com/office/powerpoint/2010/main" val="55883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some recommendations by the Community Preventive Services Task Force for colorectal cancer screening </a:t>
            </a:r>
          </a:p>
          <a:p>
            <a:pPr marL="285750" indent="-285750">
              <a:buFont typeface="Arial" panose="020B0604020202020204" pitchFamily="34" charset="0"/>
              <a:buChar char="•"/>
            </a:pPr>
            <a:r>
              <a:rPr lang="en-US" sz="1600" dirty="0"/>
              <a:t>The </a:t>
            </a:r>
            <a:r>
              <a:rPr lang="en-US" sz="1600" b="1" dirty="0"/>
              <a:t>CPSTF </a:t>
            </a:r>
            <a:r>
              <a:rPr lang="en-US" sz="1600" dirty="0"/>
              <a:t>recommends </a:t>
            </a:r>
            <a:r>
              <a:rPr lang="en-US" sz="1600" b="1" dirty="0"/>
              <a:t>multicomponent interventions</a:t>
            </a:r>
            <a:r>
              <a:rPr lang="en-US" sz="1600" dirty="0"/>
              <a:t> to increase screening for colorectal cancers </a:t>
            </a:r>
          </a:p>
          <a:p>
            <a:pPr marL="285750" indent="-285750">
              <a:buFont typeface="Arial" panose="020B0604020202020204" pitchFamily="34" charset="0"/>
              <a:buChar char="•"/>
            </a:pPr>
            <a:r>
              <a:rPr lang="en-US" sz="1600" b="0" dirty="0"/>
              <a:t>The</a:t>
            </a:r>
            <a:r>
              <a:rPr lang="en-US" sz="1600" b="1" dirty="0"/>
              <a:t> multicomponent interventions </a:t>
            </a:r>
            <a:r>
              <a:rPr lang="en-US" sz="1600" dirty="0"/>
              <a:t>consist of</a:t>
            </a:r>
            <a:r>
              <a:rPr lang="en-US" sz="1600" b="1" dirty="0"/>
              <a:t> 2 or more</a:t>
            </a:r>
            <a:r>
              <a:rPr lang="en-US" sz="1600" dirty="0"/>
              <a:t> </a:t>
            </a:r>
            <a:r>
              <a:rPr lang="en-US" sz="1600" b="1" dirty="0"/>
              <a:t>intervention</a:t>
            </a:r>
            <a:r>
              <a:rPr lang="en-US" sz="1600" dirty="0"/>
              <a:t> approaches reviewed by the CPSTF</a:t>
            </a:r>
          </a:p>
          <a:p>
            <a:pPr marL="742950" lvl="1" indent="-285750">
              <a:buFont typeface="Arial" panose="020B0604020202020204" pitchFamily="34" charset="0"/>
              <a:buChar char="•"/>
            </a:pPr>
            <a:r>
              <a:rPr lang="en-US" sz="1600" dirty="0"/>
              <a:t>Combinations may include </a:t>
            </a:r>
            <a:r>
              <a:rPr lang="en-US" sz="1600" b="1" dirty="0"/>
              <a:t>two or more interventions </a:t>
            </a:r>
            <a:r>
              <a:rPr lang="en-US" sz="1600" dirty="0"/>
              <a:t>from the following strategies:</a:t>
            </a:r>
          </a:p>
          <a:p>
            <a:pPr marL="1657350" lvl="3" indent="-285750">
              <a:buFont typeface="Arial" panose="020B0604020202020204" pitchFamily="34" charset="0"/>
              <a:buChar char="•"/>
            </a:pPr>
            <a:r>
              <a:rPr lang="en-US" sz="1600" b="1" dirty="0"/>
              <a:t>Interventions to increase community demand </a:t>
            </a:r>
            <a:r>
              <a:rPr lang="en-US" sz="1600" b="0" dirty="0"/>
              <a:t>such as through </a:t>
            </a:r>
            <a:r>
              <a:rPr lang="en-US" sz="1600" dirty="0"/>
              <a:t>client reminders, client incentives, small media, mass media, group education, and one-on-one education </a:t>
            </a:r>
          </a:p>
          <a:p>
            <a:pPr marL="1657350" lvl="3" indent="-285750">
              <a:buFont typeface="Arial" panose="020B0604020202020204" pitchFamily="34" charset="0"/>
              <a:buChar char="•"/>
            </a:pPr>
            <a:r>
              <a:rPr lang="en-US" sz="1600" b="1" dirty="0"/>
              <a:t>Interventions to increase community access </a:t>
            </a:r>
            <a:r>
              <a:rPr lang="en-US" sz="1600" b="0" dirty="0"/>
              <a:t>by</a:t>
            </a:r>
            <a:r>
              <a:rPr lang="en-US" sz="1600" b="1" dirty="0"/>
              <a:t> </a:t>
            </a:r>
            <a:r>
              <a:rPr lang="en-US" sz="1600" dirty="0"/>
              <a:t>reducing structural barriers and reducing client out-of-pocket costs</a:t>
            </a:r>
          </a:p>
          <a:p>
            <a:pPr marL="1657350" lvl="3" indent="-285750">
              <a:buFont typeface="Arial" panose="020B0604020202020204" pitchFamily="34" charset="0"/>
              <a:buChar char="•"/>
            </a:pPr>
            <a:r>
              <a:rPr lang="en-US" sz="1600" b="1" dirty="0"/>
              <a:t>Interventions to increase provider delivery of screening services </a:t>
            </a:r>
            <a:r>
              <a:rPr lang="en-US" sz="1600" b="0" dirty="0"/>
              <a:t>such as through </a:t>
            </a:r>
            <a:r>
              <a:rPr lang="en-US" sz="1600" dirty="0"/>
              <a:t>provider assessment and feedback, provider incentives, and provider reminders</a:t>
            </a:r>
            <a:endParaRPr lang="en-US" sz="1600" b="1" dirty="0"/>
          </a:p>
          <a:p>
            <a:pPr marL="1657350" lvl="3" indent="-285750">
              <a:buFont typeface="Arial" panose="020B0604020202020204" pitchFamily="34" charset="0"/>
              <a:buChar char="•"/>
            </a:pPr>
            <a:endParaRPr lang="en-US" dirty="0"/>
          </a:p>
          <a:p>
            <a:pPr marL="171450" indent="-171450">
              <a:buFont typeface="Arial" panose="020B0604020202020204" pitchFamily="34" charset="0"/>
              <a:buChar char="•"/>
            </a:pPr>
            <a:r>
              <a:rPr lang="en-US" sz="1200" dirty="0"/>
              <a:t>The </a:t>
            </a:r>
            <a:r>
              <a:rPr lang="en-US" sz="1200" b="1" dirty="0"/>
              <a:t>CPSTF</a:t>
            </a:r>
            <a:r>
              <a:rPr lang="en-US" sz="1200" dirty="0"/>
              <a:t> recommendation is based on evidence from a </a:t>
            </a:r>
            <a:r>
              <a:rPr lang="en-US" sz="1200" b="1" dirty="0"/>
              <a:t>systematic review of 88 studies </a:t>
            </a:r>
            <a:r>
              <a:rPr lang="en-US" sz="1200" dirty="0"/>
              <a:t>(search period January 2004 - November 2013)</a:t>
            </a:r>
          </a:p>
          <a:p>
            <a:pPr marL="171450" indent="-171450">
              <a:buFont typeface="Arial" panose="020B0604020202020204" pitchFamily="34" charset="0"/>
              <a:buChar char="•"/>
            </a:pPr>
            <a:r>
              <a:rPr lang="en-US" sz="1200" dirty="0"/>
              <a:t>Compared with no intervention, </a:t>
            </a:r>
            <a:r>
              <a:rPr lang="en-US" sz="1200" b="1" dirty="0"/>
              <a:t>multicomponent interventions increased colorectal cancer screening </a:t>
            </a:r>
            <a:r>
              <a:rPr lang="en-US" sz="1200" dirty="0"/>
              <a:t>by a median of </a:t>
            </a:r>
            <a:r>
              <a:rPr lang="en-US" sz="1200" b="1" dirty="0"/>
              <a:t>15.4 percentage points</a:t>
            </a: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541C135A-4889-CB48-A7FC-E352CB7C8864}" type="slidenum">
              <a:rPr lang="en-US" smtClean="0"/>
              <a:t>13</a:t>
            </a:fld>
            <a:endParaRPr lang="en-US"/>
          </a:p>
        </p:txBody>
      </p:sp>
    </p:spTree>
    <p:extLst>
      <p:ext uri="{BB962C8B-B14F-4D97-AF65-F5344CB8AC3E}">
        <p14:creationId xmlns:p14="http://schemas.microsoft.com/office/powerpoint/2010/main" val="1605178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alpha val="55000"/>
                  </a:schemeClr>
                </a:solidFill>
              </a:rPr>
              <a:t>Listed on this slide is some of the ACLA colorectal cancer screening initiatives that are currently in place which includes:</a:t>
            </a:r>
          </a:p>
          <a:p>
            <a:pPr marL="628650" lvl="1" indent="-171450">
              <a:lnSpc>
                <a:spcPct val="100000"/>
              </a:lnSpc>
              <a:spcBef>
                <a:spcPts val="0"/>
              </a:spcBef>
              <a:buFont typeface="Arial" panose="020B0604020202020204" pitchFamily="34" charset="0"/>
              <a:buChar char="•"/>
            </a:pPr>
            <a:r>
              <a:rPr lang="en-US" sz="1200" dirty="0">
                <a:solidFill>
                  <a:schemeClr val="tx1">
                    <a:alpha val="55000"/>
                  </a:schemeClr>
                </a:solidFill>
              </a:rPr>
              <a:t>ACLA participating in Taking Aim at Cancer in Louisiana</a:t>
            </a:r>
          </a:p>
          <a:p>
            <a:pPr marL="628650" lvl="1" indent="-171450">
              <a:lnSpc>
                <a:spcPct val="100000"/>
              </a:lnSpc>
              <a:spcBef>
                <a:spcPts val="0"/>
              </a:spcBef>
              <a:buFont typeface="Arial" panose="020B0604020202020204" pitchFamily="34" charset="0"/>
              <a:buChar char="•"/>
            </a:pPr>
            <a:r>
              <a:rPr lang="en-US" sz="1200" dirty="0">
                <a:solidFill>
                  <a:schemeClr val="tx1">
                    <a:alpha val="55000"/>
                  </a:schemeClr>
                </a:solidFill>
              </a:rPr>
              <a:t>Social Media Campaigns to bring awareness to colorectal cancer screening</a:t>
            </a:r>
          </a:p>
          <a:p>
            <a:pPr marL="628650" lvl="1" indent="-171450">
              <a:lnSpc>
                <a:spcPct val="100000"/>
              </a:lnSpc>
              <a:spcBef>
                <a:spcPts val="0"/>
              </a:spcBef>
              <a:buFont typeface="Arial" panose="020B0604020202020204" pitchFamily="34" charset="0"/>
              <a:buChar char="•"/>
            </a:pPr>
            <a:r>
              <a:rPr lang="en-US" sz="1200" dirty="0">
                <a:solidFill>
                  <a:schemeClr val="tx1">
                    <a:alpha val="55000"/>
                  </a:schemeClr>
                </a:solidFill>
              </a:rPr>
              <a:t>Distribution of LDH Colorectal Cancer Fact Sheet and screening infographics</a:t>
            </a:r>
          </a:p>
          <a:p>
            <a:pPr marL="628650" lvl="1" indent="-171450">
              <a:lnSpc>
                <a:spcPct val="100000"/>
              </a:lnSpc>
              <a:spcBef>
                <a:spcPts val="0"/>
              </a:spcBef>
              <a:buFont typeface="Arial" panose="020B0604020202020204" pitchFamily="34" charset="0"/>
              <a:buChar char="•"/>
            </a:pPr>
            <a:r>
              <a:rPr lang="en-US" sz="1200" dirty="0">
                <a:solidFill>
                  <a:schemeClr val="tx1">
                    <a:alpha val="55000"/>
                  </a:schemeClr>
                </a:solidFill>
              </a:rPr>
              <a:t>Faith-Based Organization Outreach and Education</a:t>
            </a:r>
          </a:p>
          <a:p>
            <a:pPr marL="628650" lvl="1" indent="-171450">
              <a:lnSpc>
                <a:spcPct val="100000"/>
              </a:lnSpc>
              <a:spcBef>
                <a:spcPts val="0"/>
              </a:spcBef>
              <a:buFont typeface="Arial" panose="020B0604020202020204" pitchFamily="34" charset="0"/>
              <a:buChar char="•"/>
            </a:pPr>
            <a:r>
              <a:rPr lang="en-US" sz="1200" dirty="0">
                <a:solidFill>
                  <a:schemeClr val="tx1">
                    <a:alpha val="55000"/>
                  </a:schemeClr>
                </a:solidFill>
              </a:rPr>
              <a:t>Cancer Screening Saves Lives event at each Wellness and Opportunity Center to promote cancer screenings </a:t>
            </a:r>
          </a:p>
          <a:p>
            <a:pPr marL="628650" lvl="1" indent="-171450">
              <a:lnSpc>
                <a:spcPct val="100000"/>
              </a:lnSpc>
              <a:spcBef>
                <a:spcPts val="0"/>
              </a:spcBef>
              <a:buFont typeface="Arial" panose="020B0604020202020204" pitchFamily="34" charset="0"/>
              <a:buChar char="•"/>
            </a:pPr>
            <a:r>
              <a:rPr lang="en-US" sz="1200" dirty="0">
                <a:solidFill>
                  <a:schemeClr val="tx1">
                    <a:alpha val="55000"/>
                  </a:schemeClr>
                </a:solidFill>
              </a:rPr>
              <a:t>And current care card members can receive $10 for completing their colorectal cancer screening</a:t>
            </a:r>
          </a:p>
          <a:p>
            <a:pPr marL="628650" lvl="1" indent="-171450">
              <a:lnSpc>
                <a:spcPct val="100000"/>
              </a:lnSpc>
              <a:spcBef>
                <a:spcPts val="0"/>
              </a:spcBef>
              <a:buFont typeface="Arial" panose="020B0604020202020204" pitchFamily="34" charset="0"/>
              <a:buChar char="•"/>
            </a:pPr>
            <a:endParaRPr lang="en-US" sz="1200" dirty="0">
              <a:solidFill>
                <a:schemeClr val="tx1">
                  <a:alpha val="55000"/>
                </a:schemeClr>
              </a:solidFill>
            </a:endParaRPr>
          </a:p>
          <a:p>
            <a:pPr marL="628650" lvl="1" indent="-171450">
              <a:lnSpc>
                <a:spcPct val="100000"/>
              </a:lnSpc>
              <a:spcBef>
                <a:spcPts val="0"/>
              </a:spcBef>
              <a:buFont typeface="Arial" panose="020B0604020202020204" pitchFamily="34" charset="0"/>
              <a:buChar char="•"/>
            </a:pPr>
            <a:endParaRPr lang="en-US" sz="1200" dirty="0">
              <a:solidFill>
                <a:schemeClr val="tx1">
                  <a:alpha val="55000"/>
                </a:schemeClr>
              </a:solidFill>
            </a:endParaRPr>
          </a:p>
          <a:p>
            <a:pPr marL="628650" lvl="1" indent="-171450">
              <a:lnSpc>
                <a:spcPct val="100000"/>
              </a:lnSpc>
              <a:spcBef>
                <a:spcPts val="0"/>
              </a:spcBef>
              <a:buFont typeface="Arial" panose="020B0604020202020204" pitchFamily="34" charset="0"/>
              <a:buChar char="•"/>
            </a:pPr>
            <a:endParaRPr lang="en-US" sz="1200" dirty="0">
              <a:solidFill>
                <a:schemeClr val="tx1">
                  <a:alpha val="5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alpha val="5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alpha val="55000"/>
                  </a:schemeClr>
                </a:solidFill>
              </a:rPr>
              <a:t>Women's Health and Wellness Event on June 29,2023 at New Orleans Health and Wellness Center, included education on colorectal cancer screenings</a:t>
            </a:r>
          </a:p>
          <a:p>
            <a:pPr marL="171450" indent="-171450">
              <a:buFont typeface="Arial" panose="020B0604020202020204" pitchFamily="34" charset="0"/>
              <a:buChar char="•"/>
            </a:pPr>
            <a:r>
              <a:rPr lang="en-US" sz="1200" dirty="0">
                <a:solidFill>
                  <a:schemeClr val="tx1">
                    <a:alpha val="55000"/>
                  </a:schemeClr>
                </a:solidFill>
              </a:rPr>
              <a:t>Outreach to church communities in Region 5 for COL screening presentation; outreach and presentation to all Faith Based Organization that will allow presentation</a:t>
            </a:r>
          </a:p>
          <a:p>
            <a:pPr marL="628650" lvl="1" indent="-171450">
              <a:buFont typeface="Arial" panose="020B0604020202020204" pitchFamily="34" charset="0"/>
              <a:buChar char="•"/>
            </a:pPr>
            <a:r>
              <a:rPr lang="en-US" sz="1200" dirty="0">
                <a:solidFill>
                  <a:schemeClr val="tx1">
                    <a:alpha val="55000"/>
                  </a:schemeClr>
                </a:solidFill>
              </a:rPr>
              <a:t>Presented to Greenfield Baptist Church in Hammond Louisiana on 11/21/2023 to 70 attendees</a:t>
            </a:r>
          </a:p>
          <a:p>
            <a:endParaRPr lang="en-US" dirty="0"/>
          </a:p>
          <a:p>
            <a:endParaRPr lang="en-US" dirty="0"/>
          </a:p>
        </p:txBody>
      </p:sp>
      <p:sp>
        <p:nvSpPr>
          <p:cNvPr id="4" name="Slide Number Placeholder 3"/>
          <p:cNvSpPr>
            <a:spLocks noGrp="1"/>
          </p:cNvSpPr>
          <p:nvPr>
            <p:ph type="sldNum" sz="quarter" idx="5"/>
          </p:nvPr>
        </p:nvSpPr>
        <p:spPr/>
        <p:txBody>
          <a:bodyPr/>
          <a:lstStyle/>
          <a:p>
            <a:fld id="{541C135A-4889-CB48-A7FC-E352CB7C8864}" type="slidenum">
              <a:rPr lang="en-US" smtClean="0"/>
              <a:t>14</a:t>
            </a:fld>
            <a:endParaRPr lang="en-US"/>
          </a:p>
        </p:txBody>
      </p:sp>
    </p:spTree>
    <p:extLst>
      <p:ext uri="{BB962C8B-B14F-4D97-AF65-F5344CB8AC3E}">
        <p14:creationId xmlns:p14="http://schemas.microsoft.com/office/powerpoint/2010/main" val="2201595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Lastly, here are some of my recommendations to improve colorectal cancer screening rates in Louisiana which includes: </a:t>
            </a:r>
          </a:p>
          <a:p>
            <a:pPr marL="628650" lvl="1" indent="-171450">
              <a:buFont typeface="Arial" panose="020B0604020202020204" pitchFamily="34" charset="0"/>
              <a:buChar char="•"/>
            </a:pPr>
            <a:r>
              <a:rPr lang="en-US" sz="1200" b="0" i="0" u="none" strike="noStrike" dirty="0">
                <a:effectLst/>
                <a:highlight>
                  <a:srgbClr val="FFFFFF"/>
                </a:highlight>
                <a:latin typeface="Söhne"/>
              </a:rPr>
              <a:t>Develop public awareness campaigns to emphasize the importance of colorectal cancer screening for both men and women, with tailored messaging to encourage screening among age group 45-50 years old</a:t>
            </a:r>
          </a:p>
          <a:p>
            <a:pPr marL="628650" lvl="1" indent="-171450">
              <a:buFont typeface="Arial" panose="020B0604020202020204" pitchFamily="34" charset="0"/>
              <a:buChar char="•"/>
            </a:pPr>
            <a:r>
              <a:rPr lang="en-US" sz="1200" dirty="0"/>
              <a:t>Collaborate with community organizations serving populations with lower screening rates</a:t>
            </a:r>
          </a:p>
          <a:p>
            <a:pPr marL="628650" lvl="1" indent="-171450">
              <a:buFont typeface="Arial" panose="020B0604020202020204" pitchFamily="34" charset="0"/>
              <a:buChar char="•"/>
            </a:pPr>
            <a:r>
              <a:rPr lang="en-US" sz="1200" dirty="0"/>
              <a:t>Utilize mobile screening units to bring colorectal cancer screening services directly to underserved communities</a:t>
            </a:r>
          </a:p>
          <a:p>
            <a:pPr marL="628650" lvl="1" indent="-171450">
              <a:buFont typeface="Arial" panose="020B0604020202020204" pitchFamily="34" charset="0"/>
              <a:buChar char="•"/>
            </a:pPr>
            <a:r>
              <a:rPr lang="en-US" sz="1200" dirty="0"/>
              <a:t>Work with healthcare facilities across Louisiana to implement quality improvement initiatives aimed at increasing colorectal cancer screening rates and improving the overall quality of screening services.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1C135A-4889-CB48-A7FC-E352CB7C8864}" type="slidenum">
              <a:rPr lang="en-US" smtClean="0"/>
              <a:t>15</a:t>
            </a:fld>
            <a:endParaRPr lang="en-US"/>
          </a:p>
        </p:txBody>
      </p:sp>
    </p:spTree>
    <p:extLst>
      <p:ext uri="{BB962C8B-B14F-4D97-AF65-F5344CB8AC3E}">
        <p14:creationId xmlns:p14="http://schemas.microsoft.com/office/powerpoint/2010/main" val="284634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C135A-4889-CB48-A7FC-E352CB7C8864}" type="slidenum">
              <a:rPr lang="en-US" smtClean="0"/>
              <a:t>16</a:t>
            </a:fld>
            <a:endParaRPr lang="en-US"/>
          </a:p>
        </p:txBody>
      </p:sp>
    </p:spTree>
    <p:extLst>
      <p:ext uri="{BB962C8B-B14F-4D97-AF65-F5344CB8AC3E}">
        <p14:creationId xmlns:p14="http://schemas.microsoft.com/office/powerpoint/2010/main" val="4198854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C135A-4889-CB48-A7FC-E352CB7C8864}" type="slidenum">
              <a:rPr lang="en-US" smtClean="0"/>
              <a:t>17</a:t>
            </a:fld>
            <a:endParaRPr lang="en-US"/>
          </a:p>
        </p:txBody>
      </p:sp>
    </p:spTree>
    <p:extLst>
      <p:ext uri="{BB962C8B-B14F-4D97-AF65-F5344CB8AC3E}">
        <p14:creationId xmlns:p14="http://schemas.microsoft.com/office/powerpoint/2010/main" val="103947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solidFill>
                  <a:schemeClr val="tx1">
                    <a:alpha val="55000"/>
                  </a:schemeClr>
                </a:solidFill>
              </a:rPr>
              <a:t>So here is a little refresher of the findings from my previous project looking at the correlation between geography and colorectal cancer screening rates in Louisiana in 2023 </a:t>
            </a:r>
          </a:p>
          <a:p>
            <a:pPr marL="285750" indent="-285750">
              <a:buFont typeface="Arial" panose="020B0604020202020204" pitchFamily="34" charset="0"/>
              <a:buChar char="•"/>
            </a:pPr>
            <a:r>
              <a:rPr lang="en-US" sz="1600" dirty="0">
                <a:solidFill>
                  <a:schemeClr val="tx1">
                    <a:alpha val="55000"/>
                  </a:schemeClr>
                </a:solidFill>
              </a:rPr>
              <a:t>Colorectal cancer screening rate in urban vs rural Louisiana in 2023 were the same (at 44%)</a:t>
            </a:r>
          </a:p>
          <a:p>
            <a:pPr marL="285750" indent="-285750">
              <a:buFont typeface="Arial" panose="020B0604020202020204" pitchFamily="34" charset="0"/>
              <a:buChar char="•"/>
            </a:pPr>
            <a:r>
              <a:rPr lang="en-US" sz="1600" dirty="0">
                <a:solidFill>
                  <a:schemeClr val="tx1">
                    <a:alpha val="55000"/>
                  </a:schemeClr>
                </a:solidFill>
              </a:rPr>
              <a:t>CCS rates across different regions in Louisiana varied, with </a:t>
            </a:r>
          </a:p>
          <a:p>
            <a:pPr marL="742950" lvl="1" indent="-285750">
              <a:buFont typeface="Arial" panose="020B0604020202020204" pitchFamily="34" charset="0"/>
              <a:buChar char="•"/>
            </a:pPr>
            <a:r>
              <a:rPr lang="en-US" sz="1600" dirty="0">
                <a:solidFill>
                  <a:schemeClr val="tx1">
                    <a:alpha val="55000"/>
                  </a:schemeClr>
                </a:solidFill>
              </a:rPr>
              <a:t>region 1 and 3 having the highest rates</a:t>
            </a:r>
          </a:p>
          <a:p>
            <a:pPr marL="742950" lvl="1" indent="-285750">
              <a:buFont typeface="Arial" panose="020B0604020202020204" pitchFamily="34" charset="0"/>
              <a:buChar char="•"/>
            </a:pPr>
            <a:r>
              <a:rPr lang="en-US" sz="1600" dirty="0">
                <a:solidFill>
                  <a:schemeClr val="tx1">
                    <a:alpha val="55000"/>
                  </a:schemeClr>
                </a:solidFill>
              </a:rPr>
              <a:t>while region 6 and 8 had the lowest rates</a:t>
            </a:r>
          </a:p>
          <a:p>
            <a:pPr marL="285750" indent="-285750">
              <a:buFont typeface="Arial" panose="020B0604020202020204" pitchFamily="34" charset="0"/>
              <a:buChar char="•"/>
            </a:pPr>
            <a:r>
              <a:rPr lang="en-US" sz="1600" dirty="0">
                <a:solidFill>
                  <a:schemeClr val="tx1">
                    <a:alpha val="55000"/>
                  </a:schemeClr>
                </a:solidFill>
              </a:rPr>
              <a:t>The parishes with highest screening rates were:  </a:t>
            </a:r>
          </a:p>
          <a:p>
            <a:pPr marL="742950" lvl="1" indent="-285750">
              <a:buFont typeface="Arial" panose="020B0604020202020204" pitchFamily="34" charset="0"/>
              <a:buChar char="•"/>
            </a:pPr>
            <a:r>
              <a:rPr lang="en-US" sz="1600" dirty="0">
                <a:solidFill>
                  <a:schemeClr val="tx1">
                    <a:alpha val="55000"/>
                  </a:schemeClr>
                </a:solidFill>
              </a:rPr>
              <a:t>Saint Charles </a:t>
            </a:r>
          </a:p>
          <a:p>
            <a:pPr marL="742950" lvl="1" indent="-285750">
              <a:buFont typeface="Arial" panose="020B0604020202020204" pitchFamily="34" charset="0"/>
              <a:buChar char="•"/>
            </a:pPr>
            <a:r>
              <a:rPr lang="en-US" sz="1600" dirty="0">
                <a:solidFill>
                  <a:schemeClr val="tx1">
                    <a:alpha val="55000"/>
                  </a:schemeClr>
                </a:solidFill>
              </a:rPr>
              <a:t>Saint James</a:t>
            </a:r>
          </a:p>
          <a:p>
            <a:pPr marL="742950" lvl="1" indent="-285750">
              <a:buFont typeface="Arial" panose="020B0604020202020204" pitchFamily="34" charset="0"/>
              <a:buChar char="•"/>
            </a:pPr>
            <a:r>
              <a:rPr lang="en-US" sz="1600" dirty="0">
                <a:solidFill>
                  <a:schemeClr val="tx1">
                    <a:alpha val="55000"/>
                  </a:schemeClr>
                </a:solidFill>
              </a:rPr>
              <a:t>De Soto</a:t>
            </a:r>
          </a:p>
          <a:p>
            <a:pPr marL="742950" lvl="1" indent="-285750">
              <a:buFont typeface="Arial" panose="020B0604020202020204" pitchFamily="34" charset="0"/>
              <a:buChar char="•"/>
            </a:pPr>
            <a:r>
              <a:rPr lang="en-US" sz="1600" dirty="0">
                <a:solidFill>
                  <a:schemeClr val="tx1">
                    <a:alpha val="55000"/>
                  </a:schemeClr>
                </a:solidFill>
              </a:rPr>
              <a:t>Saint Landry</a:t>
            </a:r>
          </a:p>
          <a:p>
            <a:pPr marL="742950" lvl="1" indent="-285750">
              <a:buFont typeface="Arial" panose="020B0604020202020204" pitchFamily="34" charset="0"/>
              <a:buChar char="•"/>
            </a:pPr>
            <a:r>
              <a:rPr lang="en-US" sz="1600" dirty="0">
                <a:solidFill>
                  <a:schemeClr val="tx1">
                    <a:alpha val="55000"/>
                  </a:schemeClr>
                </a:solidFill>
              </a:rPr>
              <a:t>Acadia</a:t>
            </a:r>
          </a:p>
          <a:p>
            <a:pPr marL="285750" indent="-285750">
              <a:buFont typeface="Arial" panose="020B0604020202020204" pitchFamily="34" charset="0"/>
              <a:buChar char="•"/>
            </a:pPr>
            <a:r>
              <a:rPr lang="en-US" sz="1600" dirty="0">
                <a:solidFill>
                  <a:schemeClr val="tx1">
                    <a:alpha val="55000"/>
                  </a:schemeClr>
                </a:solidFill>
              </a:rPr>
              <a:t>While the parishes with lowest screening rates were Allen and Madison</a:t>
            </a:r>
          </a:p>
          <a:p>
            <a:pPr marL="285750" indent="-285750">
              <a:buFont typeface="Arial" panose="020B0604020202020204" pitchFamily="34" charset="0"/>
              <a:buChar char="•"/>
            </a:pPr>
            <a:r>
              <a:rPr lang="en-US" sz="1600" dirty="0">
                <a:solidFill>
                  <a:schemeClr val="tx1">
                    <a:alpha val="55000"/>
                  </a:schemeClr>
                </a:solidFill>
              </a:rPr>
              <a:t>People in rural areas were more likely to have visited their PCP in 2023 than people in urban areas 	</a:t>
            </a:r>
          </a:p>
          <a:p>
            <a:pPr marL="285750" indent="-285750">
              <a:buFont typeface="Arial" panose="020B0604020202020204" pitchFamily="34" charset="0"/>
              <a:buChar char="•"/>
            </a:pPr>
            <a:r>
              <a:rPr lang="en-US" sz="1600" dirty="0">
                <a:solidFill>
                  <a:schemeClr val="tx1">
                    <a:alpha val="55000"/>
                  </a:schemeClr>
                </a:solidFill>
              </a:rPr>
              <a:t>And though there seems to be no disparity in colorectal cancer screening between the rural vs urban areas, access to primary care providers appears to positively influence colorectal cancer screening rates</a:t>
            </a:r>
          </a:p>
        </p:txBody>
      </p:sp>
      <p:sp>
        <p:nvSpPr>
          <p:cNvPr id="4" name="Slide Number Placeholder 3"/>
          <p:cNvSpPr>
            <a:spLocks noGrp="1"/>
          </p:cNvSpPr>
          <p:nvPr>
            <p:ph type="sldNum" sz="quarter" idx="5"/>
          </p:nvPr>
        </p:nvSpPr>
        <p:spPr/>
        <p:txBody>
          <a:bodyPr/>
          <a:lstStyle/>
          <a:p>
            <a:fld id="{541C135A-4889-CB48-A7FC-E352CB7C8864}" type="slidenum">
              <a:rPr lang="en-US" smtClean="0"/>
              <a:t>2</a:t>
            </a:fld>
            <a:endParaRPr lang="en-US"/>
          </a:p>
        </p:txBody>
      </p:sp>
    </p:spTree>
    <p:extLst>
      <p:ext uri="{BB962C8B-B14F-4D97-AF65-F5344CB8AC3E}">
        <p14:creationId xmlns:p14="http://schemas.microsoft.com/office/powerpoint/2010/main" val="286071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dirty="0">
                <a:solidFill>
                  <a:schemeClr val="tx1">
                    <a:alpha val="55000"/>
                  </a:schemeClr>
                </a:solidFill>
                <a:effectLst/>
                <a:highlight>
                  <a:srgbClr val="FFFFFF"/>
                </a:highlight>
                <a:latin typeface="Söhne"/>
              </a:rPr>
              <a:t>So, for a little background, colorectal cancer is 2nd greatest cause of cancer-related death in the United States</a:t>
            </a:r>
          </a:p>
          <a:p>
            <a:pPr marL="171450" indent="-171450">
              <a:buFont typeface="Arial" panose="020B0604020202020204" pitchFamily="34" charset="0"/>
              <a:buChar char="•"/>
            </a:pPr>
            <a:r>
              <a:rPr lang="en-US" sz="1200" dirty="0">
                <a:solidFill>
                  <a:schemeClr val="tx1">
                    <a:alpha val="55000"/>
                  </a:schemeClr>
                </a:solidFill>
                <a:highlight>
                  <a:srgbClr val="FFFFFF"/>
                </a:highlight>
                <a:latin typeface="Söhne"/>
              </a:rPr>
              <a:t>Colorectal cancer screening can identify precancerous polyps, leading to prompt removal, and thereby potentially preventing the cancer from developing</a:t>
            </a:r>
          </a:p>
          <a:p>
            <a:pPr marL="171450" indent="-171450">
              <a:buFont typeface="Arial" panose="020B0604020202020204" pitchFamily="34" charset="0"/>
              <a:buChar char="•"/>
            </a:pPr>
            <a:r>
              <a:rPr lang="en-US" sz="1200" dirty="0">
                <a:solidFill>
                  <a:schemeClr val="tx1">
                    <a:alpha val="55000"/>
                  </a:schemeClr>
                </a:solidFill>
              </a:rPr>
              <a:t>The incidence and mortality rates of CRC have been declining in the United States, likely due to an increase in screening</a:t>
            </a:r>
          </a:p>
        </p:txBody>
      </p:sp>
      <p:sp>
        <p:nvSpPr>
          <p:cNvPr id="4" name="Slide Number Placeholder 3"/>
          <p:cNvSpPr>
            <a:spLocks noGrp="1"/>
          </p:cNvSpPr>
          <p:nvPr>
            <p:ph type="sldNum" sz="quarter" idx="5"/>
          </p:nvPr>
        </p:nvSpPr>
        <p:spPr/>
        <p:txBody>
          <a:bodyPr/>
          <a:lstStyle/>
          <a:p>
            <a:fld id="{541C135A-4889-CB48-A7FC-E352CB7C8864}" type="slidenum">
              <a:rPr lang="en-US" smtClean="0"/>
              <a:t>3</a:t>
            </a:fld>
            <a:endParaRPr lang="en-US"/>
          </a:p>
        </p:txBody>
      </p:sp>
    </p:spTree>
    <p:extLst>
      <p:ext uri="{BB962C8B-B14F-4D97-AF65-F5344CB8AC3E}">
        <p14:creationId xmlns:p14="http://schemas.microsoft.com/office/powerpoint/2010/main" val="276101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many ways to screen for colorectal cancer with either stool based or visual testing </a:t>
            </a:r>
          </a:p>
          <a:p>
            <a:pPr marL="628650" lvl="1" indent="-171450">
              <a:buFont typeface="Arial" panose="020B0604020202020204" pitchFamily="34" charset="0"/>
              <a:buChar char="•"/>
            </a:pPr>
            <a:r>
              <a:rPr lang="en-US" b="1" dirty="0"/>
              <a:t>Stool based tests includes:</a:t>
            </a:r>
          </a:p>
          <a:p>
            <a:pPr marL="1085850" lvl="2" indent="-171450">
              <a:buFont typeface="Arial" panose="020B0604020202020204" pitchFamily="34" charset="0"/>
              <a:buChar char="•"/>
            </a:pPr>
            <a:r>
              <a:rPr lang="en-US" sz="1200" b="0" dirty="0">
                <a:solidFill>
                  <a:schemeClr val="accent6">
                    <a:lumMod val="75000"/>
                    <a:alpha val="55000"/>
                  </a:schemeClr>
                </a:solidFill>
              </a:rPr>
              <a:t>fecal immunochemical test (repeat every year)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6">
                    <a:lumMod val="75000"/>
                    <a:alpha val="55000"/>
                  </a:schemeClr>
                </a:solidFill>
              </a:rPr>
              <a:t>fecal occult blood test (repeat every year)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alpha val="55000"/>
                  </a:schemeClr>
                </a:solidFill>
              </a:rPr>
              <a:t>stool </a:t>
            </a:r>
            <a:r>
              <a:rPr lang="en-US" sz="1200" b="0" dirty="0">
                <a:solidFill>
                  <a:schemeClr val="accent6">
                    <a:lumMod val="75000"/>
                    <a:alpha val="55000"/>
                  </a:schemeClr>
                </a:solidFill>
              </a:rPr>
              <a:t>DNA test (repeat every 3 years)</a:t>
            </a:r>
            <a:endParaRPr lang="en-US" b="1" dirty="0"/>
          </a:p>
          <a:p>
            <a:pPr marL="628650" lvl="1" indent="-171450">
              <a:buFont typeface="Arial" panose="020B0604020202020204" pitchFamily="34" charset="0"/>
              <a:buChar char="•"/>
            </a:pPr>
            <a:r>
              <a:rPr lang="en-US" sz="1200" b="1" dirty="0">
                <a:solidFill>
                  <a:schemeClr val="accent6">
                    <a:lumMod val="75000"/>
                    <a:alpha val="55000"/>
                  </a:schemeClr>
                </a:solidFill>
              </a:rPr>
              <a:t>Visual tests includes: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5">
                    <a:lumMod val="75000"/>
                    <a:alpha val="55000"/>
                  </a:schemeClr>
                </a:solidFill>
              </a:rPr>
              <a:t>Colonoscopy</a:t>
            </a:r>
            <a:r>
              <a:rPr lang="en-US" sz="1200" b="0" dirty="0">
                <a:solidFill>
                  <a:schemeClr val="tx1">
                    <a:alpha val="55000"/>
                  </a:schemeClr>
                </a:solidFill>
              </a:rPr>
              <a:t> </a:t>
            </a:r>
            <a:r>
              <a:rPr lang="en-US" sz="1200" b="0" dirty="0">
                <a:solidFill>
                  <a:schemeClr val="accent6">
                    <a:lumMod val="75000"/>
                    <a:alpha val="55000"/>
                  </a:schemeClr>
                </a:solidFill>
              </a:rPr>
              <a:t>(repeat every 10 years)</a:t>
            </a:r>
            <a:endParaRPr lang="en-US" sz="1200" b="0" dirty="0">
              <a:solidFill>
                <a:schemeClr val="accent5">
                  <a:lumMod val="75000"/>
                  <a:alpha val="55000"/>
                </a:schemeClr>
              </a:solidFill>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5">
                    <a:lumMod val="75000"/>
                    <a:alpha val="55000"/>
                  </a:schemeClr>
                </a:solidFill>
              </a:rPr>
              <a:t>Flexible Sigmoidoscopy</a:t>
            </a:r>
            <a:r>
              <a:rPr lang="en-US" sz="1200" b="0" dirty="0">
                <a:solidFill>
                  <a:schemeClr val="tx1">
                    <a:alpha val="55000"/>
                  </a:schemeClr>
                </a:solidFill>
              </a:rPr>
              <a:t> </a:t>
            </a:r>
            <a:r>
              <a:rPr lang="en-US" sz="1200" b="0" dirty="0">
                <a:solidFill>
                  <a:schemeClr val="accent6">
                    <a:lumMod val="75000"/>
                    <a:alpha val="55000"/>
                  </a:schemeClr>
                </a:solidFill>
              </a:rPr>
              <a:t>(repeat every 5 years)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5">
                    <a:lumMod val="75000"/>
                    <a:alpha val="55000"/>
                  </a:schemeClr>
                </a:solidFill>
              </a:rPr>
              <a:t>CT colonography </a:t>
            </a:r>
            <a:r>
              <a:rPr lang="en-US" sz="1200" b="0" dirty="0">
                <a:solidFill>
                  <a:schemeClr val="accent6">
                    <a:lumMod val="75000"/>
                    <a:alpha val="55000"/>
                  </a:schemeClr>
                </a:solidFill>
              </a:rPr>
              <a:t>(repeat every 5 years)</a:t>
            </a:r>
          </a:p>
          <a:p>
            <a:pPr marL="1085850" lvl="2"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541C135A-4889-CB48-A7FC-E352CB7C8864}" type="slidenum">
              <a:rPr lang="en-US" smtClean="0"/>
              <a:t>4</a:t>
            </a:fld>
            <a:endParaRPr lang="en-US"/>
          </a:p>
        </p:txBody>
      </p:sp>
    </p:spTree>
    <p:extLst>
      <p:ext uri="{BB962C8B-B14F-4D97-AF65-F5344CB8AC3E}">
        <p14:creationId xmlns:p14="http://schemas.microsoft.com/office/powerpoint/2010/main" val="1408466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when looking at gender and it’s correlation to CCS rates in 2023 in Louisiana, males had a lower compliance rate for colorectal cancer screening (at 43%) while females had a 50% compliance rate</a:t>
            </a:r>
          </a:p>
        </p:txBody>
      </p:sp>
      <p:sp>
        <p:nvSpPr>
          <p:cNvPr id="4" name="Slide Number Placeholder 3"/>
          <p:cNvSpPr>
            <a:spLocks noGrp="1"/>
          </p:cNvSpPr>
          <p:nvPr>
            <p:ph type="sldNum" sz="quarter" idx="5"/>
          </p:nvPr>
        </p:nvSpPr>
        <p:spPr/>
        <p:txBody>
          <a:bodyPr/>
          <a:lstStyle/>
          <a:p>
            <a:fld id="{541C135A-4889-CB48-A7FC-E352CB7C8864}" type="slidenum">
              <a:rPr lang="en-US" smtClean="0"/>
              <a:t>5</a:t>
            </a:fld>
            <a:endParaRPr lang="en-US"/>
          </a:p>
        </p:txBody>
      </p:sp>
    </p:spTree>
    <p:extLst>
      <p:ext uri="{BB962C8B-B14F-4D97-AF65-F5344CB8AC3E}">
        <p14:creationId xmlns:p14="http://schemas.microsoft.com/office/powerpoint/2010/main" val="246452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the break down of the CCS rates in each age group</a:t>
            </a:r>
          </a:p>
          <a:p>
            <a:pPr marL="171450" indent="-171450">
              <a:buFont typeface="Arial" panose="020B0604020202020204" pitchFamily="34" charset="0"/>
              <a:buChar char="•"/>
            </a:pPr>
            <a:r>
              <a:rPr lang="en-US" dirty="0"/>
              <a:t>People ages 46-50 years old had the lowest screening rates at 32.6%</a:t>
            </a:r>
          </a:p>
          <a:p>
            <a:pPr marL="171450" indent="-171450">
              <a:buFont typeface="Arial" panose="020B0604020202020204" pitchFamily="34" charset="0"/>
              <a:buChar char="•"/>
            </a:pPr>
            <a:r>
              <a:rPr lang="en-US" dirty="0"/>
              <a:t>While people ages 61-65 years old had the highest screening rates at 57.1% </a:t>
            </a:r>
          </a:p>
          <a:p>
            <a:pPr marL="171450" indent="-171450">
              <a:buFont typeface="Arial" panose="020B0604020202020204" pitchFamily="34" charset="0"/>
              <a:buChar char="•"/>
            </a:pPr>
            <a:r>
              <a:rPr lang="en-US" dirty="0"/>
              <a:t>To note, age group 71-75 may be not be representative of the entire group because of the small sample size</a:t>
            </a:r>
          </a:p>
        </p:txBody>
      </p:sp>
      <p:sp>
        <p:nvSpPr>
          <p:cNvPr id="4" name="Slide Number Placeholder 3"/>
          <p:cNvSpPr>
            <a:spLocks noGrp="1"/>
          </p:cNvSpPr>
          <p:nvPr>
            <p:ph type="sldNum" sz="quarter" idx="5"/>
          </p:nvPr>
        </p:nvSpPr>
        <p:spPr/>
        <p:txBody>
          <a:bodyPr/>
          <a:lstStyle/>
          <a:p>
            <a:fld id="{541C135A-4889-CB48-A7FC-E352CB7C8864}" type="slidenum">
              <a:rPr lang="en-US" smtClean="0"/>
              <a:t>6</a:t>
            </a:fld>
            <a:endParaRPr lang="en-US"/>
          </a:p>
        </p:txBody>
      </p:sp>
    </p:spTree>
    <p:extLst>
      <p:ext uri="{BB962C8B-B14F-4D97-AF65-F5344CB8AC3E}">
        <p14:creationId xmlns:p14="http://schemas.microsoft.com/office/powerpoint/2010/main" val="28603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is looking at CCS rates in terms of race/ethnicity</a:t>
            </a:r>
          </a:p>
          <a:p>
            <a:pPr marL="171450" indent="-171450">
              <a:buFont typeface="Arial" panose="020B0604020202020204" pitchFamily="34" charset="0"/>
              <a:buChar char="•"/>
            </a:pPr>
            <a:r>
              <a:rPr lang="en-US" dirty="0"/>
              <a:t>Not every race/ethnicity is represented on this slide – those with less than 50 people were excluded</a:t>
            </a:r>
          </a:p>
          <a:p>
            <a:pPr marL="171450" indent="-171450">
              <a:buFont typeface="Arial" panose="020B0604020202020204" pitchFamily="34" charset="0"/>
              <a:buChar char="•"/>
            </a:pPr>
            <a:r>
              <a:rPr lang="en-US" dirty="0"/>
              <a:t>Hispanic and Latinos had the highest compliance rates for CCS at 55.9% while white people had the lowest compliance rates at 47.1% </a:t>
            </a:r>
          </a:p>
        </p:txBody>
      </p:sp>
      <p:sp>
        <p:nvSpPr>
          <p:cNvPr id="4" name="Slide Number Placeholder 3"/>
          <p:cNvSpPr>
            <a:spLocks noGrp="1"/>
          </p:cNvSpPr>
          <p:nvPr>
            <p:ph type="sldNum" sz="quarter" idx="5"/>
          </p:nvPr>
        </p:nvSpPr>
        <p:spPr/>
        <p:txBody>
          <a:bodyPr/>
          <a:lstStyle/>
          <a:p>
            <a:fld id="{541C135A-4889-CB48-A7FC-E352CB7C8864}" type="slidenum">
              <a:rPr lang="en-US" smtClean="0"/>
              <a:t>7</a:t>
            </a:fld>
            <a:endParaRPr lang="en-US"/>
          </a:p>
        </p:txBody>
      </p:sp>
    </p:spTree>
    <p:extLst>
      <p:ext uri="{BB962C8B-B14F-4D97-AF65-F5344CB8AC3E}">
        <p14:creationId xmlns:p14="http://schemas.microsoft.com/office/powerpoint/2010/main" val="7773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we are looking at the primary languages spoken by the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every language is represented on this slide – those with less than 50 people were excluded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Interestingly, Native Hawaiian and Spanish speaking patients had a greater compliance rate for colorectal cancer screening (both at around 58%) than English speaking patients (which had a rate of 47%)</a:t>
            </a:r>
          </a:p>
        </p:txBody>
      </p:sp>
      <p:sp>
        <p:nvSpPr>
          <p:cNvPr id="4" name="Slide Number Placeholder 3"/>
          <p:cNvSpPr>
            <a:spLocks noGrp="1"/>
          </p:cNvSpPr>
          <p:nvPr>
            <p:ph type="sldNum" sz="quarter" idx="5"/>
          </p:nvPr>
        </p:nvSpPr>
        <p:spPr/>
        <p:txBody>
          <a:bodyPr/>
          <a:lstStyle/>
          <a:p>
            <a:fld id="{541C135A-4889-CB48-A7FC-E352CB7C8864}" type="slidenum">
              <a:rPr lang="en-US" smtClean="0"/>
              <a:t>8</a:t>
            </a:fld>
            <a:endParaRPr lang="en-US"/>
          </a:p>
        </p:txBody>
      </p:sp>
    </p:spTree>
    <p:extLst>
      <p:ext uri="{BB962C8B-B14F-4D97-AF65-F5344CB8AC3E}">
        <p14:creationId xmlns:p14="http://schemas.microsoft.com/office/powerpoint/2010/main" val="260311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looking at what type of screening patients underwent, an overwhelming majority (94.8%) had a colonoscopy </a:t>
            </a:r>
          </a:p>
          <a:p>
            <a:pPr marL="171450" indent="-171450">
              <a:buFont typeface="Arial" panose="020B0604020202020204" pitchFamily="34" charset="0"/>
              <a:buChar char="•"/>
            </a:pPr>
            <a:r>
              <a:rPr lang="en-US" dirty="0"/>
              <a:t>While only 5.2% of the patients had either a fecal occult blood test, sigmoidoscopy, or a CT colonography </a:t>
            </a:r>
          </a:p>
        </p:txBody>
      </p:sp>
      <p:sp>
        <p:nvSpPr>
          <p:cNvPr id="4" name="Slide Number Placeholder 3"/>
          <p:cNvSpPr>
            <a:spLocks noGrp="1"/>
          </p:cNvSpPr>
          <p:nvPr>
            <p:ph type="sldNum" sz="quarter" idx="5"/>
          </p:nvPr>
        </p:nvSpPr>
        <p:spPr/>
        <p:txBody>
          <a:bodyPr/>
          <a:lstStyle/>
          <a:p>
            <a:fld id="{541C135A-4889-CB48-A7FC-E352CB7C8864}" type="slidenum">
              <a:rPr lang="en-US" smtClean="0"/>
              <a:t>9</a:t>
            </a:fld>
            <a:endParaRPr lang="en-US"/>
          </a:p>
        </p:txBody>
      </p:sp>
    </p:spTree>
    <p:extLst>
      <p:ext uri="{BB962C8B-B14F-4D97-AF65-F5344CB8AC3E}">
        <p14:creationId xmlns:p14="http://schemas.microsoft.com/office/powerpoint/2010/main" val="279233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87DD75-24CD-154E-8645-09D44F95C54E}"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9C94A-8E62-EB42-AF32-529D628D4793}" type="slidenum">
              <a:rPr lang="en-US" smtClean="0"/>
              <a:t>‹#›</a:t>
            </a:fld>
            <a:endParaRPr lang="en-US"/>
          </a:p>
        </p:txBody>
      </p:sp>
    </p:spTree>
    <p:extLst>
      <p:ext uri="{BB962C8B-B14F-4D97-AF65-F5344CB8AC3E}">
        <p14:creationId xmlns:p14="http://schemas.microsoft.com/office/powerpoint/2010/main" val="409311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87DD75-24CD-154E-8645-09D44F95C54E}"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9C94A-8E62-EB42-AF32-529D628D4793}" type="slidenum">
              <a:rPr lang="en-US" smtClean="0"/>
              <a:t>‹#›</a:t>
            </a:fld>
            <a:endParaRPr lang="en-US"/>
          </a:p>
        </p:txBody>
      </p:sp>
    </p:spTree>
    <p:extLst>
      <p:ext uri="{BB962C8B-B14F-4D97-AF65-F5344CB8AC3E}">
        <p14:creationId xmlns:p14="http://schemas.microsoft.com/office/powerpoint/2010/main" val="311221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87DD75-24CD-154E-8645-09D44F95C54E}"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9C94A-8E62-EB42-AF32-529D628D4793}" type="slidenum">
              <a:rPr lang="en-US" smtClean="0"/>
              <a:t>‹#›</a:t>
            </a:fld>
            <a:endParaRPr lang="en-US"/>
          </a:p>
        </p:txBody>
      </p:sp>
    </p:spTree>
    <p:extLst>
      <p:ext uri="{BB962C8B-B14F-4D97-AF65-F5344CB8AC3E}">
        <p14:creationId xmlns:p14="http://schemas.microsoft.com/office/powerpoint/2010/main" val="164298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87DD75-24CD-154E-8645-09D44F95C54E}"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9C94A-8E62-EB42-AF32-529D628D4793}" type="slidenum">
              <a:rPr lang="en-US" smtClean="0"/>
              <a:t>‹#›</a:t>
            </a:fld>
            <a:endParaRPr lang="en-US"/>
          </a:p>
        </p:txBody>
      </p:sp>
    </p:spTree>
    <p:extLst>
      <p:ext uri="{BB962C8B-B14F-4D97-AF65-F5344CB8AC3E}">
        <p14:creationId xmlns:p14="http://schemas.microsoft.com/office/powerpoint/2010/main" val="338353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87DD75-24CD-154E-8645-09D44F95C54E}"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9C94A-8E62-EB42-AF32-529D628D4793}" type="slidenum">
              <a:rPr lang="en-US" smtClean="0"/>
              <a:t>‹#›</a:t>
            </a:fld>
            <a:endParaRPr lang="en-US"/>
          </a:p>
        </p:txBody>
      </p:sp>
    </p:spTree>
    <p:extLst>
      <p:ext uri="{BB962C8B-B14F-4D97-AF65-F5344CB8AC3E}">
        <p14:creationId xmlns:p14="http://schemas.microsoft.com/office/powerpoint/2010/main" val="263570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87DD75-24CD-154E-8645-09D44F95C54E}" type="datetimeFigureOut">
              <a:rPr lang="en-US" smtClean="0"/>
              <a:t>5/1/24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9C94A-8E62-EB42-AF32-529D628D4793}" type="slidenum">
              <a:rPr lang="en-US" smtClean="0"/>
              <a:t>‹#›</a:t>
            </a:fld>
            <a:endParaRPr lang="en-US"/>
          </a:p>
        </p:txBody>
      </p:sp>
    </p:spTree>
    <p:extLst>
      <p:ext uri="{BB962C8B-B14F-4D97-AF65-F5344CB8AC3E}">
        <p14:creationId xmlns:p14="http://schemas.microsoft.com/office/powerpoint/2010/main" val="12731472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87DD75-24CD-154E-8645-09D44F95C54E}" type="datetimeFigureOut">
              <a:rPr lang="en-US" smtClean="0"/>
              <a:t>5/1/24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9C94A-8E62-EB42-AF32-529D628D4793}" type="slidenum">
              <a:rPr lang="en-US" smtClean="0"/>
              <a:t>‹#›</a:t>
            </a:fld>
            <a:endParaRPr lang="en-US"/>
          </a:p>
        </p:txBody>
      </p:sp>
    </p:spTree>
    <p:extLst>
      <p:ext uri="{BB962C8B-B14F-4D97-AF65-F5344CB8AC3E}">
        <p14:creationId xmlns:p14="http://schemas.microsoft.com/office/powerpoint/2010/main" val="29428987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87DD75-24CD-154E-8645-09D44F95C54E}" type="datetimeFigureOut">
              <a:rPr lang="en-US" smtClean="0"/>
              <a:t>5/1/24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9C94A-8E62-EB42-AF32-529D628D4793}" type="slidenum">
              <a:rPr lang="en-US" smtClean="0"/>
              <a:t>‹#›</a:t>
            </a:fld>
            <a:endParaRPr lang="en-US"/>
          </a:p>
        </p:txBody>
      </p:sp>
    </p:spTree>
    <p:extLst>
      <p:ext uri="{BB962C8B-B14F-4D97-AF65-F5344CB8AC3E}">
        <p14:creationId xmlns:p14="http://schemas.microsoft.com/office/powerpoint/2010/main" val="400638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7DD75-24CD-154E-8645-09D44F95C54E}" type="datetimeFigureOut">
              <a:rPr lang="en-US" smtClean="0"/>
              <a:t>5/1/24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9C94A-8E62-EB42-AF32-529D628D4793}" type="slidenum">
              <a:rPr lang="en-US" smtClean="0"/>
              <a:t>‹#›</a:t>
            </a:fld>
            <a:endParaRPr lang="en-US"/>
          </a:p>
        </p:txBody>
      </p:sp>
    </p:spTree>
    <p:extLst>
      <p:ext uri="{BB962C8B-B14F-4D97-AF65-F5344CB8AC3E}">
        <p14:creationId xmlns:p14="http://schemas.microsoft.com/office/powerpoint/2010/main" val="13769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87DD75-24CD-154E-8645-09D44F95C54E}" type="datetimeFigureOut">
              <a:rPr lang="en-US" smtClean="0"/>
              <a:t>5/1/24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9C94A-8E62-EB42-AF32-529D628D4793}" type="slidenum">
              <a:rPr lang="en-US" smtClean="0"/>
              <a:t>‹#›</a:t>
            </a:fld>
            <a:endParaRPr lang="en-US"/>
          </a:p>
        </p:txBody>
      </p:sp>
    </p:spTree>
    <p:extLst>
      <p:ext uri="{BB962C8B-B14F-4D97-AF65-F5344CB8AC3E}">
        <p14:creationId xmlns:p14="http://schemas.microsoft.com/office/powerpoint/2010/main" val="15845315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87DD75-24CD-154E-8645-09D44F95C54E}" type="datetimeFigureOut">
              <a:rPr lang="en-US" smtClean="0"/>
              <a:t>5/1/24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9C94A-8E62-EB42-AF32-529D628D4793}" type="slidenum">
              <a:rPr lang="en-US" smtClean="0"/>
              <a:t>‹#›</a:t>
            </a:fld>
            <a:endParaRPr lang="en-US"/>
          </a:p>
        </p:txBody>
      </p:sp>
    </p:spTree>
    <p:extLst>
      <p:ext uri="{BB962C8B-B14F-4D97-AF65-F5344CB8AC3E}">
        <p14:creationId xmlns:p14="http://schemas.microsoft.com/office/powerpoint/2010/main" val="140352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DD75-24CD-154E-8645-09D44F95C54E}" type="datetimeFigureOut">
              <a:rPr lang="en-US" smtClean="0"/>
              <a:t>5/1/24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9C94A-8E62-EB42-AF32-529D628D4793}" type="slidenum">
              <a:rPr lang="en-US" smtClean="0"/>
              <a:t>‹#›</a:t>
            </a:fld>
            <a:endParaRPr lang="en-US"/>
          </a:p>
        </p:txBody>
      </p:sp>
    </p:spTree>
    <p:extLst>
      <p:ext uri="{BB962C8B-B14F-4D97-AF65-F5344CB8AC3E}">
        <p14:creationId xmlns:p14="http://schemas.microsoft.com/office/powerpoint/2010/main" val="332467412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8FD9E5-D404-3FDC-EE1A-DCDD19738464}"/>
              </a:ext>
            </a:extLst>
          </p:cNvPr>
          <p:cNvSpPr>
            <a:spLocks noGrp="1"/>
          </p:cNvSpPr>
          <p:nvPr>
            <p:ph type="ctrTitle"/>
          </p:nvPr>
        </p:nvSpPr>
        <p:spPr>
          <a:xfrm>
            <a:off x="823442" y="921715"/>
            <a:ext cx="5163022" cy="2635993"/>
          </a:xfrm>
        </p:spPr>
        <p:txBody>
          <a:bodyPr anchor="b">
            <a:normAutofit/>
          </a:bodyPr>
          <a:lstStyle/>
          <a:p>
            <a:pPr algn="l"/>
            <a:r>
              <a:rPr lang="en-US" sz="3700" dirty="0"/>
              <a:t>Analyzing the </a:t>
            </a:r>
            <a:r>
              <a:rPr lang="en-US" sz="3700" b="1" dirty="0"/>
              <a:t>Connection </a:t>
            </a:r>
            <a:r>
              <a:rPr lang="en-US" sz="3700" dirty="0"/>
              <a:t>Between </a:t>
            </a:r>
            <a:r>
              <a:rPr lang="en-US" sz="3700" b="1" dirty="0"/>
              <a:t>Individual Characteristics </a:t>
            </a:r>
            <a:r>
              <a:rPr lang="en-US" sz="3700" dirty="0"/>
              <a:t>and rates of </a:t>
            </a:r>
            <a:r>
              <a:rPr lang="en-US" sz="3700" b="1" dirty="0"/>
              <a:t>Colorectal Cancer Screening </a:t>
            </a:r>
          </a:p>
        </p:txBody>
      </p:sp>
      <p:sp>
        <p:nvSpPr>
          <p:cNvPr id="1052" name="Rectangle 105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B5E33B48-0D3A-1A03-FDDB-431249C2233D}"/>
              </a:ext>
            </a:extLst>
          </p:cNvPr>
          <p:cNvSpPr>
            <a:spLocks noGrp="1"/>
          </p:cNvSpPr>
          <p:nvPr>
            <p:ph type="subTitle" idx="1"/>
          </p:nvPr>
        </p:nvSpPr>
        <p:spPr>
          <a:xfrm>
            <a:off x="823442" y="4541263"/>
            <a:ext cx="4662957" cy="1395022"/>
          </a:xfrm>
        </p:spPr>
        <p:txBody>
          <a:bodyPr anchor="t">
            <a:normAutofit/>
          </a:bodyPr>
          <a:lstStyle/>
          <a:p>
            <a:pPr algn="l"/>
            <a:r>
              <a:rPr lang="en-US" dirty="0">
                <a:solidFill>
                  <a:srgbClr val="FFFFFF"/>
                </a:solidFill>
              </a:rPr>
              <a:t>Tram Ngo, M4</a:t>
            </a:r>
          </a:p>
          <a:p>
            <a:pPr algn="l"/>
            <a:r>
              <a:rPr lang="en-US" dirty="0">
                <a:solidFill>
                  <a:srgbClr val="FFFFFF"/>
                </a:solidFill>
              </a:rPr>
              <a:t>LSUHSC New Orleans </a:t>
            </a:r>
          </a:p>
        </p:txBody>
      </p:sp>
      <p:pic>
        <p:nvPicPr>
          <p:cNvPr id="1026" name="Picture 2" descr="At-Home Colorectal Cancer Screening: What You Should Know | Cedars-Sinai">
            <a:extLst>
              <a:ext uri="{FF2B5EF4-FFF2-40B4-BE49-F238E27FC236}">
                <a16:creationId xmlns:a16="http://schemas.microsoft.com/office/drawing/2014/main" id="{9D247741-71C8-487E-7FF5-57C4BB24E7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3907" y="1626556"/>
            <a:ext cx="5163022" cy="3226888"/>
          </a:xfrm>
          <a:prstGeom prst="rect">
            <a:avLst/>
          </a:prstGeom>
          <a:noFill/>
          <a:extLst>
            <a:ext uri="{909E8E84-426E-40DD-AFC4-6F175D3DCCD1}">
              <a14:hiddenFill xmlns:a14="http://schemas.microsoft.com/office/drawing/2010/main">
                <a:solidFill>
                  <a:srgbClr val="FFFFFF"/>
                </a:solidFill>
              </a14:hiddenFill>
            </a:ext>
          </a:extLst>
        </p:spPr>
      </p:pic>
      <p:sp>
        <p:nvSpPr>
          <p:cNvPr id="1058" name="Rectangle 105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591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A743E9-76BB-9149-1D50-EFDFD859F0E5}"/>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Screening Test: Colonoscopy vs. Other Tests</a:t>
            </a:r>
          </a:p>
        </p:txBody>
      </p:sp>
      <p:graphicFrame>
        <p:nvGraphicFramePr>
          <p:cNvPr id="8" name="Chart 7">
            <a:extLst>
              <a:ext uri="{FF2B5EF4-FFF2-40B4-BE49-F238E27FC236}">
                <a16:creationId xmlns:a16="http://schemas.microsoft.com/office/drawing/2014/main" id="{5F05046E-AE23-D87C-E2C1-D93A4F127838}"/>
              </a:ext>
            </a:extLst>
          </p:cNvPr>
          <p:cNvGraphicFramePr>
            <a:graphicFrameLocks noChangeAspect="1"/>
          </p:cNvGraphicFramePr>
          <p:nvPr>
            <p:extLst>
              <p:ext uri="{D42A27DB-BD31-4B8C-83A1-F6EECF244321}">
                <p14:modId xmlns:p14="http://schemas.microsoft.com/office/powerpoint/2010/main" val="3471602903"/>
              </p:ext>
            </p:extLst>
          </p:nvPr>
        </p:nvGraphicFramePr>
        <p:xfrm>
          <a:off x="648880" y="1913013"/>
          <a:ext cx="3402426" cy="45919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34B40B4-1A5F-ACCC-4D72-CEF56A666152}"/>
              </a:ext>
            </a:extLst>
          </p:cNvPr>
          <p:cNvGraphicFramePr>
            <a:graphicFrameLocks noChangeAspect="1"/>
          </p:cNvGraphicFramePr>
          <p:nvPr>
            <p:extLst>
              <p:ext uri="{D42A27DB-BD31-4B8C-83A1-F6EECF244321}">
                <p14:modId xmlns:p14="http://schemas.microsoft.com/office/powerpoint/2010/main" val="2580219470"/>
              </p:ext>
            </p:extLst>
          </p:nvPr>
        </p:nvGraphicFramePr>
        <p:xfrm>
          <a:off x="5045852" y="2037346"/>
          <a:ext cx="6798465" cy="4590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83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A743E9-76BB-9149-1D50-EFDFD859F0E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Screening Test: Colonoscopy vs. Other Tests</a:t>
            </a:r>
          </a:p>
        </p:txBody>
      </p:sp>
      <p:graphicFrame>
        <p:nvGraphicFramePr>
          <p:cNvPr id="8" name="Chart 7">
            <a:extLst>
              <a:ext uri="{FF2B5EF4-FFF2-40B4-BE49-F238E27FC236}">
                <a16:creationId xmlns:a16="http://schemas.microsoft.com/office/drawing/2014/main" id="{992C09D9-4321-8095-C869-1E0D511764E4}"/>
              </a:ext>
            </a:extLst>
          </p:cNvPr>
          <p:cNvGraphicFramePr>
            <a:graphicFrameLocks noChangeAspect="1"/>
          </p:cNvGraphicFramePr>
          <p:nvPr>
            <p:extLst>
              <p:ext uri="{D42A27DB-BD31-4B8C-83A1-F6EECF244321}">
                <p14:modId xmlns:p14="http://schemas.microsoft.com/office/powerpoint/2010/main" val="3009537577"/>
              </p:ext>
            </p:extLst>
          </p:nvPr>
        </p:nvGraphicFramePr>
        <p:xfrm>
          <a:off x="229600" y="2236026"/>
          <a:ext cx="6895100" cy="37958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724318F-1668-84AF-3AF6-F83597C1326F}"/>
              </a:ext>
            </a:extLst>
          </p:cNvPr>
          <p:cNvGraphicFramePr>
            <a:graphicFrameLocks noChangeAspect="1"/>
          </p:cNvGraphicFramePr>
          <p:nvPr>
            <p:extLst>
              <p:ext uri="{D42A27DB-BD31-4B8C-83A1-F6EECF244321}">
                <p14:modId xmlns:p14="http://schemas.microsoft.com/office/powerpoint/2010/main" val="360806035"/>
              </p:ext>
            </p:extLst>
          </p:nvPr>
        </p:nvGraphicFramePr>
        <p:xfrm>
          <a:off x="7630025" y="2236026"/>
          <a:ext cx="4056650" cy="3794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9830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44C63-4180-E1CA-E56B-98B3FB87F15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Summary</a:t>
            </a:r>
          </a:p>
        </p:txBody>
      </p:sp>
      <p:sp>
        <p:nvSpPr>
          <p:cNvPr id="5" name="Content Placeholder 2">
            <a:extLst>
              <a:ext uri="{FF2B5EF4-FFF2-40B4-BE49-F238E27FC236}">
                <a16:creationId xmlns:a16="http://schemas.microsoft.com/office/drawing/2014/main" id="{48147C64-7FDD-D7D3-85B2-479FC3576C9B}"/>
              </a:ext>
            </a:extLst>
          </p:cNvPr>
          <p:cNvSpPr>
            <a:spLocks noGrp="1"/>
          </p:cNvSpPr>
          <p:nvPr>
            <p:ph idx="1"/>
          </p:nvPr>
        </p:nvSpPr>
        <p:spPr>
          <a:xfrm>
            <a:off x="4810259" y="649480"/>
            <a:ext cx="6555347" cy="5546047"/>
          </a:xfrm>
        </p:spPr>
        <p:txBody>
          <a:bodyPr anchor="ctr">
            <a:normAutofit/>
          </a:bodyPr>
          <a:lstStyle/>
          <a:p>
            <a:r>
              <a:rPr lang="en-US" sz="2000" dirty="0"/>
              <a:t>Women were more likely to undergo colorectal cancer screening (CCS) than men in Louisiana in 2023</a:t>
            </a:r>
          </a:p>
          <a:p>
            <a:r>
              <a:rPr lang="en-US" sz="2000" dirty="0"/>
              <a:t>Age group 45-50 had the lowest compliance rate for CCS</a:t>
            </a:r>
          </a:p>
          <a:p>
            <a:r>
              <a:rPr lang="en-US" sz="2000" dirty="0"/>
              <a:t>Age group 61-65 has the highest compliance rate for CCS</a:t>
            </a:r>
          </a:p>
          <a:p>
            <a:r>
              <a:rPr lang="en-US" sz="2000" dirty="0"/>
              <a:t>Hispanic/Latino was the race with the highest rates of CCS while White was the race with the lowest rates of CCS</a:t>
            </a:r>
          </a:p>
          <a:p>
            <a:r>
              <a:rPr lang="en-US" sz="2000" dirty="0"/>
              <a:t>People who speak Native Hawaiian or Spanish are more likely to get CCS</a:t>
            </a:r>
          </a:p>
          <a:p>
            <a:r>
              <a:rPr lang="en-US" sz="2000" dirty="0"/>
              <a:t>The majority of patients received a Colonoscopy as their screening test</a:t>
            </a:r>
          </a:p>
          <a:p>
            <a:r>
              <a:rPr lang="en-US" sz="2000" dirty="0"/>
              <a:t>Comparing patients who get colonoscopy vs other tests, there was no significant difference between the individual characteristics (gender, age, race/ethnicity, and primary language) </a:t>
            </a:r>
          </a:p>
        </p:txBody>
      </p:sp>
    </p:spTree>
    <p:extLst>
      <p:ext uri="{BB962C8B-B14F-4D97-AF65-F5344CB8AC3E}">
        <p14:creationId xmlns:p14="http://schemas.microsoft.com/office/powerpoint/2010/main" val="205447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E3025-0CF9-6014-C220-4B456EB80ECD}"/>
              </a:ext>
            </a:extLst>
          </p:cNvPr>
          <p:cNvSpPr>
            <a:spLocks noGrp="1"/>
          </p:cNvSpPr>
          <p:nvPr>
            <p:ph type="title"/>
          </p:nvPr>
        </p:nvSpPr>
        <p:spPr>
          <a:xfrm>
            <a:off x="1371599" y="294538"/>
            <a:ext cx="9895951" cy="1033669"/>
          </a:xfrm>
        </p:spPr>
        <p:txBody>
          <a:bodyPr>
            <a:normAutofit fontScale="90000"/>
          </a:bodyPr>
          <a:lstStyle/>
          <a:p>
            <a:r>
              <a:rPr lang="en-US" sz="4000" dirty="0">
                <a:solidFill>
                  <a:srgbClr val="FFFFFF"/>
                </a:solidFill>
              </a:rPr>
              <a:t>Community Preventive Services Task Force (CPSTF) Recommendations </a:t>
            </a:r>
          </a:p>
        </p:txBody>
      </p:sp>
      <p:sp>
        <p:nvSpPr>
          <p:cNvPr id="3" name="Content Placeholder 2">
            <a:extLst>
              <a:ext uri="{FF2B5EF4-FFF2-40B4-BE49-F238E27FC236}">
                <a16:creationId xmlns:a16="http://schemas.microsoft.com/office/drawing/2014/main" id="{C2C2EA0D-1CEF-235E-CFD1-083F96E801EC}"/>
              </a:ext>
            </a:extLst>
          </p:cNvPr>
          <p:cNvSpPr>
            <a:spLocks noGrp="1"/>
          </p:cNvSpPr>
          <p:nvPr>
            <p:ph idx="1"/>
          </p:nvPr>
        </p:nvSpPr>
        <p:spPr>
          <a:xfrm>
            <a:off x="1186464" y="1891970"/>
            <a:ext cx="10266219" cy="4775012"/>
          </a:xfrm>
        </p:spPr>
        <p:txBody>
          <a:bodyPr anchor="ctr">
            <a:noAutofit/>
          </a:bodyPr>
          <a:lstStyle/>
          <a:p>
            <a:r>
              <a:rPr lang="en-US" sz="1800" b="1" dirty="0"/>
              <a:t>CPSTF</a:t>
            </a:r>
            <a:r>
              <a:rPr lang="en-US" sz="1800" dirty="0"/>
              <a:t>  recommends </a:t>
            </a:r>
            <a:r>
              <a:rPr lang="en-US" sz="1800" b="1" dirty="0"/>
              <a:t>multicomponent interventions</a:t>
            </a:r>
            <a:r>
              <a:rPr lang="en-US" sz="1800" dirty="0"/>
              <a:t> to increase screening for colorectal cancers</a:t>
            </a:r>
          </a:p>
          <a:p>
            <a:r>
              <a:rPr lang="en-US" sz="1800" b="1" dirty="0"/>
              <a:t>Multicomponent interventions </a:t>
            </a:r>
            <a:r>
              <a:rPr lang="en-US" sz="1800" dirty="0"/>
              <a:t>consist of</a:t>
            </a:r>
            <a:r>
              <a:rPr lang="en-US" sz="1800" b="1" dirty="0"/>
              <a:t> two or more</a:t>
            </a:r>
            <a:r>
              <a:rPr lang="en-US" sz="1800" dirty="0"/>
              <a:t> </a:t>
            </a:r>
            <a:r>
              <a:rPr lang="en-US" sz="1800" b="1" dirty="0"/>
              <a:t>intervention</a:t>
            </a:r>
            <a:r>
              <a:rPr lang="en-US" sz="1800" dirty="0"/>
              <a:t> approaches reviewed by the CPSTF</a:t>
            </a:r>
          </a:p>
          <a:p>
            <a:pPr lvl="1"/>
            <a:r>
              <a:rPr lang="en-US" sz="1800" b="1" dirty="0"/>
              <a:t>Two or more intervention</a:t>
            </a:r>
            <a:r>
              <a:rPr lang="en-US" sz="1800" dirty="0"/>
              <a:t> approaches from the following strategies:</a:t>
            </a:r>
          </a:p>
          <a:p>
            <a:pPr lvl="2"/>
            <a:r>
              <a:rPr lang="en-US" sz="1800" b="1" dirty="0"/>
              <a:t>Interventions to increase community demand</a:t>
            </a:r>
            <a:r>
              <a:rPr lang="en-US" sz="1800" dirty="0"/>
              <a:t>: client reminders, client incentives, small media, mass media, group education, one-on-one education </a:t>
            </a:r>
          </a:p>
          <a:p>
            <a:pPr lvl="2"/>
            <a:r>
              <a:rPr lang="en-US" sz="1800" b="1" dirty="0"/>
              <a:t>Interventions to increase community access</a:t>
            </a:r>
            <a:r>
              <a:rPr lang="en-US" sz="1800" dirty="0"/>
              <a:t>: reducing structural barriers, reducing client out-of-pocket costs</a:t>
            </a:r>
          </a:p>
          <a:p>
            <a:pPr lvl="2"/>
            <a:r>
              <a:rPr lang="en-US" sz="1800" b="1" dirty="0"/>
              <a:t>Interventions to increase provider delivery of screening services</a:t>
            </a:r>
            <a:r>
              <a:rPr lang="en-US" sz="1800" dirty="0"/>
              <a:t>: provider assessment and feedback, provider incentives, provider reminders</a:t>
            </a:r>
          </a:p>
          <a:p>
            <a:r>
              <a:rPr lang="en-US" sz="1800" dirty="0"/>
              <a:t>The </a:t>
            </a:r>
            <a:r>
              <a:rPr lang="en-US" sz="1800" b="1" dirty="0"/>
              <a:t>CPSTF</a:t>
            </a:r>
            <a:r>
              <a:rPr lang="en-US" sz="1800" dirty="0"/>
              <a:t> recommendation is based on evidence from a </a:t>
            </a:r>
            <a:r>
              <a:rPr lang="en-US" sz="1800" b="1" dirty="0"/>
              <a:t>systematic review of 88 studies </a:t>
            </a:r>
            <a:r>
              <a:rPr lang="en-US" sz="1800" dirty="0"/>
              <a:t>(search period January 2004 - November 2013)</a:t>
            </a:r>
          </a:p>
          <a:p>
            <a:r>
              <a:rPr lang="en-US" sz="1800" dirty="0"/>
              <a:t>Compared with no intervention, </a:t>
            </a:r>
            <a:r>
              <a:rPr lang="en-US" sz="1800" b="1" dirty="0"/>
              <a:t>multicomponent interventions increased colorectal cancer screening </a:t>
            </a:r>
            <a:r>
              <a:rPr lang="en-US" sz="1800" dirty="0"/>
              <a:t>by a median of </a:t>
            </a:r>
            <a:r>
              <a:rPr lang="en-US" sz="1800" b="1" dirty="0"/>
              <a:t>15.4 percentage points</a:t>
            </a:r>
            <a:endParaRPr lang="en-US" sz="1800" dirty="0"/>
          </a:p>
        </p:txBody>
      </p:sp>
    </p:spTree>
    <p:extLst>
      <p:ext uri="{BB962C8B-B14F-4D97-AF65-F5344CB8AC3E}">
        <p14:creationId xmlns:p14="http://schemas.microsoft.com/office/powerpoint/2010/main" val="350227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126D11-BFEB-AFCE-7D28-F52430C83B8D}"/>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AmeriHealth Current Initiatives </a:t>
            </a:r>
          </a:p>
        </p:txBody>
      </p:sp>
      <p:sp>
        <p:nvSpPr>
          <p:cNvPr id="3" name="Content Placeholder 2">
            <a:extLst>
              <a:ext uri="{FF2B5EF4-FFF2-40B4-BE49-F238E27FC236}">
                <a16:creationId xmlns:a16="http://schemas.microsoft.com/office/drawing/2014/main" id="{E5B45841-23C7-E95F-820E-08503926FF2E}"/>
              </a:ext>
            </a:extLst>
          </p:cNvPr>
          <p:cNvSpPr>
            <a:spLocks noGrp="1"/>
          </p:cNvSpPr>
          <p:nvPr>
            <p:ph idx="1"/>
          </p:nvPr>
        </p:nvSpPr>
        <p:spPr>
          <a:xfrm>
            <a:off x="6503158" y="649480"/>
            <a:ext cx="4862447" cy="5546047"/>
          </a:xfrm>
        </p:spPr>
        <p:txBody>
          <a:bodyPr anchor="ctr">
            <a:normAutofit/>
          </a:bodyPr>
          <a:lstStyle/>
          <a:p>
            <a:r>
              <a:rPr lang="en-US" sz="2000" dirty="0"/>
              <a:t>ACLA Participation in TACL (Taking Aim at Cancer in Louisiana)</a:t>
            </a:r>
          </a:p>
          <a:p>
            <a:r>
              <a:rPr lang="en-US" sz="2000" dirty="0"/>
              <a:t>Social Media Campaign to bring awareness to colorectal cancer screening</a:t>
            </a:r>
          </a:p>
          <a:p>
            <a:r>
              <a:rPr lang="en-US" sz="2000" dirty="0"/>
              <a:t>Distribution of Louisiana Department of Health Colorectal Cancer Fact Sheet and screening infographics</a:t>
            </a:r>
          </a:p>
          <a:p>
            <a:r>
              <a:rPr lang="en-US" sz="2000" dirty="0"/>
              <a:t>Faith-Based Organization Outreach and Education</a:t>
            </a:r>
          </a:p>
          <a:p>
            <a:r>
              <a:rPr lang="en-US" sz="2000" dirty="0"/>
              <a:t>Cancer Screening Saves Lives event at each Wellness and Opportunity Center to promote cancer screenings </a:t>
            </a:r>
          </a:p>
          <a:p>
            <a:r>
              <a:rPr lang="en-US" sz="2000" dirty="0"/>
              <a:t>$10 for completing colorectal cancer screening for current Care Card Member</a:t>
            </a:r>
          </a:p>
        </p:txBody>
      </p:sp>
    </p:spTree>
    <p:extLst>
      <p:ext uri="{BB962C8B-B14F-4D97-AF65-F5344CB8AC3E}">
        <p14:creationId xmlns:p14="http://schemas.microsoft.com/office/powerpoint/2010/main" val="181898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896DE-8715-CD8D-21B2-32937E5684E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Recommendations</a:t>
            </a:r>
          </a:p>
        </p:txBody>
      </p:sp>
      <p:sp>
        <p:nvSpPr>
          <p:cNvPr id="3" name="Content Placeholder 2">
            <a:extLst>
              <a:ext uri="{FF2B5EF4-FFF2-40B4-BE49-F238E27FC236}">
                <a16:creationId xmlns:a16="http://schemas.microsoft.com/office/drawing/2014/main" id="{7CE95EB8-AEA8-F16B-43AA-9E3FF941FF33}"/>
              </a:ext>
            </a:extLst>
          </p:cNvPr>
          <p:cNvSpPr>
            <a:spLocks noGrp="1"/>
          </p:cNvSpPr>
          <p:nvPr>
            <p:ph idx="1"/>
          </p:nvPr>
        </p:nvSpPr>
        <p:spPr>
          <a:xfrm>
            <a:off x="1371599" y="2318197"/>
            <a:ext cx="9724031" cy="3683358"/>
          </a:xfrm>
        </p:spPr>
        <p:txBody>
          <a:bodyPr anchor="ctr">
            <a:normAutofit/>
          </a:bodyPr>
          <a:lstStyle/>
          <a:p>
            <a:r>
              <a:rPr lang="en-US" sz="2000" b="0" i="0" u="none" strike="noStrike" dirty="0">
                <a:effectLst/>
                <a:highlight>
                  <a:srgbClr val="FFFFFF"/>
                </a:highlight>
                <a:latin typeface="Söhne"/>
              </a:rPr>
              <a:t>Develop public awareness campaigns to emphasize the importance of colorectal cancer screening for both men and women, with tailored messaging to encourage screening among the 45-50 age group</a:t>
            </a:r>
          </a:p>
          <a:p>
            <a:r>
              <a:rPr lang="en-US" sz="2000" dirty="0"/>
              <a:t>Collaborate with community organizations serving populations with lower screening rates</a:t>
            </a:r>
          </a:p>
          <a:p>
            <a:r>
              <a:rPr lang="en-US" sz="2000" dirty="0"/>
              <a:t>Utilize mobile screening units to bring colorectal cancer screening services directly to underserved communities</a:t>
            </a:r>
          </a:p>
          <a:p>
            <a:r>
              <a:rPr lang="en-US" sz="2000" dirty="0"/>
              <a:t>Work with healthcare facilities across Louisiana to implement quality improvement initiatives aimed at increasing colorectal cancer screening rates and improving the overall quality of screening services.</a:t>
            </a:r>
          </a:p>
        </p:txBody>
      </p:sp>
    </p:spTree>
    <p:extLst>
      <p:ext uri="{BB962C8B-B14F-4D97-AF65-F5344CB8AC3E}">
        <p14:creationId xmlns:p14="http://schemas.microsoft.com/office/powerpoint/2010/main" val="1496391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6" y="457201"/>
            <a:ext cx="5814240" cy="1556870"/>
          </a:xfrm>
        </p:spPr>
        <p:txBody>
          <a:bodyPr anchor="b">
            <a:normAutofit/>
          </a:bodyPr>
          <a:lstStyle/>
          <a:p>
            <a:r>
              <a:rPr lang="en-US" sz="4000" b="1"/>
              <a:t>Thank you!</a:t>
            </a:r>
          </a:p>
        </p:txBody>
      </p:sp>
      <p:sp>
        <p:nvSpPr>
          <p:cNvPr id="3" name="Content Placeholder 2"/>
          <p:cNvSpPr>
            <a:spLocks noGrp="1"/>
          </p:cNvSpPr>
          <p:nvPr>
            <p:ph idx="1"/>
          </p:nvPr>
        </p:nvSpPr>
        <p:spPr>
          <a:xfrm>
            <a:off x="1136396" y="2277036"/>
            <a:ext cx="5814239" cy="3461155"/>
          </a:xfrm>
        </p:spPr>
        <p:txBody>
          <a:bodyPr>
            <a:normAutofit/>
          </a:bodyPr>
          <a:lstStyle/>
          <a:p>
            <a:pPr marL="0" indent="0">
              <a:buNone/>
            </a:pPr>
            <a:r>
              <a:rPr lang="en-US" sz="2000"/>
              <a:t>Dr. Gregory Randolph </a:t>
            </a:r>
          </a:p>
          <a:p>
            <a:pPr marL="0" indent="0">
              <a:buNone/>
            </a:pPr>
            <a:r>
              <a:rPr lang="en-US" sz="2000"/>
              <a:t>Dana Smith </a:t>
            </a:r>
          </a:p>
          <a:p>
            <a:pPr marL="0" indent="0">
              <a:buNone/>
            </a:pPr>
            <a:r>
              <a:rPr lang="en-US" sz="2000"/>
              <a:t>Renee Wells </a:t>
            </a:r>
          </a:p>
          <a:p>
            <a:pPr marL="0" indent="0">
              <a:buNone/>
            </a:pPr>
            <a:r>
              <a:rPr lang="en-US" sz="2000"/>
              <a:t>Carrie Blades</a:t>
            </a:r>
          </a:p>
          <a:p>
            <a:pPr marL="0" indent="0">
              <a:buNone/>
            </a:pPr>
            <a:r>
              <a:rPr lang="en-US" sz="2000"/>
              <a:t>Shea Good </a:t>
            </a:r>
          </a:p>
          <a:p>
            <a:pPr marL="0" indent="0">
              <a:buNone/>
            </a:pPr>
            <a:r>
              <a:rPr lang="en-US" sz="2000"/>
              <a:t>Rhonda Baird </a:t>
            </a:r>
          </a:p>
          <a:p>
            <a:pPr marL="0" indent="0">
              <a:buNone/>
            </a:pPr>
            <a:r>
              <a:rPr lang="en-US" sz="2000"/>
              <a:t>ACLA Quality Improvement Team </a:t>
            </a:r>
          </a:p>
        </p:txBody>
      </p:sp>
      <p:pic>
        <p:nvPicPr>
          <p:cNvPr id="5" name="Picture 4" descr="LSU Health New Orleans">
            <a:extLst>
              <a:ext uri="{FF2B5EF4-FFF2-40B4-BE49-F238E27FC236}">
                <a16:creationId xmlns:a16="http://schemas.microsoft.com/office/drawing/2014/main" id="{F00C21DB-E321-4E4D-AD7E-EBB8DB5E13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9766" y="1458897"/>
            <a:ext cx="3712869" cy="8910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meriHealth Caritas Louisiana website homepage">
            <a:extLst>
              <a:ext uri="{FF2B5EF4-FFF2-40B4-BE49-F238E27FC236}">
                <a16:creationId xmlns:a16="http://schemas.microsoft.com/office/drawing/2014/main" id="{4B3F24D2-ED4A-614A-9B93-FFBE00CDCC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65410" y="3825979"/>
            <a:ext cx="3712869" cy="134295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40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FAF63D-BD69-DF48-13B6-ED08B50096A3}"/>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References</a:t>
            </a:r>
          </a:p>
        </p:txBody>
      </p:sp>
      <p:sp>
        <p:nvSpPr>
          <p:cNvPr id="4" name="Content Placeholder 2">
            <a:extLst>
              <a:ext uri="{FF2B5EF4-FFF2-40B4-BE49-F238E27FC236}">
                <a16:creationId xmlns:a16="http://schemas.microsoft.com/office/drawing/2014/main" id="{CA5EDD2A-C188-1A2A-4351-9998C0E33531}"/>
              </a:ext>
            </a:extLst>
          </p:cNvPr>
          <p:cNvSpPr txBox="1">
            <a:spLocks/>
          </p:cNvSpPr>
          <p:nvPr/>
        </p:nvSpPr>
        <p:spPr>
          <a:xfrm>
            <a:off x="1371599" y="2318197"/>
            <a:ext cx="9724031" cy="3683358"/>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a:r>
              <a:rPr lang="en-US" sz="1700" dirty="0">
                <a:highlight>
                  <a:srgbClr val="FFFFFF"/>
                </a:highlight>
              </a:rPr>
              <a:t>Sung H, </a:t>
            </a:r>
            <a:r>
              <a:rPr lang="en-US" sz="1700" dirty="0" err="1">
                <a:highlight>
                  <a:srgbClr val="FFFFFF"/>
                </a:highlight>
              </a:rPr>
              <a:t>Ferlay</a:t>
            </a:r>
            <a:r>
              <a:rPr lang="en-US" sz="1700" dirty="0">
                <a:highlight>
                  <a:srgbClr val="FFFFFF"/>
                </a:highlight>
              </a:rPr>
              <a:t> J, Siegel RL, et al. Global Cancer Statistics 2020: GLOBOCAN Estimates of Incidence and Mortality Worldwide for 36 Cancers in 185 Countries. </a:t>
            </a:r>
            <a:r>
              <a:rPr lang="en-US" sz="1700" i="1" dirty="0"/>
              <a:t>CA Cancer J Clin</a:t>
            </a:r>
            <a:r>
              <a:rPr lang="en-US" sz="1700" dirty="0">
                <a:highlight>
                  <a:srgbClr val="FFFFFF"/>
                </a:highlight>
              </a:rPr>
              <a:t>. 2021;71(3):209-249. doi:10.3322/caac.21660</a:t>
            </a:r>
          </a:p>
          <a:p>
            <a:pPr marL="514350"/>
            <a:r>
              <a:rPr lang="en-US" sz="1700" dirty="0">
                <a:highlight>
                  <a:srgbClr val="FFFFFF"/>
                </a:highlight>
              </a:rPr>
              <a:t>Cronin KA, Lake AJ, Scott S, et al. Annual Report to the Nation on the Status of Cancer, part I: National cancer statistics. </a:t>
            </a:r>
            <a:r>
              <a:rPr lang="en-US" sz="1700" i="1" dirty="0"/>
              <a:t>Cancer</a:t>
            </a:r>
            <a:r>
              <a:rPr lang="en-US" sz="1700" dirty="0">
                <a:highlight>
                  <a:srgbClr val="FFFFFF"/>
                </a:highlight>
              </a:rPr>
              <a:t>. 2018;124(13):2785-2800. doi:10.1002/cncr.31551</a:t>
            </a:r>
          </a:p>
          <a:p>
            <a:pPr marL="514350"/>
            <a:r>
              <a:rPr lang="en-US" sz="1700" dirty="0"/>
              <a:t>Steele CB, Thomas CC, Henley SJ, et al. Vital Signs: Trends in Incidence of Cancers Associated with Overweight and Obesity - United States, 2005-2014. MMWR </a:t>
            </a:r>
            <a:r>
              <a:rPr lang="en-US" sz="1700" dirty="0" err="1"/>
              <a:t>Morb</a:t>
            </a:r>
            <a:r>
              <a:rPr lang="en-US" sz="1700" dirty="0"/>
              <a:t> Mortal </a:t>
            </a:r>
            <a:r>
              <a:rPr lang="en-US" sz="1700" dirty="0" err="1"/>
              <a:t>Wkly</a:t>
            </a:r>
            <a:r>
              <a:rPr lang="en-US" sz="1700" dirty="0"/>
              <a:t> Rep. 2017;66(39):1052-1058. Published 2017 Oct 3. doi:10.15585/mmwr.mm6639e1</a:t>
            </a:r>
          </a:p>
          <a:p>
            <a:pPr marL="514350"/>
            <a:r>
              <a:rPr lang="en-US" sz="1700" dirty="0"/>
              <a:t>Yang DX, Gross CP, </a:t>
            </a:r>
            <a:r>
              <a:rPr lang="en-US" sz="1700" dirty="0" err="1"/>
              <a:t>Soulos</a:t>
            </a:r>
            <a:r>
              <a:rPr lang="en-US" sz="1700" dirty="0"/>
              <a:t> PR, Yu JB. Estimating the magnitude of colorectal cancers prevented during the era of screening: 1976 to 2009. Cancer. 2014;120(18):2893-2901. doi:10.1002/cncr.28794</a:t>
            </a:r>
          </a:p>
          <a:p>
            <a:pPr marL="514350"/>
            <a:r>
              <a:rPr lang="en-US" sz="1700" dirty="0"/>
              <a:t>Colorectal cancer screening. Colorectal Cancer Screening. (n.d.).https://</a:t>
            </a:r>
            <a:r>
              <a:rPr lang="en-US" sz="1700" dirty="0" err="1"/>
              <a:t>progressreport.cancer.gov</a:t>
            </a:r>
            <a:r>
              <a:rPr lang="en-US" sz="1700" dirty="0"/>
              <a:t>/detection/ </a:t>
            </a:r>
            <a:r>
              <a:rPr lang="en-US" sz="1700" dirty="0" err="1"/>
              <a:t>colorectal_cancer</a:t>
            </a:r>
            <a:r>
              <a:rPr lang="en-US" sz="1700" dirty="0"/>
              <a:t> </a:t>
            </a:r>
          </a:p>
          <a:p>
            <a:pPr marL="514350"/>
            <a:r>
              <a:rPr lang="en-US" sz="1700" dirty="0"/>
              <a:t>Guide to Community Preventive Services. Cancer Screening: Multicomponent Interventions — Colorectal Cancer. https://</a:t>
            </a:r>
            <a:r>
              <a:rPr lang="en-US" sz="1700" dirty="0" err="1"/>
              <a:t>www.thecommunityguide.org</a:t>
            </a:r>
            <a:r>
              <a:rPr lang="en-US" sz="1700" dirty="0"/>
              <a:t>/findings/cancer-screening-multicomponent-interventions-colorectal-cancer.html. Page last updated: October 8, 2019.</a:t>
            </a:r>
          </a:p>
        </p:txBody>
      </p:sp>
    </p:spTree>
    <p:extLst>
      <p:ext uri="{BB962C8B-B14F-4D97-AF65-F5344CB8AC3E}">
        <p14:creationId xmlns:p14="http://schemas.microsoft.com/office/powerpoint/2010/main" val="93351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15D86-E7C3-9119-8DE0-DB65AC81F85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Summary (from previous project)</a:t>
            </a:r>
          </a:p>
        </p:txBody>
      </p:sp>
      <p:sp>
        <p:nvSpPr>
          <p:cNvPr id="3" name="Content Placeholder 2">
            <a:extLst>
              <a:ext uri="{FF2B5EF4-FFF2-40B4-BE49-F238E27FC236}">
                <a16:creationId xmlns:a16="http://schemas.microsoft.com/office/drawing/2014/main" id="{459E01CF-C986-8647-710C-2258B6779587}"/>
              </a:ext>
            </a:extLst>
          </p:cNvPr>
          <p:cNvSpPr>
            <a:spLocks noGrp="1"/>
          </p:cNvSpPr>
          <p:nvPr>
            <p:ph idx="1"/>
          </p:nvPr>
        </p:nvSpPr>
        <p:spPr>
          <a:xfrm>
            <a:off x="1371599" y="2318197"/>
            <a:ext cx="9724031" cy="3683358"/>
          </a:xfrm>
        </p:spPr>
        <p:txBody>
          <a:bodyPr anchor="ctr">
            <a:normAutofit/>
          </a:bodyPr>
          <a:lstStyle/>
          <a:p>
            <a:r>
              <a:rPr lang="en-US" sz="1700" dirty="0"/>
              <a:t>Colorectal cancer screening (CCS) rates in urban vs rural Louisiana in 2023 were the same (44%) </a:t>
            </a:r>
          </a:p>
          <a:p>
            <a:r>
              <a:rPr lang="en-US" sz="1700" dirty="0"/>
              <a:t>CCS rates across different regions in Louisiana varied</a:t>
            </a:r>
          </a:p>
          <a:p>
            <a:pPr lvl="1"/>
            <a:r>
              <a:rPr lang="en-US" sz="1700" dirty="0"/>
              <a:t>Highest: region 1 and 3 </a:t>
            </a:r>
          </a:p>
          <a:p>
            <a:pPr lvl="1"/>
            <a:r>
              <a:rPr lang="en-US" sz="1700" dirty="0"/>
              <a:t>Lowest: region 6 and 8</a:t>
            </a:r>
          </a:p>
          <a:p>
            <a:r>
              <a:rPr lang="en-US" sz="1700" dirty="0"/>
              <a:t>The parishes with highest screening rates were mainly in rural areas (St. Charles, St. James, St. Landry, and Acadia) apart from De Soto </a:t>
            </a:r>
          </a:p>
          <a:p>
            <a:r>
              <a:rPr lang="en-US" sz="1700" dirty="0"/>
              <a:t>The parishes with lowest screening rates were Allen and Madison, both of which are in rural areas </a:t>
            </a:r>
          </a:p>
          <a:p>
            <a:r>
              <a:rPr lang="en-US" sz="1700" dirty="0"/>
              <a:t>People in rural areas were more likely to have visited their PCP in 2023 than people in urban areas 	</a:t>
            </a:r>
          </a:p>
          <a:p>
            <a:r>
              <a:rPr lang="en-US" sz="1700" dirty="0"/>
              <a:t>Though there seems to be no disparity in colorectal cancer screening rates between the rural vs urban regions, access to primary care providers appears to positively influence colorectal cancer screening rates</a:t>
            </a:r>
          </a:p>
        </p:txBody>
      </p:sp>
    </p:spTree>
    <p:extLst>
      <p:ext uri="{BB962C8B-B14F-4D97-AF65-F5344CB8AC3E}">
        <p14:creationId xmlns:p14="http://schemas.microsoft.com/office/powerpoint/2010/main" val="414246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3" name="Rectangle 41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482A77-79CF-298C-D0FF-6D0C0902C0BA}"/>
              </a:ext>
            </a:extLst>
          </p:cNvPr>
          <p:cNvSpPr>
            <a:spLocks noGrp="1"/>
          </p:cNvSpPr>
          <p:nvPr>
            <p:ph type="title"/>
          </p:nvPr>
        </p:nvSpPr>
        <p:spPr>
          <a:xfrm>
            <a:off x="1136397" y="502020"/>
            <a:ext cx="5323715" cy="1642970"/>
          </a:xfrm>
        </p:spPr>
        <p:txBody>
          <a:bodyPr anchor="b">
            <a:normAutofit/>
          </a:bodyPr>
          <a:lstStyle/>
          <a:p>
            <a:r>
              <a:rPr lang="en-US" sz="4000"/>
              <a:t>Background</a:t>
            </a:r>
          </a:p>
        </p:txBody>
      </p:sp>
      <p:sp>
        <p:nvSpPr>
          <p:cNvPr id="3" name="Content Placeholder 2">
            <a:extLst>
              <a:ext uri="{FF2B5EF4-FFF2-40B4-BE49-F238E27FC236}">
                <a16:creationId xmlns:a16="http://schemas.microsoft.com/office/drawing/2014/main" id="{09956711-C980-CF1B-361A-60716D2492DB}"/>
              </a:ext>
            </a:extLst>
          </p:cNvPr>
          <p:cNvSpPr>
            <a:spLocks noGrp="1"/>
          </p:cNvSpPr>
          <p:nvPr>
            <p:ph idx="1"/>
          </p:nvPr>
        </p:nvSpPr>
        <p:spPr>
          <a:xfrm>
            <a:off x="1144923" y="2405894"/>
            <a:ext cx="5315189" cy="3535083"/>
          </a:xfrm>
        </p:spPr>
        <p:txBody>
          <a:bodyPr anchor="t">
            <a:normAutofit/>
          </a:bodyPr>
          <a:lstStyle/>
          <a:p>
            <a:r>
              <a:rPr lang="en-US" sz="2000" b="0" i="0" u="none" strike="noStrike">
                <a:effectLst/>
                <a:highlight>
                  <a:srgbClr val="FFFFFF"/>
                </a:highlight>
                <a:latin typeface="Söhne"/>
              </a:rPr>
              <a:t>Colorectal cancer (CRC) is 2nd greatest cause of cancer-related death in the United States</a:t>
            </a:r>
          </a:p>
          <a:p>
            <a:r>
              <a:rPr lang="en-US" sz="2000">
                <a:highlight>
                  <a:srgbClr val="FFFFFF"/>
                </a:highlight>
                <a:latin typeface="Söhne"/>
              </a:rPr>
              <a:t>Colorectal cancer screening (CCS) can identify precancerous polyps, leading to prompt removal, thereby potentially preventing cancer from developing</a:t>
            </a:r>
          </a:p>
          <a:p>
            <a:r>
              <a:rPr lang="en-US" sz="2000"/>
              <a:t>The incidence and mortality rates of CRC have been declining in the United States, likely due to an increase in screening</a:t>
            </a:r>
          </a:p>
        </p:txBody>
      </p:sp>
      <p:sp>
        <p:nvSpPr>
          <p:cNvPr id="4125" name="Rectangle 41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7" name="Rectangle 41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9" name="Rectangle 41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1" name="Rectangle 41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Mayo Clinic Q&amp;A podcast: Screening for colorectal cancer can be prevention  - Mayo Clinic News Network">
            <a:extLst>
              <a:ext uri="{FF2B5EF4-FFF2-40B4-BE49-F238E27FC236}">
                <a16:creationId xmlns:a16="http://schemas.microsoft.com/office/drawing/2014/main" id="{E030CF7D-76D2-C11D-844E-4A3D8E2CBB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13" b="2"/>
          <a:stretch/>
        </p:blipFill>
        <p:spPr bwMode="auto">
          <a:xfrm>
            <a:off x="7075967" y="2148696"/>
            <a:ext cx="4170530" cy="25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11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7" name="Rectangle 514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3C7C5-ED7F-8846-1F89-E50D2532F99A}"/>
              </a:ext>
            </a:extLst>
          </p:cNvPr>
          <p:cNvSpPr>
            <a:spLocks noGrp="1"/>
          </p:cNvSpPr>
          <p:nvPr>
            <p:ph type="title"/>
          </p:nvPr>
        </p:nvSpPr>
        <p:spPr>
          <a:xfrm>
            <a:off x="1136397" y="502020"/>
            <a:ext cx="5323715" cy="1642970"/>
          </a:xfrm>
        </p:spPr>
        <p:txBody>
          <a:bodyPr anchor="b">
            <a:normAutofit/>
          </a:bodyPr>
          <a:lstStyle/>
          <a:p>
            <a:r>
              <a:rPr lang="en-US" sz="4000"/>
              <a:t>Types of Colorectal Cancer Screening </a:t>
            </a:r>
          </a:p>
        </p:txBody>
      </p:sp>
      <p:sp>
        <p:nvSpPr>
          <p:cNvPr id="3" name="Content Placeholder 2">
            <a:extLst>
              <a:ext uri="{FF2B5EF4-FFF2-40B4-BE49-F238E27FC236}">
                <a16:creationId xmlns:a16="http://schemas.microsoft.com/office/drawing/2014/main" id="{027E8AF2-D81C-8FDA-A05C-5E86AB248366}"/>
              </a:ext>
            </a:extLst>
          </p:cNvPr>
          <p:cNvSpPr>
            <a:spLocks noGrp="1"/>
          </p:cNvSpPr>
          <p:nvPr>
            <p:ph idx="1"/>
          </p:nvPr>
        </p:nvSpPr>
        <p:spPr>
          <a:xfrm>
            <a:off x="1144923" y="2405894"/>
            <a:ext cx="5315189" cy="3535083"/>
          </a:xfrm>
        </p:spPr>
        <p:txBody>
          <a:bodyPr anchor="t">
            <a:normAutofit/>
          </a:bodyPr>
          <a:lstStyle/>
          <a:p>
            <a:r>
              <a:rPr lang="en-US" sz="1600" b="1" dirty="0"/>
              <a:t>Stool-based tests</a:t>
            </a:r>
          </a:p>
          <a:p>
            <a:pPr lvl="1"/>
            <a:r>
              <a:rPr lang="en-US" sz="1600" dirty="0"/>
              <a:t>Highly sensitive </a:t>
            </a:r>
            <a:r>
              <a:rPr lang="en-US" sz="1600" b="1" dirty="0"/>
              <a:t>fecal immunochemical test </a:t>
            </a:r>
            <a:r>
              <a:rPr lang="en-US" sz="1600" dirty="0"/>
              <a:t>(FIT) every </a:t>
            </a:r>
            <a:r>
              <a:rPr lang="en-US" sz="1600" b="1" dirty="0"/>
              <a:t>year</a:t>
            </a:r>
          </a:p>
          <a:p>
            <a:pPr lvl="1"/>
            <a:r>
              <a:rPr lang="en-US" sz="1600" dirty="0"/>
              <a:t>Highly sensitive guaiac-based </a:t>
            </a:r>
            <a:r>
              <a:rPr lang="en-US" sz="1600" b="1" dirty="0"/>
              <a:t>fecal occult blood test </a:t>
            </a:r>
            <a:r>
              <a:rPr lang="en-US" sz="1600" dirty="0"/>
              <a:t>(</a:t>
            </a:r>
            <a:r>
              <a:rPr lang="en-US" sz="1600" dirty="0" err="1"/>
              <a:t>gFOBT</a:t>
            </a:r>
            <a:r>
              <a:rPr lang="en-US" sz="1600" dirty="0"/>
              <a:t>) every </a:t>
            </a:r>
            <a:r>
              <a:rPr lang="en-US" sz="1600" b="1" dirty="0"/>
              <a:t>year</a:t>
            </a:r>
          </a:p>
          <a:p>
            <a:pPr lvl="1"/>
            <a:r>
              <a:rPr lang="en-US" sz="1600" dirty="0"/>
              <a:t>Multi-targeted stool </a:t>
            </a:r>
            <a:r>
              <a:rPr lang="en-US" sz="1600" b="1" dirty="0"/>
              <a:t>DNA test</a:t>
            </a:r>
            <a:r>
              <a:rPr lang="en-US" sz="1600" dirty="0"/>
              <a:t> with fecal immunochemical testing (MT-</a:t>
            </a:r>
            <a:r>
              <a:rPr lang="en-US" sz="1600" dirty="0" err="1"/>
              <a:t>sDNA</a:t>
            </a:r>
            <a:r>
              <a:rPr lang="en-US" sz="1600" dirty="0"/>
              <a:t> or </a:t>
            </a:r>
            <a:r>
              <a:rPr lang="en-US" sz="1600" dirty="0" err="1"/>
              <a:t>sDNA</a:t>
            </a:r>
            <a:r>
              <a:rPr lang="en-US" sz="1600" dirty="0"/>
              <a:t>-FIT or FIT-DNA)) every </a:t>
            </a:r>
            <a:r>
              <a:rPr lang="en-US" sz="1600" b="1" dirty="0"/>
              <a:t>3 years</a:t>
            </a:r>
          </a:p>
          <a:p>
            <a:r>
              <a:rPr lang="en-US" sz="1600" b="1" dirty="0"/>
              <a:t>Visual (structural) exams</a:t>
            </a:r>
            <a:r>
              <a:rPr lang="en-US" sz="1600" dirty="0"/>
              <a:t> of the colon and rectum</a:t>
            </a:r>
          </a:p>
          <a:p>
            <a:pPr lvl="1"/>
            <a:r>
              <a:rPr lang="en-US" sz="1600" b="1" dirty="0"/>
              <a:t>Colonoscopy</a:t>
            </a:r>
            <a:r>
              <a:rPr lang="en-US" sz="1600" dirty="0"/>
              <a:t> every </a:t>
            </a:r>
            <a:r>
              <a:rPr lang="en-US" sz="1600" b="1" dirty="0"/>
              <a:t>10 years</a:t>
            </a:r>
          </a:p>
          <a:p>
            <a:pPr lvl="1"/>
            <a:r>
              <a:rPr lang="en-US" sz="1600" b="1" dirty="0"/>
              <a:t>Sigmoidoscopy</a:t>
            </a:r>
            <a:r>
              <a:rPr lang="en-US" sz="1600" dirty="0"/>
              <a:t> every </a:t>
            </a:r>
            <a:r>
              <a:rPr lang="en-US" sz="1600" b="1" dirty="0"/>
              <a:t>5 years</a:t>
            </a:r>
          </a:p>
          <a:p>
            <a:pPr lvl="1"/>
            <a:r>
              <a:rPr lang="en-US" sz="1600" b="1" dirty="0"/>
              <a:t>CT colonography </a:t>
            </a:r>
            <a:r>
              <a:rPr lang="en-US" sz="1600" dirty="0"/>
              <a:t>(virtual colonoscopy) every </a:t>
            </a:r>
            <a:r>
              <a:rPr lang="en-US" sz="1600" b="1" dirty="0"/>
              <a:t>5 years</a:t>
            </a:r>
          </a:p>
          <a:p>
            <a:endParaRPr lang="en-US" sz="1600" dirty="0"/>
          </a:p>
        </p:txBody>
      </p:sp>
      <p:sp>
        <p:nvSpPr>
          <p:cNvPr id="5149" name="Rectangle 514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1" name="Rectangle 515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3" name="Rectangle 515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5" name="Rectangle 515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Medical tests for colonoscopy&#10;&#10;Description automatically generated">
            <a:extLst>
              <a:ext uri="{FF2B5EF4-FFF2-40B4-BE49-F238E27FC236}">
                <a16:creationId xmlns:a16="http://schemas.microsoft.com/office/drawing/2014/main" id="{ABBF22A6-F3BC-1378-BE53-5A0218BE13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2792" b="4"/>
          <a:stretch/>
        </p:blipFill>
        <p:spPr bwMode="auto">
          <a:xfrm>
            <a:off x="7075967" y="1482348"/>
            <a:ext cx="4170530" cy="392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9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01595-7A61-CDE4-B5BB-7F40A7697F21}"/>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Gender</a:t>
            </a:r>
          </a:p>
        </p:txBody>
      </p:sp>
      <p:sp>
        <p:nvSpPr>
          <p:cNvPr id="3" name="Content Placeholder 2">
            <a:extLst>
              <a:ext uri="{FF2B5EF4-FFF2-40B4-BE49-F238E27FC236}">
                <a16:creationId xmlns:a16="http://schemas.microsoft.com/office/drawing/2014/main" id="{DE61525B-C526-5092-DDF5-A1C5F75D2216}"/>
              </a:ext>
            </a:extLst>
          </p:cNvPr>
          <p:cNvSpPr>
            <a:spLocks noGrp="1"/>
          </p:cNvSpPr>
          <p:nvPr>
            <p:ph idx="1"/>
          </p:nvPr>
        </p:nvSpPr>
        <p:spPr>
          <a:xfrm>
            <a:off x="4679845" y="442225"/>
            <a:ext cx="6324571" cy="1611582"/>
          </a:xfrm>
        </p:spPr>
        <p:txBody>
          <a:bodyPr anchor="ctr">
            <a:normAutofit/>
          </a:bodyPr>
          <a:lstStyle/>
          <a:p>
            <a:pPr marL="0" indent="0">
              <a:buNone/>
            </a:pPr>
            <a:r>
              <a:rPr lang="en-US" sz="2400" dirty="0"/>
              <a:t>Colorectal Cancer Screening Rates (2023):</a:t>
            </a:r>
          </a:p>
          <a:p>
            <a:r>
              <a:rPr lang="en-US" sz="2000" b="1" dirty="0"/>
              <a:t>Males</a:t>
            </a:r>
            <a:r>
              <a:rPr lang="en-US" sz="2000" dirty="0"/>
              <a:t>: 3097/7184 </a:t>
            </a:r>
            <a:r>
              <a:rPr lang="en-US" sz="2000" b="1" dirty="0"/>
              <a:t>(43%)</a:t>
            </a:r>
          </a:p>
          <a:p>
            <a:r>
              <a:rPr lang="en-US" sz="2000" b="1" dirty="0"/>
              <a:t>Females: </a:t>
            </a:r>
            <a:r>
              <a:rPr lang="en-US" sz="2000" dirty="0"/>
              <a:t>5384/10782 </a:t>
            </a:r>
            <a:r>
              <a:rPr lang="en-US" sz="2000" b="1" dirty="0"/>
              <a:t>(50%)</a:t>
            </a:r>
          </a:p>
        </p:txBody>
      </p:sp>
      <p:graphicFrame>
        <p:nvGraphicFramePr>
          <p:cNvPr id="4" name="Chart 3">
            <a:extLst>
              <a:ext uri="{FF2B5EF4-FFF2-40B4-BE49-F238E27FC236}">
                <a16:creationId xmlns:a16="http://schemas.microsoft.com/office/drawing/2014/main" id="{DAFA4B82-71E1-BE60-965F-CDB70A1EF350}"/>
              </a:ext>
            </a:extLst>
          </p:cNvPr>
          <p:cNvGraphicFramePr/>
          <p:nvPr>
            <p:extLst>
              <p:ext uri="{D42A27DB-BD31-4B8C-83A1-F6EECF244321}">
                <p14:modId xmlns:p14="http://schemas.microsoft.com/office/powerpoint/2010/main" val="4244417443"/>
              </p:ext>
            </p:extLst>
          </p:nvPr>
        </p:nvGraphicFramePr>
        <p:xfrm>
          <a:off x="4708979" y="2261063"/>
          <a:ext cx="3445189" cy="36197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5CB5E59-8B44-4305-EE40-8220EA62E2E4}"/>
              </a:ext>
            </a:extLst>
          </p:cNvPr>
          <p:cNvGraphicFramePr/>
          <p:nvPr>
            <p:extLst>
              <p:ext uri="{D42A27DB-BD31-4B8C-83A1-F6EECF244321}">
                <p14:modId xmlns:p14="http://schemas.microsoft.com/office/powerpoint/2010/main" val="3750083598"/>
              </p:ext>
            </p:extLst>
          </p:nvPr>
        </p:nvGraphicFramePr>
        <p:xfrm>
          <a:off x="8334062" y="2261063"/>
          <a:ext cx="3445189" cy="3619774"/>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a:extLst>
              <a:ext uri="{FF2B5EF4-FFF2-40B4-BE49-F238E27FC236}">
                <a16:creationId xmlns:a16="http://schemas.microsoft.com/office/drawing/2014/main" id="{4D76F877-AAC7-815E-FBC8-A036E64CFC98}"/>
              </a:ext>
            </a:extLst>
          </p:cNvPr>
          <p:cNvGrpSpPr/>
          <p:nvPr/>
        </p:nvGrpSpPr>
        <p:grpSpPr>
          <a:xfrm>
            <a:off x="5864597" y="5671287"/>
            <a:ext cx="1133952" cy="419099"/>
            <a:chOff x="6126824" y="5715362"/>
            <a:chExt cx="1133952" cy="419099"/>
          </a:xfrm>
        </p:grpSpPr>
        <p:pic>
          <p:nvPicPr>
            <p:cNvPr id="12" name="Picture 11" descr="A blue square with black text&#10;&#10;Description automatically generated">
              <a:extLst>
                <a:ext uri="{FF2B5EF4-FFF2-40B4-BE49-F238E27FC236}">
                  <a16:creationId xmlns:a16="http://schemas.microsoft.com/office/drawing/2014/main" id="{B0A7AFA1-292A-6784-7205-FB00D91CB8B4}"/>
                </a:ext>
              </a:extLst>
            </p:cNvPr>
            <p:cNvPicPr>
              <a:picLocks noChangeAspect="1"/>
            </p:cNvPicPr>
            <p:nvPr/>
          </p:nvPicPr>
          <p:blipFill rotWithShape="1">
            <a:blip r:embed="rId5"/>
            <a:srcRect l="56684" r="-6684"/>
            <a:stretch/>
          </p:blipFill>
          <p:spPr>
            <a:xfrm>
              <a:off x="6126824" y="5715362"/>
              <a:ext cx="882650" cy="419099"/>
            </a:xfrm>
            <a:prstGeom prst="rect">
              <a:avLst/>
            </a:prstGeom>
          </p:spPr>
        </p:pic>
        <p:pic>
          <p:nvPicPr>
            <p:cNvPr id="10" name="Picture 9" descr="A blue square with black text&#10;&#10;Description automatically generated">
              <a:extLst>
                <a:ext uri="{FF2B5EF4-FFF2-40B4-BE49-F238E27FC236}">
                  <a16:creationId xmlns:a16="http://schemas.microsoft.com/office/drawing/2014/main" id="{0B03DCA2-CEAF-6E38-6498-10FC70001D39}"/>
                </a:ext>
              </a:extLst>
            </p:cNvPr>
            <p:cNvPicPr>
              <a:picLocks noChangeAspect="1"/>
            </p:cNvPicPr>
            <p:nvPr/>
          </p:nvPicPr>
          <p:blipFill rotWithShape="1">
            <a:blip r:embed="rId5"/>
            <a:srcRect l="14470" r="46294"/>
            <a:stretch/>
          </p:blipFill>
          <p:spPr>
            <a:xfrm>
              <a:off x="6568149" y="5715362"/>
              <a:ext cx="692627" cy="419099"/>
            </a:xfrm>
            <a:prstGeom prst="rect">
              <a:avLst/>
            </a:prstGeom>
          </p:spPr>
        </p:pic>
      </p:grpSp>
      <p:grpSp>
        <p:nvGrpSpPr>
          <p:cNvPr id="21" name="Group 20">
            <a:extLst>
              <a:ext uri="{FF2B5EF4-FFF2-40B4-BE49-F238E27FC236}">
                <a16:creationId xmlns:a16="http://schemas.microsoft.com/office/drawing/2014/main" id="{6A1F6C8B-17E4-D7FD-4A4E-B12152F59F81}"/>
              </a:ext>
            </a:extLst>
          </p:cNvPr>
          <p:cNvGrpSpPr>
            <a:grpSpLocks noChangeAspect="1"/>
          </p:cNvGrpSpPr>
          <p:nvPr/>
        </p:nvGrpSpPr>
        <p:grpSpPr>
          <a:xfrm>
            <a:off x="9686852" y="5763614"/>
            <a:ext cx="977674" cy="244584"/>
            <a:chOff x="9177344" y="5671286"/>
            <a:chExt cx="1715803" cy="429242"/>
          </a:xfrm>
        </p:grpSpPr>
        <p:pic>
          <p:nvPicPr>
            <p:cNvPr id="18" name="Picture 17" descr="A close-up of a logo&#10;&#10;Description automatically generated">
              <a:extLst>
                <a:ext uri="{FF2B5EF4-FFF2-40B4-BE49-F238E27FC236}">
                  <a16:creationId xmlns:a16="http://schemas.microsoft.com/office/drawing/2014/main" id="{F661DB3A-999E-5B87-7DEC-44C5A1CAB8D7}"/>
                </a:ext>
              </a:extLst>
            </p:cNvPr>
            <p:cNvPicPr>
              <a:picLocks noChangeAspect="1"/>
            </p:cNvPicPr>
            <p:nvPr/>
          </p:nvPicPr>
          <p:blipFill rotWithShape="1">
            <a:blip r:embed="rId6"/>
            <a:srcRect l="60764"/>
            <a:stretch/>
          </p:blipFill>
          <p:spPr>
            <a:xfrm>
              <a:off x="9177344" y="5671286"/>
              <a:ext cx="692627" cy="419099"/>
            </a:xfrm>
            <a:prstGeom prst="rect">
              <a:avLst/>
            </a:prstGeom>
          </p:spPr>
        </p:pic>
        <p:pic>
          <p:nvPicPr>
            <p:cNvPr id="20" name="Picture 19" descr="A close-up of a logo&#10;&#10;Description automatically generated">
              <a:extLst>
                <a:ext uri="{FF2B5EF4-FFF2-40B4-BE49-F238E27FC236}">
                  <a16:creationId xmlns:a16="http://schemas.microsoft.com/office/drawing/2014/main" id="{F94FEABB-8253-E96D-FEDE-923B5FFD0E54}"/>
                </a:ext>
              </a:extLst>
            </p:cNvPr>
            <p:cNvPicPr>
              <a:picLocks noChangeAspect="1"/>
            </p:cNvPicPr>
            <p:nvPr/>
          </p:nvPicPr>
          <p:blipFill rotWithShape="1">
            <a:blip r:embed="rId6"/>
            <a:srcRect r="45811"/>
            <a:stretch/>
          </p:blipFill>
          <p:spPr>
            <a:xfrm>
              <a:off x="9936543" y="5681429"/>
              <a:ext cx="956604" cy="419099"/>
            </a:xfrm>
            <a:prstGeom prst="rect">
              <a:avLst/>
            </a:prstGeom>
          </p:spPr>
        </p:pic>
      </p:grpSp>
    </p:spTree>
    <p:extLst>
      <p:ext uri="{BB962C8B-B14F-4D97-AF65-F5344CB8AC3E}">
        <p14:creationId xmlns:p14="http://schemas.microsoft.com/office/powerpoint/2010/main" val="192599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D6AAD-360F-ACD5-4E09-3FD35AE68F5D}"/>
              </a:ext>
            </a:extLst>
          </p:cNvPr>
          <p:cNvSpPr>
            <a:spLocks noGrp="1"/>
          </p:cNvSpPr>
          <p:nvPr>
            <p:ph type="title"/>
          </p:nvPr>
        </p:nvSpPr>
        <p:spPr>
          <a:xfrm>
            <a:off x="1136397" y="502021"/>
            <a:ext cx="4959603" cy="1642969"/>
          </a:xfrm>
        </p:spPr>
        <p:txBody>
          <a:bodyPr anchor="b">
            <a:normAutofit/>
          </a:bodyPr>
          <a:lstStyle/>
          <a:p>
            <a:r>
              <a:rPr lang="en-US" sz="4000" dirty="0"/>
              <a:t>Age</a:t>
            </a:r>
          </a:p>
        </p:txBody>
      </p:sp>
      <p:sp>
        <p:nvSpPr>
          <p:cNvPr id="3" name="Content Placeholder 2">
            <a:extLst>
              <a:ext uri="{FF2B5EF4-FFF2-40B4-BE49-F238E27FC236}">
                <a16:creationId xmlns:a16="http://schemas.microsoft.com/office/drawing/2014/main" id="{39439EA7-7438-7691-7B61-FEA353BE68BB}"/>
              </a:ext>
            </a:extLst>
          </p:cNvPr>
          <p:cNvSpPr>
            <a:spLocks noGrp="1"/>
          </p:cNvSpPr>
          <p:nvPr>
            <p:ph idx="1"/>
          </p:nvPr>
        </p:nvSpPr>
        <p:spPr>
          <a:xfrm>
            <a:off x="1136397" y="2418408"/>
            <a:ext cx="4959603" cy="3522569"/>
          </a:xfrm>
        </p:spPr>
        <p:txBody>
          <a:bodyPr anchor="t">
            <a:normAutofit lnSpcReduction="10000"/>
          </a:bodyPr>
          <a:lstStyle/>
          <a:p>
            <a:r>
              <a:rPr lang="en-US" sz="2200" b="1" dirty="0">
                <a:solidFill>
                  <a:srgbClr val="C00000"/>
                </a:solidFill>
              </a:rPr>
              <a:t>46-50: </a:t>
            </a:r>
            <a:r>
              <a:rPr lang="en-US" sz="2200" dirty="0">
                <a:solidFill>
                  <a:srgbClr val="C00000"/>
                </a:solidFill>
              </a:rPr>
              <a:t>1486/4561 (32.6%)</a:t>
            </a:r>
          </a:p>
          <a:p>
            <a:r>
              <a:rPr lang="en-US" sz="2200" b="1" dirty="0"/>
              <a:t>51-55: </a:t>
            </a:r>
            <a:r>
              <a:rPr lang="en-US" sz="2200" dirty="0"/>
              <a:t>1957/4211 (46.5%)</a:t>
            </a:r>
          </a:p>
          <a:p>
            <a:r>
              <a:rPr lang="en-US" sz="2200" b="1" dirty="0"/>
              <a:t>56-60: </a:t>
            </a:r>
            <a:r>
              <a:rPr lang="en-US" sz="2200" dirty="0"/>
              <a:t>2592/4887 (53.0%)</a:t>
            </a:r>
          </a:p>
          <a:p>
            <a:r>
              <a:rPr lang="en-US" sz="2200" b="1" dirty="0">
                <a:solidFill>
                  <a:schemeClr val="accent6">
                    <a:lumMod val="75000"/>
                  </a:schemeClr>
                </a:solidFill>
              </a:rPr>
              <a:t>61-65: </a:t>
            </a:r>
            <a:r>
              <a:rPr lang="en-US" sz="2200" dirty="0">
                <a:solidFill>
                  <a:schemeClr val="accent6">
                    <a:lumMod val="75000"/>
                  </a:schemeClr>
                </a:solidFill>
              </a:rPr>
              <a:t>2358/4130 (57.1%)</a:t>
            </a:r>
          </a:p>
          <a:p>
            <a:r>
              <a:rPr lang="en-US" sz="2200" b="1" dirty="0"/>
              <a:t>66-70: </a:t>
            </a:r>
            <a:r>
              <a:rPr lang="en-US" sz="2200" dirty="0"/>
              <a:t>67/135 (49.6%) </a:t>
            </a:r>
          </a:p>
          <a:p>
            <a:r>
              <a:rPr lang="en-US" sz="2200" b="1" dirty="0"/>
              <a:t>71-75: </a:t>
            </a:r>
            <a:r>
              <a:rPr lang="en-US" sz="2200" dirty="0"/>
              <a:t>21/42 (50.0%)*</a:t>
            </a:r>
          </a:p>
          <a:p>
            <a:endParaRPr lang="en-US" sz="2000" dirty="0"/>
          </a:p>
          <a:p>
            <a:endParaRPr lang="en-US" sz="2000" dirty="0"/>
          </a:p>
          <a:p>
            <a:pPr marL="0" indent="0">
              <a:buNone/>
            </a:pPr>
            <a:r>
              <a:rPr lang="en-US" sz="2000" dirty="0"/>
              <a:t>*small sample size</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A8CB9F70-42F6-E8F9-5806-1D06B5DDCAC1}"/>
              </a:ext>
            </a:extLst>
          </p:cNvPr>
          <p:cNvGraphicFramePr/>
          <p:nvPr>
            <p:extLst>
              <p:ext uri="{D42A27DB-BD31-4B8C-83A1-F6EECF244321}">
                <p14:modId xmlns:p14="http://schemas.microsoft.com/office/powerpoint/2010/main" val="3224427661"/>
              </p:ext>
            </p:extLst>
          </p:nvPr>
        </p:nvGraphicFramePr>
        <p:xfrm>
          <a:off x="6512442" y="489118"/>
          <a:ext cx="5201023" cy="5466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01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026D6-AEA3-54E7-7382-967D46F875F6}"/>
              </a:ext>
            </a:extLst>
          </p:cNvPr>
          <p:cNvSpPr>
            <a:spLocks noGrp="1"/>
          </p:cNvSpPr>
          <p:nvPr>
            <p:ph type="title"/>
          </p:nvPr>
        </p:nvSpPr>
        <p:spPr>
          <a:xfrm>
            <a:off x="6314030" y="627942"/>
            <a:ext cx="5754896" cy="1667569"/>
          </a:xfrm>
        </p:spPr>
        <p:txBody>
          <a:bodyPr anchor="b">
            <a:normAutofit/>
          </a:bodyPr>
          <a:lstStyle/>
          <a:p>
            <a:r>
              <a:rPr lang="en-US" sz="4000" dirty="0"/>
              <a:t>Race/Ethnicity</a:t>
            </a:r>
          </a:p>
        </p:txBody>
      </p:sp>
      <p:sp>
        <p:nvSpPr>
          <p:cNvPr id="3" name="Content Placeholder 2">
            <a:extLst>
              <a:ext uri="{FF2B5EF4-FFF2-40B4-BE49-F238E27FC236}">
                <a16:creationId xmlns:a16="http://schemas.microsoft.com/office/drawing/2014/main" id="{23F67DAA-B643-D622-7051-DF6B07990208}"/>
              </a:ext>
            </a:extLst>
          </p:cNvPr>
          <p:cNvSpPr>
            <a:spLocks noGrp="1"/>
          </p:cNvSpPr>
          <p:nvPr>
            <p:ph idx="1"/>
          </p:nvPr>
        </p:nvSpPr>
        <p:spPr>
          <a:xfrm>
            <a:off x="6222386" y="2405894"/>
            <a:ext cx="5754896" cy="3197464"/>
          </a:xfrm>
        </p:spPr>
        <p:txBody>
          <a:bodyPr anchor="t">
            <a:normAutofit/>
          </a:bodyPr>
          <a:lstStyle/>
          <a:p>
            <a:r>
              <a:rPr lang="en-US" sz="2000" b="1" dirty="0"/>
              <a:t>American Indian/Alaska Native: </a:t>
            </a:r>
            <a:r>
              <a:rPr lang="en-US" sz="2000" dirty="0"/>
              <a:t>84/163 (51.5%)</a:t>
            </a:r>
          </a:p>
          <a:p>
            <a:r>
              <a:rPr lang="en-US" sz="2000" b="1" dirty="0"/>
              <a:t>Asian</a:t>
            </a:r>
            <a:r>
              <a:rPr lang="en-US" sz="2000" dirty="0"/>
              <a:t>: 149/273 (54.6%)</a:t>
            </a:r>
          </a:p>
          <a:p>
            <a:r>
              <a:rPr lang="en-US" sz="2000" b="1" dirty="0"/>
              <a:t>Black/African American</a:t>
            </a:r>
            <a:r>
              <a:rPr lang="en-US" sz="2000" dirty="0"/>
              <a:t>: 4007/8277 (48.4%)</a:t>
            </a:r>
          </a:p>
          <a:p>
            <a:r>
              <a:rPr lang="en-US" sz="2000" b="1" dirty="0">
                <a:solidFill>
                  <a:srgbClr val="C00000"/>
                </a:solidFill>
              </a:rPr>
              <a:t>White</a:t>
            </a:r>
            <a:r>
              <a:rPr lang="en-US" sz="2000" dirty="0">
                <a:solidFill>
                  <a:srgbClr val="C00000"/>
                </a:solidFill>
              </a:rPr>
              <a:t>: 3763/7991 (47.1%)</a:t>
            </a:r>
          </a:p>
          <a:p>
            <a:r>
              <a:rPr lang="en-US" sz="2000" b="1" dirty="0">
                <a:solidFill>
                  <a:schemeClr val="accent6">
                    <a:lumMod val="75000"/>
                  </a:schemeClr>
                </a:solidFill>
              </a:rPr>
              <a:t>Hispanic/Latino</a:t>
            </a:r>
            <a:r>
              <a:rPr lang="en-US" sz="2000" dirty="0">
                <a:solidFill>
                  <a:schemeClr val="accent6">
                    <a:lumMod val="75000"/>
                  </a:schemeClr>
                </a:solidFill>
              </a:rPr>
              <a:t>: 317/567 (55.9%)</a:t>
            </a:r>
          </a:p>
          <a:p>
            <a:r>
              <a:rPr lang="en-US" sz="2000" b="1" dirty="0"/>
              <a:t>Non-Hispanic/Latino</a:t>
            </a:r>
            <a:r>
              <a:rPr lang="en-US" sz="2000" dirty="0"/>
              <a:t>: 6725/13159 (51.1%)</a:t>
            </a:r>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6C5A7F5A-0F51-737F-57D6-0A487DD36346}"/>
              </a:ext>
            </a:extLst>
          </p:cNvPr>
          <p:cNvGraphicFramePr/>
          <p:nvPr>
            <p:extLst>
              <p:ext uri="{D42A27DB-BD31-4B8C-83A1-F6EECF244321}">
                <p14:modId xmlns:p14="http://schemas.microsoft.com/office/powerpoint/2010/main" val="1212385171"/>
              </p:ext>
            </p:extLst>
          </p:nvPr>
        </p:nvGraphicFramePr>
        <p:xfrm>
          <a:off x="252772" y="918640"/>
          <a:ext cx="5754896" cy="4684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238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F8FF37-DAD3-26EC-E44B-80B909CF3F3C}"/>
              </a:ext>
            </a:extLst>
          </p:cNvPr>
          <p:cNvSpPr>
            <a:spLocks noGrp="1"/>
          </p:cNvSpPr>
          <p:nvPr>
            <p:ph type="title"/>
          </p:nvPr>
        </p:nvSpPr>
        <p:spPr>
          <a:xfrm>
            <a:off x="914402" y="489508"/>
            <a:ext cx="5181597" cy="1655482"/>
          </a:xfrm>
        </p:spPr>
        <p:txBody>
          <a:bodyPr anchor="b">
            <a:normAutofit/>
          </a:bodyPr>
          <a:lstStyle/>
          <a:p>
            <a:pPr algn="r"/>
            <a:r>
              <a:rPr lang="en-US" sz="4000" dirty="0"/>
              <a:t>Primary Languages</a:t>
            </a:r>
          </a:p>
        </p:txBody>
      </p:sp>
      <p:sp>
        <p:nvSpPr>
          <p:cNvPr id="3" name="Content Placeholder 2">
            <a:extLst>
              <a:ext uri="{FF2B5EF4-FFF2-40B4-BE49-F238E27FC236}">
                <a16:creationId xmlns:a16="http://schemas.microsoft.com/office/drawing/2014/main" id="{8A204C45-5B1B-2D9E-177F-56FDCC809A8E}"/>
              </a:ext>
            </a:extLst>
          </p:cNvPr>
          <p:cNvSpPr>
            <a:spLocks noGrp="1"/>
          </p:cNvSpPr>
          <p:nvPr>
            <p:ph idx="1"/>
          </p:nvPr>
        </p:nvSpPr>
        <p:spPr>
          <a:xfrm>
            <a:off x="914402" y="2418408"/>
            <a:ext cx="5181598" cy="3409898"/>
          </a:xfrm>
        </p:spPr>
        <p:txBody>
          <a:bodyPr anchor="t">
            <a:normAutofit/>
          </a:bodyPr>
          <a:lstStyle/>
          <a:p>
            <a:pPr marL="0" indent="0" algn="r">
              <a:buNone/>
            </a:pPr>
            <a:r>
              <a:rPr lang="en-US" sz="2000" b="1" dirty="0">
                <a:effectLst/>
                <a:latin typeface="Helvetica" pitchFamily="2" charset="0"/>
              </a:rPr>
              <a:t>English</a:t>
            </a:r>
            <a:r>
              <a:rPr lang="en-US" sz="2000" dirty="0">
                <a:effectLst/>
                <a:latin typeface="Helvetica" pitchFamily="2" charset="0"/>
              </a:rPr>
              <a:t>: 8237/17531 (47.0%)</a:t>
            </a:r>
          </a:p>
          <a:p>
            <a:pPr marL="0" indent="0" algn="r">
              <a:buNone/>
            </a:pPr>
            <a:r>
              <a:rPr lang="en-US" sz="2000" b="1" dirty="0">
                <a:effectLst/>
                <a:latin typeface="Helvetica" pitchFamily="2" charset="0"/>
              </a:rPr>
              <a:t>Spanish</a:t>
            </a:r>
            <a:r>
              <a:rPr lang="en-US" sz="2000" dirty="0">
                <a:effectLst/>
                <a:latin typeface="Helvetica" pitchFamily="2" charset="0"/>
              </a:rPr>
              <a:t>: 160/275 (58.2%)</a:t>
            </a:r>
          </a:p>
          <a:p>
            <a:pPr marL="0" indent="0" algn="r">
              <a:buNone/>
            </a:pPr>
            <a:r>
              <a:rPr lang="en-US" sz="2000" b="1" dirty="0">
                <a:effectLst/>
                <a:latin typeface="Helvetica" pitchFamily="2" charset="0"/>
              </a:rPr>
              <a:t>Native Hawaiian: </a:t>
            </a:r>
            <a:r>
              <a:rPr lang="en-US" sz="2000" dirty="0">
                <a:effectLst/>
                <a:latin typeface="Helvetica" pitchFamily="2" charset="0"/>
              </a:rPr>
              <a:t>80/137 (58.4%)</a:t>
            </a:r>
          </a:p>
        </p:txBody>
      </p:sp>
      <p:sp>
        <p:nvSpPr>
          <p:cNvPr id="11" name="Rectangle 10">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E8347156-DE70-D37F-7BBC-A99BE21994AA}"/>
              </a:ext>
            </a:extLst>
          </p:cNvPr>
          <p:cNvGraphicFramePr/>
          <p:nvPr>
            <p:extLst>
              <p:ext uri="{D42A27DB-BD31-4B8C-83A1-F6EECF244321}">
                <p14:modId xmlns:p14="http://schemas.microsoft.com/office/powerpoint/2010/main" val="3537385412"/>
              </p:ext>
            </p:extLst>
          </p:nvPr>
        </p:nvGraphicFramePr>
        <p:xfrm>
          <a:off x="6665180" y="836875"/>
          <a:ext cx="4957638" cy="5184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4317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EA5F3-D918-3950-516C-9AA4C0781F1C}"/>
              </a:ext>
            </a:extLst>
          </p:cNvPr>
          <p:cNvSpPr>
            <a:spLocks noGrp="1"/>
          </p:cNvSpPr>
          <p:nvPr>
            <p:ph type="title"/>
          </p:nvPr>
        </p:nvSpPr>
        <p:spPr>
          <a:xfrm>
            <a:off x="1136397" y="502021"/>
            <a:ext cx="4959603" cy="1642969"/>
          </a:xfrm>
        </p:spPr>
        <p:txBody>
          <a:bodyPr anchor="b">
            <a:normAutofit/>
          </a:bodyPr>
          <a:lstStyle/>
          <a:p>
            <a:r>
              <a:rPr lang="en-US" sz="4000"/>
              <a:t>Type of screening</a:t>
            </a:r>
          </a:p>
        </p:txBody>
      </p:sp>
      <p:sp>
        <p:nvSpPr>
          <p:cNvPr id="3" name="Content Placeholder 2">
            <a:extLst>
              <a:ext uri="{FF2B5EF4-FFF2-40B4-BE49-F238E27FC236}">
                <a16:creationId xmlns:a16="http://schemas.microsoft.com/office/drawing/2014/main" id="{C3F95121-32FB-3F0F-191C-05F7094F0194}"/>
              </a:ext>
            </a:extLst>
          </p:cNvPr>
          <p:cNvSpPr>
            <a:spLocks noGrp="1"/>
          </p:cNvSpPr>
          <p:nvPr>
            <p:ph idx="1"/>
          </p:nvPr>
        </p:nvSpPr>
        <p:spPr>
          <a:xfrm>
            <a:off x="923094" y="2418408"/>
            <a:ext cx="5729107" cy="2294603"/>
          </a:xfrm>
        </p:spPr>
        <p:txBody>
          <a:bodyPr anchor="t">
            <a:normAutofit/>
          </a:bodyPr>
          <a:lstStyle/>
          <a:p>
            <a:pPr lvl="1"/>
            <a:r>
              <a:rPr lang="en-US" sz="2200" b="1" dirty="0"/>
              <a:t>Colonoscopy</a:t>
            </a:r>
            <a:r>
              <a:rPr lang="en-US" sz="2200" dirty="0"/>
              <a:t>: 6947/7325 (94.8%)</a:t>
            </a:r>
          </a:p>
          <a:p>
            <a:pPr lvl="1"/>
            <a:r>
              <a:rPr lang="en-US" sz="2200" b="1" dirty="0"/>
              <a:t>Fecal occult blood test</a:t>
            </a:r>
            <a:r>
              <a:rPr lang="en-US" sz="2200" dirty="0"/>
              <a:t>: 293/7325 (4.0%)</a:t>
            </a:r>
          </a:p>
          <a:p>
            <a:pPr lvl="1"/>
            <a:r>
              <a:rPr lang="en-US" sz="2200" b="1" dirty="0"/>
              <a:t>Sigmoidoscopy</a:t>
            </a:r>
            <a:r>
              <a:rPr lang="en-US" sz="2200" dirty="0"/>
              <a:t>: 79/7325 (1.1%)</a:t>
            </a:r>
          </a:p>
          <a:p>
            <a:pPr lvl="1"/>
            <a:r>
              <a:rPr lang="en-US" sz="2200" b="1" dirty="0"/>
              <a:t>CT colonography</a:t>
            </a:r>
            <a:r>
              <a:rPr lang="en-US" sz="2200" dirty="0"/>
              <a:t>: 6/7325 (0.1%)</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453A9A8D-2E37-B7E6-C837-AF9B88274219}"/>
              </a:ext>
            </a:extLst>
          </p:cNvPr>
          <p:cNvGraphicFramePr/>
          <p:nvPr>
            <p:extLst>
              <p:ext uri="{D42A27DB-BD31-4B8C-83A1-F6EECF244321}">
                <p14:modId xmlns:p14="http://schemas.microsoft.com/office/powerpoint/2010/main" val="1894666776"/>
              </p:ext>
            </p:extLst>
          </p:nvPr>
        </p:nvGraphicFramePr>
        <p:xfrm>
          <a:off x="6512442" y="489118"/>
          <a:ext cx="5201023" cy="5466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790916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1691</TotalTime>
  <Words>2764</Words>
  <Application>Microsoft Macintosh PowerPoint</Application>
  <PresentationFormat>Widescreen</PresentationFormat>
  <Paragraphs>270</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Calibri</vt:lpstr>
      <vt:lpstr>Calibri Light</vt:lpstr>
      <vt:lpstr>Helvetica</vt:lpstr>
      <vt:lpstr>Söhne</vt:lpstr>
      <vt:lpstr>Office 2013 - 2022 Theme</vt:lpstr>
      <vt:lpstr>Analyzing the Connection Between Individual Characteristics and rates of Colorectal Cancer Screening </vt:lpstr>
      <vt:lpstr>Summary (from previous project)</vt:lpstr>
      <vt:lpstr>Background</vt:lpstr>
      <vt:lpstr>Types of Colorectal Cancer Screening </vt:lpstr>
      <vt:lpstr>Gender</vt:lpstr>
      <vt:lpstr>Age</vt:lpstr>
      <vt:lpstr>Race/Ethnicity</vt:lpstr>
      <vt:lpstr>Primary Languages</vt:lpstr>
      <vt:lpstr>Type of screening</vt:lpstr>
      <vt:lpstr>Screening Test: Colonoscopy vs. Other Tests</vt:lpstr>
      <vt:lpstr>Screening Test: Colonoscopy vs. Other Tests</vt:lpstr>
      <vt:lpstr>Summary</vt:lpstr>
      <vt:lpstr>Community Preventive Services Task Force (CPSTF) Recommendations </vt:lpstr>
      <vt:lpstr>AmeriHealth Current Initiatives </vt:lpstr>
      <vt:lpstr>Recommendations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Colorectal Cancer Screening  </dc:title>
  <dc:creator>Ngo, Tram B.</dc:creator>
  <cp:lastModifiedBy>Ngo, Tram B.</cp:lastModifiedBy>
  <cp:revision>91</cp:revision>
  <dcterms:created xsi:type="dcterms:W3CDTF">2024-03-25T18:35:04Z</dcterms:created>
  <dcterms:modified xsi:type="dcterms:W3CDTF">2024-05-01T20:06:22Z</dcterms:modified>
</cp:coreProperties>
</file>