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6"/>
  </p:notesMasterIdLst>
  <p:sldIdLst>
    <p:sldId id="256" r:id="rId2"/>
    <p:sldId id="257" r:id="rId3"/>
    <p:sldId id="259" r:id="rId4"/>
    <p:sldId id="260" r:id="rId5"/>
    <p:sldId id="261" r:id="rId6"/>
    <p:sldId id="262" r:id="rId7"/>
    <p:sldId id="263" r:id="rId8"/>
    <p:sldId id="264" r:id="rId9"/>
    <p:sldId id="265" r:id="rId10"/>
    <p:sldId id="268" r:id="rId11"/>
    <p:sldId id="269" r:id="rId12"/>
    <p:sldId id="271" r:id="rId13"/>
    <p:sldId id="270"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2077" autoAdjust="0"/>
  </p:normalViewPr>
  <p:slideViewPr>
    <p:cSldViewPr snapToGrid="0">
      <p:cViewPr varScale="1">
        <p:scale>
          <a:sx n="54" d="100"/>
          <a:sy n="54" d="100"/>
        </p:scale>
        <p:origin x="11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CB08A-B092-40E5-8F82-E324AAE76420}"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AF26F-DC62-418C-9CAA-52905D13CDD8}" type="slidenum">
              <a:rPr lang="en-US" smtClean="0"/>
              <a:t>‹#›</a:t>
            </a:fld>
            <a:endParaRPr lang="en-US"/>
          </a:p>
        </p:txBody>
      </p:sp>
    </p:spTree>
    <p:extLst>
      <p:ext uri="{BB962C8B-B14F-4D97-AF65-F5344CB8AC3E}">
        <p14:creationId xmlns:p14="http://schemas.microsoft.com/office/powerpoint/2010/main" val="94172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https://www.cdc.gov/ncbddd/adhd/diagnosis.html</a:t>
            </a:r>
          </a:p>
          <a:p>
            <a:r>
              <a:rPr lang="en-US" dirty="0"/>
              <a:t>https://www.cdc.gov/ncbddd/adhd/features/national-prevalence-adhd-and-treatment.html#:~:text=CDC%20scientists%20found%20that%2C%20as,is%20similar%20to%20previous%20estimates.</a:t>
            </a:r>
          </a:p>
          <a:p>
            <a:endParaRPr lang="en-US" dirty="0"/>
          </a:p>
        </p:txBody>
      </p:sp>
      <p:sp>
        <p:nvSpPr>
          <p:cNvPr id="4" name="Slide Number Placeholder 3"/>
          <p:cNvSpPr>
            <a:spLocks noGrp="1"/>
          </p:cNvSpPr>
          <p:nvPr>
            <p:ph type="sldNum" sz="quarter" idx="5"/>
          </p:nvPr>
        </p:nvSpPr>
        <p:spPr/>
        <p:txBody>
          <a:bodyPr/>
          <a:lstStyle/>
          <a:p>
            <a:fld id="{804AF26F-DC62-418C-9CAA-52905D13CDD8}" type="slidenum">
              <a:rPr lang="en-US" smtClean="0"/>
              <a:t>2</a:t>
            </a:fld>
            <a:endParaRPr lang="en-US"/>
          </a:p>
        </p:txBody>
      </p:sp>
    </p:spTree>
    <p:extLst>
      <p:ext uri="{BB962C8B-B14F-4D97-AF65-F5344CB8AC3E}">
        <p14:creationId xmlns:p14="http://schemas.microsoft.com/office/powerpoint/2010/main" val="151766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https://www.ncqa.org/hedis/measures/follow-up-care-for-children-prescribed-adhd-medication/</a:t>
            </a:r>
            <a:endParaRPr lang="en-US" sz="1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a:t>https://www.cdc.gov/ncbddd/adhd/data.html</a:t>
            </a:r>
          </a:p>
          <a:p>
            <a:r>
              <a:rPr lang="en-US" dirty="0"/>
              <a:t>https://www.ncbi.nlm.nih.gov/pmc/articles/PMC10173330/#bibr38-10870547231161533 </a:t>
            </a:r>
          </a:p>
          <a:p>
            <a:r>
              <a:rPr lang="en-US" dirty="0"/>
              <a:t>https://www.medscape.com/viewarticle/no-end-sight-national-adhd-drug-shortage-2024a10004me?form=fpf</a:t>
            </a:r>
          </a:p>
          <a:p>
            <a:r>
              <a:rPr lang="en-US" dirty="0"/>
              <a:t>https://ps.psychiatryonline.org/doi/10.1176/appi.ps.202100578</a:t>
            </a:r>
          </a:p>
          <a:p>
            <a:endParaRPr lang="en-US" dirty="0"/>
          </a:p>
          <a:p>
            <a:endParaRPr lang="en-US" dirty="0"/>
          </a:p>
        </p:txBody>
      </p:sp>
      <p:sp>
        <p:nvSpPr>
          <p:cNvPr id="4" name="Slide Number Placeholder 3"/>
          <p:cNvSpPr>
            <a:spLocks noGrp="1"/>
          </p:cNvSpPr>
          <p:nvPr>
            <p:ph type="sldNum" sz="quarter" idx="5"/>
          </p:nvPr>
        </p:nvSpPr>
        <p:spPr/>
        <p:txBody>
          <a:bodyPr/>
          <a:lstStyle/>
          <a:p>
            <a:fld id="{804AF26F-DC62-418C-9CAA-52905D13CDD8}" type="slidenum">
              <a:rPr lang="en-US" smtClean="0"/>
              <a:t>13</a:t>
            </a:fld>
            <a:endParaRPr lang="en-US"/>
          </a:p>
        </p:txBody>
      </p:sp>
    </p:spTree>
    <p:extLst>
      <p:ext uri="{BB962C8B-B14F-4D97-AF65-F5344CB8AC3E}">
        <p14:creationId xmlns:p14="http://schemas.microsoft.com/office/powerpoint/2010/main" val="22014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https://www.ncqa.org/hedis/measures/follow-up-care-for-children-prescribed-adhd-medication/</a:t>
            </a:r>
            <a:endParaRPr lang="en-US" sz="1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04AF26F-DC62-418C-9CAA-52905D13CDD8}" type="slidenum">
              <a:rPr lang="en-US" smtClean="0"/>
              <a:t>3</a:t>
            </a:fld>
            <a:endParaRPr lang="en-US"/>
          </a:p>
        </p:txBody>
      </p:sp>
    </p:spTree>
    <p:extLst>
      <p:ext uri="{BB962C8B-B14F-4D97-AF65-F5344CB8AC3E}">
        <p14:creationId xmlns:p14="http://schemas.microsoft.com/office/powerpoint/2010/main" val="292770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 would be to do chi-square analysis. </a:t>
            </a:r>
          </a:p>
        </p:txBody>
      </p:sp>
      <p:sp>
        <p:nvSpPr>
          <p:cNvPr id="4" name="Slide Number Placeholder 3"/>
          <p:cNvSpPr>
            <a:spLocks noGrp="1"/>
          </p:cNvSpPr>
          <p:nvPr>
            <p:ph type="sldNum" sz="quarter" idx="5"/>
          </p:nvPr>
        </p:nvSpPr>
        <p:spPr/>
        <p:txBody>
          <a:bodyPr/>
          <a:lstStyle/>
          <a:p>
            <a:fld id="{804AF26F-DC62-418C-9CAA-52905D13CDD8}" type="slidenum">
              <a:rPr lang="en-US" smtClean="0"/>
              <a:t>4</a:t>
            </a:fld>
            <a:endParaRPr lang="en-US"/>
          </a:p>
        </p:txBody>
      </p:sp>
    </p:spTree>
    <p:extLst>
      <p:ext uri="{BB962C8B-B14F-4D97-AF65-F5344CB8AC3E}">
        <p14:creationId xmlns:p14="http://schemas.microsoft.com/office/powerpoint/2010/main" val="120163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to be expressed on later: </a:t>
            </a:r>
          </a:p>
          <a:p>
            <a:r>
              <a:rPr lang="en-US" dirty="0"/>
              <a:t>- https://www.cdc.gov/ncbddd/adhd/data.html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804AF26F-DC62-418C-9CAA-52905D13CDD8}" type="slidenum">
              <a:rPr lang="en-US" smtClean="0"/>
              <a:t>5</a:t>
            </a:fld>
            <a:endParaRPr lang="en-US"/>
          </a:p>
        </p:txBody>
      </p:sp>
    </p:spTree>
    <p:extLst>
      <p:ext uri="{BB962C8B-B14F-4D97-AF65-F5344CB8AC3E}">
        <p14:creationId xmlns:p14="http://schemas.microsoft.com/office/powerpoint/2010/main" val="24722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AF26F-DC62-418C-9CAA-52905D13CDD8}" type="slidenum">
              <a:rPr lang="en-US" smtClean="0"/>
              <a:t>6</a:t>
            </a:fld>
            <a:endParaRPr lang="en-US"/>
          </a:p>
        </p:txBody>
      </p:sp>
    </p:spTree>
    <p:extLst>
      <p:ext uri="{BB962C8B-B14F-4D97-AF65-F5344CB8AC3E}">
        <p14:creationId xmlns:p14="http://schemas.microsoft.com/office/powerpoint/2010/main" val="240266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AF26F-DC62-418C-9CAA-52905D13CDD8}" type="slidenum">
              <a:rPr lang="en-US" smtClean="0"/>
              <a:t>7</a:t>
            </a:fld>
            <a:endParaRPr lang="en-US"/>
          </a:p>
        </p:txBody>
      </p:sp>
    </p:spTree>
    <p:extLst>
      <p:ext uri="{BB962C8B-B14F-4D97-AF65-F5344CB8AC3E}">
        <p14:creationId xmlns:p14="http://schemas.microsoft.com/office/powerpoint/2010/main" val="86030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AF26F-DC62-418C-9CAA-52905D13CDD8}" type="slidenum">
              <a:rPr lang="en-US" smtClean="0"/>
              <a:t>8</a:t>
            </a:fld>
            <a:endParaRPr lang="en-US"/>
          </a:p>
        </p:txBody>
      </p:sp>
    </p:spTree>
    <p:extLst>
      <p:ext uri="{BB962C8B-B14F-4D97-AF65-F5344CB8AC3E}">
        <p14:creationId xmlns:p14="http://schemas.microsoft.com/office/powerpoint/2010/main" val="137984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https://www.cdc.gov/ncbddd/adhd/data.html</a:t>
            </a:r>
          </a:p>
          <a:p>
            <a:r>
              <a:rPr lang="en-US" dirty="0"/>
              <a:t>https://www.ncbi.nlm.nih.gov/pmc/articles/PMC10173330/#bibr38-10870547231161533 </a:t>
            </a:r>
          </a:p>
        </p:txBody>
      </p:sp>
      <p:sp>
        <p:nvSpPr>
          <p:cNvPr id="4" name="Slide Number Placeholder 3"/>
          <p:cNvSpPr>
            <a:spLocks noGrp="1"/>
          </p:cNvSpPr>
          <p:nvPr>
            <p:ph type="sldNum" sz="quarter" idx="5"/>
          </p:nvPr>
        </p:nvSpPr>
        <p:spPr/>
        <p:txBody>
          <a:bodyPr/>
          <a:lstStyle/>
          <a:p>
            <a:fld id="{804AF26F-DC62-418C-9CAA-52905D13CDD8}" type="slidenum">
              <a:rPr lang="en-US" smtClean="0"/>
              <a:t>11</a:t>
            </a:fld>
            <a:endParaRPr lang="en-US"/>
          </a:p>
        </p:txBody>
      </p:sp>
    </p:spTree>
    <p:extLst>
      <p:ext uri="{BB962C8B-B14F-4D97-AF65-F5344CB8AC3E}">
        <p14:creationId xmlns:p14="http://schemas.microsoft.com/office/powerpoint/2010/main" val="380877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https://www.medscape.com/viewarticle/no-end-sight-national-adhd-drug-shortage-2024a10004me?form=fpf</a:t>
            </a:r>
          </a:p>
          <a:p>
            <a:r>
              <a:rPr lang="en-US" dirty="0"/>
              <a:t>https://ps.psychiatryonline.org/doi/10.1176/appi.ps.202100578</a:t>
            </a:r>
          </a:p>
        </p:txBody>
      </p:sp>
      <p:sp>
        <p:nvSpPr>
          <p:cNvPr id="4" name="Slide Number Placeholder 3"/>
          <p:cNvSpPr>
            <a:spLocks noGrp="1"/>
          </p:cNvSpPr>
          <p:nvPr>
            <p:ph type="sldNum" sz="quarter" idx="5"/>
          </p:nvPr>
        </p:nvSpPr>
        <p:spPr/>
        <p:txBody>
          <a:bodyPr/>
          <a:lstStyle/>
          <a:p>
            <a:fld id="{804AF26F-DC62-418C-9CAA-52905D13CDD8}" type="slidenum">
              <a:rPr lang="en-US" smtClean="0"/>
              <a:t>12</a:t>
            </a:fld>
            <a:endParaRPr lang="en-US"/>
          </a:p>
        </p:txBody>
      </p:sp>
    </p:spTree>
    <p:extLst>
      <p:ext uri="{BB962C8B-B14F-4D97-AF65-F5344CB8AC3E}">
        <p14:creationId xmlns:p14="http://schemas.microsoft.com/office/powerpoint/2010/main" val="2847543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5/1/2024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9805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731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2136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1250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5/1/2024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3352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1698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9213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105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5037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5/1/2024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64037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5/1/2024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451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5/1/2024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2378219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9" r:id="rId5"/>
    <p:sldLayoutId id="2147483714" r:id="rId6"/>
    <p:sldLayoutId id="2147483715" r:id="rId7"/>
    <p:sldLayoutId id="2147483716" r:id="rId8"/>
    <p:sldLayoutId id="2147483717" r:id="rId9"/>
    <p:sldLayoutId id="2147483718" r:id="rId10"/>
    <p:sldLayoutId id="2147483720"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ncbddd/adhd/data.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medscape.com/viewarticle/no-end-sight-national-adhd-drug-shortage-2024a10004me?form=fpf" TargetMode="External"/><Relationship Id="rId4" Type="http://schemas.openxmlformats.org/officeDocument/2006/relationships/hyperlink" Target="https://www.ncqa.org/hedis/measures/follow-up-care-for-children-prescribed-adhd-medicati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68CCADAC-8AC7-FBB4-68F8-0F5A92EE805C}"/>
              </a:ext>
            </a:extLst>
          </p:cNvPr>
          <p:cNvPicPr>
            <a:picLocks noChangeAspect="1"/>
          </p:cNvPicPr>
          <p:nvPr/>
        </p:nvPicPr>
        <p:blipFill rotWithShape="1">
          <a:blip r:embed="rId2"/>
          <a:srcRect t="5538" b="10193"/>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C337D1EB-0F9D-6117-2DB0-C9BB06BB669B}"/>
              </a:ext>
            </a:extLst>
          </p:cNvPr>
          <p:cNvSpPr>
            <a:spLocks noGrp="1"/>
          </p:cNvSpPr>
          <p:nvPr>
            <p:ph type="ctrTitle"/>
          </p:nvPr>
        </p:nvSpPr>
        <p:spPr>
          <a:xfrm>
            <a:off x="6033793" y="2229952"/>
            <a:ext cx="4775075" cy="1630907"/>
          </a:xfrm>
        </p:spPr>
        <p:txBody>
          <a:bodyPr>
            <a:normAutofit/>
          </a:bodyPr>
          <a:lstStyle/>
          <a:p>
            <a:r>
              <a:rPr lang="en-US" sz="2000" dirty="0">
                <a:solidFill>
                  <a:schemeClr val="tx1"/>
                </a:solidFill>
              </a:rPr>
              <a:t>Compliance Rates in Continuation-Maintenance Visits for Pediatric </a:t>
            </a:r>
            <a:r>
              <a:rPr lang="en-US" sz="2000" dirty="0" err="1">
                <a:solidFill>
                  <a:schemeClr val="tx1"/>
                </a:solidFill>
              </a:rPr>
              <a:t>AdhD</a:t>
            </a:r>
            <a:r>
              <a:rPr lang="en-US" sz="2000" dirty="0">
                <a:solidFill>
                  <a:schemeClr val="tx1"/>
                </a:solidFill>
              </a:rPr>
              <a:t> members in </a:t>
            </a:r>
            <a:r>
              <a:rPr lang="en-US" sz="2000" dirty="0" err="1">
                <a:solidFill>
                  <a:schemeClr val="tx1"/>
                </a:solidFill>
              </a:rPr>
              <a:t>louisiana</a:t>
            </a:r>
            <a:r>
              <a:rPr lang="en-US" sz="2000" dirty="0">
                <a:solidFill>
                  <a:schemeClr val="tx1"/>
                </a:solidFill>
              </a:rPr>
              <a:t>  during 2022-2023</a:t>
            </a:r>
          </a:p>
        </p:txBody>
      </p:sp>
      <p:sp>
        <p:nvSpPr>
          <p:cNvPr id="3" name="Subtitle 2">
            <a:extLst>
              <a:ext uri="{FF2B5EF4-FFF2-40B4-BE49-F238E27FC236}">
                <a16:creationId xmlns:a16="http://schemas.microsoft.com/office/drawing/2014/main" id="{468A1517-7F37-F00D-268A-36D0F73EE7B3}"/>
              </a:ext>
            </a:extLst>
          </p:cNvPr>
          <p:cNvSpPr>
            <a:spLocks noGrp="1"/>
          </p:cNvSpPr>
          <p:nvPr>
            <p:ph type="subTitle" idx="1"/>
          </p:nvPr>
        </p:nvSpPr>
        <p:spPr>
          <a:xfrm>
            <a:off x="6033793" y="3860859"/>
            <a:ext cx="4947857" cy="872506"/>
          </a:xfrm>
        </p:spPr>
        <p:txBody>
          <a:bodyPr>
            <a:normAutofit fontScale="92500" lnSpcReduction="10000"/>
          </a:bodyPr>
          <a:lstStyle/>
          <a:p>
            <a:r>
              <a:rPr lang="en-US" dirty="0">
                <a:solidFill>
                  <a:schemeClr val="tx1"/>
                </a:solidFill>
              </a:rPr>
              <a:t>By: Margaret Mena</a:t>
            </a:r>
          </a:p>
          <a:p>
            <a:r>
              <a:rPr lang="en-US" dirty="0">
                <a:solidFill>
                  <a:schemeClr val="tx1"/>
                </a:solidFill>
              </a:rPr>
              <a:t>LSU New Orleans School of Medicine</a:t>
            </a:r>
          </a:p>
          <a:p>
            <a:r>
              <a:rPr lang="en-US" dirty="0">
                <a:solidFill>
                  <a:schemeClr val="tx1"/>
                </a:solidFill>
              </a:rPr>
              <a:t>Population Health Elective</a:t>
            </a:r>
          </a:p>
        </p:txBody>
      </p:sp>
      <p:pic>
        <p:nvPicPr>
          <p:cNvPr id="6" name="Picture 5" descr="Brain with a stethoscope">
            <a:extLst>
              <a:ext uri="{FF2B5EF4-FFF2-40B4-BE49-F238E27FC236}">
                <a16:creationId xmlns:a16="http://schemas.microsoft.com/office/drawing/2014/main" id="{CBC97431-29F4-05D8-37D1-D481DF1BB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34" y="3429000"/>
            <a:ext cx="4064820" cy="3048000"/>
          </a:xfrm>
          <a:prstGeom prst="rect">
            <a:avLst/>
          </a:prstGeom>
        </p:spPr>
      </p:pic>
      <p:pic>
        <p:nvPicPr>
          <p:cNvPr id="8" name="Picture 7" descr="Smiling faces of three children with heads side-by-side, head in center appears upside-down">
            <a:extLst>
              <a:ext uri="{FF2B5EF4-FFF2-40B4-BE49-F238E27FC236}">
                <a16:creationId xmlns:a16="http://schemas.microsoft.com/office/drawing/2014/main" id="{429037C3-D439-7B14-A4D7-89DB7400A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34" y="381000"/>
            <a:ext cx="4064820" cy="2709880"/>
          </a:xfrm>
          <a:prstGeom prst="rect">
            <a:avLst/>
          </a:prstGeom>
        </p:spPr>
      </p:pic>
    </p:spTree>
    <p:extLst>
      <p:ext uri="{BB962C8B-B14F-4D97-AF65-F5344CB8AC3E}">
        <p14:creationId xmlns:p14="http://schemas.microsoft.com/office/powerpoint/2010/main" val="311070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491-2128-330C-F5D0-B550CBC243B2}"/>
              </a:ext>
            </a:extLst>
          </p:cNvPr>
          <p:cNvSpPr>
            <a:spLocks noGrp="1"/>
          </p:cNvSpPr>
          <p:nvPr>
            <p:ph type="title"/>
          </p:nvPr>
        </p:nvSpPr>
        <p:spPr/>
        <p:txBody>
          <a:bodyPr/>
          <a:lstStyle/>
          <a:p>
            <a:pPr algn="ctr"/>
            <a:r>
              <a:rPr lang="en-US" dirty="0"/>
              <a:t>Ethnicity</a:t>
            </a:r>
          </a:p>
        </p:txBody>
      </p:sp>
      <p:graphicFrame>
        <p:nvGraphicFramePr>
          <p:cNvPr id="3" name="Table 3">
            <a:extLst>
              <a:ext uri="{FF2B5EF4-FFF2-40B4-BE49-F238E27FC236}">
                <a16:creationId xmlns:a16="http://schemas.microsoft.com/office/drawing/2014/main" id="{6D587E7A-9D1B-3D8E-3F2F-7453EAEC822D}"/>
              </a:ext>
            </a:extLst>
          </p:cNvPr>
          <p:cNvGraphicFramePr>
            <a:graphicFrameLocks noGrp="1"/>
          </p:cNvGraphicFramePr>
          <p:nvPr>
            <p:extLst>
              <p:ext uri="{D42A27DB-BD31-4B8C-83A1-F6EECF244321}">
                <p14:modId xmlns:p14="http://schemas.microsoft.com/office/powerpoint/2010/main" val="511264318"/>
              </p:ext>
            </p:extLst>
          </p:nvPr>
        </p:nvGraphicFramePr>
        <p:xfrm>
          <a:off x="2217270" y="1857300"/>
          <a:ext cx="7757460" cy="1910028"/>
        </p:xfrm>
        <a:graphic>
          <a:graphicData uri="http://schemas.openxmlformats.org/drawingml/2006/table">
            <a:tbl>
              <a:tblPr firstRow="1" bandRow="1">
                <a:tableStyleId>{7DF18680-E054-41AD-8BC1-D1AEF772440D}</a:tableStyleId>
              </a:tblPr>
              <a:tblGrid>
                <a:gridCol w="2585820">
                  <a:extLst>
                    <a:ext uri="{9D8B030D-6E8A-4147-A177-3AD203B41FA5}">
                      <a16:colId xmlns:a16="http://schemas.microsoft.com/office/drawing/2014/main" val="76102040"/>
                    </a:ext>
                  </a:extLst>
                </a:gridCol>
                <a:gridCol w="2585820">
                  <a:extLst>
                    <a:ext uri="{9D8B030D-6E8A-4147-A177-3AD203B41FA5}">
                      <a16:colId xmlns:a16="http://schemas.microsoft.com/office/drawing/2014/main" val="3043339245"/>
                    </a:ext>
                  </a:extLst>
                </a:gridCol>
                <a:gridCol w="2585820">
                  <a:extLst>
                    <a:ext uri="{9D8B030D-6E8A-4147-A177-3AD203B41FA5}">
                      <a16:colId xmlns:a16="http://schemas.microsoft.com/office/drawing/2014/main" val="2100822352"/>
                    </a:ext>
                  </a:extLst>
                </a:gridCol>
              </a:tblGrid>
              <a:tr h="636676">
                <a:tc>
                  <a:txBody>
                    <a:bodyPr/>
                    <a:lstStyle/>
                    <a:p>
                      <a:pPr algn="ctr"/>
                      <a:r>
                        <a:rPr lang="en-US" dirty="0"/>
                        <a:t>Ethnicity</a:t>
                      </a:r>
                    </a:p>
                  </a:txBody>
                  <a:tcPr/>
                </a:tc>
                <a:tc>
                  <a:txBody>
                    <a:bodyPr/>
                    <a:lstStyle/>
                    <a:p>
                      <a:pPr algn="ctr"/>
                      <a:r>
                        <a:rPr lang="en-US" dirty="0"/>
                        <a:t>Total Members</a:t>
                      </a:r>
                    </a:p>
                  </a:txBody>
                  <a:tcPr/>
                </a:tc>
                <a:tc>
                  <a:txBody>
                    <a:bodyPr/>
                    <a:lstStyle/>
                    <a:p>
                      <a:pPr algn="ctr"/>
                      <a:r>
                        <a:rPr lang="en-US" dirty="0"/>
                        <a:t>Percentage</a:t>
                      </a:r>
                    </a:p>
                  </a:txBody>
                  <a:tcPr/>
                </a:tc>
                <a:extLst>
                  <a:ext uri="{0D108BD9-81ED-4DB2-BD59-A6C34878D82A}">
                    <a16:rowId xmlns:a16="http://schemas.microsoft.com/office/drawing/2014/main" val="28040631"/>
                  </a:ext>
                </a:extLst>
              </a:tr>
              <a:tr h="636676">
                <a:tc>
                  <a:txBody>
                    <a:bodyPr/>
                    <a:lstStyle/>
                    <a:p>
                      <a:pPr algn="ctr"/>
                      <a:r>
                        <a:rPr lang="en-US" dirty="0"/>
                        <a:t>Hispanic/Latino</a:t>
                      </a:r>
                    </a:p>
                  </a:txBody>
                  <a:tcPr/>
                </a:tc>
                <a:tc>
                  <a:txBody>
                    <a:bodyPr/>
                    <a:lstStyle/>
                    <a:p>
                      <a:pPr algn="ctr"/>
                      <a:r>
                        <a:rPr lang="en-US" dirty="0"/>
                        <a:t>59</a:t>
                      </a:r>
                    </a:p>
                  </a:txBody>
                  <a:tcPr/>
                </a:tc>
                <a:tc>
                  <a:txBody>
                    <a:bodyPr/>
                    <a:lstStyle/>
                    <a:p>
                      <a:pPr algn="ctr"/>
                      <a:r>
                        <a:rPr lang="en-US" dirty="0">
                          <a:solidFill>
                            <a:srgbClr val="00B050"/>
                          </a:solidFill>
                        </a:rPr>
                        <a:t>64%</a:t>
                      </a:r>
                    </a:p>
                  </a:txBody>
                  <a:tcPr/>
                </a:tc>
                <a:extLst>
                  <a:ext uri="{0D108BD9-81ED-4DB2-BD59-A6C34878D82A}">
                    <a16:rowId xmlns:a16="http://schemas.microsoft.com/office/drawing/2014/main" val="1152641069"/>
                  </a:ext>
                </a:extLst>
              </a:tr>
              <a:tr h="636676">
                <a:tc>
                  <a:txBody>
                    <a:bodyPr/>
                    <a:lstStyle/>
                    <a:p>
                      <a:pPr algn="ctr"/>
                      <a:r>
                        <a:rPr lang="en-US" dirty="0"/>
                        <a:t>Not Hispanic/Latino</a:t>
                      </a:r>
                    </a:p>
                  </a:txBody>
                  <a:tcPr/>
                </a:tc>
                <a:tc>
                  <a:txBody>
                    <a:bodyPr/>
                    <a:lstStyle/>
                    <a:p>
                      <a:pPr algn="ctr"/>
                      <a:r>
                        <a:rPr lang="en-US" dirty="0"/>
                        <a:t>476</a:t>
                      </a:r>
                    </a:p>
                  </a:txBody>
                  <a:tcPr/>
                </a:tc>
                <a:tc>
                  <a:txBody>
                    <a:bodyPr/>
                    <a:lstStyle/>
                    <a:p>
                      <a:pPr algn="ctr"/>
                      <a:r>
                        <a:rPr lang="en-US" dirty="0">
                          <a:solidFill>
                            <a:srgbClr val="FF0000"/>
                          </a:solidFill>
                        </a:rPr>
                        <a:t>51%</a:t>
                      </a:r>
                    </a:p>
                  </a:txBody>
                  <a:tcPr/>
                </a:tc>
                <a:extLst>
                  <a:ext uri="{0D108BD9-81ED-4DB2-BD59-A6C34878D82A}">
                    <a16:rowId xmlns:a16="http://schemas.microsoft.com/office/drawing/2014/main" val="2613382970"/>
                  </a:ext>
                </a:extLst>
              </a:tr>
            </a:tbl>
          </a:graphicData>
        </a:graphic>
      </p:graphicFrame>
      <p:sp>
        <p:nvSpPr>
          <p:cNvPr id="5" name="TextBox 4">
            <a:extLst>
              <a:ext uri="{FF2B5EF4-FFF2-40B4-BE49-F238E27FC236}">
                <a16:creationId xmlns:a16="http://schemas.microsoft.com/office/drawing/2014/main" id="{C4AE5F3D-659B-4ECE-391B-00892EAF79A4}"/>
              </a:ext>
            </a:extLst>
          </p:cNvPr>
          <p:cNvSpPr txBox="1"/>
          <p:nvPr/>
        </p:nvSpPr>
        <p:spPr>
          <a:xfrm>
            <a:off x="2217270" y="3767328"/>
            <a:ext cx="6096000" cy="307777"/>
          </a:xfrm>
          <a:prstGeom prst="rect">
            <a:avLst/>
          </a:prstGeom>
          <a:noFill/>
        </p:spPr>
        <p:txBody>
          <a:bodyPr wrap="square">
            <a:spAutoFit/>
          </a:bodyPr>
          <a:lstStyle/>
          <a:p>
            <a:r>
              <a:rPr lang="en-US" sz="1400" dirty="0"/>
              <a:t>* Total Members = Total Continuation-Maintenance Members in Category</a:t>
            </a:r>
          </a:p>
        </p:txBody>
      </p:sp>
      <p:sp>
        <p:nvSpPr>
          <p:cNvPr id="6" name="TextBox 5">
            <a:extLst>
              <a:ext uri="{FF2B5EF4-FFF2-40B4-BE49-F238E27FC236}">
                <a16:creationId xmlns:a16="http://schemas.microsoft.com/office/drawing/2014/main" id="{A20C2032-8A9D-4EF5-6087-E674448A6A04}"/>
              </a:ext>
            </a:extLst>
          </p:cNvPr>
          <p:cNvSpPr txBox="1"/>
          <p:nvPr/>
        </p:nvSpPr>
        <p:spPr>
          <a:xfrm>
            <a:off x="1574800" y="4896158"/>
            <a:ext cx="4771136" cy="923330"/>
          </a:xfrm>
          <a:prstGeom prst="rect">
            <a:avLst/>
          </a:prstGeom>
          <a:noFill/>
        </p:spPr>
        <p:txBody>
          <a:bodyPr wrap="square" rtlCol="0">
            <a:spAutoFit/>
          </a:bodyPr>
          <a:lstStyle/>
          <a:p>
            <a:r>
              <a:rPr lang="en-US" b="1" u="sng" dirty="0"/>
              <a:t>Findings</a:t>
            </a:r>
            <a:r>
              <a:rPr lang="en-US" dirty="0"/>
              <a:t>: The Hispanic/Latino population had increased compliance rates compared to the other groups.</a:t>
            </a:r>
          </a:p>
        </p:txBody>
      </p:sp>
      <p:pic>
        <p:nvPicPr>
          <p:cNvPr id="7" name="Picture 6" descr="Holding hands">
            <a:extLst>
              <a:ext uri="{FF2B5EF4-FFF2-40B4-BE49-F238E27FC236}">
                <a16:creationId xmlns:a16="http://schemas.microsoft.com/office/drawing/2014/main" id="{E09A50EA-5EC7-025A-0C34-8CA0F3087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7466" y="4448744"/>
            <a:ext cx="2649734" cy="1766662"/>
          </a:xfrm>
          <a:prstGeom prst="rect">
            <a:avLst/>
          </a:prstGeom>
        </p:spPr>
      </p:pic>
    </p:spTree>
    <p:extLst>
      <p:ext uri="{BB962C8B-B14F-4D97-AF65-F5344CB8AC3E}">
        <p14:creationId xmlns:p14="http://schemas.microsoft.com/office/powerpoint/2010/main" val="175770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CBFF-8AB5-417D-EFB0-2A4B8488D8DE}"/>
              </a:ext>
            </a:extLst>
          </p:cNvPr>
          <p:cNvSpPr>
            <a:spLocks noGrp="1"/>
          </p:cNvSpPr>
          <p:nvPr>
            <p:ph type="title"/>
          </p:nvPr>
        </p:nvSpPr>
        <p:spPr>
          <a:xfrm>
            <a:off x="1066800" y="323850"/>
            <a:ext cx="10058400" cy="1038785"/>
          </a:xfrm>
        </p:spPr>
        <p:txBody>
          <a:bodyPr>
            <a:normAutofit fontScale="90000"/>
          </a:bodyPr>
          <a:lstStyle/>
          <a:p>
            <a:pPr algn="ctr"/>
            <a:r>
              <a:rPr lang="en-US" dirty="0"/>
              <a:t>Discussion Points and Recommendations</a:t>
            </a:r>
          </a:p>
        </p:txBody>
      </p:sp>
      <p:sp>
        <p:nvSpPr>
          <p:cNvPr id="3" name="Content Placeholder 2">
            <a:extLst>
              <a:ext uri="{FF2B5EF4-FFF2-40B4-BE49-F238E27FC236}">
                <a16:creationId xmlns:a16="http://schemas.microsoft.com/office/drawing/2014/main" id="{74CE7814-D5C3-03A1-1CE3-2ED6A2DE11C0}"/>
              </a:ext>
            </a:extLst>
          </p:cNvPr>
          <p:cNvSpPr>
            <a:spLocks noGrp="1"/>
          </p:cNvSpPr>
          <p:nvPr>
            <p:ph idx="1"/>
          </p:nvPr>
        </p:nvSpPr>
        <p:spPr>
          <a:xfrm>
            <a:off x="1066800" y="1201271"/>
            <a:ext cx="10058400" cy="5199529"/>
          </a:xfrm>
        </p:spPr>
        <p:txBody>
          <a:bodyPr>
            <a:normAutofit fontScale="92500" lnSpcReduction="10000"/>
          </a:bodyPr>
          <a:lstStyle/>
          <a:p>
            <a:r>
              <a:rPr lang="en-US" sz="2200" b="1" dirty="0"/>
              <a:t>Gender </a:t>
            </a:r>
          </a:p>
          <a:p>
            <a:pPr lvl="1"/>
            <a:r>
              <a:rPr lang="en-US" sz="2200" dirty="0"/>
              <a:t>The compliance rates between males and females were similar, but the initiation rates were different (65% in males, 35% in females). </a:t>
            </a:r>
          </a:p>
          <a:p>
            <a:pPr lvl="1"/>
            <a:r>
              <a:rPr lang="en-US" sz="2200" dirty="0"/>
              <a:t>Boys are more likely to be diagnosed with ADHD than girls (13% vs. 6%) in the United States.</a:t>
            </a:r>
          </a:p>
          <a:p>
            <a:pPr lvl="1"/>
            <a:r>
              <a:rPr lang="en-US" sz="2200" dirty="0"/>
              <a:t>According to a 2023 systematic review, women are more likely to have inattentive type ADHD, making detection more difficult. Furthermore, women are more likely to be diagnosed with another condition before ADHD and treated with antidepressants. </a:t>
            </a:r>
          </a:p>
          <a:p>
            <a:pPr lvl="1"/>
            <a:r>
              <a:rPr lang="en-US" sz="2200" dirty="0"/>
              <a:t>It would be interesting to see the subtypes of ADHD in Louisiana. </a:t>
            </a:r>
          </a:p>
          <a:p>
            <a:r>
              <a:rPr lang="en-US" sz="2200" b="1" dirty="0"/>
              <a:t>Member Region</a:t>
            </a:r>
          </a:p>
          <a:p>
            <a:pPr lvl="1"/>
            <a:r>
              <a:rPr lang="en-US" sz="2200" dirty="0"/>
              <a:t>Region 2 had the lowest compliance rates for continuation-maintenance visits. Region 5 had the highest compliance rates for continuation-maintenance visits. </a:t>
            </a:r>
          </a:p>
          <a:p>
            <a:pPr lvl="1"/>
            <a:r>
              <a:rPr lang="en-US" sz="2200" dirty="0"/>
              <a:t>What could be the reason for this? Good access to healthcare? Are there enough pediatricians in this area? Medication availability? </a:t>
            </a:r>
          </a:p>
          <a:p>
            <a:pPr lvl="1"/>
            <a:endParaRPr lang="en-US" sz="1800" dirty="0"/>
          </a:p>
        </p:txBody>
      </p:sp>
    </p:spTree>
    <p:extLst>
      <p:ext uri="{BB962C8B-B14F-4D97-AF65-F5344CB8AC3E}">
        <p14:creationId xmlns:p14="http://schemas.microsoft.com/office/powerpoint/2010/main" val="365475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0BBD-7400-9585-1F45-A296ABCC7161}"/>
              </a:ext>
            </a:extLst>
          </p:cNvPr>
          <p:cNvSpPr>
            <a:spLocks noGrp="1"/>
          </p:cNvSpPr>
          <p:nvPr>
            <p:ph type="title"/>
          </p:nvPr>
        </p:nvSpPr>
        <p:spPr>
          <a:xfrm>
            <a:off x="1066800" y="438912"/>
            <a:ext cx="10058400" cy="1225296"/>
          </a:xfrm>
        </p:spPr>
        <p:txBody>
          <a:bodyPr>
            <a:normAutofit fontScale="90000"/>
          </a:bodyPr>
          <a:lstStyle/>
          <a:p>
            <a:pPr algn="ctr"/>
            <a:r>
              <a:rPr lang="en-US" dirty="0"/>
              <a:t>Discussion Points and Recommendations</a:t>
            </a:r>
          </a:p>
        </p:txBody>
      </p:sp>
      <p:sp>
        <p:nvSpPr>
          <p:cNvPr id="3" name="Content Placeholder 2">
            <a:extLst>
              <a:ext uri="{FF2B5EF4-FFF2-40B4-BE49-F238E27FC236}">
                <a16:creationId xmlns:a16="http://schemas.microsoft.com/office/drawing/2014/main" id="{9D9E1F77-A96D-368B-E06F-C27C54301931}"/>
              </a:ext>
            </a:extLst>
          </p:cNvPr>
          <p:cNvSpPr>
            <a:spLocks noGrp="1"/>
          </p:cNvSpPr>
          <p:nvPr>
            <p:ph idx="1"/>
          </p:nvPr>
        </p:nvSpPr>
        <p:spPr>
          <a:xfrm>
            <a:off x="1066800" y="1444752"/>
            <a:ext cx="10058400" cy="4615568"/>
          </a:xfrm>
        </p:spPr>
        <p:txBody>
          <a:bodyPr>
            <a:noAutofit/>
          </a:bodyPr>
          <a:lstStyle/>
          <a:p>
            <a:r>
              <a:rPr lang="en-US" sz="2000" b="1" dirty="0"/>
              <a:t>Member Region Continued...</a:t>
            </a:r>
          </a:p>
          <a:p>
            <a:pPr lvl="1"/>
            <a:r>
              <a:rPr lang="en-US" sz="2000" dirty="0"/>
              <a:t>We considered pediatrician to patient ratio as a possible reason for compliance differences in different regions. However, when evaluating this data, there was no correlation between compliance and pediatrician to patient ratio. </a:t>
            </a:r>
          </a:p>
          <a:p>
            <a:pPr lvl="1"/>
            <a:r>
              <a:rPr lang="en-US" sz="2000" dirty="0"/>
              <a:t>There is a national shortage of ADHD medication. Having information about ADHD medication supply and region could be useful. </a:t>
            </a:r>
          </a:p>
          <a:p>
            <a:r>
              <a:rPr lang="en-US" sz="2000" b="1" dirty="0"/>
              <a:t>Race and Ethnicity</a:t>
            </a:r>
          </a:p>
          <a:p>
            <a:pPr lvl="1"/>
            <a:r>
              <a:rPr lang="en-US" sz="2000" dirty="0"/>
              <a:t>There was a significant difference between compliance rates amongst different races and ethnicities. Overall, the Black and African American population experienced disparities in compliance rates. Interestingly, the Hispanic/Latino population was more compliant than their non-Latino counterparts. </a:t>
            </a:r>
          </a:p>
          <a:p>
            <a:pPr lvl="1"/>
            <a:r>
              <a:rPr lang="en-US" sz="2000" dirty="0"/>
              <a:t>A National Study from 2022 found that a lack of access may be the cause of these disparities. However, in that study, there was also a disparity present for Latinos. </a:t>
            </a:r>
          </a:p>
        </p:txBody>
      </p:sp>
    </p:spTree>
    <p:extLst>
      <p:ext uri="{BB962C8B-B14F-4D97-AF65-F5344CB8AC3E}">
        <p14:creationId xmlns:p14="http://schemas.microsoft.com/office/powerpoint/2010/main" val="3233808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A50F-2257-080D-2EAB-DE84D30A36AA}"/>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9EB7337E-D005-FF0E-E4DB-0239426FECC5}"/>
              </a:ext>
            </a:extLst>
          </p:cNvPr>
          <p:cNvSpPr>
            <a:spLocks noGrp="1"/>
          </p:cNvSpPr>
          <p:nvPr>
            <p:ph idx="1"/>
          </p:nvPr>
        </p:nvSpPr>
        <p:spPr/>
        <p:txBody>
          <a:bodyPr/>
          <a:lstStyle/>
          <a:p>
            <a:r>
              <a:rPr lang="en-US" b="0" i="0" dirty="0" err="1">
                <a:solidFill>
                  <a:srgbClr val="2C3E50"/>
                </a:solidFill>
                <a:effectLst/>
                <a:latin typeface="Calibri" panose="020F0502020204030204" pitchFamily="34" charset="0"/>
              </a:rPr>
              <a:t>Attoe</a:t>
            </a:r>
            <a:r>
              <a:rPr lang="en-US" b="0" i="0" dirty="0">
                <a:solidFill>
                  <a:srgbClr val="2C3E50"/>
                </a:solidFill>
                <a:effectLst/>
                <a:latin typeface="Calibri" panose="020F0502020204030204" pitchFamily="34" charset="0"/>
              </a:rPr>
              <a:t> DE, </a:t>
            </a:r>
            <a:r>
              <a:rPr lang="en-US" b="0" i="0" dirty="0" err="1">
                <a:solidFill>
                  <a:srgbClr val="2C3E50"/>
                </a:solidFill>
                <a:effectLst/>
                <a:latin typeface="Calibri" panose="020F0502020204030204" pitchFamily="34" charset="0"/>
              </a:rPr>
              <a:t>Climie</a:t>
            </a:r>
            <a:r>
              <a:rPr lang="en-US" b="0" i="0" dirty="0">
                <a:solidFill>
                  <a:srgbClr val="2C3E50"/>
                </a:solidFill>
                <a:effectLst/>
                <a:latin typeface="Calibri" panose="020F0502020204030204" pitchFamily="34" charset="0"/>
              </a:rPr>
              <a:t> EA. Miss. Diagnosis: A Systematic Review of ADHD in Adult Women. </a:t>
            </a:r>
            <a:r>
              <a:rPr lang="en-US" b="0" i="1" dirty="0">
                <a:solidFill>
                  <a:srgbClr val="2C3E50"/>
                </a:solidFill>
                <a:effectLst/>
                <a:latin typeface="Calibri" panose="020F0502020204030204" pitchFamily="34" charset="0"/>
              </a:rPr>
              <a:t>Journal of Attention Disorders</a:t>
            </a:r>
            <a:r>
              <a:rPr lang="en-US" b="0" i="0" dirty="0">
                <a:solidFill>
                  <a:srgbClr val="2C3E50"/>
                </a:solidFill>
                <a:effectLst/>
                <a:latin typeface="Calibri" panose="020F0502020204030204" pitchFamily="34" charset="0"/>
              </a:rPr>
              <a:t>. 2023;27(7):108705472311615. </a:t>
            </a:r>
            <a:r>
              <a:rPr lang="en-US" b="0" i="0" dirty="0" err="1">
                <a:solidFill>
                  <a:srgbClr val="2C3E50"/>
                </a:solidFill>
                <a:effectLst/>
                <a:latin typeface="Calibri" panose="020F0502020204030204" pitchFamily="34" charset="0"/>
              </a:rPr>
              <a:t>doi:https</a:t>
            </a:r>
            <a:r>
              <a:rPr lang="en-US" b="0" i="0" dirty="0">
                <a:solidFill>
                  <a:srgbClr val="2C3E50"/>
                </a:solidFill>
                <a:effectLst/>
                <a:latin typeface="Calibri" panose="020F0502020204030204" pitchFamily="34" charset="0"/>
              </a:rPr>
              <a:t>://doi.org/10.1177/10870547231161533 </a:t>
            </a:r>
          </a:p>
          <a:p>
            <a:r>
              <a:rPr lang="en-US" b="0" i="0" dirty="0">
                <a:solidFill>
                  <a:srgbClr val="2C3E50"/>
                </a:solidFill>
                <a:effectLst/>
                <a:latin typeface="Calibri" panose="020F0502020204030204" pitchFamily="34" charset="0"/>
              </a:rPr>
              <a:t>Centers for Disease Control and Prevention. Data and statistics about ADHD. Centers for Disease Control and Prevention. Published August 9, 2022. </a:t>
            </a:r>
            <a:r>
              <a:rPr lang="en-US" b="0" i="0" dirty="0">
                <a:solidFill>
                  <a:srgbClr val="2C3E50"/>
                </a:solidFill>
                <a:effectLst/>
                <a:latin typeface="Calibri" panose="020F0502020204030204" pitchFamily="34" charset="0"/>
                <a:hlinkClick r:id="rId3"/>
              </a:rPr>
              <a:t>https://www.cdc.gov/ncbddd/adhd/data.html</a:t>
            </a:r>
            <a:endParaRPr lang="en-US" b="0" i="0" dirty="0">
              <a:solidFill>
                <a:srgbClr val="2C3E50"/>
              </a:solidFill>
              <a:effectLst/>
              <a:latin typeface="Calibri" panose="020F0502020204030204" pitchFamily="34" charset="0"/>
            </a:endParaRPr>
          </a:p>
          <a:p>
            <a:r>
              <a:rPr lang="en-US" b="0" i="0" dirty="0">
                <a:solidFill>
                  <a:srgbClr val="2C3E50"/>
                </a:solidFill>
                <a:effectLst/>
                <a:latin typeface="Calibri" panose="020F0502020204030204" pitchFamily="34" charset="0"/>
              </a:rPr>
              <a:t>Follow-Up Care for Children Prescribed ADHD Medication. NCQA. </a:t>
            </a:r>
            <a:r>
              <a:rPr lang="en-US" dirty="0">
                <a:solidFill>
                  <a:srgbClr val="2C3E50"/>
                </a:solidFill>
                <a:latin typeface="Calibri" panose="020F0502020204030204" pitchFamily="34" charset="0"/>
                <a:hlinkClick r:id="rId4"/>
              </a:rPr>
              <a:t>https://www.ncqa.org/hedis/measures/follow-up-care-for-children-prescribed-adhd-medication/</a:t>
            </a:r>
            <a:endParaRPr lang="en-US" dirty="0">
              <a:solidFill>
                <a:srgbClr val="2C3E50"/>
              </a:solidFill>
              <a:latin typeface="Calibri" panose="020F0502020204030204" pitchFamily="34" charset="0"/>
            </a:endParaRPr>
          </a:p>
          <a:p>
            <a:r>
              <a:rPr lang="en-US" b="0" i="0" dirty="0">
                <a:solidFill>
                  <a:srgbClr val="2C3E50"/>
                </a:solidFill>
                <a:effectLst/>
                <a:latin typeface="Calibri" panose="020F0502020204030204" pitchFamily="34" charset="0"/>
              </a:rPr>
              <a:t>No End in Sight for National ADHD Drug Shortage. Medscape. </a:t>
            </a:r>
            <a:r>
              <a:rPr lang="en-US" b="0" i="0" dirty="0">
                <a:solidFill>
                  <a:srgbClr val="2C3E50"/>
                </a:solidFill>
                <a:effectLst/>
                <a:latin typeface="Calibri" panose="020F0502020204030204" pitchFamily="34" charset="0"/>
                <a:hlinkClick r:id="rId5"/>
              </a:rPr>
              <a:t>https://www.medscape.com/viewarticle/no-end-sight-national-adhd-drug-shortage-2024a10004me?form=fpf</a:t>
            </a:r>
            <a:endParaRPr lang="en-US" b="0" i="0" dirty="0">
              <a:solidFill>
                <a:srgbClr val="2C3E50"/>
              </a:solidFill>
              <a:effectLst/>
              <a:latin typeface="Calibri" panose="020F0502020204030204" pitchFamily="34" charset="0"/>
            </a:endParaRPr>
          </a:p>
          <a:p>
            <a:r>
              <a:rPr lang="en-US" b="0" i="0" dirty="0">
                <a:solidFill>
                  <a:srgbClr val="2C3E50"/>
                </a:solidFill>
                <a:effectLst/>
                <a:latin typeface="Calibri" panose="020F0502020204030204" pitchFamily="34" charset="0"/>
              </a:rPr>
              <a:t>Yang KG, Flores MW, Carson NJ, Cook BL. Racial and Ethnic Disparities in Childhood ADHD Treatment Access and Utilization: Results From a National Study. </a:t>
            </a:r>
            <a:r>
              <a:rPr lang="en-US" b="0" i="1" dirty="0">
                <a:solidFill>
                  <a:srgbClr val="2C3E50"/>
                </a:solidFill>
                <a:effectLst/>
                <a:latin typeface="Calibri" panose="020F0502020204030204" pitchFamily="34" charset="0"/>
              </a:rPr>
              <a:t>Psychiatric Services</a:t>
            </a:r>
            <a:r>
              <a:rPr lang="en-US" b="0" i="0" dirty="0">
                <a:solidFill>
                  <a:srgbClr val="2C3E50"/>
                </a:solidFill>
                <a:effectLst/>
                <a:latin typeface="Calibri" panose="020F0502020204030204" pitchFamily="34" charset="0"/>
              </a:rPr>
              <a:t>. 2022;73(12). </a:t>
            </a:r>
            <a:r>
              <a:rPr lang="en-US" b="0" i="0" dirty="0" err="1">
                <a:solidFill>
                  <a:srgbClr val="2C3E50"/>
                </a:solidFill>
                <a:effectLst/>
                <a:latin typeface="Calibri" panose="020F0502020204030204" pitchFamily="34" charset="0"/>
              </a:rPr>
              <a:t>doi:https</a:t>
            </a:r>
            <a:r>
              <a:rPr lang="en-US" b="0" i="0" dirty="0">
                <a:solidFill>
                  <a:srgbClr val="2C3E50"/>
                </a:solidFill>
                <a:effectLst/>
                <a:latin typeface="Calibri" panose="020F0502020204030204" pitchFamily="34" charset="0"/>
              </a:rPr>
              <a:t>://doi.org/10.1176/appi.ps.202100578</a:t>
            </a:r>
            <a:endParaRPr lang="en-US" dirty="0">
              <a:solidFill>
                <a:srgbClr val="2C3E50"/>
              </a:solidFill>
              <a:latin typeface="Calibri" panose="020F0502020204030204" pitchFamily="34" charset="0"/>
            </a:endParaRPr>
          </a:p>
          <a:p>
            <a:endParaRPr lang="en-US" b="0" i="0" dirty="0">
              <a:solidFill>
                <a:srgbClr val="2C3E50"/>
              </a:solidFill>
              <a:effectLst/>
              <a:latin typeface="Calibri" panose="020F0502020204030204" pitchFamily="34" charset="0"/>
            </a:endParaRPr>
          </a:p>
        </p:txBody>
      </p:sp>
    </p:spTree>
    <p:extLst>
      <p:ext uri="{BB962C8B-B14F-4D97-AF65-F5344CB8AC3E}">
        <p14:creationId xmlns:p14="http://schemas.microsoft.com/office/powerpoint/2010/main" val="3623725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7729-B188-0B8E-D708-C1B51135B52D}"/>
              </a:ext>
            </a:extLst>
          </p:cNvPr>
          <p:cNvSpPr>
            <a:spLocks noGrp="1"/>
          </p:cNvSpPr>
          <p:nvPr>
            <p:ph type="title"/>
          </p:nvPr>
        </p:nvSpPr>
        <p:spPr>
          <a:xfrm>
            <a:off x="2578608" y="2489682"/>
            <a:ext cx="7034784" cy="1371600"/>
          </a:xfrm>
        </p:spPr>
        <p:txBody>
          <a:bodyPr/>
          <a:lstStyle/>
          <a:p>
            <a:pPr algn="ctr"/>
            <a:r>
              <a:rPr lang="en-US" dirty="0"/>
              <a:t>Thank you for listening!</a:t>
            </a:r>
          </a:p>
        </p:txBody>
      </p:sp>
    </p:spTree>
    <p:extLst>
      <p:ext uri="{BB962C8B-B14F-4D97-AF65-F5344CB8AC3E}">
        <p14:creationId xmlns:p14="http://schemas.microsoft.com/office/powerpoint/2010/main" val="3351468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A274-8E17-BEE9-A92B-DDC2EF3D50A8}"/>
              </a:ext>
            </a:extLst>
          </p:cNvPr>
          <p:cNvSpPr>
            <a:spLocks noGrp="1"/>
          </p:cNvSpPr>
          <p:nvPr>
            <p:ph type="title"/>
          </p:nvPr>
        </p:nvSpPr>
        <p:spPr/>
        <p:txBody>
          <a:bodyPr/>
          <a:lstStyle/>
          <a:p>
            <a:pPr algn="ctr"/>
            <a:r>
              <a:rPr lang="en-US" dirty="0"/>
              <a:t>What is Attention Deficit Hyperactivity Disorder (ADHD)?</a:t>
            </a:r>
          </a:p>
        </p:txBody>
      </p:sp>
      <p:sp>
        <p:nvSpPr>
          <p:cNvPr id="3" name="Content Placeholder 2">
            <a:extLst>
              <a:ext uri="{FF2B5EF4-FFF2-40B4-BE49-F238E27FC236}">
                <a16:creationId xmlns:a16="http://schemas.microsoft.com/office/drawing/2014/main" id="{2E445340-7B07-A2C0-F4F8-DA8505013B55}"/>
              </a:ext>
            </a:extLst>
          </p:cNvPr>
          <p:cNvSpPr>
            <a:spLocks noGrp="1"/>
          </p:cNvSpPr>
          <p:nvPr>
            <p:ph idx="1"/>
          </p:nvPr>
        </p:nvSpPr>
        <p:spPr>
          <a:xfrm>
            <a:off x="1066800" y="2103120"/>
            <a:ext cx="10317480" cy="3849624"/>
          </a:xfrm>
        </p:spPr>
        <p:txBody>
          <a:bodyPr>
            <a:noAutofit/>
          </a:bodyPr>
          <a:lstStyle/>
          <a:p>
            <a:r>
              <a:rPr lang="en-US" sz="3200" dirty="0"/>
              <a:t>At its core, Attention Deficit Hyperactivity Disorder (ADHD) is a condition where there is inattention, hyperactivity, or a combination of the two in the patient. </a:t>
            </a:r>
          </a:p>
          <a:p>
            <a:r>
              <a:rPr lang="en-US" sz="3200" dirty="0"/>
              <a:t>In the United States, 6.1 million children aged 2-17 years were diagnosed with ADHD as of 2016. </a:t>
            </a:r>
          </a:p>
          <a:p>
            <a:r>
              <a:rPr lang="en-US" sz="3200" dirty="0"/>
              <a:t>Sixty-two percent, or 6 out of 10 children take medication for their ADHD, which is 1 of 20 of all US children. </a:t>
            </a:r>
          </a:p>
        </p:txBody>
      </p:sp>
    </p:spTree>
    <p:extLst>
      <p:ext uri="{BB962C8B-B14F-4D97-AF65-F5344CB8AC3E}">
        <p14:creationId xmlns:p14="http://schemas.microsoft.com/office/powerpoint/2010/main" val="3489877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1886-531D-B8D2-3ABA-625DE81751EA}"/>
              </a:ext>
            </a:extLst>
          </p:cNvPr>
          <p:cNvSpPr>
            <a:spLocks noGrp="1"/>
          </p:cNvSpPr>
          <p:nvPr>
            <p:ph type="title"/>
          </p:nvPr>
        </p:nvSpPr>
        <p:spPr/>
        <p:txBody>
          <a:bodyPr/>
          <a:lstStyle/>
          <a:p>
            <a:pPr algn="ctr"/>
            <a:r>
              <a:rPr lang="en-US" dirty="0"/>
              <a:t>AmeriHealth Caritas Louisiana and ADHD </a:t>
            </a:r>
          </a:p>
        </p:txBody>
      </p:sp>
      <p:sp>
        <p:nvSpPr>
          <p:cNvPr id="3" name="Content Placeholder 2">
            <a:extLst>
              <a:ext uri="{FF2B5EF4-FFF2-40B4-BE49-F238E27FC236}">
                <a16:creationId xmlns:a16="http://schemas.microsoft.com/office/drawing/2014/main" id="{E7D3863F-239A-AC9F-351B-44D2B55E6D0E}"/>
              </a:ext>
            </a:extLst>
          </p:cNvPr>
          <p:cNvSpPr>
            <a:spLocks noGrp="1"/>
          </p:cNvSpPr>
          <p:nvPr>
            <p:ph idx="1"/>
          </p:nvPr>
        </p:nvSpPr>
        <p:spPr/>
        <p:txBody>
          <a:bodyPr>
            <a:normAutofit fontScale="25000" lnSpcReduction="20000"/>
          </a:bodyPr>
          <a:lstStyle/>
          <a:p>
            <a:pPr marL="742950" marR="0" lvl="1" indent="-285750">
              <a:lnSpc>
                <a:spcPct val="107000"/>
              </a:lnSpc>
              <a:spcBef>
                <a:spcPts val="0"/>
              </a:spcBef>
              <a:spcAft>
                <a:spcPts val="0"/>
              </a:spcAft>
              <a:buFont typeface="Courier New" panose="02070309020205020404" pitchFamily="49" charset="0"/>
              <a:buChar char="o"/>
            </a:pPr>
            <a:r>
              <a:rPr lang="en-US" sz="11200" b="1" i="1" kern="0" dirty="0">
                <a:effectLst/>
                <a:latin typeface="Calibri" panose="020F0502020204030204" pitchFamily="34" charset="0"/>
                <a:ea typeface="Times New Roman" panose="02020603050405020304" pitchFamily="18" charset="0"/>
                <a:cs typeface="Calibri" panose="020F0502020204030204" pitchFamily="34" charset="0"/>
              </a:rPr>
              <a:t>Initiation Phase</a:t>
            </a:r>
            <a:r>
              <a:rPr lang="en-US" sz="11200" b="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11200" kern="0" dirty="0">
                <a:effectLst/>
                <a:latin typeface="Calibri" panose="020F0502020204030204" pitchFamily="34" charset="0"/>
                <a:ea typeface="Times New Roman" panose="02020603050405020304" pitchFamily="18" charset="0"/>
                <a:cs typeface="Calibri" panose="020F0502020204030204" pitchFamily="34" charset="0"/>
              </a:rPr>
              <a:t>Assesses children between 6 and 12 years of age who were diagnosed with ADHD and had one follow-up visit with a practitioner with prescribing authority within 30 days of their first prescription of ADHD medication.</a:t>
            </a:r>
            <a:endParaRPr lang="en-US" sz="1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200" b="1" i="1" kern="0" dirty="0">
                <a:effectLst/>
                <a:latin typeface="Calibri" panose="020F0502020204030204" pitchFamily="34" charset="0"/>
                <a:ea typeface="Times New Roman" panose="02020603050405020304" pitchFamily="18" charset="0"/>
                <a:cs typeface="Calibri" panose="020F0502020204030204" pitchFamily="34" charset="0"/>
              </a:rPr>
              <a:t>Continuation and Maintenance Phase</a:t>
            </a:r>
            <a:r>
              <a:rPr lang="en-US" sz="11200" b="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11200" kern="0" dirty="0">
                <a:effectLst/>
                <a:latin typeface="Calibri" panose="020F0502020204030204" pitchFamily="34" charset="0"/>
                <a:ea typeface="Times New Roman" panose="02020603050405020304" pitchFamily="18" charset="0"/>
                <a:cs typeface="Calibri" panose="020F0502020204030204" pitchFamily="34" charset="0"/>
              </a:rPr>
              <a:t>Assesses children between 6 and 12 years of age who had a prescription for ADHD medication and remained on the medication for at least 210 days, and had at least two follow-up visits with a practitioner in the 9 months after the Initiation Phase.</a:t>
            </a:r>
          </a:p>
          <a:p>
            <a:pPr marL="742950" marR="0" lvl="1" indent="-285750">
              <a:lnSpc>
                <a:spcPct val="107000"/>
              </a:lnSpc>
              <a:spcBef>
                <a:spcPts val="0"/>
              </a:spcBef>
              <a:spcAft>
                <a:spcPts val="0"/>
              </a:spcAft>
              <a:buFont typeface="Courier New" panose="02070309020205020404" pitchFamily="49" charset="0"/>
              <a:buChar char="o"/>
            </a:pPr>
            <a:r>
              <a:rPr lang="en-US" sz="11200" kern="100" dirty="0">
                <a:effectLst/>
                <a:latin typeface="Calibri" panose="020F0502020204030204" pitchFamily="34" charset="0"/>
                <a:ea typeface="Calibri" panose="020F0502020204030204" pitchFamily="34" charset="0"/>
                <a:cs typeface="Times New Roman" panose="02020603050405020304" pitchFamily="18" charset="0"/>
              </a:rPr>
              <a:t>All the data reviewed unless otherwise noted are compliant continuation and maintenance (CCM) patients. </a:t>
            </a:r>
          </a:p>
          <a:p>
            <a:endParaRPr lang="en-US" dirty="0"/>
          </a:p>
        </p:txBody>
      </p:sp>
    </p:spTree>
    <p:extLst>
      <p:ext uri="{BB962C8B-B14F-4D97-AF65-F5344CB8AC3E}">
        <p14:creationId xmlns:p14="http://schemas.microsoft.com/office/powerpoint/2010/main" val="216471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FD7D-1F3D-C5B8-F48B-7C82AB040831}"/>
              </a:ext>
            </a:extLst>
          </p:cNvPr>
          <p:cNvSpPr>
            <a:spLocks noGrp="1"/>
          </p:cNvSpPr>
          <p:nvPr>
            <p:ph type="title"/>
          </p:nvPr>
        </p:nvSpPr>
        <p:spPr>
          <a:xfrm>
            <a:off x="1066800" y="475521"/>
            <a:ext cx="10058400" cy="1375223"/>
          </a:xfrm>
        </p:spPr>
        <p:txBody>
          <a:bodyPr/>
          <a:lstStyle/>
          <a:p>
            <a:pPr algn="ctr"/>
            <a:r>
              <a:rPr lang="en-US" dirty="0"/>
              <a:t>Age</a:t>
            </a:r>
          </a:p>
        </p:txBody>
      </p:sp>
      <p:graphicFrame>
        <p:nvGraphicFramePr>
          <p:cNvPr id="7" name="Table 7">
            <a:extLst>
              <a:ext uri="{FF2B5EF4-FFF2-40B4-BE49-F238E27FC236}">
                <a16:creationId xmlns:a16="http://schemas.microsoft.com/office/drawing/2014/main" id="{72770CAB-8198-289A-1728-3332E2FCBBAC}"/>
              </a:ext>
            </a:extLst>
          </p:cNvPr>
          <p:cNvGraphicFramePr>
            <a:graphicFrameLocks noGrp="1"/>
          </p:cNvGraphicFramePr>
          <p:nvPr>
            <p:extLst>
              <p:ext uri="{D42A27DB-BD31-4B8C-83A1-F6EECF244321}">
                <p14:modId xmlns:p14="http://schemas.microsoft.com/office/powerpoint/2010/main" val="1991833348"/>
              </p:ext>
            </p:extLst>
          </p:nvPr>
        </p:nvGraphicFramePr>
        <p:xfrm>
          <a:off x="2181409" y="1924486"/>
          <a:ext cx="7829178" cy="2595880"/>
        </p:xfrm>
        <a:graphic>
          <a:graphicData uri="http://schemas.openxmlformats.org/drawingml/2006/table">
            <a:tbl>
              <a:tblPr firstRow="1" bandRow="1">
                <a:tableStyleId>{7DF18680-E054-41AD-8BC1-D1AEF772440D}</a:tableStyleId>
              </a:tblPr>
              <a:tblGrid>
                <a:gridCol w="2609726">
                  <a:extLst>
                    <a:ext uri="{9D8B030D-6E8A-4147-A177-3AD203B41FA5}">
                      <a16:colId xmlns:a16="http://schemas.microsoft.com/office/drawing/2014/main" val="1028719935"/>
                    </a:ext>
                  </a:extLst>
                </a:gridCol>
                <a:gridCol w="2609726">
                  <a:extLst>
                    <a:ext uri="{9D8B030D-6E8A-4147-A177-3AD203B41FA5}">
                      <a16:colId xmlns:a16="http://schemas.microsoft.com/office/drawing/2014/main" val="897569553"/>
                    </a:ext>
                  </a:extLst>
                </a:gridCol>
                <a:gridCol w="2609726">
                  <a:extLst>
                    <a:ext uri="{9D8B030D-6E8A-4147-A177-3AD203B41FA5}">
                      <a16:colId xmlns:a16="http://schemas.microsoft.com/office/drawing/2014/main" val="889194751"/>
                    </a:ext>
                  </a:extLst>
                </a:gridCol>
              </a:tblGrid>
              <a:tr h="370840">
                <a:tc>
                  <a:txBody>
                    <a:bodyPr/>
                    <a:lstStyle/>
                    <a:p>
                      <a:pPr algn="ctr"/>
                      <a:r>
                        <a:rPr lang="en-US" dirty="0"/>
                        <a:t>Age (Years)</a:t>
                      </a:r>
                    </a:p>
                  </a:txBody>
                  <a:tcPr/>
                </a:tc>
                <a:tc>
                  <a:txBody>
                    <a:bodyPr/>
                    <a:lstStyle/>
                    <a:p>
                      <a:pPr algn="ctr"/>
                      <a:r>
                        <a:rPr lang="en-US" dirty="0"/>
                        <a:t>Total Members</a:t>
                      </a:r>
                    </a:p>
                  </a:txBody>
                  <a:tcPr/>
                </a:tc>
                <a:tc>
                  <a:txBody>
                    <a:bodyPr/>
                    <a:lstStyle/>
                    <a:p>
                      <a:pPr algn="ctr"/>
                      <a:r>
                        <a:rPr lang="en-US" dirty="0"/>
                        <a:t>Percentage </a:t>
                      </a:r>
                    </a:p>
                  </a:txBody>
                  <a:tcPr/>
                </a:tc>
                <a:extLst>
                  <a:ext uri="{0D108BD9-81ED-4DB2-BD59-A6C34878D82A}">
                    <a16:rowId xmlns:a16="http://schemas.microsoft.com/office/drawing/2014/main" val="3758669965"/>
                  </a:ext>
                </a:extLst>
              </a:tr>
              <a:tr h="370840">
                <a:tc>
                  <a:txBody>
                    <a:bodyPr/>
                    <a:lstStyle/>
                    <a:p>
                      <a:pPr algn="ctr"/>
                      <a:r>
                        <a:rPr lang="en-US" dirty="0"/>
                        <a:t>7</a:t>
                      </a:r>
                    </a:p>
                  </a:txBody>
                  <a:tcPr/>
                </a:tc>
                <a:tc>
                  <a:txBody>
                    <a:bodyPr/>
                    <a:lstStyle/>
                    <a:p>
                      <a:pPr algn="ctr"/>
                      <a:r>
                        <a:rPr lang="en-US" dirty="0"/>
                        <a:t>164</a:t>
                      </a:r>
                    </a:p>
                  </a:txBody>
                  <a:tcPr/>
                </a:tc>
                <a:tc>
                  <a:txBody>
                    <a:bodyPr/>
                    <a:lstStyle/>
                    <a:p>
                      <a:pPr algn="ctr"/>
                      <a:r>
                        <a:rPr lang="en-US" dirty="0"/>
                        <a:t>57%</a:t>
                      </a:r>
                    </a:p>
                  </a:txBody>
                  <a:tcPr/>
                </a:tc>
                <a:extLst>
                  <a:ext uri="{0D108BD9-81ED-4DB2-BD59-A6C34878D82A}">
                    <a16:rowId xmlns:a16="http://schemas.microsoft.com/office/drawing/2014/main" val="1905947542"/>
                  </a:ext>
                </a:extLst>
              </a:tr>
              <a:tr h="370840">
                <a:tc>
                  <a:txBody>
                    <a:bodyPr/>
                    <a:lstStyle/>
                    <a:p>
                      <a:pPr algn="ctr"/>
                      <a:r>
                        <a:rPr lang="en-US" dirty="0"/>
                        <a:t>8</a:t>
                      </a:r>
                    </a:p>
                  </a:txBody>
                  <a:tcPr/>
                </a:tc>
                <a:tc>
                  <a:txBody>
                    <a:bodyPr/>
                    <a:lstStyle/>
                    <a:p>
                      <a:pPr algn="ctr"/>
                      <a:r>
                        <a:rPr lang="en-US" dirty="0"/>
                        <a:t>122</a:t>
                      </a:r>
                    </a:p>
                  </a:txBody>
                  <a:tcPr/>
                </a:tc>
                <a:tc>
                  <a:txBody>
                    <a:bodyPr/>
                    <a:lstStyle/>
                    <a:p>
                      <a:pPr algn="ctr"/>
                      <a:r>
                        <a:rPr lang="en-US" dirty="0"/>
                        <a:t>54%</a:t>
                      </a:r>
                    </a:p>
                  </a:txBody>
                  <a:tcPr/>
                </a:tc>
                <a:extLst>
                  <a:ext uri="{0D108BD9-81ED-4DB2-BD59-A6C34878D82A}">
                    <a16:rowId xmlns:a16="http://schemas.microsoft.com/office/drawing/2014/main" val="2493472404"/>
                  </a:ext>
                </a:extLst>
              </a:tr>
              <a:tr h="370840">
                <a:tc>
                  <a:txBody>
                    <a:bodyPr/>
                    <a:lstStyle/>
                    <a:p>
                      <a:pPr algn="ctr"/>
                      <a:r>
                        <a:rPr lang="en-US" dirty="0"/>
                        <a:t>9</a:t>
                      </a:r>
                    </a:p>
                  </a:txBody>
                  <a:tcPr/>
                </a:tc>
                <a:tc>
                  <a:txBody>
                    <a:bodyPr/>
                    <a:lstStyle/>
                    <a:p>
                      <a:pPr algn="ctr"/>
                      <a:r>
                        <a:rPr lang="en-US" dirty="0"/>
                        <a:t>137</a:t>
                      </a:r>
                    </a:p>
                  </a:txBody>
                  <a:tcPr/>
                </a:tc>
                <a:tc>
                  <a:txBody>
                    <a:bodyPr/>
                    <a:lstStyle/>
                    <a:p>
                      <a:pPr algn="ctr"/>
                      <a:r>
                        <a:rPr lang="en-US" dirty="0"/>
                        <a:t>50%</a:t>
                      </a:r>
                    </a:p>
                  </a:txBody>
                  <a:tcPr/>
                </a:tc>
                <a:extLst>
                  <a:ext uri="{0D108BD9-81ED-4DB2-BD59-A6C34878D82A}">
                    <a16:rowId xmlns:a16="http://schemas.microsoft.com/office/drawing/2014/main" val="3214776236"/>
                  </a:ext>
                </a:extLst>
              </a:tr>
              <a:tr h="370840">
                <a:tc>
                  <a:txBody>
                    <a:bodyPr/>
                    <a:lstStyle/>
                    <a:p>
                      <a:pPr algn="ctr"/>
                      <a:r>
                        <a:rPr lang="en-US" dirty="0"/>
                        <a:t>10</a:t>
                      </a:r>
                    </a:p>
                  </a:txBody>
                  <a:tcPr/>
                </a:tc>
                <a:tc>
                  <a:txBody>
                    <a:bodyPr/>
                    <a:lstStyle/>
                    <a:p>
                      <a:pPr algn="ctr"/>
                      <a:r>
                        <a:rPr lang="en-US" dirty="0"/>
                        <a:t>110</a:t>
                      </a:r>
                    </a:p>
                  </a:txBody>
                  <a:tcPr/>
                </a:tc>
                <a:tc>
                  <a:txBody>
                    <a:bodyPr/>
                    <a:lstStyle/>
                    <a:p>
                      <a:pPr algn="ctr"/>
                      <a:r>
                        <a:rPr lang="en-US" dirty="0">
                          <a:solidFill>
                            <a:srgbClr val="00B050"/>
                          </a:solidFill>
                        </a:rPr>
                        <a:t>58%</a:t>
                      </a:r>
                    </a:p>
                  </a:txBody>
                  <a:tcPr/>
                </a:tc>
                <a:extLst>
                  <a:ext uri="{0D108BD9-81ED-4DB2-BD59-A6C34878D82A}">
                    <a16:rowId xmlns:a16="http://schemas.microsoft.com/office/drawing/2014/main" val="1123816433"/>
                  </a:ext>
                </a:extLst>
              </a:tr>
              <a:tr h="370840">
                <a:tc>
                  <a:txBody>
                    <a:bodyPr/>
                    <a:lstStyle/>
                    <a:p>
                      <a:pPr algn="ctr"/>
                      <a:r>
                        <a:rPr lang="en-US" dirty="0"/>
                        <a:t>11</a:t>
                      </a:r>
                    </a:p>
                  </a:txBody>
                  <a:tcPr/>
                </a:tc>
                <a:tc>
                  <a:txBody>
                    <a:bodyPr/>
                    <a:lstStyle/>
                    <a:p>
                      <a:pPr algn="ctr"/>
                      <a:r>
                        <a:rPr lang="en-US" dirty="0"/>
                        <a:t>131</a:t>
                      </a:r>
                    </a:p>
                  </a:txBody>
                  <a:tcPr/>
                </a:tc>
                <a:tc>
                  <a:txBody>
                    <a:bodyPr/>
                    <a:lstStyle/>
                    <a:p>
                      <a:pPr algn="ctr"/>
                      <a:r>
                        <a:rPr lang="en-US" dirty="0"/>
                        <a:t>47%</a:t>
                      </a:r>
                    </a:p>
                  </a:txBody>
                  <a:tcPr/>
                </a:tc>
                <a:extLst>
                  <a:ext uri="{0D108BD9-81ED-4DB2-BD59-A6C34878D82A}">
                    <a16:rowId xmlns:a16="http://schemas.microsoft.com/office/drawing/2014/main" val="2877961636"/>
                  </a:ext>
                </a:extLst>
              </a:tr>
              <a:tr h="370840">
                <a:tc>
                  <a:txBody>
                    <a:bodyPr/>
                    <a:lstStyle/>
                    <a:p>
                      <a:pPr algn="ctr"/>
                      <a:r>
                        <a:rPr lang="en-US" dirty="0"/>
                        <a:t>12</a:t>
                      </a:r>
                    </a:p>
                  </a:txBody>
                  <a:tcPr/>
                </a:tc>
                <a:tc>
                  <a:txBody>
                    <a:bodyPr/>
                    <a:lstStyle/>
                    <a:p>
                      <a:pPr algn="ctr"/>
                      <a:r>
                        <a:rPr lang="en-US" dirty="0"/>
                        <a:t>100</a:t>
                      </a:r>
                    </a:p>
                  </a:txBody>
                  <a:tcPr/>
                </a:tc>
                <a:tc>
                  <a:txBody>
                    <a:bodyPr/>
                    <a:lstStyle/>
                    <a:p>
                      <a:pPr algn="ctr"/>
                      <a:r>
                        <a:rPr lang="en-US" dirty="0">
                          <a:solidFill>
                            <a:srgbClr val="FF0000"/>
                          </a:solidFill>
                        </a:rPr>
                        <a:t>45%</a:t>
                      </a:r>
                    </a:p>
                  </a:txBody>
                  <a:tcPr/>
                </a:tc>
                <a:extLst>
                  <a:ext uri="{0D108BD9-81ED-4DB2-BD59-A6C34878D82A}">
                    <a16:rowId xmlns:a16="http://schemas.microsoft.com/office/drawing/2014/main" val="3668516908"/>
                  </a:ext>
                </a:extLst>
              </a:tr>
            </a:tbl>
          </a:graphicData>
        </a:graphic>
      </p:graphicFrame>
      <p:sp>
        <p:nvSpPr>
          <p:cNvPr id="8" name="TextBox 7">
            <a:extLst>
              <a:ext uri="{FF2B5EF4-FFF2-40B4-BE49-F238E27FC236}">
                <a16:creationId xmlns:a16="http://schemas.microsoft.com/office/drawing/2014/main" id="{553ED9FE-E888-25C5-1682-DA69534F0FDF}"/>
              </a:ext>
            </a:extLst>
          </p:cNvPr>
          <p:cNvSpPr txBox="1"/>
          <p:nvPr/>
        </p:nvSpPr>
        <p:spPr>
          <a:xfrm>
            <a:off x="2031999" y="4520366"/>
            <a:ext cx="4940520" cy="553998"/>
          </a:xfrm>
          <a:prstGeom prst="rect">
            <a:avLst/>
          </a:prstGeom>
          <a:noFill/>
        </p:spPr>
        <p:txBody>
          <a:bodyPr wrap="none" rtlCol="0">
            <a:spAutoFit/>
          </a:bodyPr>
          <a:lstStyle/>
          <a:p>
            <a:r>
              <a:rPr lang="en-US" sz="1200" dirty="0"/>
              <a:t>* Total Members = Total Continuation-Maintenance Members in Category</a:t>
            </a:r>
          </a:p>
          <a:p>
            <a:endParaRPr lang="en-US" dirty="0"/>
          </a:p>
        </p:txBody>
      </p:sp>
      <p:sp>
        <p:nvSpPr>
          <p:cNvPr id="9" name="TextBox 8">
            <a:extLst>
              <a:ext uri="{FF2B5EF4-FFF2-40B4-BE49-F238E27FC236}">
                <a16:creationId xmlns:a16="http://schemas.microsoft.com/office/drawing/2014/main" id="{737DC5F6-4ADC-B63A-53AC-2C49D129B7BB}"/>
              </a:ext>
            </a:extLst>
          </p:cNvPr>
          <p:cNvSpPr txBox="1"/>
          <p:nvPr/>
        </p:nvSpPr>
        <p:spPr>
          <a:xfrm>
            <a:off x="1463769" y="5103292"/>
            <a:ext cx="9258688" cy="1200329"/>
          </a:xfrm>
          <a:prstGeom prst="rect">
            <a:avLst/>
          </a:prstGeom>
          <a:noFill/>
        </p:spPr>
        <p:txBody>
          <a:bodyPr wrap="none" rtlCol="0">
            <a:spAutoFit/>
          </a:bodyPr>
          <a:lstStyle/>
          <a:p>
            <a:r>
              <a:rPr lang="en-US" b="1" u="sng" dirty="0"/>
              <a:t>Findings</a:t>
            </a:r>
            <a:r>
              <a:rPr lang="en-US" dirty="0"/>
              <a:t>: According to age, ten-year-olds had the highest compliance among continuation-</a:t>
            </a:r>
          </a:p>
          <a:p>
            <a:r>
              <a:rPr lang="en-US" dirty="0"/>
              <a:t>maintenance members whereas twelve-year-olds had lowest compliance among continuation-</a:t>
            </a:r>
          </a:p>
          <a:p>
            <a:r>
              <a:rPr lang="en-US" dirty="0"/>
              <a:t>maintenance members. There seems to be a big change at age 11 compared to the younger </a:t>
            </a:r>
          </a:p>
          <a:p>
            <a:r>
              <a:rPr lang="en-US" dirty="0"/>
              <a:t>members. </a:t>
            </a:r>
          </a:p>
        </p:txBody>
      </p:sp>
      <p:pic>
        <p:nvPicPr>
          <p:cNvPr id="4" name="Picture 3" descr="Portrait of five young children with arms on each other's shoulders standing in school hallway">
            <a:extLst>
              <a:ext uri="{FF2B5EF4-FFF2-40B4-BE49-F238E27FC236}">
                <a16:creationId xmlns:a16="http://schemas.microsoft.com/office/drawing/2014/main" id="{9CAEA61F-2F21-443C-2E84-1AE3312E6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487" y="475521"/>
            <a:ext cx="2063019" cy="1375223"/>
          </a:xfrm>
          <a:prstGeom prst="rect">
            <a:avLst/>
          </a:prstGeom>
        </p:spPr>
      </p:pic>
    </p:spTree>
    <p:extLst>
      <p:ext uri="{BB962C8B-B14F-4D97-AF65-F5344CB8AC3E}">
        <p14:creationId xmlns:p14="http://schemas.microsoft.com/office/powerpoint/2010/main" val="331267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9201-2FAC-C58C-038D-DC67730A884A}"/>
              </a:ext>
            </a:extLst>
          </p:cNvPr>
          <p:cNvSpPr>
            <a:spLocks noGrp="1"/>
          </p:cNvSpPr>
          <p:nvPr>
            <p:ph type="title"/>
          </p:nvPr>
        </p:nvSpPr>
        <p:spPr>
          <a:xfrm>
            <a:off x="1066800" y="0"/>
            <a:ext cx="10058400" cy="1581150"/>
          </a:xfrm>
        </p:spPr>
        <p:txBody>
          <a:bodyPr/>
          <a:lstStyle/>
          <a:p>
            <a:pPr algn="ctr"/>
            <a:r>
              <a:rPr lang="en-US" dirty="0"/>
              <a:t>Gender</a:t>
            </a:r>
          </a:p>
        </p:txBody>
      </p:sp>
      <p:graphicFrame>
        <p:nvGraphicFramePr>
          <p:cNvPr id="4" name="Table 4">
            <a:extLst>
              <a:ext uri="{FF2B5EF4-FFF2-40B4-BE49-F238E27FC236}">
                <a16:creationId xmlns:a16="http://schemas.microsoft.com/office/drawing/2014/main" id="{593841BE-026C-C55A-515D-B2F4057CC280}"/>
              </a:ext>
            </a:extLst>
          </p:cNvPr>
          <p:cNvGraphicFramePr>
            <a:graphicFrameLocks noGrp="1"/>
          </p:cNvGraphicFramePr>
          <p:nvPr>
            <p:ph idx="1"/>
            <p:extLst>
              <p:ext uri="{D42A27DB-BD31-4B8C-83A1-F6EECF244321}">
                <p14:modId xmlns:p14="http://schemas.microsoft.com/office/powerpoint/2010/main" val="940473332"/>
              </p:ext>
            </p:extLst>
          </p:nvPr>
        </p:nvGraphicFramePr>
        <p:xfrm>
          <a:off x="1066800" y="1228309"/>
          <a:ext cx="10058400" cy="1106566"/>
        </p:xfrm>
        <a:graphic>
          <a:graphicData uri="http://schemas.openxmlformats.org/drawingml/2006/table">
            <a:tbl>
              <a:tblPr firstRow="1" bandRow="1">
                <a:tableStyleId>{7DF18680-E054-41AD-8BC1-D1AEF772440D}</a:tableStyleId>
              </a:tblPr>
              <a:tblGrid>
                <a:gridCol w="3352800">
                  <a:extLst>
                    <a:ext uri="{9D8B030D-6E8A-4147-A177-3AD203B41FA5}">
                      <a16:colId xmlns:a16="http://schemas.microsoft.com/office/drawing/2014/main" val="164987832"/>
                    </a:ext>
                  </a:extLst>
                </a:gridCol>
                <a:gridCol w="3352800">
                  <a:extLst>
                    <a:ext uri="{9D8B030D-6E8A-4147-A177-3AD203B41FA5}">
                      <a16:colId xmlns:a16="http://schemas.microsoft.com/office/drawing/2014/main" val="1906286959"/>
                    </a:ext>
                  </a:extLst>
                </a:gridCol>
                <a:gridCol w="3352800">
                  <a:extLst>
                    <a:ext uri="{9D8B030D-6E8A-4147-A177-3AD203B41FA5}">
                      <a16:colId xmlns:a16="http://schemas.microsoft.com/office/drawing/2014/main" val="1538566484"/>
                    </a:ext>
                  </a:extLst>
                </a:gridCol>
              </a:tblGrid>
              <a:tr h="370403">
                <a:tc>
                  <a:txBody>
                    <a:bodyPr/>
                    <a:lstStyle/>
                    <a:p>
                      <a:pPr algn="ctr"/>
                      <a:r>
                        <a:rPr lang="en-US" dirty="0"/>
                        <a:t>Gender</a:t>
                      </a:r>
                    </a:p>
                  </a:txBody>
                  <a:tcPr/>
                </a:tc>
                <a:tc>
                  <a:txBody>
                    <a:bodyPr/>
                    <a:lstStyle/>
                    <a:p>
                      <a:pPr algn="ctr"/>
                      <a:r>
                        <a:rPr lang="en-US" dirty="0"/>
                        <a:t>Total Members</a:t>
                      </a:r>
                    </a:p>
                  </a:txBody>
                  <a:tcPr/>
                </a:tc>
                <a:tc>
                  <a:txBody>
                    <a:bodyPr/>
                    <a:lstStyle/>
                    <a:p>
                      <a:pPr algn="ctr"/>
                      <a:r>
                        <a:rPr lang="en-US" dirty="0"/>
                        <a:t>Percentage </a:t>
                      </a:r>
                    </a:p>
                  </a:txBody>
                  <a:tcPr/>
                </a:tc>
                <a:extLst>
                  <a:ext uri="{0D108BD9-81ED-4DB2-BD59-A6C34878D82A}">
                    <a16:rowId xmlns:a16="http://schemas.microsoft.com/office/drawing/2014/main" val="3495595944"/>
                  </a:ext>
                </a:extLst>
              </a:tr>
              <a:tr h="365330">
                <a:tc>
                  <a:txBody>
                    <a:bodyPr/>
                    <a:lstStyle/>
                    <a:p>
                      <a:pPr algn="ctr"/>
                      <a:r>
                        <a:rPr lang="en-US" dirty="0"/>
                        <a:t>Male </a:t>
                      </a:r>
                    </a:p>
                  </a:txBody>
                  <a:tcPr/>
                </a:tc>
                <a:tc>
                  <a:txBody>
                    <a:bodyPr/>
                    <a:lstStyle/>
                    <a:p>
                      <a:pPr algn="ctr"/>
                      <a:r>
                        <a:rPr lang="en-US" dirty="0"/>
                        <a:t>503</a:t>
                      </a:r>
                    </a:p>
                  </a:txBody>
                  <a:tcPr/>
                </a:tc>
                <a:tc>
                  <a:txBody>
                    <a:bodyPr/>
                    <a:lstStyle/>
                    <a:p>
                      <a:pPr algn="ctr"/>
                      <a:r>
                        <a:rPr lang="en-US" dirty="0"/>
                        <a:t>52%</a:t>
                      </a:r>
                    </a:p>
                  </a:txBody>
                  <a:tcPr/>
                </a:tc>
                <a:extLst>
                  <a:ext uri="{0D108BD9-81ED-4DB2-BD59-A6C34878D82A}">
                    <a16:rowId xmlns:a16="http://schemas.microsoft.com/office/drawing/2014/main" val="2922923473"/>
                  </a:ext>
                </a:extLst>
              </a:tr>
              <a:tr h="370403">
                <a:tc>
                  <a:txBody>
                    <a:bodyPr/>
                    <a:lstStyle/>
                    <a:p>
                      <a:pPr algn="ctr"/>
                      <a:r>
                        <a:rPr lang="en-US" dirty="0"/>
                        <a:t>Female</a:t>
                      </a:r>
                    </a:p>
                  </a:txBody>
                  <a:tcPr/>
                </a:tc>
                <a:tc>
                  <a:txBody>
                    <a:bodyPr/>
                    <a:lstStyle/>
                    <a:p>
                      <a:pPr algn="ctr"/>
                      <a:r>
                        <a:rPr lang="en-US" dirty="0"/>
                        <a:t>260</a:t>
                      </a:r>
                    </a:p>
                  </a:txBody>
                  <a:tcPr/>
                </a:tc>
                <a:tc>
                  <a:txBody>
                    <a:bodyPr/>
                    <a:lstStyle/>
                    <a:p>
                      <a:pPr algn="ctr"/>
                      <a:r>
                        <a:rPr lang="en-US" dirty="0"/>
                        <a:t>52%</a:t>
                      </a:r>
                    </a:p>
                  </a:txBody>
                  <a:tcPr/>
                </a:tc>
                <a:extLst>
                  <a:ext uri="{0D108BD9-81ED-4DB2-BD59-A6C34878D82A}">
                    <a16:rowId xmlns:a16="http://schemas.microsoft.com/office/drawing/2014/main" val="1135627529"/>
                  </a:ext>
                </a:extLst>
              </a:tr>
            </a:tbl>
          </a:graphicData>
        </a:graphic>
      </p:graphicFrame>
      <p:sp>
        <p:nvSpPr>
          <p:cNvPr id="6" name="TextBox 5">
            <a:extLst>
              <a:ext uri="{FF2B5EF4-FFF2-40B4-BE49-F238E27FC236}">
                <a16:creationId xmlns:a16="http://schemas.microsoft.com/office/drawing/2014/main" id="{5A52CDBE-4FA2-65B3-854B-618E7F33FEBC}"/>
              </a:ext>
            </a:extLst>
          </p:cNvPr>
          <p:cNvSpPr txBox="1"/>
          <p:nvPr/>
        </p:nvSpPr>
        <p:spPr>
          <a:xfrm>
            <a:off x="1066800" y="2334875"/>
            <a:ext cx="6096000" cy="276999"/>
          </a:xfrm>
          <a:prstGeom prst="rect">
            <a:avLst/>
          </a:prstGeom>
          <a:noFill/>
        </p:spPr>
        <p:txBody>
          <a:bodyPr wrap="square">
            <a:spAutoFit/>
          </a:bodyPr>
          <a:lstStyle/>
          <a:p>
            <a:r>
              <a:rPr lang="en-US" sz="1200" dirty="0"/>
              <a:t>* Total Members = Total Continuation-Maintenance Members in Category</a:t>
            </a:r>
          </a:p>
        </p:txBody>
      </p:sp>
      <p:sp>
        <p:nvSpPr>
          <p:cNvPr id="7" name="TextBox 6">
            <a:extLst>
              <a:ext uri="{FF2B5EF4-FFF2-40B4-BE49-F238E27FC236}">
                <a16:creationId xmlns:a16="http://schemas.microsoft.com/office/drawing/2014/main" id="{D289EB53-828D-3D59-4453-B2EB2CA02E96}"/>
              </a:ext>
            </a:extLst>
          </p:cNvPr>
          <p:cNvSpPr txBox="1"/>
          <p:nvPr/>
        </p:nvSpPr>
        <p:spPr>
          <a:xfrm>
            <a:off x="1066800" y="2858095"/>
            <a:ext cx="10496143" cy="369332"/>
          </a:xfrm>
          <a:prstGeom prst="rect">
            <a:avLst/>
          </a:prstGeom>
          <a:noFill/>
        </p:spPr>
        <p:txBody>
          <a:bodyPr wrap="none" rtlCol="0">
            <a:spAutoFit/>
          </a:bodyPr>
          <a:lstStyle/>
          <a:p>
            <a:r>
              <a:rPr lang="en-US" b="1" u="sng" dirty="0"/>
              <a:t>Findings: </a:t>
            </a:r>
            <a:r>
              <a:rPr lang="en-US" dirty="0"/>
              <a:t>The compliance rates between male and female continuation-maintenance members are similar. </a:t>
            </a:r>
            <a:endParaRPr lang="en-US" b="1" u="sng" dirty="0"/>
          </a:p>
        </p:txBody>
      </p:sp>
      <p:graphicFrame>
        <p:nvGraphicFramePr>
          <p:cNvPr id="9" name="Table 4">
            <a:extLst>
              <a:ext uri="{FF2B5EF4-FFF2-40B4-BE49-F238E27FC236}">
                <a16:creationId xmlns:a16="http://schemas.microsoft.com/office/drawing/2014/main" id="{E744CCF6-EAAC-BA31-F051-369E3D6F2F49}"/>
              </a:ext>
            </a:extLst>
          </p:cNvPr>
          <p:cNvGraphicFramePr>
            <a:graphicFrameLocks/>
          </p:cNvGraphicFramePr>
          <p:nvPr>
            <p:extLst>
              <p:ext uri="{D42A27DB-BD31-4B8C-83A1-F6EECF244321}">
                <p14:modId xmlns:p14="http://schemas.microsoft.com/office/powerpoint/2010/main" val="392622678"/>
              </p:ext>
            </p:extLst>
          </p:nvPr>
        </p:nvGraphicFramePr>
        <p:xfrm>
          <a:off x="1066800" y="3805594"/>
          <a:ext cx="10058400" cy="1106566"/>
        </p:xfrm>
        <a:graphic>
          <a:graphicData uri="http://schemas.openxmlformats.org/drawingml/2006/table">
            <a:tbl>
              <a:tblPr firstRow="1" bandRow="1">
                <a:tableStyleId>{7DF18680-E054-41AD-8BC1-D1AEF772440D}</a:tableStyleId>
              </a:tblPr>
              <a:tblGrid>
                <a:gridCol w="3352800">
                  <a:extLst>
                    <a:ext uri="{9D8B030D-6E8A-4147-A177-3AD203B41FA5}">
                      <a16:colId xmlns:a16="http://schemas.microsoft.com/office/drawing/2014/main" val="164987832"/>
                    </a:ext>
                  </a:extLst>
                </a:gridCol>
                <a:gridCol w="3352800">
                  <a:extLst>
                    <a:ext uri="{9D8B030D-6E8A-4147-A177-3AD203B41FA5}">
                      <a16:colId xmlns:a16="http://schemas.microsoft.com/office/drawing/2014/main" val="1906286959"/>
                    </a:ext>
                  </a:extLst>
                </a:gridCol>
                <a:gridCol w="3352800">
                  <a:extLst>
                    <a:ext uri="{9D8B030D-6E8A-4147-A177-3AD203B41FA5}">
                      <a16:colId xmlns:a16="http://schemas.microsoft.com/office/drawing/2014/main" val="1538566484"/>
                    </a:ext>
                  </a:extLst>
                </a:gridCol>
              </a:tblGrid>
              <a:tr h="370403">
                <a:tc>
                  <a:txBody>
                    <a:bodyPr/>
                    <a:lstStyle/>
                    <a:p>
                      <a:pPr algn="ctr"/>
                      <a:r>
                        <a:rPr lang="en-US" dirty="0"/>
                        <a:t>Gender</a:t>
                      </a:r>
                    </a:p>
                  </a:txBody>
                  <a:tcPr/>
                </a:tc>
                <a:tc>
                  <a:txBody>
                    <a:bodyPr/>
                    <a:lstStyle/>
                    <a:p>
                      <a:pPr algn="ctr"/>
                      <a:r>
                        <a:rPr lang="en-US" dirty="0"/>
                        <a:t>TCI Members</a:t>
                      </a:r>
                    </a:p>
                  </a:txBody>
                  <a:tcPr/>
                </a:tc>
                <a:tc>
                  <a:txBody>
                    <a:bodyPr/>
                    <a:lstStyle/>
                    <a:p>
                      <a:pPr algn="ctr"/>
                      <a:r>
                        <a:rPr lang="en-US" dirty="0"/>
                        <a:t>Percentage </a:t>
                      </a:r>
                    </a:p>
                  </a:txBody>
                  <a:tcPr/>
                </a:tc>
                <a:extLst>
                  <a:ext uri="{0D108BD9-81ED-4DB2-BD59-A6C34878D82A}">
                    <a16:rowId xmlns:a16="http://schemas.microsoft.com/office/drawing/2014/main" val="3495595944"/>
                  </a:ext>
                </a:extLst>
              </a:tr>
              <a:tr h="365330">
                <a:tc>
                  <a:txBody>
                    <a:bodyPr/>
                    <a:lstStyle/>
                    <a:p>
                      <a:pPr algn="ctr"/>
                      <a:r>
                        <a:rPr lang="en-US" dirty="0"/>
                        <a:t>Male </a:t>
                      </a:r>
                    </a:p>
                  </a:txBody>
                  <a:tcPr/>
                </a:tc>
                <a:tc>
                  <a:txBody>
                    <a:bodyPr/>
                    <a:lstStyle/>
                    <a:p>
                      <a:pPr algn="ctr"/>
                      <a:r>
                        <a:rPr lang="en-US" dirty="0"/>
                        <a:t>3403</a:t>
                      </a:r>
                    </a:p>
                  </a:txBody>
                  <a:tcPr/>
                </a:tc>
                <a:tc>
                  <a:txBody>
                    <a:bodyPr/>
                    <a:lstStyle/>
                    <a:p>
                      <a:pPr algn="ctr"/>
                      <a:r>
                        <a:rPr lang="en-US" dirty="0">
                          <a:solidFill>
                            <a:srgbClr val="00B050"/>
                          </a:solidFill>
                        </a:rPr>
                        <a:t>65%</a:t>
                      </a:r>
                    </a:p>
                  </a:txBody>
                  <a:tcPr/>
                </a:tc>
                <a:extLst>
                  <a:ext uri="{0D108BD9-81ED-4DB2-BD59-A6C34878D82A}">
                    <a16:rowId xmlns:a16="http://schemas.microsoft.com/office/drawing/2014/main" val="2922923473"/>
                  </a:ext>
                </a:extLst>
              </a:tr>
              <a:tr h="370403">
                <a:tc>
                  <a:txBody>
                    <a:bodyPr/>
                    <a:lstStyle/>
                    <a:p>
                      <a:pPr algn="ctr"/>
                      <a:r>
                        <a:rPr lang="en-US" dirty="0"/>
                        <a:t>Female</a:t>
                      </a:r>
                    </a:p>
                  </a:txBody>
                  <a:tcPr/>
                </a:tc>
                <a:tc>
                  <a:txBody>
                    <a:bodyPr/>
                    <a:lstStyle/>
                    <a:p>
                      <a:pPr algn="ctr"/>
                      <a:r>
                        <a:rPr lang="en-US" dirty="0"/>
                        <a:t>3403</a:t>
                      </a:r>
                    </a:p>
                  </a:txBody>
                  <a:tcPr/>
                </a:tc>
                <a:tc>
                  <a:txBody>
                    <a:bodyPr/>
                    <a:lstStyle/>
                    <a:p>
                      <a:pPr algn="ctr"/>
                      <a:r>
                        <a:rPr lang="en-US" dirty="0">
                          <a:solidFill>
                            <a:srgbClr val="FF0000"/>
                          </a:solidFill>
                        </a:rPr>
                        <a:t>35%</a:t>
                      </a:r>
                    </a:p>
                  </a:txBody>
                  <a:tcPr/>
                </a:tc>
                <a:extLst>
                  <a:ext uri="{0D108BD9-81ED-4DB2-BD59-A6C34878D82A}">
                    <a16:rowId xmlns:a16="http://schemas.microsoft.com/office/drawing/2014/main" val="1135627529"/>
                  </a:ext>
                </a:extLst>
              </a:tr>
            </a:tbl>
          </a:graphicData>
        </a:graphic>
      </p:graphicFrame>
      <p:sp>
        <p:nvSpPr>
          <p:cNvPr id="11" name="TextBox 10">
            <a:extLst>
              <a:ext uri="{FF2B5EF4-FFF2-40B4-BE49-F238E27FC236}">
                <a16:creationId xmlns:a16="http://schemas.microsoft.com/office/drawing/2014/main" id="{E41D1635-DD90-7D05-28D0-5DAF77F06C94}"/>
              </a:ext>
            </a:extLst>
          </p:cNvPr>
          <p:cNvSpPr txBox="1"/>
          <p:nvPr/>
        </p:nvSpPr>
        <p:spPr>
          <a:xfrm>
            <a:off x="971550" y="4912160"/>
            <a:ext cx="6286500" cy="461665"/>
          </a:xfrm>
          <a:prstGeom prst="rect">
            <a:avLst/>
          </a:prstGeom>
          <a:noFill/>
        </p:spPr>
        <p:txBody>
          <a:bodyPr wrap="square">
            <a:spAutoFit/>
          </a:bodyPr>
          <a:lstStyle/>
          <a:p>
            <a:r>
              <a:rPr lang="en-US" sz="1200" dirty="0"/>
              <a:t>*TCI = Total Compliant Initiation; Members who were compliant with initiation in both categories </a:t>
            </a:r>
          </a:p>
        </p:txBody>
      </p:sp>
      <p:sp>
        <p:nvSpPr>
          <p:cNvPr id="13" name="TextBox 12">
            <a:extLst>
              <a:ext uri="{FF2B5EF4-FFF2-40B4-BE49-F238E27FC236}">
                <a16:creationId xmlns:a16="http://schemas.microsoft.com/office/drawing/2014/main" id="{96E4108D-C4EB-A940-A0E5-42FF09C9FF88}"/>
              </a:ext>
            </a:extLst>
          </p:cNvPr>
          <p:cNvSpPr txBox="1"/>
          <p:nvPr/>
        </p:nvSpPr>
        <p:spPr>
          <a:xfrm>
            <a:off x="1066799" y="5613141"/>
            <a:ext cx="10496143" cy="369332"/>
          </a:xfrm>
          <a:prstGeom prst="rect">
            <a:avLst/>
          </a:prstGeom>
          <a:noFill/>
        </p:spPr>
        <p:txBody>
          <a:bodyPr wrap="square">
            <a:spAutoFit/>
          </a:bodyPr>
          <a:lstStyle/>
          <a:p>
            <a:r>
              <a:rPr lang="en-US" b="1" u="sng" dirty="0"/>
              <a:t>Findings:</a:t>
            </a:r>
            <a:r>
              <a:rPr lang="en-US" dirty="0"/>
              <a:t> Females had significantly less initiations than males. </a:t>
            </a:r>
          </a:p>
        </p:txBody>
      </p:sp>
      <p:pic>
        <p:nvPicPr>
          <p:cNvPr id="5" name="Picture 4" descr="Brother and sister playing">
            <a:extLst>
              <a:ext uri="{FF2B5EF4-FFF2-40B4-BE49-F238E27FC236}">
                <a16:creationId xmlns:a16="http://schemas.microsoft.com/office/drawing/2014/main" id="{69969950-9B0B-E847-DC25-3A641AA37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327" y="5142992"/>
            <a:ext cx="1741115" cy="1228309"/>
          </a:xfrm>
          <a:prstGeom prst="rect">
            <a:avLst/>
          </a:prstGeom>
        </p:spPr>
      </p:pic>
    </p:spTree>
    <p:extLst>
      <p:ext uri="{BB962C8B-B14F-4D97-AF65-F5344CB8AC3E}">
        <p14:creationId xmlns:p14="http://schemas.microsoft.com/office/powerpoint/2010/main" val="2025615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FF0B-2022-B3E3-4C95-9E114D0582B4}"/>
              </a:ext>
            </a:extLst>
          </p:cNvPr>
          <p:cNvSpPr>
            <a:spLocks noGrp="1"/>
          </p:cNvSpPr>
          <p:nvPr>
            <p:ph type="title"/>
          </p:nvPr>
        </p:nvSpPr>
        <p:spPr/>
        <p:txBody>
          <a:bodyPr/>
          <a:lstStyle/>
          <a:p>
            <a:pPr algn="ctr"/>
            <a:r>
              <a:rPr lang="en-US" dirty="0"/>
              <a:t>Member Region</a:t>
            </a:r>
          </a:p>
        </p:txBody>
      </p:sp>
      <p:sp>
        <p:nvSpPr>
          <p:cNvPr id="6" name="TextBox 5">
            <a:extLst>
              <a:ext uri="{FF2B5EF4-FFF2-40B4-BE49-F238E27FC236}">
                <a16:creationId xmlns:a16="http://schemas.microsoft.com/office/drawing/2014/main" id="{7F99BD0F-3A5E-2DCB-6647-D0DF4DEC2BE8}"/>
              </a:ext>
            </a:extLst>
          </p:cNvPr>
          <p:cNvSpPr txBox="1"/>
          <p:nvPr/>
        </p:nvSpPr>
        <p:spPr>
          <a:xfrm>
            <a:off x="1885950" y="5692186"/>
            <a:ext cx="6096000" cy="307777"/>
          </a:xfrm>
          <a:prstGeom prst="rect">
            <a:avLst/>
          </a:prstGeom>
          <a:noFill/>
        </p:spPr>
        <p:txBody>
          <a:bodyPr wrap="square">
            <a:spAutoFit/>
          </a:bodyPr>
          <a:lstStyle/>
          <a:p>
            <a:r>
              <a:rPr lang="en-US" sz="1400" dirty="0"/>
              <a:t>* Total Members = Total Continuation-Maintenance Members in Category</a:t>
            </a:r>
          </a:p>
        </p:txBody>
      </p:sp>
      <p:graphicFrame>
        <p:nvGraphicFramePr>
          <p:cNvPr id="3" name="Table 4">
            <a:extLst>
              <a:ext uri="{FF2B5EF4-FFF2-40B4-BE49-F238E27FC236}">
                <a16:creationId xmlns:a16="http://schemas.microsoft.com/office/drawing/2014/main" id="{CA5FE150-E33A-FBC2-2677-EAF030E91833}"/>
              </a:ext>
            </a:extLst>
          </p:cNvPr>
          <p:cNvGraphicFramePr>
            <a:graphicFrameLocks noGrp="1"/>
          </p:cNvGraphicFramePr>
          <p:nvPr>
            <p:extLst>
              <p:ext uri="{D42A27DB-BD31-4B8C-83A1-F6EECF244321}">
                <p14:modId xmlns:p14="http://schemas.microsoft.com/office/powerpoint/2010/main" val="1784929446"/>
              </p:ext>
            </p:extLst>
          </p:nvPr>
        </p:nvGraphicFramePr>
        <p:xfrm>
          <a:off x="2523289" y="1887389"/>
          <a:ext cx="7145421" cy="37033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2325265758"/>
                    </a:ext>
                  </a:extLst>
                </a:gridCol>
                <a:gridCol w="1726755">
                  <a:extLst>
                    <a:ext uri="{9D8B030D-6E8A-4147-A177-3AD203B41FA5}">
                      <a16:colId xmlns:a16="http://schemas.microsoft.com/office/drawing/2014/main" val="2557194352"/>
                    </a:ext>
                  </a:extLst>
                </a:gridCol>
                <a:gridCol w="2709333">
                  <a:extLst>
                    <a:ext uri="{9D8B030D-6E8A-4147-A177-3AD203B41FA5}">
                      <a16:colId xmlns:a16="http://schemas.microsoft.com/office/drawing/2014/main" val="1888886175"/>
                    </a:ext>
                  </a:extLst>
                </a:gridCol>
              </a:tblGrid>
              <a:tr h="302310">
                <a:tc>
                  <a:txBody>
                    <a:bodyPr/>
                    <a:lstStyle/>
                    <a:p>
                      <a:pPr algn="ctr"/>
                      <a:r>
                        <a:rPr lang="en-US" dirty="0"/>
                        <a:t>Region</a:t>
                      </a:r>
                    </a:p>
                  </a:txBody>
                  <a:tcPr/>
                </a:tc>
                <a:tc>
                  <a:txBody>
                    <a:bodyPr/>
                    <a:lstStyle/>
                    <a:p>
                      <a:pPr algn="ctr"/>
                      <a:r>
                        <a:rPr lang="en-US" dirty="0"/>
                        <a:t>Total Members </a:t>
                      </a:r>
                    </a:p>
                  </a:txBody>
                  <a:tcPr/>
                </a:tc>
                <a:tc>
                  <a:txBody>
                    <a:bodyPr/>
                    <a:lstStyle/>
                    <a:p>
                      <a:pPr algn="ctr"/>
                      <a:r>
                        <a:rPr lang="en-US" dirty="0"/>
                        <a:t>Percentage</a:t>
                      </a:r>
                    </a:p>
                  </a:txBody>
                  <a:tcPr/>
                </a:tc>
                <a:extLst>
                  <a:ext uri="{0D108BD9-81ED-4DB2-BD59-A6C34878D82A}">
                    <a16:rowId xmlns:a16="http://schemas.microsoft.com/office/drawing/2014/main" val="2781831674"/>
                  </a:ext>
                </a:extLst>
              </a:tr>
              <a:tr h="370840">
                <a:tc>
                  <a:txBody>
                    <a:bodyPr/>
                    <a:lstStyle/>
                    <a:p>
                      <a:pPr algn="ctr"/>
                      <a:r>
                        <a:rPr lang="en-US" dirty="0"/>
                        <a:t>2</a:t>
                      </a:r>
                    </a:p>
                  </a:txBody>
                  <a:tcPr/>
                </a:tc>
                <a:tc>
                  <a:txBody>
                    <a:bodyPr/>
                    <a:lstStyle/>
                    <a:p>
                      <a:pPr algn="ctr"/>
                      <a:r>
                        <a:rPr lang="en-US" dirty="0"/>
                        <a:t>121</a:t>
                      </a:r>
                    </a:p>
                  </a:txBody>
                  <a:tcPr/>
                </a:tc>
                <a:tc>
                  <a:txBody>
                    <a:bodyPr/>
                    <a:lstStyle/>
                    <a:p>
                      <a:pPr algn="ctr"/>
                      <a:r>
                        <a:rPr lang="en-US" dirty="0">
                          <a:solidFill>
                            <a:srgbClr val="FF0000"/>
                          </a:solidFill>
                        </a:rPr>
                        <a:t>46%</a:t>
                      </a:r>
                    </a:p>
                  </a:txBody>
                  <a:tcPr/>
                </a:tc>
                <a:extLst>
                  <a:ext uri="{0D108BD9-81ED-4DB2-BD59-A6C34878D82A}">
                    <a16:rowId xmlns:a16="http://schemas.microsoft.com/office/drawing/2014/main" val="3815834914"/>
                  </a:ext>
                </a:extLst>
              </a:tr>
              <a:tr h="370840">
                <a:tc>
                  <a:txBody>
                    <a:bodyPr/>
                    <a:lstStyle/>
                    <a:p>
                      <a:pPr algn="ctr"/>
                      <a:r>
                        <a:rPr lang="en-US" dirty="0"/>
                        <a:t>8</a:t>
                      </a:r>
                    </a:p>
                  </a:txBody>
                  <a:tcPr/>
                </a:tc>
                <a:tc>
                  <a:txBody>
                    <a:bodyPr/>
                    <a:lstStyle/>
                    <a:p>
                      <a:pPr algn="ctr"/>
                      <a:r>
                        <a:rPr lang="en-US" dirty="0"/>
                        <a:t>55</a:t>
                      </a:r>
                    </a:p>
                  </a:txBody>
                  <a:tcPr/>
                </a:tc>
                <a:tc>
                  <a:txBody>
                    <a:bodyPr/>
                    <a:lstStyle/>
                    <a:p>
                      <a:pPr algn="ctr"/>
                      <a:r>
                        <a:rPr lang="en-US" dirty="0"/>
                        <a:t>47%</a:t>
                      </a:r>
                    </a:p>
                  </a:txBody>
                  <a:tcPr/>
                </a:tc>
                <a:extLst>
                  <a:ext uri="{0D108BD9-81ED-4DB2-BD59-A6C34878D82A}">
                    <a16:rowId xmlns:a16="http://schemas.microsoft.com/office/drawing/2014/main" val="3731134859"/>
                  </a:ext>
                </a:extLst>
              </a:tr>
              <a:tr h="370840">
                <a:tc>
                  <a:txBody>
                    <a:bodyPr/>
                    <a:lstStyle/>
                    <a:p>
                      <a:pPr algn="ctr"/>
                      <a:r>
                        <a:rPr lang="en-US" dirty="0"/>
                        <a:t>7</a:t>
                      </a:r>
                    </a:p>
                  </a:txBody>
                  <a:tcPr/>
                </a:tc>
                <a:tc>
                  <a:txBody>
                    <a:bodyPr/>
                    <a:lstStyle/>
                    <a:p>
                      <a:pPr algn="ctr"/>
                      <a:r>
                        <a:rPr lang="en-US" dirty="0"/>
                        <a:t>207</a:t>
                      </a:r>
                    </a:p>
                  </a:txBody>
                  <a:tcPr/>
                </a:tc>
                <a:tc>
                  <a:txBody>
                    <a:bodyPr/>
                    <a:lstStyle/>
                    <a:p>
                      <a:pPr algn="ctr"/>
                      <a:r>
                        <a:rPr lang="en-US" dirty="0"/>
                        <a:t>49%</a:t>
                      </a:r>
                    </a:p>
                  </a:txBody>
                  <a:tcPr/>
                </a:tc>
                <a:extLst>
                  <a:ext uri="{0D108BD9-81ED-4DB2-BD59-A6C34878D82A}">
                    <a16:rowId xmlns:a16="http://schemas.microsoft.com/office/drawing/2014/main" val="2246401052"/>
                  </a:ext>
                </a:extLst>
              </a:tr>
              <a:tr h="370840">
                <a:tc>
                  <a:txBody>
                    <a:bodyPr/>
                    <a:lstStyle/>
                    <a:p>
                      <a:pPr algn="ctr"/>
                      <a:r>
                        <a:rPr lang="en-US" dirty="0"/>
                        <a:t>3</a:t>
                      </a:r>
                    </a:p>
                  </a:txBody>
                  <a:tcPr/>
                </a:tc>
                <a:tc>
                  <a:txBody>
                    <a:bodyPr/>
                    <a:lstStyle/>
                    <a:p>
                      <a:pPr algn="ctr"/>
                      <a:r>
                        <a:rPr lang="en-US" dirty="0"/>
                        <a:t>19</a:t>
                      </a:r>
                    </a:p>
                  </a:txBody>
                  <a:tcPr/>
                </a:tc>
                <a:tc>
                  <a:txBody>
                    <a:bodyPr/>
                    <a:lstStyle/>
                    <a:p>
                      <a:pPr algn="ctr"/>
                      <a:r>
                        <a:rPr lang="en-US" dirty="0"/>
                        <a:t>53%</a:t>
                      </a:r>
                    </a:p>
                  </a:txBody>
                  <a:tcPr/>
                </a:tc>
                <a:extLst>
                  <a:ext uri="{0D108BD9-81ED-4DB2-BD59-A6C34878D82A}">
                    <a16:rowId xmlns:a16="http://schemas.microsoft.com/office/drawing/2014/main" val="1893422043"/>
                  </a:ext>
                </a:extLst>
              </a:tr>
              <a:tr h="370840">
                <a:tc>
                  <a:txBody>
                    <a:bodyPr/>
                    <a:lstStyle/>
                    <a:p>
                      <a:pPr algn="ctr"/>
                      <a:r>
                        <a:rPr lang="en-US" dirty="0"/>
                        <a:t>1</a:t>
                      </a:r>
                    </a:p>
                  </a:txBody>
                  <a:tcPr/>
                </a:tc>
                <a:tc>
                  <a:txBody>
                    <a:bodyPr/>
                    <a:lstStyle/>
                    <a:p>
                      <a:pPr algn="ctr"/>
                      <a:r>
                        <a:rPr lang="en-US" dirty="0"/>
                        <a:t>83</a:t>
                      </a:r>
                    </a:p>
                  </a:txBody>
                  <a:tcPr/>
                </a:tc>
                <a:tc>
                  <a:txBody>
                    <a:bodyPr/>
                    <a:lstStyle/>
                    <a:p>
                      <a:pPr algn="ctr"/>
                      <a:r>
                        <a:rPr lang="en-US" dirty="0"/>
                        <a:t>53%</a:t>
                      </a:r>
                    </a:p>
                  </a:txBody>
                  <a:tcPr/>
                </a:tc>
                <a:extLst>
                  <a:ext uri="{0D108BD9-81ED-4DB2-BD59-A6C34878D82A}">
                    <a16:rowId xmlns:a16="http://schemas.microsoft.com/office/drawing/2014/main" val="332372528"/>
                  </a:ext>
                </a:extLst>
              </a:tr>
              <a:tr h="370840">
                <a:tc>
                  <a:txBody>
                    <a:bodyPr/>
                    <a:lstStyle/>
                    <a:p>
                      <a:pPr algn="ctr"/>
                      <a:r>
                        <a:rPr lang="en-US" dirty="0"/>
                        <a:t>6</a:t>
                      </a:r>
                    </a:p>
                  </a:txBody>
                  <a:tcPr/>
                </a:tc>
                <a:tc>
                  <a:txBody>
                    <a:bodyPr/>
                    <a:lstStyle/>
                    <a:p>
                      <a:pPr algn="ctr"/>
                      <a:r>
                        <a:rPr lang="en-US" dirty="0"/>
                        <a:t>77</a:t>
                      </a:r>
                    </a:p>
                  </a:txBody>
                  <a:tcPr/>
                </a:tc>
                <a:tc>
                  <a:txBody>
                    <a:bodyPr/>
                    <a:lstStyle/>
                    <a:p>
                      <a:pPr algn="ctr"/>
                      <a:r>
                        <a:rPr lang="en-US" dirty="0"/>
                        <a:t>55%</a:t>
                      </a:r>
                    </a:p>
                  </a:txBody>
                  <a:tcPr/>
                </a:tc>
                <a:extLst>
                  <a:ext uri="{0D108BD9-81ED-4DB2-BD59-A6C34878D82A}">
                    <a16:rowId xmlns:a16="http://schemas.microsoft.com/office/drawing/2014/main" val="1455487506"/>
                  </a:ext>
                </a:extLst>
              </a:tr>
              <a:tr h="370840">
                <a:tc>
                  <a:txBody>
                    <a:bodyPr/>
                    <a:lstStyle/>
                    <a:p>
                      <a:pPr algn="ctr"/>
                      <a:r>
                        <a:rPr lang="en-US" dirty="0"/>
                        <a:t>9</a:t>
                      </a:r>
                    </a:p>
                  </a:txBody>
                  <a:tcPr/>
                </a:tc>
                <a:tc>
                  <a:txBody>
                    <a:bodyPr/>
                    <a:lstStyle/>
                    <a:p>
                      <a:pPr algn="ctr"/>
                      <a:r>
                        <a:rPr lang="en-US" dirty="0"/>
                        <a:t>59</a:t>
                      </a:r>
                    </a:p>
                  </a:txBody>
                  <a:tcPr/>
                </a:tc>
                <a:tc>
                  <a:txBody>
                    <a:bodyPr/>
                    <a:lstStyle/>
                    <a:p>
                      <a:pPr algn="ctr"/>
                      <a:r>
                        <a:rPr lang="en-US" dirty="0"/>
                        <a:t>59%</a:t>
                      </a:r>
                    </a:p>
                  </a:txBody>
                  <a:tcPr/>
                </a:tc>
                <a:extLst>
                  <a:ext uri="{0D108BD9-81ED-4DB2-BD59-A6C34878D82A}">
                    <a16:rowId xmlns:a16="http://schemas.microsoft.com/office/drawing/2014/main" val="1426066772"/>
                  </a:ext>
                </a:extLst>
              </a:tr>
              <a:tr h="370840">
                <a:tc>
                  <a:txBody>
                    <a:bodyPr/>
                    <a:lstStyle/>
                    <a:p>
                      <a:pPr algn="ctr"/>
                      <a:r>
                        <a:rPr lang="en-US" dirty="0"/>
                        <a:t>4</a:t>
                      </a:r>
                    </a:p>
                  </a:txBody>
                  <a:tcPr/>
                </a:tc>
                <a:tc>
                  <a:txBody>
                    <a:bodyPr/>
                    <a:lstStyle/>
                    <a:p>
                      <a:pPr algn="ctr"/>
                      <a:r>
                        <a:rPr lang="en-US" dirty="0"/>
                        <a:t>99</a:t>
                      </a:r>
                    </a:p>
                  </a:txBody>
                  <a:tcPr/>
                </a:tc>
                <a:tc>
                  <a:txBody>
                    <a:bodyPr/>
                    <a:lstStyle/>
                    <a:p>
                      <a:pPr algn="ctr"/>
                      <a:r>
                        <a:rPr lang="en-US" dirty="0"/>
                        <a:t>61%</a:t>
                      </a:r>
                    </a:p>
                  </a:txBody>
                  <a:tcPr/>
                </a:tc>
                <a:extLst>
                  <a:ext uri="{0D108BD9-81ED-4DB2-BD59-A6C34878D82A}">
                    <a16:rowId xmlns:a16="http://schemas.microsoft.com/office/drawing/2014/main" val="3912269898"/>
                  </a:ext>
                </a:extLst>
              </a:tr>
              <a:tr h="370840">
                <a:tc>
                  <a:txBody>
                    <a:bodyPr/>
                    <a:lstStyle/>
                    <a:p>
                      <a:pPr algn="ctr"/>
                      <a:r>
                        <a:rPr lang="en-US" dirty="0"/>
                        <a:t>5</a:t>
                      </a:r>
                    </a:p>
                  </a:txBody>
                  <a:tcPr/>
                </a:tc>
                <a:tc>
                  <a:txBody>
                    <a:bodyPr/>
                    <a:lstStyle/>
                    <a:p>
                      <a:pPr algn="ctr"/>
                      <a:r>
                        <a:rPr lang="en-US" dirty="0"/>
                        <a:t>29</a:t>
                      </a:r>
                    </a:p>
                  </a:txBody>
                  <a:tcPr/>
                </a:tc>
                <a:tc>
                  <a:txBody>
                    <a:bodyPr/>
                    <a:lstStyle/>
                    <a:p>
                      <a:pPr algn="ctr"/>
                      <a:r>
                        <a:rPr lang="en-US" dirty="0">
                          <a:solidFill>
                            <a:srgbClr val="00B050"/>
                          </a:solidFill>
                        </a:rPr>
                        <a:t>62%</a:t>
                      </a:r>
                    </a:p>
                  </a:txBody>
                  <a:tcPr/>
                </a:tc>
                <a:extLst>
                  <a:ext uri="{0D108BD9-81ED-4DB2-BD59-A6C34878D82A}">
                    <a16:rowId xmlns:a16="http://schemas.microsoft.com/office/drawing/2014/main" val="3815244295"/>
                  </a:ext>
                </a:extLst>
              </a:tr>
            </a:tbl>
          </a:graphicData>
        </a:graphic>
      </p:graphicFrame>
    </p:spTree>
    <p:extLst>
      <p:ext uri="{BB962C8B-B14F-4D97-AF65-F5344CB8AC3E}">
        <p14:creationId xmlns:p14="http://schemas.microsoft.com/office/powerpoint/2010/main" val="342900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A438-065D-8E67-5DB9-6EC2269BD0C1}"/>
              </a:ext>
            </a:extLst>
          </p:cNvPr>
          <p:cNvSpPr>
            <a:spLocks noGrp="1"/>
          </p:cNvSpPr>
          <p:nvPr>
            <p:ph type="title"/>
          </p:nvPr>
        </p:nvSpPr>
        <p:spPr/>
        <p:txBody>
          <a:bodyPr/>
          <a:lstStyle/>
          <a:p>
            <a:pPr algn="ctr"/>
            <a:r>
              <a:rPr lang="en-US" dirty="0"/>
              <a:t>Member Regions Continued…</a:t>
            </a:r>
          </a:p>
        </p:txBody>
      </p:sp>
      <p:sp>
        <p:nvSpPr>
          <p:cNvPr id="3" name="Content Placeholder 2">
            <a:extLst>
              <a:ext uri="{FF2B5EF4-FFF2-40B4-BE49-F238E27FC236}">
                <a16:creationId xmlns:a16="http://schemas.microsoft.com/office/drawing/2014/main" id="{C26179A2-EEF5-B5C7-489B-553B7108BCC6}"/>
              </a:ext>
            </a:extLst>
          </p:cNvPr>
          <p:cNvSpPr>
            <a:spLocks noGrp="1"/>
          </p:cNvSpPr>
          <p:nvPr>
            <p:ph idx="1"/>
          </p:nvPr>
        </p:nvSpPr>
        <p:spPr>
          <a:xfrm>
            <a:off x="5010150" y="2103120"/>
            <a:ext cx="6115050" cy="3849624"/>
          </a:xfrm>
        </p:spPr>
        <p:txBody>
          <a:bodyPr>
            <a:normAutofit/>
          </a:bodyPr>
          <a:lstStyle/>
          <a:p>
            <a:r>
              <a:rPr lang="en-US" sz="3200" b="1" u="sng" dirty="0"/>
              <a:t>Findings:</a:t>
            </a:r>
            <a:r>
              <a:rPr lang="en-US" sz="3200" dirty="0"/>
              <a:t> Region 2 had the lowest compliance rates for continuation-maintenance visits. Region 5 had the highest compliance rates for continuation-maintenance visits. </a:t>
            </a:r>
            <a:endParaRPr lang="en-US" sz="2800" b="1" u="sng" dirty="0"/>
          </a:p>
          <a:p>
            <a:endParaRPr lang="en-US" sz="1800" u="sng" dirty="0"/>
          </a:p>
        </p:txBody>
      </p:sp>
      <p:pic>
        <p:nvPicPr>
          <p:cNvPr id="4" name="Picture 3" descr="LERN-Region 1">
            <a:extLst>
              <a:ext uri="{FF2B5EF4-FFF2-40B4-BE49-F238E27FC236}">
                <a16:creationId xmlns:a16="http://schemas.microsoft.com/office/drawing/2014/main" id="{00000000-0008-0000-0100-000003000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2103120"/>
            <a:ext cx="4070573" cy="339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1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99622-2EEA-2A52-6033-FBD179A188EA}"/>
              </a:ext>
            </a:extLst>
          </p:cNvPr>
          <p:cNvSpPr>
            <a:spLocks noGrp="1"/>
          </p:cNvSpPr>
          <p:nvPr>
            <p:ph type="title"/>
          </p:nvPr>
        </p:nvSpPr>
        <p:spPr/>
        <p:txBody>
          <a:bodyPr/>
          <a:lstStyle/>
          <a:p>
            <a:pPr algn="ctr"/>
            <a:r>
              <a:rPr lang="en-US" dirty="0"/>
              <a:t>Rural Versus Urban</a:t>
            </a:r>
          </a:p>
        </p:txBody>
      </p:sp>
      <p:graphicFrame>
        <p:nvGraphicFramePr>
          <p:cNvPr id="4" name="Table 4">
            <a:extLst>
              <a:ext uri="{FF2B5EF4-FFF2-40B4-BE49-F238E27FC236}">
                <a16:creationId xmlns:a16="http://schemas.microsoft.com/office/drawing/2014/main" id="{BFBCA62E-F9CC-F707-FCB8-1CC6FE882C4C}"/>
              </a:ext>
            </a:extLst>
          </p:cNvPr>
          <p:cNvGraphicFramePr>
            <a:graphicFrameLocks noGrp="1"/>
          </p:cNvGraphicFramePr>
          <p:nvPr>
            <p:extLst>
              <p:ext uri="{D42A27DB-BD31-4B8C-83A1-F6EECF244321}">
                <p14:modId xmlns:p14="http://schemas.microsoft.com/office/powerpoint/2010/main" val="2950493037"/>
              </p:ext>
            </p:extLst>
          </p:nvPr>
        </p:nvGraphicFramePr>
        <p:xfrm>
          <a:off x="2253129" y="2184460"/>
          <a:ext cx="7685742" cy="1112520"/>
        </p:xfrm>
        <a:graphic>
          <a:graphicData uri="http://schemas.openxmlformats.org/drawingml/2006/table">
            <a:tbl>
              <a:tblPr firstRow="1" bandRow="1">
                <a:tableStyleId>{7DF18680-E054-41AD-8BC1-D1AEF772440D}</a:tableStyleId>
              </a:tblPr>
              <a:tblGrid>
                <a:gridCol w="2561914">
                  <a:extLst>
                    <a:ext uri="{9D8B030D-6E8A-4147-A177-3AD203B41FA5}">
                      <a16:colId xmlns:a16="http://schemas.microsoft.com/office/drawing/2014/main" val="2408364888"/>
                    </a:ext>
                  </a:extLst>
                </a:gridCol>
                <a:gridCol w="2561914">
                  <a:extLst>
                    <a:ext uri="{9D8B030D-6E8A-4147-A177-3AD203B41FA5}">
                      <a16:colId xmlns:a16="http://schemas.microsoft.com/office/drawing/2014/main" val="1500411140"/>
                    </a:ext>
                  </a:extLst>
                </a:gridCol>
                <a:gridCol w="2561914">
                  <a:extLst>
                    <a:ext uri="{9D8B030D-6E8A-4147-A177-3AD203B41FA5}">
                      <a16:colId xmlns:a16="http://schemas.microsoft.com/office/drawing/2014/main" val="3096892427"/>
                    </a:ext>
                  </a:extLst>
                </a:gridCol>
              </a:tblGrid>
              <a:tr h="370840">
                <a:tc>
                  <a:txBody>
                    <a:bodyPr/>
                    <a:lstStyle/>
                    <a:p>
                      <a:pPr algn="ctr"/>
                      <a:r>
                        <a:rPr lang="en-US" dirty="0"/>
                        <a:t>Status </a:t>
                      </a:r>
                    </a:p>
                  </a:txBody>
                  <a:tcPr/>
                </a:tc>
                <a:tc>
                  <a:txBody>
                    <a:bodyPr/>
                    <a:lstStyle/>
                    <a:p>
                      <a:pPr algn="ctr"/>
                      <a:r>
                        <a:rPr lang="en-US" dirty="0"/>
                        <a:t>Total Members</a:t>
                      </a:r>
                    </a:p>
                  </a:txBody>
                  <a:tcPr/>
                </a:tc>
                <a:tc>
                  <a:txBody>
                    <a:bodyPr/>
                    <a:lstStyle/>
                    <a:p>
                      <a:pPr algn="ctr"/>
                      <a:r>
                        <a:rPr lang="en-US" dirty="0"/>
                        <a:t>Percentage</a:t>
                      </a:r>
                    </a:p>
                  </a:txBody>
                  <a:tcPr/>
                </a:tc>
                <a:extLst>
                  <a:ext uri="{0D108BD9-81ED-4DB2-BD59-A6C34878D82A}">
                    <a16:rowId xmlns:a16="http://schemas.microsoft.com/office/drawing/2014/main" val="3064343058"/>
                  </a:ext>
                </a:extLst>
              </a:tr>
              <a:tr h="370840">
                <a:tc>
                  <a:txBody>
                    <a:bodyPr/>
                    <a:lstStyle/>
                    <a:p>
                      <a:pPr algn="ctr"/>
                      <a:r>
                        <a:rPr lang="en-US" dirty="0"/>
                        <a:t>Urban</a:t>
                      </a:r>
                    </a:p>
                  </a:txBody>
                  <a:tcPr/>
                </a:tc>
                <a:tc>
                  <a:txBody>
                    <a:bodyPr/>
                    <a:lstStyle/>
                    <a:p>
                      <a:pPr algn="ctr"/>
                      <a:r>
                        <a:rPr lang="en-US" dirty="0"/>
                        <a:t>632</a:t>
                      </a:r>
                    </a:p>
                  </a:txBody>
                  <a:tcPr/>
                </a:tc>
                <a:tc>
                  <a:txBody>
                    <a:bodyPr/>
                    <a:lstStyle/>
                    <a:p>
                      <a:pPr algn="ctr"/>
                      <a:r>
                        <a:rPr lang="en-US" dirty="0"/>
                        <a:t>52%</a:t>
                      </a:r>
                    </a:p>
                  </a:txBody>
                  <a:tcPr/>
                </a:tc>
                <a:extLst>
                  <a:ext uri="{0D108BD9-81ED-4DB2-BD59-A6C34878D82A}">
                    <a16:rowId xmlns:a16="http://schemas.microsoft.com/office/drawing/2014/main" val="234471066"/>
                  </a:ext>
                </a:extLst>
              </a:tr>
              <a:tr h="370840">
                <a:tc>
                  <a:txBody>
                    <a:bodyPr/>
                    <a:lstStyle/>
                    <a:p>
                      <a:pPr algn="ctr"/>
                      <a:r>
                        <a:rPr lang="en-US" dirty="0"/>
                        <a:t>Rural</a:t>
                      </a:r>
                    </a:p>
                  </a:txBody>
                  <a:tcPr/>
                </a:tc>
                <a:tc>
                  <a:txBody>
                    <a:bodyPr/>
                    <a:lstStyle/>
                    <a:p>
                      <a:pPr algn="ctr"/>
                      <a:r>
                        <a:rPr lang="en-US" dirty="0"/>
                        <a:t>291</a:t>
                      </a:r>
                    </a:p>
                  </a:txBody>
                  <a:tcPr/>
                </a:tc>
                <a:tc>
                  <a:txBody>
                    <a:bodyPr/>
                    <a:lstStyle/>
                    <a:p>
                      <a:pPr algn="ctr"/>
                      <a:r>
                        <a:rPr lang="en-US" dirty="0"/>
                        <a:t>55%</a:t>
                      </a:r>
                    </a:p>
                  </a:txBody>
                  <a:tcPr/>
                </a:tc>
                <a:extLst>
                  <a:ext uri="{0D108BD9-81ED-4DB2-BD59-A6C34878D82A}">
                    <a16:rowId xmlns:a16="http://schemas.microsoft.com/office/drawing/2014/main" val="3669001197"/>
                  </a:ext>
                </a:extLst>
              </a:tr>
            </a:tbl>
          </a:graphicData>
        </a:graphic>
      </p:graphicFrame>
      <p:sp>
        <p:nvSpPr>
          <p:cNvPr id="6" name="TextBox 5">
            <a:extLst>
              <a:ext uri="{FF2B5EF4-FFF2-40B4-BE49-F238E27FC236}">
                <a16:creationId xmlns:a16="http://schemas.microsoft.com/office/drawing/2014/main" id="{679E4D9A-C5BF-0C64-681C-A45D4624125B}"/>
              </a:ext>
            </a:extLst>
          </p:cNvPr>
          <p:cNvSpPr txBox="1"/>
          <p:nvPr/>
        </p:nvSpPr>
        <p:spPr>
          <a:xfrm>
            <a:off x="2000250" y="3680269"/>
            <a:ext cx="6096000" cy="523220"/>
          </a:xfrm>
          <a:prstGeom prst="rect">
            <a:avLst/>
          </a:prstGeom>
          <a:noFill/>
        </p:spPr>
        <p:txBody>
          <a:bodyPr wrap="square">
            <a:spAutoFit/>
          </a:bodyPr>
          <a:lstStyle/>
          <a:p>
            <a:r>
              <a:rPr lang="en-US" sz="1400" dirty="0"/>
              <a:t>*CCM = Compliant Continuation-Maintenance</a:t>
            </a:r>
          </a:p>
          <a:p>
            <a:r>
              <a:rPr lang="en-US" sz="1400" dirty="0"/>
              <a:t>** Total Members = Total Continuation-Maintenance Members in Category</a:t>
            </a:r>
          </a:p>
        </p:txBody>
      </p:sp>
      <p:sp>
        <p:nvSpPr>
          <p:cNvPr id="7" name="TextBox 6">
            <a:extLst>
              <a:ext uri="{FF2B5EF4-FFF2-40B4-BE49-F238E27FC236}">
                <a16:creationId xmlns:a16="http://schemas.microsoft.com/office/drawing/2014/main" id="{16D98425-80DE-83E6-2384-2B91D1C21FD0}"/>
              </a:ext>
            </a:extLst>
          </p:cNvPr>
          <p:cNvSpPr txBox="1"/>
          <p:nvPr/>
        </p:nvSpPr>
        <p:spPr>
          <a:xfrm>
            <a:off x="2000250" y="3344691"/>
            <a:ext cx="4095750" cy="369332"/>
          </a:xfrm>
          <a:prstGeom prst="rect">
            <a:avLst/>
          </a:prstGeom>
          <a:noFill/>
        </p:spPr>
        <p:txBody>
          <a:bodyPr wrap="square" rtlCol="0">
            <a:spAutoFit/>
          </a:bodyPr>
          <a:lstStyle/>
          <a:p>
            <a:r>
              <a:rPr lang="en-US" dirty="0"/>
              <a:t>Note: There were 14 unclassified. </a:t>
            </a:r>
          </a:p>
        </p:txBody>
      </p:sp>
      <p:sp>
        <p:nvSpPr>
          <p:cNvPr id="9" name="TextBox 8">
            <a:extLst>
              <a:ext uri="{FF2B5EF4-FFF2-40B4-BE49-F238E27FC236}">
                <a16:creationId xmlns:a16="http://schemas.microsoft.com/office/drawing/2014/main" id="{0FDE965F-B293-4469-F1B7-9A0FBCB2D69E}"/>
              </a:ext>
            </a:extLst>
          </p:cNvPr>
          <p:cNvSpPr txBox="1"/>
          <p:nvPr/>
        </p:nvSpPr>
        <p:spPr>
          <a:xfrm>
            <a:off x="2143125" y="4555114"/>
            <a:ext cx="3952875" cy="923330"/>
          </a:xfrm>
          <a:prstGeom prst="rect">
            <a:avLst/>
          </a:prstGeom>
          <a:noFill/>
        </p:spPr>
        <p:txBody>
          <a:bodyPr wrap="square">
            <a:spAutoFit/>
          </a:bodyPr>
          <a:lstStyle/>
          <a:p>
            <a:r>
              <a:rPr lang="en-US" b="1" u="sng" dirty="0"/>
              <a:t>Findings: </a:t>
            </a:r>
            <a:r>
              <a:rPr lang="en-US" dirty="0"/>
              <a:t>The compliance rates between urban and rural continuation-maintenance members are similar. </a:t>
            </a:r>
            <a:endParaRPr lang="en-US" b="1" u="sng" dirty="0"/>
          </a:p>
        </p:txBody>
      </p:sp>
      <p:pic>
        <p:nvPicPr>
          <p:cNvPr id="10" name="Picture 9">
            <a:extLst>
              <a:ext uri="{FF2B5EF4-FFF2-40B4-BE49-F238E27FC236}">
                <a16:creationId xmlns:a16="http://schemas.microsoft.com/office/drawing/2014/main" id="{00000000-0008-0000-0100-000002000000}"/>
              </a:ext>
            </a:extLst>
          </p:cNvPr>
          <p:cNvPicPr>
            <a:picLocks noChangeAspect="1"/>
          </p:cNvPicPr>
          <p:nvPr/>
        </p:nvPicPr>
        <p:blipFill>
          <a:blip r:embed="rId3"/>
          <a:stretch>
            <a:fillRect/>
          </a:stretch>
        </p:blipFill>
        <p:spPr>
          <a:xfrm>
            <a:off x="7749393" y="3893292"/>
            <a:ext cx="3995439" cy="2488458"/>
          </a:xfrm>
          <a:prstGeom prst="rect">
            <a:avLst/>
          </a:prstGeom>
        </p:spPr>
      </p:pic>
    </p:spTree>
    <p:extLst>
      <p:ext uri="{BB962C8B-B14F-4D97-AF65-F5344CB8AC3E}">
        <p14:creationId xmlns:p14="http://schemas.microsoft.com/office/powerpoint/2010/main" val="200481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9D07-62A6-61A3-BF34-315207A73B90}"/>
              </a:ext>
            </a:extLst>
          </p:cNvPr>
          <p:cNvSpPr>
            <a:spLocks noGrp="1"/>
          </p:cNvSpPr>
          <p:nvPr>
            <p:ph type="title"/>
          </p:nvPr>
        </p:nvSpPr>
        <p:spPr>
          <a:xfrm>
            <a:off x="1066800" y="900098"/>
            <a:ext cx="10058400" cy="623544"/>
          </a:xfrm>
        </p:spPr>
        <p:txBody>
          <a:bodyPr>
            <a:normAutofit fontScale="90000"/>
          </a:bodyPr>
          <a:lstStyle/>
          <a:p>
            <a:pPr algn="ctr"/>
            <a:r>
              <a:rPr lang="en-US" dirty="0"/>
              <a:t>Race</a:t>
            </a:r>
          </a:p>
        </p:txBody>
      </p:sp>
      <p:graphicFrame>
        <p:nvGraphicFramePr>
          <p:cNvPr id="4" name="Table 4">
            <a:extLst>
              <a:ext uri="{FF2B5EF4-FFF2-40B4-BE49-F238E27FC236}">
                <a16:creationId xmlns:a16="http://schemas.microsoft.com/office/drawing/2014/main" id="{103C7FC8-5F0B-6D05-FC72-CBF2262B67D1}"/>
              </a:ext>
            </a:extLst>
          </p:cNvPr>
          <p:cNvGraphicFramePr>
            <a:graphicFrameLocks noGrp="1"/>
          </p:cNvGraphicFramePr>
          <p:nvPr>
            <p:extLst>
              <p:ext uri="{D42A27DB-BD31-4B8C-83A1-F6EECF244321}">
                <p14:modId xmlns:p14="http://schemas.microsoft.com/office/powerpoint/2010/main" val="4131506273"/>
              </p:ext>
            </p:extLst>
          </p:nvPr>
        </p:nvGraphicFramePr>
        <p:xfrm>
          <a:off x="2253129" y="1681894"/>
          <a:ext cx="7685742" cy="1112520"/>
        </p:xfrm>
        <a:graphic>
          <a:graphicData uri="http://schemas.openxmlformats.org/drawingml/2006/table">
            <a:tbl>
              <a:tblPr firstRow="1" bandRow="1">
                <a:tableStyleId>{7DF18680-E054-41AD-8BC1-D1AEF772440D}</a:tableStyleId>
              </a:tblPr>
              <a:tblGrid>
                <a:gridCol w="2561914">
                  <a:extLst>
                    <a:ext uri="{9D8B030D-6E8A-4147-A177-3AD203B41FA5}">
                      <a16:colId xmlns:a16="http://schemas.microsoft.com/office/drawing/2014/main" val="124474680"/>
                    </a:ext>
                  </a:extLst>
                </a:gridCol>
                <a:gridCol w="2561914">
                  <a:extLst>
                    <a:ext uri="{9D8B030D-6E8A-4147-A177-3AD203B41FA5}">
                      <a16:colId xmlns:a16="http://schemas.microsoft.com/office/drawing/2014/main" val="3487721637"/>
                    </a:ext>
                  </a:extLst>
                </a:gridCol>
                <a:gridCol w="2561914">
                  <a:extLst>
                    <a:ext uri="{9D8B030D-6E8A-4147-A177-3AD203B41FA5}">
                      <a16:colId xmlns:a16="http://schemas.microsoft.com/office/drawing/2014/main" val="2712358145"/>
                    </a:ext>
                  </a:extLst>
                </a:gridCol>
              </a:tblGrid>
              <a:tr h="370840">
                <a:tc>
                  <a:txBody>
                    <a:bodyPr/>
                    <a:lstStyle/>
                    <a:p>
                      <a:pPr algn="ctr"/>
                      <a:r>
                        <a:rPr lang="en-US" dirty="0"/>
                        <a:t>Race</a:t>
                      </a:r>
                    </a:p>
                  </a:txBody>
                  <a:tcPr/>
                </a:tc>
                <a:tc>
                  <a:txBody>
                    <a:bodyPr/>
                    <a:lstStyle/>
                    <a:p>
                      <a:pPr algn="ctr"/>
                      <a:r>
                        <a:rPr lang="en-US" dirty="0"/>
                        <a:t>Total Members</a:t>
                      </a:r>
                    </a:p>
                  </a:txBody>
                  <a:tcPr/>
                </a:tc>
                <a:tc>
                  <a:txBody>
                    <a:bodyPr/>
                    <a:lstStyle/>
                    <a:p>
                      <a:pPr algn="ctr"/>
                      <a:r>
                        <a:rPr lang="en-US" dirty="0"/>
                        <a:t>Percentage</a:t>
                      </a:r>
                    </a:p>
                  </a:txBody>
                  <a:tcPr/>
                </a:tc>
                <a:extLst>
                  <a:ext uri="{0D108BD9-81ED-4DB2-BD59-A6C34878D82A}">
                    <a16:rowId xmlns:a16="http://schemas.microsoft.com/office/drawing/2014/main" val="2112491337"/>
                  </a:ext>
                </a:extLst>
              </a:tr>
              <a:tr h="370840">
                <a:tc>
                  <a:txBody>
                    <a:bodyPr/>
                    <a:lstStyle/>
                    <a:p>
                      <a:pPr algn="ctr"/>
                      <a:r>
                        <a:rPr lang="en-US" dirty="0"/>
                        <a:t>White</a:t>
                      </a:r>
                    </a:p>
                  </a:txBody>
                  <a:tcPr/>
                </a:tc>
                <a:tc>
                  <a:txBody>
                    <a:bodyPr/>
                    <a:lstStyle/>
                    <a:p>
                      <a:pPr algn="ctr"/>
                      <a:r>
                        <a:rPr lang="en-US" dirty="0"/>
                        <a:t>340</a:t>
                      </a:r>
                    </a:p>
                  </a:txBody>
                  <a:tcPr/>
                </a:tc>
                <a:tc>
                  <a:txBody>
                    <a:bodyPr/>
                    <a:lstStyle/>
                    <a:p>
                      <a:pPr algn="ctr"/>
                      <a:r>
                        <a:rPr lang="en-US" dirty="0">
                          <a:solidFill>
                            <a:srgbClr val="00B050"/>
                          </a:solidFill>
                        </a:rPr>
                        <a:t>66%</a:t>
                      </a:r>
                    </a:p>
                  </a:txBody>
                  <a:tcPr/>
                </a:tc>
                <a:extLst>
                  <a:ext uri="{0D108BD9-81ED-4DB2-BD59-A6C34878D82A}">
                    <a16:rowId xmlns:a16="http://schemas.microsoft.com/office/drawing/2014/main" val="2438988085"/>
                  </a:ext>
                </a:extLst>
              </a:tr>
              <a:tr h="370840">
                <a:tc>
                  <a:txBody>
                    <a:bodyPr/>
                    <a:lstStyle/>
                    <a:p>
                      <a:pPr algn="ctr"/>
                      <a:r>
                        <a:rPr lang="en-US" sz="1600" dirty="0"/>
                        <a:t>Black or African American</a:t>
                      </a:r>
                    </a:p>
                  </a:txBody>
                  <a:tcPr/>
                </a:tc>
                <a:tc>
                  <a:txBody>
                    <a:bodyPr/>
                    <a:lstStyle/>
                    <a:p>
                      <a:pPr algn="ctr"/>
                      <a:r>
                        <a:rPr lang="en-US" dirty="0"/>
                        <a:t>335</a:t>
                      </a:r>
                    </a:p>
                  </a:txBody>
                  <a:tcPr/>
                </a:tc>
                <a:tc>
                  <a:txBody>
                    <a:bodyPr/>
                    <a:lstStyle/>
                    <a:p>
                      <a:pPr algn="ctr"/>
                      <a:r>
                        <a:rPr lang="en-US" dirty="0">
                          <a:solidFill>
                            <a:srgbClr val="FF0000"/>
                          </a:solidFill>
                        </a:rPr>
                        <a:t>44%</a:t>
                      </a:r>
                    </a:p>
                  </a:txBody>
                  <a:tcPr/>
                </a:tc>
                <a:extLst>
                  <a:ext uri="{0D108BD9-81ED-4DB2-BD59-A6C34878D82A}">
                    <a16:rowId xmlns:a16="http://schemas.microsoft.com/office/drawing/2014/main" val="1523853610"/>
                  </a:ext>
                </a:extLst>
              </a:tr>
            </a:tbl>
          </a:graphicData>
        </a:graphic>
      </p:graphicFrame>
      <p:sp>
        <p:nvSpPr>
          <p:cNvPr id="6" name="TextBox 5">
            <a:extLst>
              <a:ext uri="{FF2B5EF4-FFF2-40B4-BE49-F238E27FC236}">
                <a16:creationId xmlns:a16="http://schemas.microsoft.com/office/drawing/2014/main" id="{2753BE89-10F0-A512-DB50-DC1535983B86}"/>
              </a:ext>
            </a:extLst>
          </p:cNvPr>
          <p:cNvSpPr txBox="1"/>
          <p:nvPr/>
        </p:nvSpPr>
        <p:spPr>
          <a:xfrm>
            <a:off x="2253129" y="2798777"/>
            <a:ext cx="6096000" cy="307777"/>
          </a:xfrm>
          <a:prstGeom prst="rect">
            <a:avLst/>
          </a:prstGeom>
          <a:noFill/>
        </p:spPr>
        <p:txBody>
          <a:bodyPr wrap="square">
            <a:spAutoFit/>
          </a:bodyPr>
          <a:lstStyle/>
          <a:p>
            <a:r>
              <a:rPr lang="en-US" sz="1400" dirty="0"/>
              <a:t>*Total Members = Total Continuation-Maintenance Members in Category</a:t>
            </a:r>
          </a:p>
        </p:txBody>
      </p:sp>
      <p:sp>
        <p:nvSpPr>
          <p:cNvPr id="5" name="TextBox 4">
            <a:extLst>
              <a:ext uri="{FF2B5EF4-FFF2-40B4-BE49-F238E27FC236}">
                <a16:creationId xmlns:a16="http://schemas.microsoft.com/office/drawing/2014/main" id="{A30B04CD-A092-6BFA-D0F2-A0B0C46BB709}"/>
              </a:ext>
            </a:extLst>
          </p:cNvPr>
          <p:cNvSpPr txBox="1"/>
          <p:nvPr/>
        </p:nvSpPr>
        <p:spPr>
          <a:xfrm>
            <a:off x="663387" y="3429000"/>
            <a:ext cx="7685742" cy="2585323"/>
          </a:xfrm>
          <a:prstGeom prst="rect">
            <a:avLst/>
          </a:prstGeom>
          <a:noFill/>
        </p:spPr>
        <p:txBody>
          <a:bodyPr wrap="square">
            <a:spAutoFit/>
          </a:bodyPr>
          <a:lstStyle/>
          <a:p>
            <a:r>
              <a:rPr lang="en-US" sz="1800" b="1" u="sng" dirty="0"/>
              <a:t>Findings: </a:t>
            </a:r>
            <a:r>
              <a:rPr lang="en-US" sz="1800" dirty="0"/>
              <a:t>The only significant findings could be concluded for the “White” and “Black or African American.” There was a notable difference between the two populations of 22%. </a:t>
            </a:r>
          </a:p>
          <a:p>
            <a:endParaRPr lang="en-US" sz="1800" b="1" u="sng" dirty="0"/>
          </a:p>
          <a:p>
            <a:r>
              <a:rPr lang="en-US" dirty="0"/>
              <a:t>Note: Only “White” and “Black or African American” had a significant population amount.  </a:t>
            </a:r>
            <a:endParaRPr lang="en-US" sz="1800" b="1" u="sng" dirty="0"/>
          </a:p>
          <a:p>
            <a:r>
              <a:rPr lang="en-US" sz="1800" dirty="0"/>
              <a:t>Note: Primary language did not have enough data to draw accurate conclusions. </a:t>
            </a:r>
          </a:p>
          <a:p>
            <a:endParaRPr lang="en-US" sz="1800" dirty="0"/>
          </a:p>
        </p:txBody>
      </p:sp>
      <p:pic>
        <p:nvPicPr>
          <p:cNvPr id="11" name="Picture 10" descr="Hands forming circle">
            <a:extLst>
              <a:ext uri="{FF2B5EF4-FFF2-40B4-BE49-F238E27FC236}">
                <a16:creationId xmlns:a16="http://schemas.microsoft.com/office/drawing/2014/main" id="{100D7075-0C63-FAFA-A21B-AB55A3FE1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828" y="4161163"/>
            <a:ext cx="2963372" cy="2167285"/>
          </a:xfrm>
          <a:prstGeom prst="rect">
            <a:avLst/>
          </a:prstGeom>
        </p:spPr>
      </p:pic>
    </p:spTree>
    <p:extLst>
      <p:ext uri="{BB962C8B-B14F-4D97-AF65-F5344CB8AC3E}">
        <p14:creationId xmlns:p14="http://schemas.microsoft.com/office/powerpoint/2010/main" val="16675665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RightStep">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AE699F"/>
      </a:hlink>
      <a:folHlink>
        <a:srgbClr val="7F7F7F"/>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1389</Words>
  <Application>Microsoft Office PowerPoint</Application>
  <PresentationFormat>Widescreen</PresentationFormat>
  <Paragraphs>185</Paragraphs>
  <Slides>14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Century Schoolbook</vt:lpstr>
      <vt:lpstr>Courier New</vt:lpstr>
      <vt:lpstr>Franklin Gothic Book</vt:lpstr>
      <vt:lpstr>Garamond</vt:lpstr>
      <vt:lpstr>SavonVTI</vt:lpstr>
      <vt:lpstr>Compliance Rates in Continuation-Maintenance Visits for Pediatric AdhD members in louisiana  during 2022-2023</vt:lpstr>
      <vt:lpstr>What is Attention Deficit Hyperactivity Disorder (ADHD)?</vt:lpstr>
      <vt:lpstr>AmeriHealth Caritas Louisiana and ADHD </vt:lpstr>
      <vt:lpstr>Age</vt:lpstr>
      <vt:lpstr>Gender</vt:lpstr>
      <vt:lpstr>Member Region</vt:lpstr>
      <vt:lpstr>Member Regions Continued…</vt:lpstr>
      <vt:lpstr>Rural Versus Urban</vt:lpstr>
      <vt:lpstr>Race</vt:lpstr>
      <vt:lpstr>Ethnicity</vt:lpstr>
      <vt:lpstr>Discussion Points and Recommendations</vt:lpstr>
      <vt:lpstr>Discussion Points and Recommendations</vt:lpstr>
      <vt:lpstr>References </vt:lpstr>
      <vt:lpstr>Thank you for listening!</vt:lpstr>
    </vt:vector>
  </TitlesOfParts>
  <Company>AmeriHealth Caritas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Mena, Margaret</dc:creator>
  <cp:lastModifiedBy>Mena, Margaret</cp:lastModifiedBy>
  <cp:revision>6</cp:revision>
  <dcterms:created xsi:type="dcterms:W3CDTF">2024-04-28T19:43:34Z</dcterms:created>
  <dcterms:modified xsi:type="dcterms:W3CDTF">2024-05-01T19:20:32Z</dcterms:modified>
</cp:coreProperties>
</file>