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6" r:id="rId3"/>
    <p:sldId id="277" r:id="rId4"/>
    <p:sldId id="260" r:id="rId5"/>
    <p:sldId id="270" r:id="rId6"/>
    <p:sldId id="271" r:id="rId7"/>
    <p:sldId id="276" r:id="rId8"/>
    <p:sldId id="265" r:id="rId9"/>
    <p:sldId id="259" r:id="rId10"/>
    <p:sldId id="274" r:id="rId11"/>
    <p:sldId id="272" r:id="rId12"/>
    <p:sldId id="280" r:id="rId13"/>
    <p:sldId id="281" r:id="rId14"/>
    <p:sldId id="282" r:id="rId15"/>
    <p:sldId id="283" r:id="rId16"/>
    <p:sldId id="273" r:id="rId17"/>
    <p:sldId id="263" r:id="rId18"/>
    <p:sldId id="278" r:id="rId19"/>
    <p:sldId id="279" r:id="rId20"/>
    <p:sldId id="284" r:id="rId21"/>
    <p:sldId id="264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8F2"/>
    <a:srgbClr val="155767"/>
    <a:srgbClr val="FF6600"/>
    <a:srgbClr val="FF3300"/>
    <a:srgbClr val="FFCC00"/>
    <a:srgbClr val="FF5050"/>
    <a:srgbClr val="FFFF00"/>
    <a:srgbClr val="E7E7E7"/>
    <a:srgbClr val="8DB9E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248" autoAdjust="0"/>
  </p:normalViewPr>
  <p:slideViewPr>
    <p:cSldViewPr snapToGrid="0">
      <p:cViewPr varScale="1">
        <p:scale>
          <a:sx n="51" d="100"/>
          <a:sy n="51" d="100"/>
        </p:scale>
        <p:origin x="12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Overall Compliance by Year</a:t>
            </a:r>
          </a:p>
        </c:rich>
      </c:tx>
      <c:layout>
        <c:manualLayout>
          <c:xMode val="edge"/>
          <c:yMode val="edge"/>
          <c:x val="0.314058562992125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80290354330707E-2"/>
          <c:y val="8.0812679575991656E-2"/>
          <c:w val="0.946601500984252"/>
          <c:h val="0.7647303294334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Vaccine Compliance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1249999999999716E-3"/>
                  <c:y val="-2.8124998269869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9C-4AEA-8085-A4D313011801}"/>
                </c:ext>
              </c:extLst>
            </c:dLbl>
            <c:dLbl>
              <c:idx val="1"/>
              <c:layout>
                <c:manualLayout>
                  <c:x val="-5.729100483608997E-17"/>
                  <c:y val="-2.5781248414047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9C-4AEA-8085-A4D313011801}"/>
                </c:ext>
              </c:extLst>
            </c:dLbl>
            <c:dLbl>
              <c:idx val="2"/>
              <c:layout>
                <c:manualLayout>
                  <c:x val="6.2500000000000003E-3"/>
                  <c:y val="1.640624899075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9C-4AEA-8085-A4D313011801}"/>
                </c:ext>
              </c:extLst>
            </c:dLbl>
            <c:dLbl>
              <c:idx val="3"/>
              <c:layout>
                <c:manualLayout>
                  <c:x val="6.249999999999885E-3"/>
                  <c:y val="-1.1718749279112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9C-4AEA-8085-A4D313011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0.45500000000000002</c:v>
                </c:pt>
                <c:pt idx="1">
                  <c:v>0.40200000000000002</c:v>
                </c:pt>
                <c:pt idx="2">
                  <c:v>0.38</c:v>
                </c:pt>
                <c:pt idx="3">
                  <c:v>0.42599999999999999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9C-4AEA-8085-A4D313011801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6798520"/>
        <c:axId val="586802480"/>
      </c:lineChart>
      <c:catAx>
        <c:axId val="58679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Calendar Year</a:t>
                </a:r>
              </a:p>
            </c:rich>
          </c:tx>
          <c:layout>
            <c:manualLayout>
              <c:xMode val="edge"/>
              <c:yMode val="edge"/>
              <c:x val="0.42668368602362206"/>
              <c:y val="0.923402379219833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802480"/>
        <c:crosses val="autoZero"/>
        <c:auto val="1"/>
        <c:lblAlgn val="ctr"/>
        <c:lblOffset val="100"/>
        <c:noMultiLvlLbl val="0"/>
      </c:catAx>
      <c:valAx>
        <c:axId val="58680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79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Compliance by Gender</a:t>
            </a:r>
          </a:p>
        </c:rich>
      </c:tx>
      <c:layout>
        <c:manualLayout>
          <c:xMode val="edge"/>
          <c:yMode val="edge"/>
          <c:x val="0.335866574733349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604764543748103E-2"/>
          <c:y val="8.081273404567306E-2"/>
          <c:w val="0.946601500984252"/>
          <c:h val="0.7647303294334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76782250718551E-2"/>
                  <c:y val="6.6968550857829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D9-4969-9E1D-437827C6DF16}"/>
                </c:ext>
              </c:extLst>
            </c:dLbl>
            <c:dLbl>
              <c:idx val="1"/>
              <c:layout>
                <c:manualLayout>
                  <c:x val="-2.7623496663028942E-2"/>
                  <c:y val="4.6670879971618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9-4969-9E1D-437827C6DF16}"/>
                </c:ext>
              </c:extLst>
            </c:dLbl>
            <c:dLbl>
              <c:idx val="2"/>
              <c:layout>
                <c:manualLayout>
                  <c:x val="6.2500000000000003E-3"/>
                  <c:y val="1.640624899075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D9-4969-9E1D-437827C6DF16}"/>
                </c:ext>
              </c:extLst>
            </c:dLbl>
            <c:dLbl>
              <c:idx val="3"/>
              <c:layout>
                <c:manualLayout>
                  <c:x val="9.1577672567578258E-3"/>
                  <c:y val="3.3563876585226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D9-4969-9E1D-437827C6DF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0.44400000000000001</c:v>
                </c:pt>
                <c:pt idx="1">
                  <c:v>0.39600000000000002</c:v>
                </c:pt>
                <c:pt idx="2">
                  <c:v>0.36399999999999999</c:v>
                </c:pt>
                <c:pt idx="3">
                  <c:v>0.42299999999999999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D9-4969-9E1D-437827C6DF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53868245422576E-2"/>
                  <c:y val="-1.3584788602326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D9-4969-9E1D-437827C6DF16}"/>
                </c:ext>
              </c:extLst>
            </c:dLbl>
            <c:dLbl>
              <c:idx val="1"/>
              <c:layout>
                <c:manualLayout>
                  <c:x val="1.7446418945070912E-2"/>
                  <c:y val="-3.84902343732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D9-4969-9E1D-437827C6DF16}"/>
                </c:ext>
              </c:extLst>
            </c:dLbl>
            <c:dLbl>
              <c:idx val="2"/>
              <c:layout>
                <c:manualLayout>
                  <c:x val="-1.5992550699648441E-2"/>
                  <c:y val="-5.8867417276749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D9-4969-9E1D-437827C6DF16}"/>
                </c:ext>
              </c:extLst>
            </c:dLbl>
            <c:dLbl>
              <c:idx val="3"/>
              <c:layout>
                <c:manualLayout>
                  <c:x val="-4.2162179117254915E-2"/>
                  <c:y val="-4.9810891541864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D9-4969-9E1D-437827C6DF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0.46700000000000003</c:v>
                </c:pt>
                <c:pt idx="1">
                  <c:v>0.40799999999999997</c:v>
                </c:pt>
                <c:pt idx="2">
                  <c:v>0.39600000000000002</c:v>
                </c:pt>
                <c:pt idx="3">
                  <c:v>0.42899999999999999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D9-4969-9E1D-437827C6DF16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6798520"/>
        <c:axId val="586802480"/>
      </c:lineChart>
      <c:catAx>
        <c:axId val="58679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Calendar Year</a:t>
                </a:r>
              </a:p>
            </c:rich>
          </c:tx>
          <c:layout>
            <c:manualLayout>
              <c:xMode val="edge"/>
              <c:yMode val="edge"/>
              <c:x val="0.4310452614369919"/>
              <c:y val="0.948307740031359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802480"/>
        <c:crosses val="autoZero"/>
        <c:auto val="1"/>
        <c:lblAlgn val="ctr"/>
        <c:lblOffset val="100"/>
        <c:noMultiLvlLbl val="0"/>
      </c:catAx>
      <c:valAx>
        <c:axId val="586802480"/>
        <c:scaling>
          <c:orientation val="minMax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79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029664292663917"/>
          <c:y val="0.94638162381010538"/>
          <c:w val="0.22394230226561895"/>
          <c:h val="5.3618376189894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Compliance by Ethnicity</a:t>
            </a:r>
          </a:p>
        </c:rich>
      </c:tx>
      <c:layout>
        <c:manualLayout>
          <c:xMode val="edge"/>
          <c:yMode val="edge"/>
          <c:x val="0.335866574733349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81382119940337E-2"/>
          <c:y val="8.5066821109287039E-2"/>
          <c:w val="0.946601500984252"/>
          <c:h val="0.7647303294334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22686917151038E-2"/>
                  <c:y val="-5.4273204663157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D9-4969-9E1D-437827C6DF16}"/>
                </c:ext>
              </c:extLst>
            </c:dLbl>
            <c:dLbl>
              <c:idx val="1"/>
              <c:layout>
                <c:manualLayout>
                  <c:x val="1.2765777006505703E-2"/>
                  <c:y val="-2.1394579345398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9-4969-9E1D-437827C6DF16}"/>
                </c:ext>
              </c:extLst>
            </c:dLbl>
            <c:dLbl>
              <c:idx val="2"/>
              <c:layout>
                <c:manualLayout>
                  <c:x val="6.2500000000000003E-3"/>
                  <c:y val="1.640624899075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D9-4969-9E1D-437827C6DF16}"/>
                </c:ext>
              </c:extLst>
            </c:dLbl>
            <c:dLbl>
              <c:idx val="3"/>
              <c:layout>
                <c:manualLayout>
                  <c:x val="9.1577672567578258E-3"/>
                  <c:y val="3.3563876585226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D9-4969-9E1D-437827C6DF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0.63</c:v>
                </c:pt>
                <c:pt idx="1">
                  <c:v>0.68300000000000005</c:v>
                </c:pt>
                <c:pt idx="2">
                  <c:v>0.52</c:v>
                </c:pt>
                <c:pt idx="3">
                  <c:v>0.63200000000000001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D9-4969-9E1D-437827C6DF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Hispanic/Latino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53868245422576E-2"/>
                  <c:y val="-1.3584788602326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D9-4969-9E1D-437827C6DF16}"/>
                </c:ext>
              </c:extLst>
            </c:dLbl>
            <c:dLbl>
              <c:idx val="1"/>
              <c:layout>
                <c:manualLayout>
                  <c:x val="1.744637816051612E-2"/>
                  <c:y val="-3.6363130866338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D9-4969-9E1D-437827C6DF16}"/>
                </c:ext>
              </c:extLst>
            </c:dLbl>
            <c:dLbl>
              <c:idx val="2"/>
              <c:layout>
                <c:manualLayout>
                  <c:x val="-9.2610241074334351E-3"/>
                  <c:y val="-5.8867459491471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D9-4969-9E1D-437827C6DF16}"/>
                </c:ext>
              </c:extLst>
            </c:dLbl>
            <c:dLbl>
              <c:idx val="3"/>
              <c:layout>
                <c:manualLayout>
                  <c:x val="-2.0621232054056141E-2"/>
                  <c:y val="-4.9810927262014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D9-4969-9E1D-437827C6DF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0.48699999999999999</c:v>
                </c:pt>
                <c:pt idx="1">
                  <c:v>0.41899999999999998</c:v>
                </c:pt>
                <c:pt idx="2">
                  <c:v>0.40699999999999997</c:v>
                </c:pt>
                <c:pt idx="3">
                  <c:v>0.45700000000000002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D9-4969-9E1D-437827C6DF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7315510447685245E-3"/>
                  <c:y val="6.3811421004977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A8-40F5-9605-B13E508BB094}"/>
                </c:ext>
              </c:extLst>
            </c:dLbl>
            <c:dLbl>
              <c:idx val="1"/>
              <c:layout>
                <c:manualLayout>
                  <c:x val="-1.3463102089537049E-3"/>
                  <c:y val="5.3176184170814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A8-40F5-9605-B13E508BB094}"/>
                </c:ext>
              </c:extLst>
            </c:dLbl>
            <c:dLbl>
              <c:idx val="2"/>
              <c:layout>
                <c:manualLayout>
                  <c:x val="6.7315510447684256E-3"/>
                  <c:y val="2.9778663135656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A8-40F5-9605-B13E508BB094}"/>
                </c:ext>
              </c:extLst>
            </c:dLbl>
            <c:dLbl>
              <c:idx val="3"/>
              <c:layout>
                <c:manualLayout>
                  <c:x val="-1.4809412298490853E-2"/>
                  <c:y val="3.8286852602986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A8-40F5-9605-B13E508BB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>
                  <c:v>0.39900000000000002</c:v>
                </c:pt>
                <c:pt idx="1">
                  <c:v>0.34100000000000003</c:v>
                </c:pt>
                <c:pt idx="2">
                  <c:v>0.29899999999999999</c:v>
                </c:pt>
                <c:pt idx="3">
                  <c:v>0.35399999999999998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A8-40F5-9605-B13E508BB09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6798520"/>
        <c:axId val="586802480"/>
      </c:lineChart>
      <c:catAx>
        <c:axId val="58679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802480"/>
        <c:crosses val="autoZero"/>
        <c:auto val="1"/>
        <c:lblAlgn val="ctr"/>
        <c:lblOffset val="100"/>
        <c:noMultiLvlLbl val="0"/>
      </c:catAx>
      <c:valAx>
        <c:axId val="586802480"/>
        <c:scaling>
          <c:orientation val="minMax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79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31843098676057"/>
          <c:y val="0.93835548756447718"/>
          <c:w val="0.58950736707306861"/>
          <c:h val="5.388799136050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Compliance by Race</a:t>
            </a:r>
          </a:p>
        </c:rich>
      </c:tx>
      <c:layout>
        <c:manualLayout>
          <c:xMode val="edge"/>
          <c:yMode val="edge"/>
          <c:x val="0.335866574733349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81382119940337E-2"/>
          <c:y val="8.5066821109287039E-2"/>
          <c:w val="0.946601500984252"/>
          <c:h val="0.7647303294334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0.42899999999999999</c:v>
                </c:pt>
                <c:pt idx="1">
                  <c:v>0.378</c:v>
                </c:pt>
                <c:pt idx="2">
                  <c:v>0.33900000000000002</c:v>
                </c:pt>
                <c:pt idx="3">
                  <c:v>0.36599999999999999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D9-4969-9E1D-437827C6DF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0.45900000000000002</c:v>
                </c:pt>
                <c:pt idx="1">
                  <c:v>0.39200000000000002</c:v>
                </c:pt>
                <c:pt idx="2">
                  <c:v>0.38</c:v>
                </c:pt>
                <c:pt idx="3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D9-4969-9E1D-437827C6DF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>
                  <c:v>0.69799999999999995</c:v>
                </c:pt>
                <c:pt idx="1">
                  <c:v>0.44600000000000001</c:v>
                </c:pt>
                <c:pt idx="2">
                  <c:v>0.5</c:v>
                </c:pt>
                <c:pt idx="3">
                  <c:v>0.52400000000000002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A8-40F5-9605-B13E508BB0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Other/Unknown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Sheet1!$E$2:$E$5</c:f>
              <c:numCache>
                <c:formatCode>0.00%</c:formatCode>
                <c:ptCount val="4"/>
                <c:pt idx="0">
                  <c:v>0.48299999999999998</c:v>
                </c:pt>
                <c:pt idx="1">
                  <c:v>0.52900000000000003</c:v>
                </c:pt>
                <c:pt idx="2">
                  <c:v>0.5</c:v>
                </c:pt>
                <c:pt idx="3">
                  <c:v>0.57299999999999995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7-4CA0-9C79-29C70E15657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6798520"/>
        <c:axId val="586802480"/>
      </c:lineChart>
      <c:catAx>
        <c:axId val="58679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802480"/>
        <c:crosses val="autoZero"/>
        <c:auto val="1"/>
        <c:lblAlgn val="ctr"/>
        <c:lblOffset val="100"/>
        <c:noMultiLvlLbl val="0"/>
      </c:catAx>
      <c:valAx>
        <c:axId val="586802480"/>
        <c:scaling>
          <c:orientation val="minMax"/>
          <c:max val="0.70000000000000007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79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31843098676057"/>
          <c:y val="0.93835548756447718"/>
          <c:w val="0.50355054864791227"/>
          <c:h val="5.388799136050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Compliance by Language</a:t>
            </a:r>
            <a:r>
              <a:rPr lang="en-US" sz="2400" baseline="0" dirty="0">
                <a:latin typeface="Calibri" panose="020F0502020204030204" pitchFamily="34" charset="0"/>
                <a:cs typeface="Calibri" panose="020F0502020204030204" pitchFamily="34" charset="0"/>
              </a:rPr>
              <a:t> Spoken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83360453886755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81382119940337E-2"/>
          <c:y val="8.2939773742454426E-2"/>
          <c:w val="0.946601500984252"/>
          <c:h val="0.7647303294334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English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0.44500000000000001</c:v>
                </c:pt>
                <c:pt idx="1">
                  <c:v>0.38500000000000001</c:v>
                </c:pt>
                <c:pt idx="2">
                  <c:v>0.36499999999999999</c:v>
                </c:pt>
                <c:pt idx="3">
                  <c:v>0.41199999999999998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D9-4969-9E1D-437827C6DF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Spanish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0.66900000000000004</c:v>
                </c:pt>
                <c:pt idx="1">
                  <c:v>0.68899999999999995</c:v>
                </c:pt>
                <c:pt idx="2">
                  <c:v>0.61899999999999999</c:v>
                </c:pt>
                <c:pt idx="3">
                  <c:v>0.70599999999999996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D9-4969-9E1D-437827C6DF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>
                  <c:v>0.68799999999999994</c:v>
                </c:pt>
                <c:pt idx="1">
                  <c:v>0.5</c:v>
                </c:pt>
                <c:pt idx="2">
                  <c:v>0.48299999999999998</c:v>
                </c:pt>
                <c:pt idx="3">
                  <c:v>0.57099999999999995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A8-40F5-9605-B13E508BB09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6798520"/>
        <c:axId val="586802480"/>
      </c:lineChart>
      <c:catAx>
        <c:axId val="58679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802480"/>
        <c:crosses val="autoZero"/>
        <c:auto val="1"/>
        <c:lblAlgn val="ctr"/>
        <c:lblOffset val="100"/>
        <c:noMultiLvlLbl val="0"/>
      </c:catAx>
      <c:valAx>
        <c:axId val="586802480"/>
        <c:scaling>
          <c:orientation val="minMax"/>
          <c:max val="0.70000000000000007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7985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2231843098676057"/>
          <c:y val="0.93835548756447718"/>
          <c:w val="0.50355054864791227"/>
          <c:h val="5.388799136050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4907-7A1C-4F00-921F-785544E2B9E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7C39D-782A-4541-B082-03CCF2E6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7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11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8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9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3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62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88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4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83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1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8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6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7C39D-782A-4541-B082-03CCF2E659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4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151CB1-4E52-724A-8FBC-763A13A6C7D7}"/>
              </a:ext>
            </a:extLst>
          </p:cNvPr>
          <p:cNvSpPr/>
          <p:nvPr/>
        </p:nvSpPr>
        <p:spPr>
          <a:xfrm>
            <a:off x="621173" y="1434202"/>
            <a:ext cx="10949651" cy="2009305"/>
          </a:xfrm>
          <a:prstGeom prst="rect">
            <a:avLst/>
          </a:prstGeom>
          <a:solidFill>
            <a:srgbClr val="BCE8F2"/>
          </a:solidFill>
          <a:ln w="38100">
            <a:solidFill>
              <a:srgbClr val="155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A6785A-7537-DE88-C439-01EA843F4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172" y="1445167"/>
            <a:ext cx="10949651" cy="2009305"/>
          </a:xfrm>
        </p:spPr>
        <p:txBody>
          <a:bodyPr anchor="b">
            <a:normAutofit/>
          </a:bodyPr>
          <a:lstStyle/>
          <a:p>
            <a:r>
              <a:rPr lang="en-US" sz="6000" i="0" cap="none" dirty="0">
                <a:latin typeface="Calibri" panose="020F0502020204030204" pitchFamily="34" charset="0"/>
                <a:cs typeface="Calibri" panose="020F0502020204030204" pitchFamily="34" charset="0"/>
              </a:rPr>
              <a:t>Immunizations for Adolescents</a:t>
            </a:r>
            <a:br>
              <a:rPr lang="en-US" sz="6000" i="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i="0" cap="none" dirty="0">
                <a:latin typeface="Calibri" panose="020F0502020204030204" pitchFamily="34" charset="0"/>
                <a:cs typeface="Calibri" panose="020F0502020204030204" pitchFamily="34" charset="0"/>
              </a:rPr>
              <a:t>Combo 2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71F7F7-3AA9-5B8D-2FDC-FD88EF5E03AF}"/>
              </a:ext>
            </a:extLst>
          </p:cNvPr>
          <p:cNvSpPr txBox="1">
            <a:spLocks/>
          </p:cNvSpPr>
          <p:nvPr/>
        </p:nvSpPr>
        <p:spPr>
          <a:xfrm>
            <a:off x="1361394" y="3701973"/>
            <a:ext cx="9469211" cy="86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longitudinal analysis of vaccine compliance throughout the COVID pandemic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F106F-8F32-5FFE-1D5A-2C37439F14C3}"/>
              </a:ext>
            </a:extLst>
          </p:cNvPr>
          <p:cNvSpPr txBox="1"/>
          <p:nvPr/>
        </p:nvSpPr>
        <p:spPr>
          <a:xfrm>
            <a:off x="2864320" y="4845228"/>
            <a:ext cx="6132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Population Health Management Clerkship - April 1, 2024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Logan Gold, MS-4</a:t>
            </a:r>
          </a:p>
        </p:txBody>
      </p:sp>
      <p:pic>
        <p:nvPicPr>
          <p:cNvPr id="19" name="Picture 2" descr="AmeriHealth Caritas Louisiana website homepage">
            <a:extLst>
              <a:ext uri="{FF2B5EF4-FFF2-40B4-BE49-F238E27FC236}">
                <a16:creationId xmlns:a16="http://schemas.microsoft.com/office/drawing/2014/main" id="{A31C238C-DCC5-86E9-B74D-1088AD99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210" y="5830730"/>
            <a:ext cx="2177143" cy="7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91C74CFB-597F-209B-3565-BBDB09CD2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0" y="5946560"/>
            <a:ext cx="2428874" cy="6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8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514CD1-2823-32A0-9512-EE2F0F899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215402"/>
              </p:ext>
            </p:extLst>
          </p:nvPr>
        </p:nvGraphicFramePr>
        <p:xfrm>
          <a:off x="1836791" y="57582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D9A26F71-07F6-3BBE-CEAA-6393F316252D}"/>
              </a:ext>
            </a:extLst>
          </p:cNvPr>
          <p:cNvSpPr/>
          <p:nvPr/>
        </p:nvSpPr>
        <p:spPr>
          <a:xfrm rot="19433130">
            <a:off x="6954490" y="2900834"/>
            <a:ext cx="2147707" cy="26027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AmeriHealth Caritas Louisiana website homepage">
            <a:extLst>
              <a:ext uri="{FF2B5EF4-FFF2-40B4-BE49-F238E27FC236}">
                <a16:creationId xmlns:a16="http://schemas.microsoft.com/office/drawing/2014/main" id="{E9E09DCA-D37A-779F-A878-8AF1ADD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13" y="6003800"/>
            <a:ext cx="1939553" cy="7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544CC39C-B68C-A844-D4FF-603E7951A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" y="6196862"/>
            <a:ext cx="1939553" cy="508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4E8C1-8868-3492-CDB7-DDD044632FC4}"/>
              </a:ext>
            </a:extLst>
          </p:cNvPr>
          <p:cNvSpPr txBox="1"/>
          <p:nvPr/>
        </p:nvSpPr>
        <p:spPr>
          <a:xfrm>
            <a:off x="10458207" y="2661638"/>
            <a:ext cx="144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P&lt;0.00001</a:t>
            </a:r>
          </a:p>
        </p:txBody>
      </p:sp>
    </p:spTree>
    <p:extLst>
      <p:ext uri="{BB962C8B-B14F-4D97-AF65-F5344CB8AC3E}">
        <p14:creationId xmlns:p14="http://schemas.microsoft.com/office/powerpoint/2010/main" val="388839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meriHealth Caritas Louisiana website homepage">
            <a:extLst>
              <a:ext uri="{FF2B5EF4-FFF2-40B4-BE49-F238E27FC236}">
                <a16:creationId xmlns:a16="http://schemas.microsoft.com/office/drawing/2014/main" id="{D8F931BC-001A-8372-B8FE-97AA8F50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13" y="6003800"/>
            <a:ext cx="1939553" cy="7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FF5A46E4-AFE3-A336-54E9-050EF92A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" y="6196862"/>
            <a:ext cx="1939553" cy="508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53A2A-38B8-DD26-0532-7B8FE37D8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34" y="339333"/>
            <a:ext cx="8307360" cy="56644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CC6ED0-BBA2-9154-7746-F4083E26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094" y="428735"/>
            <a:ext cx="3679906" cy="1513968"/>
          </a:xfrm>
        </p:spPr>
        <p:txBody>
          <a:bodyPr>
            <a:noAutofit/>
          </a:bodyPr>
          <a:lstStyle/>
          <a:p>
            <a:r>
              <a:rPr lang="en-US" sz="3600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Compliance by gender, race, ethnicity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980E4-4EEA-5593-E108-3AE850FFB89B}"/>
              </a:ext>
            </a:extLst>
          </p:cNvPr>
          <p:cNvSpPr/>
          <p:nvPr/>
        </p:nvSpPr>
        <p:spPr>
          <a:xfrm>
            <a:off x="329938" y="2168165"/>
            <a:ext cx="8041064" cy="414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6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35C94B-9E15-ADFB-D594-A992ECCB8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181661"/>
              </p:ext>
            </p:extLst>
          </p:nvPr>
        </p:nvGraphicFramePr>
        <p:xfrm>
          <a:off x="1596760" y="624392"/>
          <a:ext cx="8735317" cy="560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0D8126-B916-B655-D355-5F317D2117FB}"/>
              </a:ext>
            </a:extLst>
          </p:cNvPr>
          <p:cNvSpPr txBox="1"/>
          <p:nvPr/>
        </p:nvSpPr>
        <p:spPr>
          <a:xfrm>
            <a:off x="10479640" y="2691828"/>
            <a:ext cx="144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P&lt;0.00001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AEC00-5AC5-FF9F-3D87-A564A2DE6147}"/>
              </a:ext>
            </a:extLst>
          </p:cNvPr>
          <p:cNvGrpSpPr/>
          <p:nvPr/>
        </p:nvGrpSpPr>
        <p:grpSpPr>
          <a:xfrm>
            <a:off x="7793726" y="2217676"/>
            <a:ext cx="1580810" cy="879317"/>
            <a:chOff x="7793726" y="2217676"/>
            <a:chExt cx="1580810" cy="879317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A062C9D2-83FF-DE02-2FD2-B79523EB075A}"/>
                </a:ext>
              </a:extLst>
            </p:cNvPr>
            <p:cNvSpPr/>
            <p:nvPr/>
          </p:nvSpPr>
          <p:spPr>
            <a:xfrm rot="20652848">
              <a:off x="7828725" y="2217676"/>
              <a:ext cx="1307798" cy="27678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39AF8901-F17E-22B8-16C4-0EF08FDE95EF}"/>
                </a:ext>
              </a:extLst>
            </p:cNvPr>
            <p:cNvSpPr/>
            <p:nvPr/>
          </p:nvSpPr>
          <p:spPr>
            <a:xfrm rot="20046286">
              <a:off x="7793726" y="2834356"/>
              <a:ext cx="1580810" cy="26263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AmeriHealth Caritas Louisiana website homepage">
            <a:extLst>
              <a:ext uri="{FF2B5EF4-FFF2-40B4-BE49-F238E27FC236}">
                <a16:creationId xmlns:a16="http://schemas.microsoft.com/office/drawing/2014/main" id="{BC87D78C-BEAE-26AF-2982-F17DB7E6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13" y="6003800"/>
            <a:ext cx="1939553" cy="7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D2BB8EB3-832B-0523-32ED-5AD41F39F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" y="6196862"/>
            <a:ext cx="1939553" cy="5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35C94B-9E15-ADFB-D594-A992ECCB8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814282"/>
              </p:ext>
            </p:extLst>
          </p:nvPr>
        </p:nvGraphicFramePr>
        <p:xfrm>
          <a:off x="1219570" y="443641"/>
          <a:ext cx="9433190" cy="597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DF4D250-7706-43BF-5DB7-5345D9505432}"/>
              </a:ext>
            </a:extLst>
          </p:cNvPr>
          <p:cNvGrpSpPr/>
          <p:nvPr/>
        </p:nvGrpSpPr>
        <p:grpSpPr>
          <a:xfrm>
            <a:off x="7314136" y="2247168"/>
            <a:ext cx="2217191" cy="2558353"/>
            <a:chOff x="7314136" y="2247168"/>
            <a:chExt cx="2217191" cy="2558353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C109918F-D4F1-B1AB-0685-44B1FF83FA5D}"/>
                </a:ext>
              </a:extLst>
            </p:cNvPr>
            <p:cNvSpPr/>
            <p:nvPr/>
          </p:nvSpPr>
          <p:spPr>
            <a:xfrm rot="20054404">
              <a:off x="7314136" y="2247168"/>
              <a:ext cx="2217191" cy="23905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D3F5D2D6-6040-9BC4-8A88-945088A3453D}"/>
                </a:ext>
              </a:extLst>
            </p:cNvPr>
            <p:cNvSpPr/>
            <p:nvPr/>
          </p:nvSpPr>
          <p:spPr>
            <a:xfrm rot="20884725">
              <a:off x="7957075" y="3523701"/>
              <a:ext cx="1420180" cy="24221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EC237963-2E19-9890-B943-83674DC5B284}"/>
                </a:ext>
              </a:extLst>
            </p:cNvPr>
            <p:cNvSpPr/>
            <p:nvPr/>
          </p:nvSpPr>
          <p:spPr>
            <a:xfrm rot="20780832">
              <a:off x="7540164" y="4564984"/>
              <a:ext cx="1588845" cy="24053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AmeriHealth Caritas Louisiana website homepage">
            <a:extLst>
              <a:ext uri="{FF2B5EF4-FFF2-40B4-BE49-F238E27FC236}">
                <a16:creationId xmlns:a16="http://schemas.microsoft.com/office/drawing/2014/main" id="{62ADB505-A072-1BAF-2A4E-57CFFCDE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6003800"/>
            <a:ext cx="1939553" cy="7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716D659E-1D43-78CE-4315-8FF39D093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" y="6196862"/>
            <a:ext cx="1939553" cy="508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C4DBED-25A0-0EDF-8F2F-CF52336A0F7D}"/>
              </a:ext>
            </a:extLst>
          </p:cNvPr>
          <p:cNvSpPr txBox="1"/>
          <p:nvPr/>
        </p:nvSpPr>
        <p:spPr>
          <a:xfrm>
            <a:off x="10743343" y="2854389"/>
            <a:ext cx="144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P&lt;0.00001</a:t>
            </a:r>
          </a:p>
        </p:txBody>
      </p:sp>
    </p:spTree>
    <p:extLst>
      <p:ext uri="{BB962C8B-B14F-4D97-AF65-F5344CB8AC3E}">
        <p14:creationId xmlns:p14="http://schemas.microsoft.com/office/powerpoint/2010/main" val="20285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35C94B-9E15-ADFB-D594-A992ECCB8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888796"/>
              </p:ext>
            </p:extLst>
          </p:nvPr>
        </p:nvGraphicFramePr>
        <p:xfrm>
          <a:off x="1219570" y="443641"/>
          <a:ext cx="9433190" cy="597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AmeriHealth Caritas Louisiana website homepage">
            <a:extLst>
              <a:ext uri="{FF2B5EF4-FFF2-40B4-BE49-F238E27FC236}">
                <a16:creationId xmlns:a16="http://schemas.microsoft.com/office/drawing/2014/main" id="{62ADB505-A072-1BAF-2A4E-57CFFCDE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6003800"/>
            <a:ext cx="1939553" cy="7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716D659E-1D43-78CE-4315-8FF39D093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" y="6196862"/>
            <a:ext cx="1939553" cy="5084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04EFAF-0AE1-D731-F063-3E10D3307FC7}"/>
              </a:ext>
            </a:extLst>
          </p:cNvPr>
          <p:cNvGrpSpPr/>
          <p:nvPr/>
        </p:nvGrpSpPr>
        <p:grpSpPr>
          <a:xfrm>
            <a:off x="7314137" y="2565681"/>
            <a:ext cx="2237395" cy="2296183"/>
            <a:chOff x="7314137" y="2565681"/>
            <a:chExt cx="2237395" cy="22961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F4D250-7706-43BF-5DB7-5345D9505432}"/>
                </a:ext>
              </a:extLst>
            </p:cNvPr>
            <p:cNvGrpSpPr/>
            <p:nvPr/>
          </p:nvGrpSpPr>
          <p:grpSpPr>
            <a:xfrm>
              <a:off x="7314137" y="2565681"/>
              <a:ext cx="2237395" cy="2296183"/>
              <a:chOff x="7314137" y="2565681"/>
              <a:chExt cx="2237395" cy="2296183"/>
            </a:xfrm>
          </p:grpSpPr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C109918F-D4F1-B1AB-0685-44B1FF83FA5D}"/>
                  </a:ext>
                </a:extLst>
              </p:cNvPr>
              <p:cNvSpPr/>
              <p:nvPr/>
            </p:nvSpPr>
            <p:spPr>
              <a:xfrm rot="20333058">
                <a:off x="7314137" y="2565681"/>
                <a:ext cx="2217191" cy="239059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D3F5D2D6-6040-9BC4-8A88-945088A3453D}"/>
                  </a:ext>
                </a:extLst>
              </p:cNvPr>
              <p:cNvSpPr/>
              <p:nvPr/>
            </p:nvSpPr>
            <p:spPr>
              <a:xfrm rot="20558331">
                <a:off x="7322886" y="3965433"/>
                <a:ext cx="2228646" cy="241095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EC237963-2E19-9890-B943-83674DC5B284}"/>
                  </a:ext>
                </a:extLst>
              </p:cNvPr>
              <p:cNvSpPr/>
              <p:nvPr/>
            </p:nvSpPr>
            <p:spPr>
              <a:xfrm rot="21121788">
                <a:off x="7657127" y="4633245"/>
                <a:ext cx="1825505" cy="228619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B71F095-18B1-2AE5-EE41-9ECD03F4F3AC}"/>
                </a:ext>
              </a:extLst>
            </p:cNvPr>
            <p:cNvSpPr/>
            <p:nvPr/>
          </p:nvSpPr>
          <p:spPr>
            <a:xfrm rot="21153651">
              <a:off x="7659210" y="3133476"/>
              <a:ext cx="1527043" cy="23452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47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35C94B-9E15-ADFB-D594-A992ECCB8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667744"/>
              </p:ext>
            </p:extLst>
          </p:nvPr>
        </p:nvGraphicFramePr>
        <p:xfrm>
          <a:off x="1219570" y="443641"/>
          <a:ext cx="9433190" cy="597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AmeriHealth Caritas Louisiana website homepage">
            <a:extLst>
              <a:ext uri="{FF2B5EF4-FFF2-40B4-BE49-F238E27FC236}">
                <a16:creationId xmlns:a16="http://schemas.microsoft.com/office/drawing/2014/main" id="{62ADB505-A072-1BAF-2A4E-57CFFCDE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6003800"/>
            <a:ext cx="1939553" cy="7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716D659E-1D43-78CE-4315-8FF39D093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" y="6196862"/>
            <a:ext cx="1939553" cy="5084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04EFAF-0AE1-D731-F063-3E10D3307FC7}"/>
              </a:ext>
            </a:extLst>
          </p:cNvPr>
          <p:cNvGrpSpPr/>
          <p:nvPr/>
        </p:nvGrpSpPr>
        <p:grpSpPr>
          <a:xfrm>
            <a:off x="7274055" y="1193406"/>
            <a:ext cx="2286069" cy="3273344"/>
            <a:chOff x="7274055" y="1193406"/>
            <a:chExt cx="2286069" cy="327334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F4D250-7706-43BF-5DB7-5345D9505432}"/>
                </a:ext>
              </a:extLst>
            </p:cNvPr>
            <p:cNvGrpSpPr/>
            <p:nvPr/>
          </p:nvGrpSpPr>
          <p:grpSpPr>
            <a:xfrm>
              <a:off x="7274055" y="2660174"/>
              <a:ext cx="2286069" cy="1806576"/>
              <a:chOff x="7274055" y="2660174"/>
              <a:chExt cx="2286069" cy="1806576"/>
            </a:xfrm>
          </p:grpSpPr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C109918F-D4F1-B1AB-0685-44B1FF83FA5D}"/>
                  </a:ext>
                </a:extLst>
              </p:cNvPr>
              <p:cNvSpPr/>
              <p:nvPr/>
            </p:nvSpPr>
            <p:spPr>
              <a:xfrm rot="20176349">
                <a:off x="7274055" y="2660174"/>
                <a:ext cx="2217191" cy="239059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D3F5D2D6-6040-9BC4-8A88-945088A3453D}"/>
                  </a:ext>
                </a:extLst>
              </p:cNvPr>
              <p:cNvSpPr/>
              <p:nvPr/>
            </p:nvSpPr>
            <p:spPr>
              <a:xfrm rot="20786229">
                <a:off x="7331478" y="4225655"/>
                <a:ext cx="2228646" cy="241095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B71F095-18B1-2AE5-EE41-9ECD03F4F3AC}"/>
                </a:ext>
              </a:extLst>
            </p:cNvPr>
            <p:cNvSpPr/>
            <p:nvPr/>
          </p:nvSpPr>
          <p:spPr>
            <a:xfrm rot="20140393">
              <a:off x="7299893" y="1193406"/>
              <a:ext cx="1947881" cy="23638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92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Louisiana Emergency Response Network">
            <a:extLst>
              <a:ext uri="{FF2B5EF4-FFF2-40B4-BE49-F238E27FC236}">
                <a16:creationId xmlns:a16="http://schemas.microsoft.com/office/drawing/2014/main" id="{6780D623-6C02-7494-F62A-E1CDE7F5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" y="6273606"/>
            <a:ext cx="3356758" cy="4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meriHealth Caritas Louisiana website homepage">
            <a:extLst>
              <a:ext uri="{FF2B5EF4-FFF2-40B4-BE49-F238E27FC236}">
                <a16:creationId xmlns:a16="http://schemas.microsoft.com/office/drawing/2014/main" id="{5ABA8531-2058-92F7-50F0-9DAEA5A1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480" y="6043566"/>
            <a:ext cx="1811515" cy="6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BF734739-A449-0876-2BCE-85C84E2B1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82" y="6137532"/>
            <a:ext cx="2140898" cy="56126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CDE9944-2BF2-CFA5-F03E-0B9525BC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82" y="-106591"/>
            <a:ext cx="4137838" cy="1838608"/>
          </a:xfrm>
        </p:spPr>
        <p:txBody>
          <a:bodyPr>
            <a:noAutofit/>
          </a:bodyPr>
          <a:lstStyle/>
          <a:p>
            <a:r>
              <a:rPr lang="en-US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Regional compliance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D4E3C2-93EC-A73C-E23B-69E6B65C1A3C}"/>
              </a:ext>
            </a:extLst>
          </p:cNvPr>
          <p:cNvGrpSpPr/>
          <p:nvPr/>
        </p:nvGrpSpPr>
        <p:grpSpPr>
          <a:xfrm>
            <a:off x="0" y="173686"/>
            <a:ext cx="12016418" cy="6437899"/>
            <a:chOff x="0" y="173686"/>
            <a:chExt cx="12016418" cy="64378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244568F-217A-4669-9499-5B2DBD6E0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54417" y="173686"/>
              <a:ext cx="8462001" cy="4680406"/>
            </a:xfrm>
            <a:prstGeom prst="rect">
              <a:avLst/>
            </a:prstGeom>
          </p:spPr>
        </p:pic>
        <p:pic>
          <p:nvPicPr>
            <p:cNvPr id="5" name="Picture 2" descr="LERN-Regions Map">
              <a:extLst>
                <a:ext uri="{FF2B5EF4-FFF2-40B4-BE49-F238E27FC236}">
                  <a16:creationId xmlns:a16="http://schemas.microsoft.com/office/drawing/2014/main" id="{6DFEE8F1-E045-E314-FCF7-DC2C46F41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32017"/>
              <a:ext cx="5638800" cy="4879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6AD7B8-3754-D120-D58E-8E9B5D2EADA7}"/>
              </a:ext>
            </a:extLst>
          </p:cNvPr>
          <p:cNvGrpSpPr/>
          <p:nvPr/>
        </p:nvGrpSpPr>
        <p:grpSpPr>
          <a:xfrm>
            <a:off x="4630522" y="4151879"/>
            <a:ext cx="7315200" cy="1656896"/>
            <a:chOff x="4630522" y="4151879"/>
            <a:chExt cx="7315200" cy="16568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857ADF-DFA6-F121-1FF4-98D3113E3F3D}"/>
                </a:ext>
              </a:extLst>
            </p:cNvPr>
            <p:cNvSpPr txBox="1"/>
            <p:nvPr/>
          </p:nvSpPr>
          <p:spPr>
            <a:xfrm>
              <a:off x="6921673" y="5039334"/>
              <a:ext cx="4457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Urban &gt; Rural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CBD116-1090-F12D-4865-8260A28384FB}"/>
                </a:ext>
              </a:extLst>
            </p:cNvPr>
            <p:cNvSpPr/>
            <p:nvPr/>
          </p:nvSpPr>
          <p:spPr>
            <a:xfrm>
              <a:off x="4630522" y="4151879"/>
              <a:ext cx="7315200" cy="4201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62F367-DA32-3977-ACB1-4896E3B47D06}"/>
              </a:ext>
            </a:extLst>
          </p:cNvPr>
          <p:cNvGrpSpPr/>
          <p:nvPr/>
        </p:nvGrpSpPr>
        <p:grpSpPr>
          <a:xfrm>
            <a:off x="774691" y="1871146"/>
            <a:ext cx="10379692" cy="3985764"/>
            <a:chOff x="774691" y="1871146"/>
            <a:chExt cx="10379692" cy="3985764"/>
          </a:xfrm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FAF24852-8DDF-B0E0-3955-568A00DA299E}"/>
                </a:ext>
              </a:extLst>
            </p:cNvPr>
            <p:cNvSpPr/>
            <p:nvPr/>
          </p:nvSpPr>
          <p:spPr>
            <a:xfrm rot="10800000">
              <a:off x="4438917" y="5431065"/>
              <a:ext cx="383209" cy="42584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6B606D14-493E-93D3-659D-9BBD26925318}"/>
                </a:ext>
              </a:extLst>
            </p:cNvPr>
            <p:cNvSpPr/>
            <p:nvPr/>
          </p:nvSpPr>
          <p:spPr>
            <a:xfrm rot="10800000">
              <a:off x="1737008" y="4572000"/>
              <a:ext cx="383209" cy="42584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EC48AC30-FEDB-3D0E-4049-821A847F264F}"/>
                </a:ext>
              </a:extLst>
            </p:cNvPr>
            <p:cNvSpPr/>
            <p:nvPr/>
          </p:nvSpPr>
          <p:spPr>
            <a:xfrm rot="10800000">
              <a:off x="774691" y="1947128"/>
              <a:ext cx="383209" cy="42584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E8D7414F-49D0-9F23-433C-0E27EC8E3EA2}"/>
                </a:ext>
              </a:extLst>
            </p:cNvPr>
            <p:cNvSpPr/>
            <p:nvPr/>
          </p:nvSpPr>
          <p:spPr>
            <a:xfrm rot="10800000">
              <a:off x="1520564" y="3439774"/>
              <a:ext cx="383209" cy="42584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859FC1-EED4-E83C-EE6D-B10CC145D09E}"/>
                </a:ext>
              </a:extLst>
            </p:cNvPr>
            <p:cNvSpPr/>
            <p:nvPr/>
          </p:nvSpPr>
          <p:spPr>
            <a:xfrm>
              <a:off x="8774349" y="1871146"/>
              <a:ext cx="2380033" cy="21607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8D3ABA-244D-7C24-0E7A-BF91AEB4CDDB}"/>
                </a:ext>
              </a:extLst>
            </p:cNvPr>
            <p:cNvSpPr/>
            <p:nvPr/>
          </p:nvSpPr>
          <p:spPr>
            <a:xfrm>
              <a:off x="8774349" y="2496499"/>
              <a:ext cx="2380033" cy="20962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283DF5-7520-6CF4-9059-4E971AF0F496}"/>
                </a:ext>
              </a:extLst>
            </p:cNvPr>
            <p:cNvSpPr/>
            <p:nvPr/>
          </p:nvSpPr>
          <p:spPr>
            <a:xfrm>
              <a:off x="8774349" y="2895506"/>
              <a:ext cx="2380033" cy="23431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198F9C-77D5-F67C-C15E-BB50CC7B2326}"/>
                </a:ext>
              </a:extLst>
            </p:cNvPr>
            <p:cNvSpPr/>
            <p:nvPr/>
          </p:nvSpPr>
          <p:spPr>
            <a:xfrm>
              <a:off x="8774349" y="3109272"/>
              <a:ext cx="2380034" cy="20579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879302-E814-7148-7843-13737D2A1B2B}"/>
              </a:ext>
            </a:extLst>
          </p:cNvPr>
          <p:cNvGrpSpPr/>
          <p:nvPr/>
        </p:nvGrpSpPr>
        <p:grpSpPr>
          <a:xfrm>
            <a:off x="2569046" y="2087216"/>
            <a:ext cx="9376673" cy="2739195"/>
            <a:chOff x="2569046" y="2087216"/>
            <a:chExt cx="9376673" cy="273919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EA10A0C-B3A1-7164-4C83-832800394045}"/>
                </a:ext>
              </a:extLst>
            </p:cNvPr>
            <p:cNvSpPr/>
            <p:nvPr/>
          </p:nvSpPr>
          <p:spPr>
            <a:xfrm>
              <a:off x="3616346" y="2087216"/>
              <a:ext cx="8329373" cy="224041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F36B5FA6-B625-80A1-89EF-15A715600CE3}"/>
                </a:ext>
              </a:extLst>
            </p:cNvPr>
            <p:cNvSpPr/>
            <p:nvPr/>
          </p:nvSpPr>
          <p:spPr>
            <a:xfrm rot="10800000">
              <a:off x="2570049" y="4187644"/>
              <a:ext cx="383209" cy="425845"/>
            </a:xfrm>
            <a:prstGeom prst="downArrow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1D5D7798-10E6-9E38-F20F-C05B4FBB64AB}"/>
                </a:ext>
              </a:extLst>
            </p:cNvPr>
            <p:cNvSpPr/>
            <p:nvPr/>
          </p:nvSpPr>
          <p:spPr>
            <a:xfrm rot="10800000">
              <a:off x="2569046" y="4400566"/>
              <a:ext cx="383209" cy="425845"/>
            </a:xfrm>
            <a:prstGeom prst="downArrow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48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D7D2-5E8A-7167-507B-66A41D14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36" y="365235"/>
            <a:ext cx="10544170" cy="1513968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NONCOMPLIANCE STRATIFIED BY VACCINE TYPE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14DA0B3-F50B-95B5-3B3D-23A41FE54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344375"/>
              </p:ext>
            </p:extLst>
          </p:nvPr>
        </p:nvGraphicFramePr>
        <p:xfrm>
          <a:off x="989383" y="2125314"/>
          <a:ext cx="9667875" cy="3370901"/>
        </p:xfrm>
        <a:graphic>
          <a:graphicData uri="http://schemas.openxmlformats.org/drawingml/2006/table">
            <a:tbl>
              <a:tblPr firstRow="1" firstCol="1" bandRow="1"/>
              <a:tblGrid>
                <a:gridCol w="2795567">
                  <a:extLst>
                    <a:ext uri="{9D8B030D-6E8A-4147-A177-3AD203B41FA5}">
                      <a16:colId xmlns:a16="http://schemas.microsoft.com/office/drawing/2014/main" val="3248067143"/>
                    </a:ext>
                  </a:extLst>
                </a:gridCol>
                <a:gridCol w="1493189">
                  <a:extLst>
                    <a:ext uri="{9D8B030D-6E8A-4147-A177-3AD203B41FA5}">
                      <a16:colId xmlns:a16="http://schemas.microsoft.com/office/drawing/2014/main" val="4214960219"/>
                    </a:ext>
                  </a:extLst>
                </a:gridCol>
                <a:gridCol w="1272089">
                  <a:extLst>
                    <a:ext uri="{9D8B030D-6E8A-4147-A177-3AD203B41FA5}">
                      <a16:colId xmlns:a16="http://schemas.microsoft.com/office/drawing/2014/main" val="3212887707"/>
                    </a:ext>
                  </a:extLst>
                </a:gridCol>
                <a:gridCol w="1272089">
                  <a:extLst>
                    <a:ext uri="{9D8B030D-6E8A-4147-A177-3AD203B41FA5}">
                      <a16:colId xmlns:a16="http://schemas.microsoft.com/office/drawing/2014/main" val="3077099867"/>
                    </a:ext>
                  </a:extLst>
                </a:gridCol>
                <a:gridCol w="1453816">
                  <a:extLst>
                    <a:ext uri="{9D8B030D-6E8A-4147-A177-3AD203B41FA5}">
                      <a16:colId xmlns:a16="http://schemas.microsoft.com/office/drawing/2014/main" val="71892608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1236616546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N=2430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N=2809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2022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N=2902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N=1293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P-Value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55357"/>
                  </a:ext>
                </a:extLst>
              </a:tr>
              <a:tr h="5340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Vaccine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effectLst/>
                        </a:rPr>
                        <a:t>&lt;0.00001</a:t>
                      </a:r>
                      <a:endParaRPr lang="en-US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55139"/>
                  </a:ext>
                </a:extLst>
              </a:tr>
              <a:tr h="720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HPV N, (%)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2391 (98.4)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2776 (98.8)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2892 (99.7)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1277 (98.8)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effectLst/>
                        </a:rPr>
                        <a:t>0.00006</a:t>
                      </a:r>
                      <a:endParaRPr lang="en-US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94009"/>
                  </a:ext>
                </a:extLst>
              </a:tr>
              <a:tr h="720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Meningitis N, (%)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551 (22.7)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831 (29.6)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908 (31.3)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342 (26.5)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effectLst/>
                        </a:rPr>
                        <a:t>&lt;0.00001</a:t>
                      </a:r>
                      <a:endParaRPr lang="en-US" sz="18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7883"/>
                  </a:ext>
                </a:extLst>
              </a:tr>
              <a:tr h="720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TDAP N, (%)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546 (22.5)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780 (27.8)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888 (30.6)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324 (25.1)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kern="100" dirty="0">
                          <a:effectLst/>
                        </a:rPr>
                        <a:t>&lt;0.00001</a:t>
                      </a:r>
                      <a:endParaRPr lang="en-US" sz="1800" b="1" i="1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80584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AE17660-7FA5-8FD9-D29F-50EAD8ECC8A0}"/>
              </a:ext>
            </a:extLst>
          </p:cNvPr>
          <p:cNvSpPr/>
          <p:nvPr/>
        </p:nvSpPr>
        <p:spPr>
          <a:xfrm>
            <a:off x="3758653" y="3314700"/>
            <a:ext cx="6898606" cy="723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AmeriHealth Caritas Louisiana website homepage">
            <a:extLst>
              <a:ext uri="{FF2B5EF4-FFF2-40B4-BE49-F238E27FC236}">
                <a16:creationId xmlns:a16="http://schemas.microsoft.com/office/drawing/2014/main" id="{D8F931BC-001A-8372-B8FE-97AA8F50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91" y="5895715"/>
            <a:ext cx="22383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FF5A46E4-AFE3-A336-54E9-050EF92A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" y="6068581"/>
            <a:ext cx="2428874" cy="6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D7D2-5E8A-7167-507B-66A41D14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36" y="152660"/>
            <a:ext cx="10544170" cy="1513968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Noncompliant patients with refusal codes documented</a:t>
            </a:r>
          </a:p>
        </p:txBody>
      </p:sp>
      <p:pic>
        <p:nvPicPr>
          <p:cNvPr id="12" name="Picture 2" descr="AmeriHealth Caritas Louisiana website homepage">
            <a:extLst>
              <a:ext uri="{FF2B5EF4-FFF2-40B4-BE49-F238E27FC236}">
                <a16:creationId xmlns:a16="http://schemas.microsoft.com/office/drawing/2014/main" id="{D8F931BC-001A-8372-B8FE-97AA8F50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044" y="6156573"/>
            <a:ext cx="1731909" cy="6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FF5A46E4-AFE3-A336-54E9-050EF92A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" y="6244565"/>
            <a:ext cx="2053853" cy="53844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0B487F-3EA3-605F-4B99-5197BBA14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17444"/>
              </p:ext>
            </p:extLst>
          </p:nvPr>
        </p:nvGraphicFramePr>
        <p:xfrm>
          <a:off x="682018" y="1666628"/>
          <a:ext cx="10827964" cy="4202563"/>
        </p:xfrm>
        <a:graphic>
          <a:graphicData uri="http://schemas.openxmlformats.org/drawingml/2006/table">
            <a:tbl>
              <a:tblPr firstRow="1" firstCol="1" bandRow="1"/>
              <a:tblGrid>
                <a:gridCol w="3934633">
                  <a:extLst>
                    <a:ext uri="{9D8B030D-6E8A-4147-A177-3AD203B41FA5}">
                      <a16:colId xmlns:a16="http://schemas.microsoft.com/office/drawing/2014/main" val="3248067143"/>
                    </a:ext>
                  </a:extLst>
                </a:gridCol>
                <a:gridCol w="1393946">
                  <a:extLst>
                    <a:ext uri="{9D8B030D-6E8A-4147-A177-3AD203B41FA5}">
                      <a16:colId xmlns:a16="http://schemas.microsoft.com/office/drawing/2014/main" val="4214960219"/>
                    </a:ext>
                  </a:extLst>
                </a:gridCol>
                <a:gridCol w="1365497">
                  <a:extLst>
                    <a:ext uri="{9D8B030D-6E8A-4147-A177-3AD203B41FA5}">
                      <a16:colId xmlns:a16="http://schemas.microsoft.com/office/drawing/2014/main" val="3212887707"/>
                    </a:ext>
                  </a:extLst>
                </a:gridCol>
                <a:gridCol w="1507737">
                  <a:extLst>
                    <a:ext uri="{9D8B030D-6E8A-4147-A177-3AD203B41FA5}">
                      <a16:colId xmlns:a16="http://schemas.microsoft.com/office/drawing/2014/main" val="3077099867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71892608"/>
                    </a:ext>
                  </a:extLst>
                </a:gridCol>
                <a:gridCol w="1132640">
                  <a:extLst>
                    <a:ext uri="{9D8B030D-6E8A-4147-A177-3AD203B41FA5}">
                      <a16:colId xmlns:a16="http://schemas.microsoft.com/office/drawing/2014/main" val="1236616546"/>
                    </a:ext>
                  </a:extLst>
                </a:gridCol>
              </a:tblGrid>
              <a:tr h="372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P-Value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55357"/>
                  </a:ext>
                </a:extLst>
              </a:tr>
              <a:tr h="401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NONCOMPLIANT PATIENTS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 N=2430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N=2809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N=2902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N=1293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55139"/>
                  </a:ext>
                </a:extLst>
              </a:tr>
              <a:tr h="414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Refusal Code Documented </a:t>
                      </a:r>
                      <a:r>
                        <a:rPr lang="en-US" sz="2000" i="1" kern="1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, (%)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(0.576)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18 (0.641)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 (0.276)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 (0.232)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0.093827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94009"/>
                  </a:ext>
                </a:extLst>
              </a:tr>
              <a:tr h="414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Caregiver or patient refusal, </a:t>
                      </a:r>
                      <a:r>
                        <a:rPr lang="en-US" sz="2000" b="0" i="1" kern="1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 (%)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 (35.7)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 (27.8)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 (100)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0.014611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7883"/>
                  </a:ext>
                </a:extLst>
              </a:tr>
              <a:tr h="425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immunization status, </a:t>
                      </a:r>
                      <a:r>
                        <a:rPr lang="en-US" sz="2000" b="0" i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 (64.3)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 (66.7)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 (12.5)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0.012847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805846"/>
                  </a:ext>
                </a:extLst>
              </a:tr>
              <a:tr h="4361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or unspecified reason, </a:t>
                      </a:r>
                      <a:r>
                        <a:rPr lang="en-US" sz="2000" i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(5.56)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(87.5)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&lt;0.00001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53536"/>
                  </a:ext>
                </a:extLst>
              </a:tr>
              <a:tr h="3952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Missing Vaccination, </a:t>
                      </a:r>
                      <a:r>
                        <a:rPr lang="en-US" sz="2000" b="1" i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031276"/>
                  </a:ext>
                </a:extLst>
              </a:tr>
              <a:tr h="414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HPV, </a:t>
                      </a:r>
                      <a:r>
                        <a:rPr lang="en-US" sz="2000" i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(100)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(100)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(100)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(100)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19462"/>
                  </a:ext>
                </a:extLst>
              </a:tr>
              <a:tr h="414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HPV Only, </a:t>
                      </a:r>
                      <a:r>
                        <a:rPr lang="en-US" sz="2000" i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(92.9)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(66.7)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(87.5)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(33.3)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0.071154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387269"/>
                  </a:ext>
                </a:extLst>
              </a:tr>
              <a:tr h="5131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(HPV + Men + TDAP), </a:t>
                      </a:r>
                      <a:r>
                        <a:rPr lang="en-US" sz="2000" i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(7.14)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(33.3)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(12.5)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(66.7)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0.071154</a:t>
                      </a:r>
                      <a:endParaRPr lang="en-US" sz="1800" b="1" i="1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7787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D4086B2-A080-AF51-6ABC-C000F6F0639F}"/>
              </a:ext>
            </a:extLst>
          </p:cNvPr>
          <p:cNvGrpSpPr/>
          <p:nvPr/>
        </p:nvGrpSpPr>
        <p:grpSpPr>
          <a:xfrm>
            <a:off x="682018" y="2852257"/>
            <a:ext cx="10827964" cy="1241571"/>
            <a:chOff x="682018" y="2852257"/>
            <a:chExt cx="10827964" cy="12415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1240C6-B058-F24E-9A7B-4151E79BC987}"/>
                </a:ext>
              </a:extLst>
            </p:cNvPr>
            <p:cNvSpPr/>
            <p:nvPr/>
          </p:nvSpPr>
          <p:spPr>
            <a:xfrm>
              <a:off x="682018" y="2852257"/>
              <a:ext cx="10827964" cy="40267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C652BC-C9B9-CEE0-9204-CDA374916D85}"/>
                </a:ext>
              </a:extLst>
            </p:cNvPr>
            <p:cNvSpPr/>
            <p:nvPr/>
          </p:nvSpPr>
          <p:spPr>
            <a:xfrm>
              <a:off x="682018" y="3691156"/>
              <a:ext cx="10827964" cy="40267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2AAB105-5378-E900-442D-FBB6801728DB}"/>
              </a:ext>
            </a:extLst>
          </p:cNvPr>
          <p:cNvSpPr/>
          <p:nvPr/>
        </p:nvSpPr>
        <p:spPr>
          <a:xfrm>
            <a:off x="4823670" y="4530055"/>
            <a:ext cx="5176007" cy="4026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D7D2-5E8A-7167-507B-66A41D14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36" y="152660"/>
            <a:ext cx="10544170" cy="1513968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Barriers &amp; recommendations</a:t>
            </a:r>
          </a:p>
        </p:txBody>
      </p:sp>
      <p:pic>
        <p:nvPicPr>
          <p:cNvPr id="12" name="Picture 2" descr="AmeriHealth Caritas Louisiana website homepage">
            <a:extLst>
              <a:ext uri="{FF2B5EF4-FFF2-40B4-BE49-F238E27FC236}">
                <a16:creationId xmlns:a16="http://schemas.microsoft.com/office/drawing/2014/main" id="{D8F931BC-001A-8372-B8FE-97AA8F50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044" y="6156573"/>
            <a:ext cx="1731909" cy="6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FF5A46E4-AFE3-A336-54E9-050EF92A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" y="6244565"/>
            <a:ext cx="2053853" cy="5384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2310DB7-5AB0-EFBB-68F7-BDC1FDD6B3E6}"/>
              </a:ext>
            </a:extLst>
          </p:cNvPr>
          <p:cNvGrpSpPr/>
          <p:nvPr/>
        </p:nvGrpSpPr>
        <p:grpSpPr>
          <a:xfrm>
            <a:off x="1032335" y="1458382"/>
            <a:ext cx="2653782" cy="4355389"/>
            <a:chOff x="1032335" y="1458382"/>
            <a:chExt cx="2653782" cy="435538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1FE08BA-7B6C-884F-CF3F-A09A5576529B}"/>
                </a:ext>
              </a:extLst>
            </p:cNvPr>
            <p:cNvSpPr/>
            <p:nvPr/>
          </p:nvSpPr>
          <p:spPr>
            <a:xfrm>
              <a:off x="1032335" y="1458382"/>
              <a:ext cx="2653782" cy="900838"/>
            </a:xfrm>
            <a:prstGeom prst="roundRect">
              <a:avLst/>
            </a:prstGeom>
            <a:solidFill>
              <a:srgbClr val="155767"/>
            </a:solidFill>
            <a:ln w="57150" cap="flat" cmpd="sng" algn="ctr">
              <a:solidFill>
                <a:srgbClr val="BCE8F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ADLaM Display" panose="020F0502020204030204" pitchFamily="2" charset="0"/>
                  <a:cs typeface="Aptos Serif" panose="020B0502040204020203" pitchFamily="18" charset="0"/>
                </a:rPr>
                <a:t>Information Ga</a:t>
              </a:r>
              <a:r>
                <a:rPr lang="en-US" sz="2800" kern="0" dirty="0">
                  <a:solidFill>
                    <a:prstClr val="white"/>
                  </a:solidFill>
                  <a:latin typeface="Bahnschrift" panose="020B0502040204020203" pitchFamily="34" charset="0"/>
                  <a:ea typeface="ADLaM Display" panose="020F0502020204030204" pitchFamily="2" charset="0"/>
                  <a:cs typeface="Aptos Serif" panose="020B0502040204020203" pitchFamily="18" charset="0"/>
                </a:rPr>
                <a:t>p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ADLaM Display" panose="020F0502020204030204" pitchFamily="2" charset="0"/>
                <a:cs typeface="Aptos Serif" panose="020B0502040204020203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AC568F5-4DB5-F81F-F6C0-27671E7BB754}"/>
                </a:ext>
              </a:extLst>
            </p:cNvPr>
            <p:cNvSpPr/>
            <p:nvPr/>
          </p:nvSpPr>
          <p:spPr>
            <a:xfrm>
              <a:off x="1032335" y="2685485"/>
              <a:ext cx="2653782" cy="903238"/>
            </a:xfrm>
            <a:prstGeom prst="roundRect">
              <a:avLst/>
            </a:prstGeom>
            <a:solidFill>
              <a:srgbClr val="155767"/>
            </a:solidFill>
            <a:ln w="57150" cap="flat" cmpd="sng" algn="ctr">
              <a:solidFill>
                <a:srgbClr val="BCE8F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Inadequate Documentation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2D52D2E-729C-01CD-D8B1-09792E76BEE2}"/>
                </a:ext>
              </a:extLst>
            </p:cNvPr>
            <p:cNvSpPr/>
            <p:nvPr/>
          </p:nvSpPr>
          <p:spPr>
            <a:xfrm>
              <a:off x="1032335" y="3872943"/>
              <a:ext cx="2653782" cy="828304"/>
            </a:xfrm>
            <a:prstGeom prst="roundRect">
              <a:avLst/>
            </a:prstGeom>
            <a:solidFill>
              <a:srgbClr val="155767"/>
            </a:solidFill>
            <a:ln w="57150" cap="flat" cmpd="sng" algn="ctr">
              <a:solidFill>
                <a:srgbClr val="BCE8F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Access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4BF7DDD-A3C8-3596-0DA4-73316AF8566D}"/>
                </a:ext>
              </a:extLst>
            </p:cNvPr>
            <p:cNvSpPr/>
            <p:nvPr/>
          </p:nvSpPr>
          <p:spPr>
            <a:xfrm>
              <a:off x="1032335" y="4985467"/>
              <a:ext cx="2653782" cy="828304"/>
            </a:xfrm>
            <a:prstGeom prst="roundRect">
              <a:avLst/>
            </a:prstGeom>
            <a:solidFill>
              <a:srgbClr val="155767"/>
            </a:solidFill>
            <a:ln w="57150" cap="flat" cmpd="sng" algn="ctr">
              <a:solidFill>
                <a:srgbClr val="BCE8F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Reactive Medicine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427109-ED75-632A-FEFD-91226B280427}"/>
              </a:ext>
            </a:extLst>
          </p:cNvPr>
          <p:cNvGrpSpPr/>
          <p:nvPr/>
        </p:nvGrpSpPr>
        <p:grpSpPr>
          <a:xfrm>
            <a:off x="3874731" y="1458381"/>
            <a:ext cx="6194860" cy="4325765"/>
            <a:chOff x="3874731" y="1458381"/>
            <a:chExt cx="6194860" cy="43257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BB0EEF-E910-55F4-1127-59F478020B06}"/>
                </a:ext>
              </a:extLst>
            </p:cNvPr>
            <p:cNvGrpSpPr/>
            <p:nvPr/>
          </p:nvGrpSpPr>
          <p:grpSpPr>
            <a:xfrm>
              <a:off x="3874731" y="1458381"/>
              <a:ext cx="6194860" cy="2130342"/>
              <a:chOff x="3874731" y="1767843"/>
              <a:chExt cx="6194860" cy="2130342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8191EAC-BBC9-A71C-FC84-F69A56A951B2}"/>
                  </a:ext>
                </a:extLst>
              </p:cNvPr>
              <p:cNvSpPr/>
              <p:nvPr/>
            </p:nvSpPr>
            <p:spPr>
              <a:xfrm>
                <a:off x="3874731" y="1767843"/>
                <a:ext cx="6194860" cy="900838"/>
              </a:xfrm>
              <a:prstGeom prst="roundRect">
                <a:avLst/>
              </a:prstGeom>
              <a:solidFill>
                <a:srgbClr val="D7E7D1"/>
              </a:solidFill>
              <a:ln w="5715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&amp; provider education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54AD95-2C7D-A348-35C3-33A2FCA3062A}"/>
                  </a:ext>
                </a:extLst>
              </p:cNvPr>
              <p:cNvSpPr/>
              <p:nvPr/>
            </p:nvSpPr>
            <p:spPr>
              <a:xfrm>
                <a:off x="3874731" y="3021562"/>
                <a:ext cx="6194860" cy="876623"/>
              </a:xfrm>
              <a:prstGeom prst="roundRect">
                <a:avLst/>
              </a:prstGeom>
              <a:solidFill>
                <a:srgbClr val="D7E7D1"/>
              </a:solidFill>
              <a:ln w="5715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kern="0" dirty="0">
                    <a:solidFill>
                      <a:prstClr val="black"/>
                    </a:solidFill>
                    <a:latin typeface="Calibri" panose="020F0502020204030204"/>
                  </a:rPr>
                  <a:t>Document reasons for refusal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60F548D-A58A-44B4-A54A-122B45B2D96F}"/>
                </a:ext>
              </a:extLst>
            </p:cNvPr>
            <p:cNvSpPr/>
            <p:nvPr/>
          </p:nvSpPr>
          <p:spPr>
            <a:xfrm>
              <a:off x="3874731" y="3872943"/>
              <a:ext cx="6194860" cy="769055"/>
            </a:xfrm>
            <a:prstGeom prst="roundRect">
              <a:avLst/>
            </a:prstGeom>
            <a:solidFill>
              <a:srgbClr val="D7E7D1"/>
            </a:solidFill>
            <a:ln w="5715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Calibri" panose="020F0502020204030204"/>
                </a:rPr>
                <a:t>AmeriHealth Caritas LA t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ransportation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resources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91807CA-B627-7F49-7E28-903E9AB9C6A5}"/>
                </a:ext>
              </a:extLst>
            </p:cNvPr>
            <p:cNvSpPr/>
            <p:nvPr/>
          </p:nvSpPr>
          <p:spPr>
            <a:xfrm>
              <a:off x="3874731" y="5015091"/>
              <a:ext cx="6194860" cy="769055"/>
            </a:xfrm>
            <a:prstGeom prst="roundRect">
              <a:avLst/>
            </a:prstGeom>
            <a:solidFill>
              <a:srgbClr val="D7E7D1"/>
            </a:solidFill>
            <a:ln w="5715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Calibri" panose="020F0502020204030204"/>
                </a:rPr>
                <a:t>EMR “alerts” for patients with missing vaccines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4FA0E40-37BE-72E9-F31E-B62C0A67A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06" y="1311580"/>
            <a:ext cx="11398158" cy="51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03DD97-153C-0BA5-51F2-9D107436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No disclosures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E38C82-9AA4-FFDD-B6AB-9CD62322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746"/>
            <a:ext cx="10962021" cy="904874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disclosure</a:t>
            </a:r>
            <a:endParaRPr lang="en-US" b="1" dirty="0">
              <a:highlight>
                <a:srgbClr val="BCE8F2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AmeriHealth Caritas Louisiana website homepage">
            <a:extLst>
              <a:ext uri="{FF2B5EF4-FFF2-40B4-BE49-F238E27FC236}">
                <a16:creationId xmlns:a16="http://schemas.microsoft.com/office/drawing/2014/main" id="{E75E0C16-DF80-6867-5C93-A7F3A28E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210" y="5830730"/>
            <a:ext cx="2177143" cy="7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D09BD52B-9A12-2FDA-EA2A-CBC357A52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0" y="5946560"/>
            <a:ext cx="2428874" cy="6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90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35891-7D04-249E-4F72-3E4E1ABF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11"/>
            <a:ext cx="5542492" cy="639151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12ADF80-C135-DCD6-A059-96C3552877E7}"/>
              </a:ext>
            </a:extLst>
          </p:cNvPr>
          <p:cNvGrpSpPr/>
          <p:nvPr/>
        </p:nvGrpSpPr>
        <p:grpSpPr>
          <a:xfrm>
            <a:off x="5542492" y="413130"/>
            <a:ext cx="6495272" cy="5954001"/>
            <a:chOff x="5542492" y="413130"/>
            <a:chExt cx="6495272" cy="5954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F43B28-06A3-B91F-15E3-5036AE5F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2492" y="3527532"/>
              <a:ext cx="6495272" cy="2839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C8C784-23DC-6159-0D26-5D774FF2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0363" y="413130"/>
              <a:ext cx="5185271" cy="291733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B831A2-761B-49B3-6EA4-ED7066ACC447}"/>
              </a:ext>
            </a:extLst>
          </p:cNvPr>
          <p:cNvGrpSpPr/>
          <p:nvPr/>
        </p:nvGrpSpPr>
        <p:grpSpPr>
          <a:xfrm>
            <a:off x="3877938" y="3582616"/>
            <a:ext cx="1156770" cy="0"/>
            <a:chOff x="3877938" y="3582616"/>
            <a:chExt cx="1156770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C69C351-3B3B-DC51-EAF7-C92557D6DD62}"/>
                </a:ext>
              </a:extLst>
            </p:cNvPr>
            <p:cNvCxnSpPr>
              <a:cxnSpLocks/>
            </p:cNvCxnSpPr>
            <p:nvPr/>
          </p:nvCxnSpPr>
          <p:spPr>
            <a:xfrm>
              <a:off x="3877938" y="3582616"/>
              <a:ext cx="5728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576FAC-950A-FB2F-1060-181B18E5C639}"/>
                </a:ext>
              </a:extLst>
            </p:cNvPr>
            <p:cNvCxnSpPr>
              <a:cxnSpLocks/>
            </p:cNvCxnSpPr>
            <p:nvPr/>
          </p:nvCxnSpPr>
          <p:spPr>
            <a:xfrm>
              <a:off x="4616067" y="3582616"/>
              <a:ext cx="4186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CD8D61-9BDC-2A42-6CBD-FF011B9CCFEE}"/>
              </a:ext>
            </a:extLst>
          </p:cNvPr>
          <p:cNvGrpSpPr/>
          <p:nvPr/>
        </p:nvGrpSpPr>
        <p:grpSpPr>
          <a:xfrm>
            <a:off x="442686" y="3990227"/>
            <a:ext cx="4933545" cy="1947865"/>
            <a:chOff x="442686" y="3990227"/>
            <a:chExt cx="4933545" cy="19478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A71683-251D-70BE-CDF6-78C3969744A0}"/>
                </a:ext>
              </a:extLst>
            </p:cNvPr>
            <p:cNvSpPr/>
            <p:nvPr/>
          </p:nvSpPr>
          <p:spPr>
            <a:xfrm>
              <a:off x="442686" y="3990227"/>
              <a:ext cx="4933545" cy="87922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4E065C-BCD9-5BEB-72CD-D67DC18D1F8F}"/>
                </a:ext>
              </a:extLst>
            </p:cNvPr>
            <p:cNvSpPr/>
            <p:nvPr/>
          </p:nvSpPr>
          <p:spPr>
            <a:xfrm>
              <a:off x="442686" y="5537199"/>
              <a:ext cx="4933545" cy="40089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8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CBA1-5C35-6FE4-1798-C06B1C26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21" y="19230"/>
            <a:ext cx="11072804" cy="1382156"/>
          </a:xfrm>
        </p:spPr>
        <p:txBody>
          <a:bodyPr>
            <a:normAutofit/>
          </a:bodyPr>
          <a:lstStyle/>
          <a:p>
            <a:r>
              <a:rPr lang="en-US" sz="4800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Conclusions + Future directions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94DE6C-5F9A-0105-459C-090D69C5610C}"/>
              </a:ext>
            </a:extLst>
          </p:cNvPr>
          <p:cNvGrpSpPr/>
          <p:nvPr/>
        </p:nvGrpSpPr>
        <p:grpSpPr>
          <a:xfrm>
            <a:off x="155121" y="1534541"/>
            <a:ext cx="11480466" cy="4704650"/>
            <a:chOff x="1966360" y="1409851"/>
            <a:chExt cx="11480466" cy="47046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EA17487-041B-975F-3A70-43314C3F808E}"/>
                </a:ext>
              </a:extLst>
            </p:cNvPr>
            <p:cNvGrpSpPr/>
            <p:nvPr/>
          </p:nvGrpSpPr>
          <p:grpSpPr>
            <a:xfrm>
              <a:off x="2062852" y="1454395"/>
              <a:ext cx="11383974" cy="4660106"/>
              <a:chOff x="670943" y="1394859"/>
              <a:chExt cx="11383974" cy="466010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D4464A6-83A4-3B8A-BF6B-6813AA74F8E1}"/>
                  </a:ext>
                </a:extLst>
              </p:cNvPr>
              <p:cNvSpPr/>
              <p:nvPr/>
            </p:nvSpPr>
            <p:spPr>
              <a:xfrm>
                <a:off x="1816951" y="2660684"/>
                <a:ext cx="4116487" cy="8390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Urban &gt; rural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E2B44FD-3681-CCAF-5F97-1B8287DE2CD5}"/>
                  </a:ext>
                </a:extLst>
              </p:cNvPr>
              <p:cNvSpPr/>
              <p:nvPr/>
            </p:nvSpPr>
            <p:spPr>
              <a:xfrm>
                <a:off x="1816952" y="1394859"/>
                <a:ext cx="4116486" cy="8944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Vaccine compliance rebound post-COVID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EEB5A8E-BFEE-94ED-E5AD-AE179D8F1A38}"/>
                  </a:ext>
                </a:extLst>
              </p:cNvPr>
              <p:cNvSpPr/>
              <p:nvPr/>
            </p:nvSpPr>
            <p:spPr>
              <a:xfrm>
                <a:off x="7938429" y="2625638"/>
                <a:ext cx="4116488" cy="8791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Patient &amp; provider education</a:t>
                </a:r>
              </a:p>
            </p:txBody>
          </p:sp>
          <p:pic>
            <p:nvPicPr>
              <p:cNvPr id="17" name="Graphic 16" descr="Checkmark with solid fill">
                <a:extLst>
                  <a:ext uri="{FF2B5EF4-FFF2-40B4-BE49-F238E27FC236}">
                    <a16:creationId xmlns:a16="http://schemas.microsoft.com/office/drawing/2014/main" id="{739CCF48-9DF0-8C2B-B1B8-D265D15E4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70943" y="514056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4E93C32-4335-DE56-1325-098C310B5591}"/>
                  </a:ext>
                </a:extLst>
              </p:cNvPr>
              <p:cNvSpPr/>
              <p:nvPr/>
            </p:nvSpPr>
            <p:spPr>
              <a:xfrm>
                <a:off x="1816951" y="3871134"/>
                <a:ext cx="4116488" cy="8791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HPV accounts for &gt;92% noncompliance </a:t>
                </a:r>
              </a:p>
            </p:txBody>
          </p:sp>
          <p:pic>
            <p:nvPicPr>
              <p:cNvPr id="27" name="Graphic 26" descr="Doctor female with solid fill">
                <a:extLst>
                  <a:ext uri="{FF2B5EF4-FFF2-40B4-BE49-F238E27FC236}">
                    <a16:creationId xmlns:a16="http://schemas.microsoft.com/office/drawing/2014/main" id="{F0382AF1-8197-E022-01AE-5D5683277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699417" y="2523363"/>
                <a:ext cx="1065195" cy="1065195"/>
              </a:xfrm>
              <a:prstGeom prst="rect">
                <a:avLst/>
              </a:prstGeom>
            </p:spPr>
          </p:pic>
        </p:grpSp>
        <p:pic>
          <p:nvPicPr>
            <p:cNvPr id="4" name="Graphic 3" descr="Bar graph with upward trend with solid fill">
              <a:extLst>
                <a:ext uri="{FF2B5EF4-FFF2-40B4-BE49-F238E27FC236}">
                  <a16:creationId xmlns:a16="http://schemas.microsoft.com/office/drawing/2014/main" id="{74686B7E-F6CD-CC8E-DCC2-97CD0BBE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66360" y="1409851"/>
              <a:ext cx="983512" cy="983512"/>
            </a:xfrm>
            <a:prstGeom prst="rect">
              <a:avLst/>
            </a:prstGeom>
          </p:spPr>
        </p:pic>
      </p:grpSp>
      <p:pic>
        <p:nvPicPr>
          <p:cNvPr id="14" name="Graphic 13" descr="Needle with solid fill">
            <a:extLst>
              <a:ext uri="{FF2B5EF4-FFF2-40B4-BE49-F238E27FC236}">
                <a16:creationId xmlns:a16="http://schemas.microsoft.com/office/drawing/2014/main" id="{779C29EE-A59E-1C1C-98B9-2C122E7A3C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2501" y="4032700"/>
            <a:ext cx="983512" cy="98351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0367E0-AB91-C4C4-76B4-6872896D4FC8}"/>
              </a:ext>
            </a:extLst>
          </p:cNvPr>
          <p:cNvSpPr/>
          <p:nvPr/>
        </p:nvSpPr>
        <p:spPr>
          <a:xfrm>
            <a:off x="7519100" y="1559639"/>
            <a:ext cx="4116487" cy="933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documentation to  sample size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52C4F7-2192-A6BF-B623-AF35C6204C79}"/>
              </a:ext>
            </a:extLst>
          </p:cNvPr>
          <p:cNvSpPr/>
          <p:nvPr/>
        </p:nvSpPr>
        <p:spPr>
          <a:xfrm>
            <a:off x="7519100" y="4081582"/>
            <a:ext cx="4116487" cy="8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Tip sheets, EMR alerts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9DD697-E4E0-FD42-FBC1-E8644EA9DAAF}"/>
              </a:ext>
            </a:extLst>
          </p:cNvPr>
          <p:cNvSpPr/>
          <p:nvPr/>
        </p:nvSpPr>
        <p:spPr>
          <a:xfrm>
            <a:off x="1397621" y="5305876"/>
            <a:ext cx="4116487" cy="933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compliance among Spanish-speaking population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FCEB6B-B11B-86DB-E149-EF562FA41707}"/>
              </a:ext>
            </a:extLst>
          </p:cNvPr>
          <p:cNvSpPr/>
          <p:nvPr/>
        </p:nvSpPr>
        <p:spPr>
          <a:xfrm>
            <a:off x="7519100" y="5298361"/>
            <a:ext cx="4116487" cy="933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Transportation services</a:t>
            </a:r>
          </a:p>
        </p:txBody>
      </p:sp>
      <p:pic>
        <p:nvPicPr>
          <p:cNvPr id="22" name="Graphic 21" descr="City with solid fill">
            <a:extLst>
              <a:ext uri="{FF2B5EF4-FFF2-40B4-BE49-F238E27FC236}">
                <a16:creationId xmlns:a16="http://schemas.microsoft.com/office/drawing/2014/main" id="{B8CE4E84-9C1F-5E17-6CC4-8032E9A146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8955" y="2782765"/>
            <a:ext cx="969678" cy="969678"/>
          </a:xfrm>
          <a:prstGeom prst="rect">
            <a:avLst/>
          </a:prstGeom>
        </p:spPr>
      </p:pic>
      <p:sp>
        <p:nvSpPr>
          <p:cNvPr id="23" name="Arrow: Down 22">
            <a:extLst>
              <a:ext uri="{FF2B5EF4-FFF2-40B4-BE49-F238E27FC236}">
                <a16:creationId xmlns:a16="http://schemas.microsoft.com/office/drawing/2014/main" id="{B22B6E92-992B-BA05-8DB2-078CA081A320}"/>
              </a:ext>
            </a:extLst>
          </p:cNvPr>
          <p:cNvSpPr/>
          <p:nvPr/>
        </p:nvSpPr>
        <p:spPr>
          <a:xfrm rot="10800000">
            <a:off x="7724552" y="1657143"/>
            <a:ext cx="304325" cy="36915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A78C0469-BD1F-3191-905B-C2ACEE0AA00C}"/>
              </a:ext>
            </a:extLst>
          </p:cNvPr>
          <p:cNvSpPr/>
          <p:nvPr/>
        </p:nvSpPr>
        <p:spPr>
          <a:xfrm rot="10800000">
            <a:off x="11075762" y="1655632"/>
            <a:ext cx="304325" cy="36915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6" name="Graphic 25" descr="Programmer female with solid fill">
            <a:extLst>
              <a:ext uri="{FF2B5EF4-FFF2-40B4-BE49-F238E27FC236}">
                <a16:creationId xmlns:a16="http://schemas.microsoft.com/office/drawing/2014/main" id="{93D5A285-CE66-44E7-D9D2-2B679681ED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20927" y="1534541"/>
            <a:ext cx="983513" cy="983513"/>
          </a:xfrm>
          <a:prstGeom prst="rect">
            <a:avLst/>
          </a:prstGeom>
        </p:spPr>
      </p:pic>
      <p:pic>
        <p:nvPicPr>
          <p:cNvPr id="29" name="Graphic 28" descr="Document with solid fill">
            <a:extLst>
              <a:ext uri="{FF2B5EF4-FFF2-40B4-BE49-F238E27FC236}">
                <a16:creationId xmlns:a16="http://schemas.microsoft.com/office/drawing/2014/main" id="{A5CB1A3C-CB2E-DC54-A1F8-96507F68AD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0747" y="3962319"/>
            <a:ext cx="1065195" cy="1065195"/>
          </a:xfrm>
          <a:prstGeom prst="rect">
            <a:avLst/>
          </a:prstGeom>
        </p:spPr>
      </p:pic>
      <p:pic>
        <p:nvPicPr>
          <p:cNvPr id="31" name="Graphic 30" descr="Taxi with solid fill">
            <a:extLst>
              <a:ext uri="{FF2B5EF4-FFF2-40B4-BE49-F238E27FC236}">
                <a16:creationId xmlns:a16="http://schemas.microsoft.com/office/drawing/2014/main" id="{31FB2C03-319A-E87E-E287-A1C0418F93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0747" y="5189171"/>
            <a:ext cx="1042505" cy="10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2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60C7262-E75F-BD87-CF6C-84A2815230CE}"/>
              </a:ext>
            </a:extLst>
          </p:cNvPr>
          <p:cNvSpPr/>
          <p:nvPr/>
        </p:nvSpPr>
        <p:spPr>
          <a:xfrm>
            <a:off x="-85060" y="-85060"/>
            <a:ext cx="12277059" cy="1482539"/>
          </a:xfrm>
          <a:prstGeom prst="rect">
            <a:avLst/>
          </a:prstGeom>
          <a:ln w="38100">
            <a:solidFill>
              <a:srgbClr val="BCE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F44F63-ECC8-7396-CA7E-53EBFEB71408}"/>
              </a:ext>
            </a:extLst>
          </p:cNvPr>
          <p:cNvSpPr txBox="1">
            <a:spLocks/>
          </p:cNvSpPr>
          <p:nvPr/>
        </p:nvSpPr>
        <p:spPr>
          <a:xfrm>
            <a:off x="212343" y="139859"/>
            <a:ext cx="7554982" cy="1122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1B9ED6-E41C-F0D0-99F1-0E8529CEDE16}"/>
              </a:ext>
            </a:extLst>
          </p:cNvPr>
          <p:cNvSpPr txBox="1"/>
          <p:nvPr/>
        </p:nvSpPr>
        <p:spPr>
          <a:xfrm>
            <a:off x="307715" y="1581096"/>
            <a:ext cx="571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4" descr="Logo&#10;&#10;Description automatically generated">
            <a:extLst>
              <a:ext uri="{FF2B5EF4-FFF2-40B4-BE49-F238E27FC236}">
                <a16:creationId xmlns:a16="http://schemas.microsoft.com/office/drawing/2014/main" id="{B6003A15-4A9B-C45F-59A0-8AEC1335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2433" y="5832817"/>
            <a:ext cx="45719" cy="4571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CBB0BE2-80FD-13C3-2DEB-8607D184D6DB}"/>
              </a:ext>
            </a:extLst>
          </p:cNvPr>
          <p:cNvSpPr/>
          <p:nvPr/>
        </p:nvSpPr>
        <p:spPr>
          <a:xfrm>
            <a:off x="-85059" y="5642636"/>
            <a:ext cx="12378584" cy="1254338"/>
          </a:xfrm>
          <a:prstGeom prst="rect">
            <a:avLst/>
          </a:prstGeom>
          <a:solidFill>
            <a:srgbClr val="155767"/>
          </a:solidFill>
          <a:ln w="57150">
            <a:solidFill>
              <a:srgbClr val="BCE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RightSourcing by Magnit | LinkedIn">
            <a:extLst>
              <a:ext uri="{FF2B5EF4-FFF2-40B4-BE49-F238E27FC236}">
                <a16:creationId xmlns:a16="http://schemas.microsoft.com/office/drawing/2014/main" id="{F91328F2-BDBD-94A6-3369-79D75B4B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86" y="5803357"/>
            <a:ext cx="986649" cy="9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ED879B8E-692F-37C6-63BB-AD1AF5279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" y="6023004"/>
            <a:ext cx="2328904" cy="610551"/>
          </a:xfrm>
          <a:prstGeom prst="rect">
            <a:avLst/>
          </a:prstGeom>
        </p:spPr>
      </p:pic>
      <p:pic>
        <p:nvPicPr>
          <p:cNvPr id="6" name="Picture 2" descr="AmeriHealth Caritas Louisiana">
            <a:extLst>
              <a:ext uri="{FF2B5EF4-FFF2-40B4-BE49-F238E27FC236}">
                <a16:creationId xmlns:a16="http://schemas.microsoft.com/office/drawing/2014/main" id="{97C5BF03-CDAF-570E-1161-EAC546575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4486" r="540" b="27367"/>
          <a:stretch/>
        </p:blipFill>
        <p:spPr bwMode="auto">
          <a:xfrm>
            <a:off x="10053320" y="5803357"/>
            <a:ext cx="1910080" cy="93289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6D0CCD-57A0-D786-8C74-08C9B695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52" y="1745130"/>
            <a:ext cx="4878748" cy="3634087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Gregory Randolph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Dana Smith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Renee Wells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Shea Good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Rhonda Baird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Lekitha Gregory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Danielle McGill</a:t>
            </a:r>
          </a:p>
        </p:txBody>
      </p:sp>
    </p:spTree>
    <p:extLst>
      <p:ext uri="{BB962C8B-B14F-4D97-AF65-F5344CB8AC3E}">
        <p14:creationId xmlns:p14="http://schemas.microsoft.com/office/powerpoint/2010/main" val="186497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3789" y="6628"/>
            <a:ext cx="4518211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882" h="6857998">
                <a:moveTo>
                  <a:pt x="2702091" y="0"/>
                </a:moveTo>
                <a:lnTo>
                  <a:pt x="6125882" y="0"/>
                </a:lnTo>
                <a:lnTo>
                  <a:pt x="6125882" y="6857998"/>
                </a:lnTo>
                <a:lnTo>
                  <a:pt x="0" y="6846045"/>
                </a:lnTo>
                <a:lnTo>
                  <a:pt x="270209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73F4CA-848D-2C5B-517B-7E0C0A33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62" y="437710"/>
            <a:ext cx="3217356" cy="99402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600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5898776" cy="13506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1613647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173896"/>
            <a:ext cx="3094383" cy="3684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038522" y="0"/>
            <a:ext cx="2153476" cy="4446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277412" y="-1"/>
            <a:ext cx="3914588" cy="20977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6383" y="5811078"/>
            <a:ext cx="4678017" cy="1046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8777" y="5307496"/>
            <a:ext cx="6293223" cy="155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A00C7F-3100-B617-0CF8-6644830D713D}"/>
              </a:ext>
            </a:extLst>
          </p:cNvPr>
          <p:cNvGrpSpPr/>
          <p:nvPr/>
        </p:nvGrpSpPr>
        <p:grpSpPr>
          <a:xfrm>
            <a:off x="245425" y="1738814"/>
            <a:ext cx="11620433" cy="3137606"/>
            <a:chOff x="1819217" y="1764659"/>
            <a:chExt cx="11710840" cy="334203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335A191-3C7E-C140-F1D9-1BA5A0AB358C}"/>
                </a:ext>
              </a:extLst>
            </p:cNvPr>
            <p:cNvSpPr/>
            <p:nvPr/>
          </p:nvSpPr>
          <p:spPr>
            <a:xfrm>
              <a:off x="1819219" y="2968339"/>
              <a:ext cx="5536417" cy="933315"/>
            </a:xfrm>
            <a:prstGeom prst="roundRect">
              <a:avLst/>
            </a:prstGeom>
            <a:ln w="38100">
              <a:solidFill>
                <a:srgbClr val="BC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0FE839D-F7E5-F9C8-6FE5-7E8540FDDF0B}"/>
                </a:ext>
              </a:extLst>
            </p:cNvPr>
            <p:cNvSpPr/>
            <p:nvPr/>
          </p:nvSpPr>
          <p:spPr>
            <a:xfrm>
              <a:off x="1819217" y="1764659"/>
              <a:ext cx="5550462" cy="894424"/>
            </a:xfrm>
            <a:prstGeom prst="roundRect">
              <a:avLst/>
            </a:prstGeom>
            <a:ln w="38100">
              <a:solidFill>
                <a:srgbClr val="BC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1. Combo 2 Vaccine Schedule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CC49BA6-0D08-5533-E6B8-025C6AB82777}"/>
                </a:ext>
              </a:extLst>
            </p:cNvPr>
            <p:cNvSpPr/>
            <p:nvPr/>
          </p:nvSpPr>
          <p:spPr>
            <a:xfrm>
              <a:off x="7852767" y="4187339"/>
              <a:ext cx="5677290" cy="919351"/>
            </a:xfrm>
            <a:prstGeom prst="roundRect">
              <a:avLst/>
            </a:prstGeom>
            <a:ln w="38100">
              <a:solidFill>
                <a:srgbClr val="BC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276A4F-40E0-D042-E716-2131AFC6695F}"/>
              </a:ext>
            </a:extLst>
          </p:cNvPr>
          <p:cNvGrpSpPr/>
          <p:nvPr/>
        </p:nvGrpSpPr>
        <p:grpSpPr>
          <a:xfrm>
            <a:off x="255449" y="1738814"/>
            <a:ext cx="11631575" cy="4343934"/>
            <a:chOff x="-4855125" y="1802332"/>
            <a:chExt cx="12506405" cy="45736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8BD9EA8-DBBD-6736-38E4-EA1837ABC9D3}"/>
                </a:ext>
              </a:extLst>
            </p:cNvPr>
            <p:cNvSpPr/>
            <p:nvPr/>
          </p:nvSpPr>
          <p:spPr>
            <a:xfrm>
              <a:off x="-4855125" y="4197102"/>
              <a:ext cx="5896090" cy="933315"/>
            </a:xfrm>
            <a:prstGeom prst="roundRect">
              <a:avLst/>
            </a:prstGeom>
            <a:ln w="38100">
              <a:solidFill>
                <a:srgbClr val="BC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B4E555D-9049-D3A9-B13A-794A651AC7A5}"/>
                </a:ext>
              </a:extLst>
            </p:cNvPr>
            <p:cNvSpPr/>
            <p:nvPr/>
          </p:nvSpPr>
          <p:spPr>
            <a:xfrm>
              <a:off x="1519418" y="1802332"/>
              <a:ext cx="6131862" cy="894425"/>
            </a:xfrm>
            <a:prstGeom prst="roundRect">
              <a:avLst/>
            </a:prstGeom>
            <a:ln w="38100">
              <a:solidFill>
                <a:srgbClr val="BC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Compliance &amp; Noncompliance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1DF126C-050C-07B9-C032-ABCA1E18F6AF}"/>
                </a:ext>
              </a:extLst>
            </p:cNvPr>
            <p:cNvSpPr/>
            <p:nvPr/>
          </p:nvSpPr>
          <p:spPr>
            <a:xfrm>
              <a:off x="-1566707" y="5496868"/>
              <a:ext cx="6085778" cy="879115"/>
            </a:xfrm>
            <a:prstGeom prst="roundRect">
              <a:avLst/>
            </a:prstGeom>
            <a:ln w="38100">
              <a:solidFill>
                <a:srgbClr val="BC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7. Conclusions &amp; Future Directions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2A0182D-130E-F62B-B0DE-0B8B857C1FA4}"/>
                </a:ext>
              </a:extLst>
            </p:cNvPr>
            <p:cNvSpPr/>
            <p:nvPr/>
          </p:nvSpPr>
          <p:spPr>
            <a:xfrm>
              <a:off x="1515676" y="3012296"/>
              <a:ext cx="6131862" cy="879115"/>
            </a:xfrm>
            <a:prstGeom prst="roundRect">
              <a:avLst/>
            </a:prstGeom>
            <a:ln w="38100">
              <a:solidFill>
                <a:srgbClr val="BCE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5. Barriers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C8F1C0B-09CD-61AA-6CD9-232B333FD43E}"/>
              </a:ext>
            </a:extLst>
          </p:cNvPr>
          <p:cNvSpPr txBox="1"/>
          <p:nvPr/>
        </p:nvSpPr>
        <p:spPr>
          <a:xfrm>
            <a:off x="338841" y="3066747"/>
            <a:ext cx="4877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Background &amp; Methods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4A44CB-88C5-236C-8394-55554EC85D12}"/>
              </a:ext>
            </a:extLst>
          </p:cNvPr>
          <p:cNvSpPr txBox="1"/>
          <p:nvPr/>
        </p:nvSpPr>
        <p:spPr>
          <a:xfrm>
            <a:off x="133449" y="4210926"/>
            <a:ext cx="5717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Patient Population, Demographics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6258A2-FE09-A784-187B-36808402FCF7}"/>
              </a:ext>
            </a:extLst>
          </p:cNvPr>
          <p:cNvSpPr txBox="1"/>
          <p:nvPr/>
        </p:nvSpPr>
        <p:spPr>
          <a:xfrm>
            <a:off x="6382058" y="4162360"/>
            <a:ext cx="5544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6444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926AE76-01B5-E2DB-5F04-E76928B6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39BFB5-2318-EFFF-01C9-639503F97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61" y="373384"/>
            <a:ext cx="11459688" cy="619598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17D67F1-1F53-619E-0DDE-0598113E16DF}"/>
              </a:ext>
            </a:extLst>
          </p:cNvPr>
          <p:cNvSpPr/>
          <p:nvPr/>
        </p:nvSpPr>
        <p:spPr>
          <a:xfrm>
            <a:off x="543635" y="2066306"/>
            <a:ext cx="6355930" cy="1362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2E2E40BE-B0F6-DDE7-B8AA-C0EBD802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309" y="5943759"/>
            <a:ext cx="1872318" cy="8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F0AB42B-B159-2C7F-7D73-997301A9DC23}"/>
              </a:ext>
            </a:extLst>
          </p:cNvPr>
          <p:cNvSpPr/>
          <p:nvPr/>
        </p:nvSpPr>
        <p:spPr>
          <a:xfrm>
            <a:off x="1032335" y="1691322"/>
            <a:ext cx="2653782" cy="1045565"/>
          </a:xfrm>
          <a:prstGeom prst="roundRect">
            <a:avLst/>
          </a:prstGeom>
          <a:solidFill>
            <a:srgbClr val="155767"/>
          </a:solidFill>
          <a:ln w="57150" cap="flat" cmpd="sng" algn="ctr">
            <a:solidFill>
              <a:srgbClr val="BCE8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ADLaM Display" panose="020F0502020204030204" pitchFamily="2" charset="0"/>
                <a:cs typeface="Aptos Serif" panose="020B0502040204020203" pitchFamily="18" charset="0"/>
              </a:rPr>
              <a:t>Compliant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ADLaM Display" panose="020F0502020204030204" pitchFamily="2" charset="0"/>
                <a:cs typeface="Aptos Serif" panose="020B0502040204020203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ADLaM Display" panose="020F0502020204030204" pitchFamily="2" charset="0"/>
                <a:cs typeface="Aptos Serif" panose="020B0502040204020203" pitchFamily="18" charset="0"/>
              </a:rPr>
              <a:t>Population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ADLaM Display" panose="020F0502020204030204" pitchFamily="2" charset="0"/>
              <a:cs typeface="Aptos Serif" panose="020B0502040204020203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98F4ECC-D9EF-F8A4-E68D-CAF51D69C4FF}"/>
              </a:ext>
            </a:extLst>
          </p:cNvPr>
          <p:cNvSpPr/>
          <p:nvPr/>
        </p:nvSpPr>
        <p:spPr>
          <a:xfrm>
            <a:off x="1032335" y="3125656"/>
            <a:ext cx="2653782" cy="903238"/>
          </a:xfrm>
          <a:prstGeom prst="roundRect">
            <a:avLst/>
          </a:prstGeom>
          <a:solidFill>
            <a:srgbClr val="155767"/>
          </a:solidFill>
          <a:ln w="57150" cap="flat" cmpd="sng" algn="ctr">
            <a:solidFill>
              <a:srgbClr val="BCE8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Total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Population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5452E92-E6A4-851A-346A-BCC86B779BD3}"/>
              </a:ext>
            </a:extLst>
          </p:cNvPr>
          <p:cNvSpPr/>
          <p:nvPr/>
        </p:nvSpPr>
        <p:spPr>
          <a:xfrm>
            <a:off x="1032335" y="4397383"/>
            <a:ext cx="2653782" cy="828304"/>
          </a:xfrm>
          <a:prstGeom prst="roundRect">
            <a:avLst/>
          </a:prstGeom>
          <a:solidFill>
            <a:srgbClr val="155767"/>
          </a:solidFill>
          <a:ln w="57150" cap="flat" cmpd="sng" algn="ctr">
            <a:solidFill>
              <a:srgbClr val="BCE8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Target Measurement</a:t>
            </a:r>
          </a:p>
        </p:txBody>
      </p:sp>
      <p:pic>
        <p:nvPicPr>
          <p:cNvPr id="34" name="Graphic 33" descr="Users with solid fill">
            <a:extLst>
              <a:ext uri="{FF2B5EF4-FFF2-40B4-BE49-F238E27FC236}">
                <a16:creationId xmlns:a16="http://schemas.microsoft.com/office/drawing/2014/main" id="{57F05782-DF07-F4AC-0A9B-4578F606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5910" y="2800431"/>
            <a:ext cx="1225564" cy="1225564"/>
          </a:xfrm>
          <a:prstGeom prst="rect">
            <a:avLst/>
          </a:prstGeom>
        </p:spPr>
      </p:pic>
      <p:pic>
        <p:nvPicPr>
          <p:cNvPr id="35" name="Graphic 34" descr="Bullseye outline">
            <a:extLst>
              <a:ext uri="{FF2B5EF4-FFF2-40B4-BE49-F238E27FC236}">
                <a16:creationId xmlns:a16="http://schemas.microsoft.com/office/drawing/2014/main" id="{3BE1C773-A1A3-E7EF-AC27-DA8E7BECF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6344" y="4054956"/>
            <a:ext cx="1247918" cy="12479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C303AA-F459-3CC5-56D0-7E86B87D2E1C}"/>
              </a:ext>
            </a:extLst>
          </p:cNvPr>
          <p:cNvGrpSpPr/>
          <p:nvPr/>
        </p:nvGrpSpPr>
        <p:grpSpPr>
          <a:xfrm>
            <a:off x="3874731" y="1691321"/>
            <a:ext cx="6194860" cy="2267398"/>
            <a:chOff x="3874731" y="1691321"/>
            <a:chExt cx="6194860" cy="226739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2524CDC-7276-4E2F-87CB-8FB422F31C4B}"/>
                </a:ext>
              </a:extLst>
            </p:cNvPr>
            <p:cNvSpPr/>
            <p:nvPr/>
          </p:nvSpPr>
          <p:spPr>
            <a:xfrm>
              <a:off x="3874731" y="1691321"/>
              <a:ext cx="6194860" cy="1045565"/>
            </a:xfrm>
            <a:prstGeom prst="roundRect">
              <a:avLst/>
            </a:prstGeom>
            <a:solidFill>
              <a:srgbClr val="D7E7D1"/>
            </a:solidFill>
            <a:ln w="5715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Percentage of adolescents 13 years of age who have had 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One dose of Meningococcal &amp; Tdap                       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complete HPV series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09DE2F3-38CE-0033-DDDF-B7779326C85B}"/>
                </a:ext>
              </a:extLst>
            </p:cNvPr>
            <p:cNvSpPr/>
            <p:nvPr/>
          </p:nvSpPr>
          <p:spPr>
            <a:xfrm>
              <a:off x="3874731" y="3189664"/>
              <a:ext cx="6194860" cy="769055"/>
            </a:xfrm>
            <a:prstGeom prst="roundRect">
              <a:avLst/>
            </a:prstGeom>
            <a:solidFill>
              <a:srgbClr val="D7E7D1"/>
            </a:solidFill>
            <a:ln w="57150" cap="flat" cmpd="sng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Adolescents turning 13 years of age in the calendar year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67D9370-AB47-AD42-05F2-5AFD406DD38E}"/>
              </a:ext>
            </a:extLst>
          </p:cNvPr>
          <p:cNvSpPr/>
          <p:nvPr/>
        </p:nvSpPr>
        <p:spPr>
          <a:xfrm>
            <a:off x="3874731" y="4427007"/>
            <a:ext cx="6194860" cy="769055"/>
          </a:xfrm>
          <a:prstGeom prst="roundRect">
            <a:avLst/>
          </a:prstGeom>
          <a:solidFill>
            <a:srgbClr val="D7E7D1"/>
          </a:solidFill>
          <a:ln w="5715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2024 Target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34.31% vaccine compliance*</a:t>
            </a:r>
          </a:p>
        </p:txBody>
      </p:sp>
      <p:pic>
        <p:nvPicPr>
          <p:cNvPr id="39" name="Graphic 38" descr="Needle outline">
            <a:extLst>
              <a:ext uri="{FF2B5EF4-FFF2-40B4-BE49-F238E27FC236}">
                <a16:creationId xmlns:a16="http://schemas.microsoft.com/office/drawing/2014/main" id="{B5ADE82F-B959-815A-F356-92A722680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26807" y="1555125"/>
            <a:ext cx="1189904" cy="1189904"/>
          </a:xfrm>
          <a:prstGeom prst="rect">
            <a:avLst/>
          </a:prstGeom>
        </p:spPr>
      </p:pic>
      <p:pic>
        <p:nvPicPr>
          <p:cNvPr id="41" name="Picture 2" descr="AmeriHealth Caritas Louisiana website homepage">
            <a:extLst>
              <a:ext uri="{FF2B5EF4-FFF2-40B4-BE49-F238E27FC236}">
                <a16:creationId xmlns:a16="http://schemas.microsoft.com/office/drawing/2014/main" id="{475BCA82-3A2C-6F85-D6C6-9848DB05F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18" y="5749790"/>
            <a:ext cx="22383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5FC207C2-0621-5BB6-9ED9-A8166288F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0" y="5946560"/>
            <a:ext cx="2428874" cy="63675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6B62CF9-AD3B-1875-CABE-1764C8102371}"/>
              </a:ext>
            </a:extLst>
          </p:cNvPr>
          <p:cNvSpPr txBox="1"/>
          <p:nvPr/>
        </p:nvSpPr>
        <p:spPr>
          <a:xfrm>
            <a:off x="2359226" y="6003329"/>
            <a:ext cx="7386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*NCQA Quality Compass 2023 (MY22) Medicaid National 50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Percentile (All LOBs [Excluding PPOs and EPOs]: Average) for the year prior to measurement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81F1421-0B52-9415-E999-150015C0798F}"/>
              </a:ext>
            </a:extLst>
          </p:cNvPr>
          <p:cNvSpPr txBox="1">
            <a:spLocks/>
          </p:cNvSpPr>
          <p:nvPr/>
        </p:nvSpPr>
        <p:spPr>
          <a:xfrm>
            <a:off x="276695" y="-43764"/>
            <a:ext cx="11013605" cy="1683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Patient population &amp; goal</a:t>
            </a:r>
          </a:p>
        </p:txBody>
      </p:sp>
    </p:spTree>
    <p:extLst>
      <p:ext uri="{BB962C8B-B14F-4D97-AF65-F5344CB8AC3E}">
        <p14:creationId xmlns:p14="http://schemas.microsoft.com/office/powerpoint/2010/main" val="15295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6C745475-F6E1-4944-B2F1-A82F3444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8942"/>
            <a:ext cx="4510560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3105369 w 7480786"/>
              <a:gd name="connsiteY0" fmla="*/ 18674 h 6822053"/>
              <a:gd name="connsiteX1" fmla="*/ 7480786 w 7480786"/>
              <a:gd name="connsiteY1" fmla="*/ 0 h 6822053"/>
              <a:gd name="connsiteX2" fmla="*/ 7480786 w 7480786"/>
              <a:gd name="connsiteY2" fmla="*/ 6822053 h 6822053"/>
              <a:gd name="connsiteX3" fmla="*/ 0 w 7480786"/>
              <a:gd name="connsiteY3" fmla="*/ 6820387 h 6822053"/>
              <a:gd name="connsiteX4" fmla="*/ 3105369 w 7480786"/>
              <a:gd name="connsiteY4" fmla="*/ 18674 h 6822053"/>
              <a:gd name="connsiteX0" fmla="*/ 2768565 w 7143982"/>
              <a:gd name="connsiteY0" fmla="*/ 18674 h 6822053"/>
              <a:gd name="connsiteX1" fmla="*/ 7143982 w 7143982"/>
              <a:gd name="connsiteY1" fmla="*/ 0 h 6822053"/>
              <a:gd name="connsiteX2" fmla="*/ 7143982 w 7143982"/>
              <a:gd name="connsiteY2" fmla="*/ 6822053 h 6822053"/>
              <a:gd name="connsiteX3" fmla="*/ 0 w 7143982"/>
              <a:gd name="connsiteY3" fmla="*/ 6820387 h 6822053"/>
              <a:gd name="connsiteX4" fmla="*/ 2768565 w 7143982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982" h="6822053">
                <a:moveTo>
                  <a:pt x="2768565" y="18674"/>
                </a:moveTo>
                <a:lnTo>
                  <a:pt x="7143982" y="0"/>
                </a:lnTo>
                <a:lnTo>
                  <a:pt x="7143982" y="6822053"/>
                </a:lnTo>
                <a:lnTo>
                  <a:pt x="0" y="6820387"/>
                </a:lnTo>
                <a:lnTo>
                  <a:pt x="2768565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44996"/>
            <a:ext cx="4651744" cy="26130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C70F18-4A7E-EFFB-9EFE-CAFBE06B19EF}"/>
              </a:ext>
            </a:extLst>
          </p:cNvPr>
          <p:cNvSpPr txBox="1">
            <a:spLocks/>
          </p:cNvSpPr>
          <p:nvPr/>
        </p:nvSpPr>
        <p:spPr>
          <a:xfrm>
            <a:off x="962565" y="1658667"/>
            <a:ext cx="10355232" cy="4536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A196FD-12F2-E24F-6890-B770CD40B260}"/>
              </a:ext>
            </a:extLst>
          </p:cNvPr>
          <p:cNvSpPr txBox="1">
            <a:spLocks/>
          </p:cNvSpPr>
          <p:nvPr/>
        </p:nvSpPr>
        <p:spPr>
          <a:xfrm>
            <a:off x="7969044" y="-178630"/>
            <a:ext cx="3957165" cy="1683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378D24-AA4D-FA5E-B8B6-6B5BE3B26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19" y="1306343"/>
            <a:ext cx="5812475" cy="4081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DADECFD-839A-D5C3-0E6A-982D26B0F191}"/>
              </a:ext>
            </a:extLst>
          </p:cNvPr>
          <p:cNvGrpSpPr/>
          <p:nvPr/>
        </p:nvGrpSpPr>
        <p:grpSpPr>
          <a:xfrm>
            <a:off x="242764" y="948683"/>
            <a:ext cx="5841197" cy="4523415"/>
            <a:chOff x="242764" y="948683"/>
            <a:chExt cx="5841197" cy="45234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C13ABB-0C1B-6BF6-8D69-0CCF0AAA6C8D}"/>
                </a:ext>
              </a:extLst>
            </p:cNvPr>
            <p:cNvGrpSpPr/>
            <p:nvPr/>
          </p:nvGrpSpPr>
          <p:grpSpPr>
            <a:xfrm>
              <a:off x="258009" y="2543141"/>
              <a:ext cx="5543125" cy="1208450"/>
              <a:chOff x="256220" y="2312976"/>
              <a:chExt cx="5543125" cy="12084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2322E6C-4347-9D10-085B-69AE34808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220" y="2312976"/>
                <a:ext cx="5543125" cy="80375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F564B4A-E1DA-1EF4-ECB2-6FEB2E937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220" y="3116728"/>
                <a:ext cx="3372481" cy="404698"/>
              </a:xfrm>
              <a:prstGeom prst="rect">
                <a:avLst/>
              </a:prstGeom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6793A54-5FA1-DA66-8E66-91BD3056A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791" y="948683"/>
              <a:ext cx="5818170" cy="11199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DE648B4-BD50-E72E-AEF2-AA7C46A6E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764" y="4226053"/>
              <a:ext cx="5718561" cy="1246045"/>
            </a:xfrm>
            <a:prstGeom prst="rect">
              <a:avLst/>
            </a:prstGeom>
          </p:spPr>
        </p:pic>
      </p:grpSp>
      <p:pic>
        <p:nvPicPr>
          <p:cNvPr id="26" name="Picture 2" descr="AmeriHealth Caritas Louisiana website homepage">
            <a:extLst>
              <a:ext uri="{FF2B5EF4-FFF2-40B4-BE49-F238E27FC236}">
                <a16:creationId xmlns:a16="http://schemas.microsoft.com/office/drawing/2014/main" id="{24225799-6DBB-A748-7B82-4CF82A60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210" y="5830730"/>
            <a:ext cx="2177143" cy="7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C8011F13-212C-2B73-0388-95582E960F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0" y="5946560"/>
            <a:ext cx="2428874" cy="6367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03F3C6-E511-0B6A-A159-22E97FAEC807}"/>
              </a:ext>
            </a:extLst>
          </p:cNvPr>
          <p:cNvSpPr/>
          <p:nvPr/>
        </p:nvSpPr>
        <p:spPr>
          <a:xfrm>
            <a:off x="6231619" y="2186550"/>
            <a:ext cx="5782952" cy="545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E787B9FC-3362-FF1B-35D2-F2B802FF86B5}"/>
              </a:ext>
            </a:extLst>
          </p:cNvPr>
          <p:cNvSpPr/>
          <p:nvPr/>
        </p:nvSpPr>
        <p:spPr>
          <a:xfrm>
            <a:off x="2015507" y="-105087"/>
            <a:ext cx="8161020" cy="6692253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D9D247-7D80-07EE-036D-2ADB40DC7A0E}"/>
              </a:ext>
            </a:extLst>
          </p:cNvPr>
          <p:cNvGrpSpPr/>
          <p:nvPr/>
        </p:nvGrpSpPr>
        <p:grpSpPr>
          <a:xfrm>
            <a:off x="1292719" y="1761302"/>
            <a:ext cx="9448981" cy="874208"/>
            <a:chOff x="1292719" y="1761302"/>
            <a:chExt cx="9448981" cy="8742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3169A2C-D12A-84BB-B99B-C092F6A2E798}"/>
                </a:ext>
              </a:extLst>
            </p:cNvPr>
            <p:cNvSpPr/>
            <p:nvPr/>
          </p:nvSpPr>
          <p:spPr>
            <a:xfrm>
              <a:off x="1292719" y="1785340"/>
              <a:ext cx="2087135" cy="828929"/>
            </a:xfrm>
            <a:custGeom>
              <a:avLst/>
              <a:gdLst>
                <a:gd name="connsiteX0" fmla="*/ 0 w 2087135"/>
                <a:gd name="connsiteY0" fmla="*/ 138158 h 828929"/>
                <a:gd name="connsiteX1" fmla="*/ 138158 w 2087135"/>
                <a:gd name="connsiteY1" fmla="*/ 0 h 828929"/>
                <a:gd name="connsiteX2" fmla="*/ 1948977 w 2087135"/>
                <a:gd name="connsiteY2" fmla="*/ 0 h 828929"/>
                <a:gd name="connsiteX3" fmla="*/ 2087135 w 2087135"/>
                <a:gd name="connsiteY3" fmla="*/ 138158 h 828929"/>
                <a:gd name="connsiteX4" fmla="*/ 2087135 w 2087135"/>
                <a:gd name="connsiteY4" fmla="*/ 690771 h 828929"/>
                <a:gd name="connsiteX5" fmla="*/ 1948977 w 2087135"/>
                <a:gd name="connsiteY5" fmla="*/ 828929 h 828929"/>
                <a:gd name="connsiteX6" fmla="*/ 138158 w 2087135"/>
                <a:gd name="connsiteY6" fmla="*/ 828929 h 828929"/>
                <a:gd name="connsiteX7" fmla="*/ 0 w 2087135"/>
                <a:gd name="connsiteY7" fmla="*/ 690771 h 828929"/>
                <a:gd name="connsiteX8" fmla="*/ 0 w 2087135"/>
                <a:gd name="connsiteY8" fmla="*/ 138158 h 82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7135" h="828929">
                  <a:moveTo>
                    <a:pt x="0" y="138158"/>
                  </a:moveTo>
                  <a:cubicBezTo>
                    <a:pt x="0" y="61855"/>
                    <a:pt x="61855" y="0"/>
                    <a:pt x="138158" y="0"/>
                  </a:cubicBezTo>
                  <a:lnTo>
                    <a:pt x="1948977" y="0"/>
                  </a:lnTo>
                  <a:cubicBezTo>
                    <a:pt x="2025280" y="0"/>
                    <a:pt x="2087135" y="61855"/>
                    <a:pt x="2087135" y="138158"/>
                  </a:cubicBezTo>
                  <a:lnTo>
                    <a:pt x="2087135" y="690771"/>
                  </a:lnTo>
                  <a:cubicBezTo>
                    <a:pt x="2087135" y="767074"/>
                    <a:pt x="2025280" y="828929"/>
                    <a:pt x="1948977" y="828929"/>
                  </a:cubicBezTo>
                  <a:lnTo>
                    <a:pt x="138158" y="828929"/>
                  </a:lnTo>
                  <a:cubicBezTo>
                    <a:pt x="61855" y="828929"/>
                    <a:pt x="0" y="767074"/>
                    <a:pt x="0" y="690771"/>
                  </a:cubicBezTo>
                  <a:lnTo>
                    <a:pt x="0" y="1381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65" tIns="192865" rIns="192865" bIns="192865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D3422AD-E881-4BBC-A5D0-C29F175FBB97}"/>
                </a:ext>
              </a:extLst>
            </p:cNvPr>
            <p:cNvSpPr/>
            <p:nvPr/>
          </p:nvSpPr>
          <p:spPr>
            <a:xfrm>
              <a:off x="3686368" y="1796422"/>
              <a:ext cx="2087135" cy="828929"/>
            </a:xfrm>
            <a:custGeom>
              <a:avLst/>
              <a:gdLst>
                <a:gd name="connsiteX0" fmla="*/ 0 w 2087135"/>
                <a:gd name="connsiteY0" fmla="*/ 138158 h 828929"/>
                <a:gd name="connsiteX1" fmla="*/ 138158 w 2087135"/>
                <a:gd name="connsiteY1" fmla="*/ 0 h 828929"/>
                <a:gd name="connsiteX2" fmla="*/ 1948977 w 2087135"/>
                <a:gd name="connsiteY2" fmla="*/ 0 h 828929"/>
                <a:gd name="connsiteX3" fmla="*/ 2087135 w 2087135"/>
                <a:gd name="connsiteY3" fmla="*/ 138158 h 828929"/>
                <a:gd name="connsiteX4" fmla="*/ 2087135 w 2087135"/>
                <a:gd name="connsiteY4" fmla="*/ 690771 h 828929"/>
                <a:gd name="connsiteX5" fmla="*/ 1948977 w 2087135"/>
                <a:gd name="connsiteY5" fmla="*/ 828929 h 828929"/>
                <a:gd name="connsiteX6" fmla="*/ 138158 w 2087135"/>
                <a:gd name="connsiteY6" fmla="*/ 828929 h 828929"/>
                <a:gd name="connsiteX7" fmla="*/ 0 w 2087135"/>
                <a:gd name="connsiteY7" fmla="*/ 690771 h 828929"/>
                <a:gd name="connsiteX8" fmla="*/ 0 w 2087135"/>
                <a:gd name="connsiteY8" fmla="*/ 138158 h 82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7135" h="828929">
                  <a:moveTo>
                    <a:pt x="0" y="138158"/>
                  </a:moveTo>
                  <a:cubicBezTo>
                    <a:pt x="0" y="61855"/>
                    <a:pt x="61855" y="0"/>
                    <a:pt x="138158" y="0"/>
                  </a:cubicBezTo>
                  <a:lnTo>
                    <a:pt x="1948977" y="0"/>
                  </a:lnTo>
                  <a:cubicBezTo>
                    <a:pt x="2025280" y="0"/>
                    <a:pt x="2087135" y="61855"/>
                    <a:pt x="2087135" y="138158"/>
                  </a:cubicBezTo>
                  <a:lnTo>
                    <a:pt x="2087135" y="690771"/>
                  </a:lnTo>
                  <a:cubicBezTo>
                    <a:pt x="2087135" y="767074"/>
                    <a:pt x="2025280" y="828929"/>
                    <a:pt x="1948977" y="828929"/>
                  </a:cubicBezTo>
                  <a:lnTo>
                    <a:pt x="138158" y="828929"/>
                  </a:lnTo>
                  <a:cubicBezTo>
                    <a:pt x="61855" y="828929"/>
                    <a:pt x="0" y="767074"/>
                    <a:pt x="0" y="690771"/>
                  </a:cubicBezTo>
                  <a:lnTo>
                    <a:pt x="0" y="1381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65" tIns="192865" rIns="192865" bIns="192865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A01E03-DAE7-C3A9-DF22-BC3CCB340D68}"/>
                </a:ext>
              </a:extLst>
            </p:cNvPr>
            <p:cNvSpPr/>
            <p:nvPr/>
          </p:nvSpPr>
          <p:spPr>
            <a:xfrm>
              <a:off x="6060881" y="1784443"/>
              <a:ext cx="2230313" cy="851067"/>
            </a:xfrm>
            <a:custGeom>
              <a:avLst/>
              <a:gdLst>
                <a:gd name="connsiteX0" fmla="*/ 0 w 2230313"/>
                <a:gd name="connsiteY0" fmla="*/ 141847 h 851067"/>
                <a:gd name="connsiteX1" fmla="*/ 141847 w 2230313"/>
                <a:gd name="connsiteY1" fmla="*/ 0 h 851067"/>
                <a:gd name="connsiteX2" fmla="*/ 2088466 w 2230313"/>
                <a:gd name="connsiteY2" fmla="*/ 0 h 851067"/>
                <a:gd name="connsiteX3" fmla="*/ 2230313 w 2230313"/>
                <a:gd name="connsiteY3" fmla="*/ 141847 h 851067"/>
                <a:gd name="connsiteX4" fmla="*/ 2230313 w 2230313"/>
                <a:gd name="connsiteY4" fmla="*/ 709220 h 851067"/>
                <a:gd name="connsiteX5" fmla="*/ 2088466 w 2230313"/>
                <a:gd name="connsiteY5" fmla="*/ 851067 h 851067"/>
                <a:gd name="connsiteX6" fmla="*/ 141847 w 2230313"/>
                <a:gd name="connsiteY6" fmla="*/ 851067 h 851067"/>
                <a:gd name="connsiteX7" fmla="*/ 0 w 2230313"/>
                <a:gd name="connsiteY7" fmla="*/ 709220 h 851067"/>
                <a:gd name="connsiteX8" fmla="*/ 0 w 2230313"/>
                <a:gd name="connsiteY8" fmla="*/ 141847 h 85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313" h="851067">
                  <a:moveTo>
                    <a:pt x="0" y="141847"/>
                  </a:moveTo>
                  <a:cubicBezTo>
                    <a:pt x="0" y="63507"/>
                    <a:pt x="63507" y="0"/>
                    <a:pt x="141847" y="0"/>
                  </a:cubicBezTo>
                  <a:lnTo>
                    <a:pt x="2088466" y="0"/>
                  </a:lnTo>
                  <a:cubicBezTo>
                    <a:pt x="2166806" y="0"/>
                    <a:pt x="2230313" y="63507"/>
                    <a:pt x="2230313" y="141847"/>
                  </a:cubicBezTo>
                  <a:lnTo>
                    <a:pt x="2230313" y="709220"/>
                  </a:lnTo>
                  <a:cubicBezTo>
                    <a:pt x="2230313" y="787560"/>
                    <a:pt x="2166806" y="851067"/>
                    <a:pt x="2088466" y="851067"/>
                  </a:cubicBezTo>
                  <a:lnTo>
                    <a:pt x="141847" y="851067"/>
                  </a:lnTo>
                  <a:cubicBezTo>
                    <a:pt x="63507" y="851067"/>
                    <a:pt x="0" y="787560"/>
                    <a:pt x="0" y="709220"/>
                  </a:cubicBezTo>
                  <a:lnTo>
                    <a:pt x="0" y="1418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46" tIns="193946" rIns="193946" bIns="19394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2022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3CEC88F-BD4B-FA59-845A-C50381EDC9F7}"/>
                </a:ext>
              </a:extLst>
            </p:cNvPr>
            <p:cNvSpPr/>
            <p:nvPr/>
          </p:nvSpPr>
          <p:spPr>
            <a:xfrm>
              <a:off x="8590928" y="1761302"/>
              <a:ext cx="2150772" cy="854895"/>
            </a:xfrm>
            <a:custGeom>
              <a:avLst/>
              <a:gdLst>
                <a:gd name="connsiteX0" fmla="*/ 0 w 2150772"/>
                <a:gd name="connsiteY0" fmla="*/ 142485 h 854895"/>
                <a:gd name="connsiteX1" fmla="*/ 142485 w 2150772"/>
                <a:gd name="connsiteY1" fmla="*/ 0 h 854895"/>
                <a:gd name="connsiteX2" fmla="*/ 2008287 w 2150772"/>
                <a:gd name="connsiteY2" fmla="*/ 0 h 854895"/>
                <a:gd name="connsiteX3" fmla="*/ 2150772 w 2150772"/>
                <a:gd name="connsiteY3" fmla="*/ 142485 h 854895"/>
                <a:gd name="connsiteX4" fmla="*/ 2150772 w 2150772"/>
                <a:gd name="connsiteY4" fmla="*/ 712410 h 854895"/>
                <a:gd name="connsiteX5" fmla="*/ 2008287 w 2150772"/>
                <a:gd name="connsiteY5" fmla="*/ 854895 h 854895"/>
                <a:gd name="connsiteX6" fmla="*/ 142485 w 2150772"/>
                <a:gd name="connsiteY6" fmla="*/ 854895 h 854895"/>
                <a:gd name="connsiteX7" fmla="*/ 0 w 2150772"/>
                <a:gd name="connsiteY7" fmla="*/ 712410 h 854895"/>
                <a:gd name="connsiteX8" fmla="*/ 0 w 2150772"/>
                <a:gd name="connsiteY8" fmla="*/ 142485 h 8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772" h="854895">
                  <a:moveTo>
                    <a:pt x="0" y="142485"/>
                  </a:moveTo>
                  <a:cubicBezTo>
                    <a:pt x="0" y="63793"/>
                    <a:pt x="63793" y="0"/>
                    <a:pt x="142485" y="0"/>
                  </a:cubicBezTo>
                  <a:lnTo>
                    <a:pt x="2008287" y="0"/>
                  </a:lnTo>
                  <a:cubicBezTo>
                    <a:pt x="2086979" y="0"/>
                    <a:pt x="2150772" y="63793"/>
                    <a:pt x="2150772" y="142485"/>
                  </a:cubicBezTo>
                  <a:lnTo>
                    <a:pt x="2150772" y="712410"/>
                  </a:lnTo>
                  <a:cubicBezTo>
                    <a:pt x="2150772" y="791102"/>
                    <a:pt x="2086979" y="854895"/>
                    <a:pt x="2008287" y="854895"/>
                  </a:cubicBezTo>
                  <a:lnTo>
                    <a:pt x="142485" y="854895"/>
                  </a:lnTo>
                  <a:cubicBezTo>
                    <a:pt x="63793" y="854895"/>
                    <a:pt x="0" y="791102"/>
                    <a:pt x="0" y="712410"/>
                  </a:cubicBezTo>
                  <a:lnTo>
                    <a:pt x="0" y="1424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133" tIns="194133" rIns="194133" bIns="194133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87994-090D-33BF-9B9D-CBB70FF142DB}"/>
              </a:ext>
            </a:extLst>
          </p:cNvPr>
          <p:cNvGrpSpPr/>
          <p:nvPr/>
        </p:nvGrpSpPr>
        <p:grpSpPr>
          <a:xfrm>
            <a:off x="1317459" y="2705312"/>
            <a:ext cx="9426740" cy="589280"/>
            <a:chOff x="1317459" y="2705312"/>
            <a:chExt cx="9426740" cy="5892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29D4075-7247-140C-F4A9-969FC3F4E638}"/>
                </a:ext>
              </a:extLst>
            </p:cNvPr>
            <p:cNvSpPr/>
            <p:nvPr/>
          </p:nvSpPr>
          <p:spPr>
            <a:xfrm>
              <a:off x="8623682" y="2705312"/>
              <a:ext cx="2120517" cy="589280"/>
            </a:xfrm>
            <a:prstGeom prst="roundRect">
              <a:avLst/>
            </a:prstGeom>
            <a:solidFill>
              <a:srgbClr val="1F8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“Post-COVID”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C1FCF0-F69C-033C-C52F-D0DBE3ADB7E5}"/>
                </a:ext>
              </a:extLst>
            </p:cNvPr>
            <p:cNvSpPr/>
            <p:nvPr/>
          </p:nvSpPr>
          <p:spPr>
            <a:xfrm>
              <a:off x="1317459" y="2705312"/>
              <a:ext cx="2189478" cy="589280"/>
            </a:xfrm>
            <a:prstGeom prst="roundRect">
              <a:avLst/>
            </a:prstGeom>
            <a:solidFill>
              <a:srgbClr val="1F8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“Pre-COVID”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C2097C6-2A0A-BFB9-2904-62D043C8D885}"/>
                </a:ext>
              </a:extLst>
            </p:cNvPr>
            <p:cNvSpPr/>
            <p:nvPr/>
          </p:nvSpPr>
          <p:spPr>
            <a:xfrm>
              <a:off x="3695700" y="2705312"/>
              <a:ext cx="4610099" cy="589280"/>
            </a:xfrm>
            <a:prstGeom prst="roundRect">
              <a:avLst/>
            </a:prstGeom>
            <a:solidFill>
              <a:srgbClr val="1F8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“During    COVID”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72432B-21C8-3393-D01D-EC14C5B6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00" y="386318"/>
            <a:ext cx="9851598" cy="97027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Compliance throughout covid</a:t>
            </a:r>
          </a:p>
        </p:txBody>
      </p:sp>
      <p:pic>
        <p:nvPicPr>
          <p:cNvPr id="30" name="Picture 2" descr="AmeriHealth Caritas Louisiana website homepage">
            <a:extLst>
              <a:ext uri="{FF2B5EF4-FFF2-40B4-BE49-F238E27FC236}">
                <a16:creationId xmlns:a16="http://schemas.microsoft.com/office/drawing/2014/main" id="{4AC87657-269C-8FFC-4B82-23BD7DE1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159" y="5919314"/>
            <a:ext cx="2230739" cy="8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9A76970D-7659-3AC8-62CE-DEFA2FE6F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" y="6115124"/>
            <a:ext cx="2420588" cy="634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81DCF2-1B60-731F-757E-B4D12DB36D80}"/>
              </a:ext>
            </a:extLst>
          </p:cNvPr>
          <p:cNvSpPr txBox="1"/>
          <p:nvPr/>
        </p:nvSpPr>
        <p:spPr>
          <a:xfrm>
            <a:off x="2015473" y="5138035"/>
            <a:ext cx="493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Last year’s data: through Sept. 2023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66AFD3-1311-6862-2B04-0D84B5EEA6D1}"/>
              </a:ext>
            </a:extLst>
          </p:cNvPr>
          <p:cNvGrpSpPr/>
          <p:nvPr/>
        </p:nvGrpSpPr>
        <p:grpSpPr>
          <a:xfrm>
            <a:off x="1526522" y="3230878"/>
            <a:ext cx="6548875" cy="919691"/>
            <a:chOff x="1526522" y="3230878"/>
            <a:chExt cx="6548875" cy="91969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19DACF-B78B-D00F-823B-F3013A810018}"/>
                </a:ext>
              </a:extLst>
            </p:cNvPr>
            <p:cNvSpPr/>
            <p:nvPr/>
          </p:nvSpPr>
          <p:spPr>
            <a:xfrm>
              <a:off x="1526522" y="3230878"/>
              <a:ext cx="1790112" cy="9196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45.5%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348BF2-E990-CA1B-8535-690601EFE59D}"/>
                </a:ext>
              </a:extLst>
            </p:cNvPr>
            <p:cNvSpPr/>
            <p:nvPr/>
          </p:nvSpPr>
          <p:spPr>
            <a:xfrm>
              <a:off x="3943201" y="3230878"/>
              <a:ext cx="1790112" cy="9196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40.2%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59BA37-FB03-79D5-E077-4CDCBC72EE05}"/>
                </a:ext>
              </a:extLst>
            </p:cNvPr>
            <p:cNvSpPr/>
            <p:nvPr/>
          </p:nvSpPr>
          <p:spPr>
            <a:xfrm>
              <a:off x="6285285" y="3230878"/>
              <a:ext cx="1790112" cy="9196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38.0%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B1CDB4-25B1-34CD-2E5F-A20B56C64EC5}"/>
              </a:ext>
            </a:extLst>
          </p:cNvPr>
          <p:cNvGrpSpPr/>
          <p:nvPr/>
        </p:nvGrpSpPr>
        <p:grpSpPr>
          <a:xfrm>
            <a:off x="8578573" y="1761302"/>
            <a:ext cx="2172922" cy="2399428"/>
            <a:chOff x="8578573" y="1761302"/>
            <a:chExt cx="2172922" cy="239942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8D0FAB-4B01-24B0-EE0D-FFAFA95DDC05}"/>
                </a:ext>
              </a:extLst>
            </p:cNvPr>
            <p:cNvGrpSpPr/>
            <p:nvPr/>
          </p:nvGrpSpPr>
          <p:grpSpPr>
            <a:xfrm>
              <a:off x="8578573" y="1761302"/>
              <a:ext cx="2150772" cy="2399428"/>
              <a:chOff x="8578573" y="1761302"/>
              <a:chExt cx="2150772" cy="239942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388FB77-6AA1-DD12-8AE1-62775383F729}"/>
                  </a:ext>
                </a:extLst>
              </p:cNvPr>
              <p:cNvSpPr/>
              <p:nvPr/>
            </p:nvSpPr>
            <p:spPr>
              <a:xfrm>
                <a:off x="8578573" y="1761302"/>
                <a:ext cx="2150772" cy="828929"/>
              </a:xfrm>
              <a:prstGeom prst="round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6FDB608-1C16-0292-7FE1-9FEFE19AB614}"/>
                  </a:ext>
                </a:extLst>
              </p:cNvPr>
              <p:cNvGrpSpPr/>
              <p:nvPr/>
            </p:nvGrpSpPr>
            <p:grpSpPr>
              <a:xfrm>
                <a:off x="8802659" y="3241039"/>
                <a:ext cx="1790113" cy="919691"/>
                <a:chOff x="8866721" y="3230878"/>
                <a:chExt cx="1790113" cy="919691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CC3B04-97CE-9550-A5E4-1AEDEC913CB4}"/>
                    </a:ext>
                  </a:extLst>
                </p:cNvPr>
                <p:cNvSpPr/>
                <p:nvPr/>
              </p:nvSpPr>
              <p:spPr>
                <a:xfrm>
                  <a:off x="8866721" y="3230878"/>
                  <a:ext cx="1762557" cy="919691"/>
                </a:xfrm>
                <a:prstGeom prst="rect">
                  <a:avLst/>
                </a:prstGeom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31" name="Graphic 30" descr="Question Mark with solid fill">
                  <a:extLst>
                    <a:ext uri="{FF2B5EF4-FFF2-40B4-BE49-F238E27FC236}">
                      <a16:creationId xmlns:a16="http://schemas.microsoft.com/office/drawing/2014/main" id="{B1022A79-101C-6E20-0EF4-9EF955EE41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31373" y="3257654"/>
                  <a:ext cx="805700" cy="805700"/>
                </a:xfrm>
                <a:prstGeom prst="rect">
                  <a:avLst/>
                </a:prstGeom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B6C6C41-C6BA-2066-13A6-E4147105FA57}"/>
                    </a:ext>
                  </a:extLst>
                </p:cNvPr>
                <p:cNvSpPr/>
                <p:nvPr/>
              </p:nvSpPr>
              <p:spPr>
                <a:xfrm>
                  <a:off x="8866722" y="3257654"/>
                  <a:ext cx="1790112" cy="892915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C07CB21-936A-9BD4-AD0A-4539FE84586D}"/>
                </a:ext>
              </a:extLst>
            </p:cNvPr>
            <p:cNvSpPr/>
            <p:nvPr/>
          </p:nvSpPr>
          <p:spPr>
            <a:xfrm>
              <a:off x="8600723" y="2705312"/>
              <a:ext cx="2150772" cy="562503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1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6FA4-953E-18E0-6D6F-50BB01B5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476"/>
            <a:ext cx="3048000" cy="863618"/>
          </a:xfrm>
        </p:spPr>
        <p:txBody>
          <a:bodyPr>
            <a:noAutofit/>
          </a:bodyPr>
          <a:lstStyle/>
          <a:p>
            <a:r>
              <a:rPr lang="en-US" sz="2800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Patient demographics</a:t>
            </a:r>
            <a:endParaRPr lang="en-US" sz="2000" b="1" dirty="0">
              <a:highlight>
                <a:srgbClr val="BCE8F2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32">
            <a:extLst>
              <a:ext uri="{FF2B5EF4-FFF2-40B4-BE49-F238E27FC236}">
                <a16:creationId xmlns:a16="http://schemas.microsoft.com/office/drawing/2014/main" id="{3C36CF34-4979-4433-FD5B-F63F5EAB9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36085"/>
              </p:ext>
            </p:extLst>
          </p:nvPr>
        </p:nvGraphicFramePr>
        <p:xfrm>
          <a:off x="2759607" y="320040"/>
          <a:ext cx="9203793" cy="6217920"/>
        </p:xfrm>
        <a:graphic>
          <a:graphicData uri="http://schemas.openxmlformats.org/drawingml/2006/table">
            <a:tbl>
              <a:tblPr firstRow="1" bandRow="1"/>
              <a:tblGrid>
                <a:gridCol w="3394234">
                  <a:extLst>
                    <a:ext uri="{9D8B030D-6E8A-4147-A177-3AD203B41FA5}">
                      <a16:colId xmlns:a16="http://schemas.microsoft.com/office/drawing/2014/main" val="1711775127"/>
                    </a:ext>
                  </a:extLst>
                </a:gridCol>
                <a:gridCol w="1166625">
                  <a:extLst>
                    <a:ext uri="{9D8B030D-6E8A-4147-A177-3AD203B41FA5}">
                      <a16:colId xmlns:a16="http://schemas.microsoft.com/office/drawing/2014/main" val="1342082051"/>
                    </a:ext>
                  </a:extLst>
                </a:gridCol>
                <a:gridCol w="1143058">
                  <a:extLst>
                    <a:ext uri="{9D8B030D-6E8A-4147-A177-3AD203B41FA5}">
                      <a16:colId xmlns:a16="http://schemas.microsoft.com/office/drawing/2014/main" val="210934851"/>
                    </a:ext>
                  </a:extLst>
                </a:gridCol>
                <a:gridCol w="1178409">
                  <a:extLst>
                    <a:ext uri="{9D8B030D-6E8A-4147-A177-3AD203B41FA5}">
                      <a16:colId xmlns:a16="http://schemas.microsoft.com/office/drawing/2014/main" val="2292411335"/>
                    </a:ext>
                  </a:extLst>
                </a:gridCol>
                <a:gridCol w="1190194">
                  <a:extLst>
                    <a:ext uri="{9D8B030D-6E8A-4147-A177-3AD203B41FA5}">
                      <a16:colId xmlns:a16="http://schemas.microsoft.com/office/drawing/2014/main" val="2114188270"/>
                    </a:ext>
                  </a:extLst>
                </a:gridCol>
                <a:gridCol w="1131273">
                  <a:extLst>
                    <a:ext uri="{9D8B030D-6E8A-4147-A177-3AD203B41FA5}">
                      <a16:colId xmlns:a16="http://schemas.microsoft.com/office/drawing/2014/main" val="1060862203"/>
                    </a:ext>
                  </a:extLst>
                </a:gridCol>
              </a:tblGrid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2020</a:t>
                      </a:r>
                    </a:p>
                    <a:p>
                      <a:pPr algn="ctr"/>
                      <a:r>
                        <a:rPr lang="en-US" sz="1800" b="0" dirty="0"/>
                        <a:t>N=4461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2021</a:t>
                      </a:r>
                    </a:p>
                    <a:p>
                      <a:pPr algn="ctr"/>
                      <a:r>
                        <a:rPr lang="en-US" sz="1800" b="0" dirty="0"/>
                        <a:t>N=4695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2022</a:t>
                      </a:r>
                    </a:p>
                    <a:p>
                      <a:pPr algn="ctr"/>
                      <a:r>
                        <a:rPr lang="en-US" sz="1800" b="0" dirty="0"/>
                        <a:t>N=4679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2023</a:t>
                      </a:r>
                    </a:p>
                    <a:p>
                      <a:pPr algn="ctr"/>
                      <a:r>
                        <a:rPr lang="en-US" sz="1800" b="0" dirty="0"/>
                        <a:t>N=2252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P-Value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98535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1" dirty="0"/>
                        <a:t>Gender  </a:t>
                      </a:r>
                      <a:r>
                        <a:rPr lang="en-US" b="0" dirty="0"/>
                        <a:t>N, (%)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0.6405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810734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Male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2268 (50.8)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2328 (49.6)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2368 (50.6)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1138 (50.5)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16024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Female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2193 (49.2)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2367 (50.4)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2311 (49.4)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1114 (49.5)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37214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Race  </a:t>
                      </a:r>
                      <a:r>
                        <a:rPr lang="en-US" b="0" dirty="0"/>
                        <a:t>N, (%)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78036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White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1337 (30.0)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1471 (33.0)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1538 (32.9)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778 (34.5)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96616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Black or African American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2605 (58.4)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2705 (57.6)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2618 (56.0)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1265 (56.2)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70328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American Indian or Alaska Native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29 (0.650)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30 (0.639)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39 (0.834)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19 (0.844)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620886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Asian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53 (1.12)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56 (1.19)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44 (0.940)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21 (0.933)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31397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Native Hawaiian or Pacific Islander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 (0.0672)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4 (0.0563)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 (0.0888)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017091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Two or More Races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57 (1.13)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52 (1.11)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53 (1.13)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42 (1.87)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33880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Unknown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377 (8.45)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381 (8.12)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383 (8.19)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125 (5.55)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85741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Ethnicity  </a:t>
                      </a:r>
                      <a:r>
                        <a:rPr lang="en-US" b="0" dirty="0"/>
                        <a:t>N, (%)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i="1" dirty="0"/>
                        <a:t>&lt;0.00001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24346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Hispanic or Latino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276 (6.19)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369 (7.86)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563 (12.0)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155 (6.88)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5668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Not Hispanic or Latino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2128 (47.7)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2043 (43.5)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2345 (50.1)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1150 (51.1)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594055"/>
                  </a:ext>
                </a:extLst>
              </a:tr>
              <a:tr h="300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Unknown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2057 (46.1)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2283 (48.6)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1771 (37.8)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947 (42.1)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589004"/>
                  </a:ext>
                </a:extLst>
              </a:tr>
            </a:tbl>
          </a:graphicData>
        </a:graphic>
      </p:graphicFrame>
      <p:pic>
        <p:nvPicPr>
          <p:cNvPr id="7" name="Picture 2" descr="AmeriHealth Caritas Louisiana website homepage">
            <a:extLst>
              <a:ext uri="{FF2B5EF4-FFF2-40B4-BE49-F238E27FC236}">
                <a16:creationId xmlns:a16="http://schemas.microsoft.com/office/drawing/2014/main" id="{61B73381-BDE5-9AAC-E831-F2EB7F9F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7" y="5728334"/>
            <a:ext cx="22383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E264F7F-7195-DDB5-0D82-3F19EACCA959}"/>
              </a:ext>
            </a:extLst>
          </p:cNvPr>
          <p:cNvSpPr/>
          <p:nvPr/>
        </p:nvSpPr>
        <p:spPr>
          <a:xfrm>
            <a:off x="2164366" y="2917861"/>
            <a:ext cx="472611" cy="339047"/>
          </a:xfrm>
          <a:prstGeom prst="rightArrow">
            <a:avLst/>
          </a:prstGeom>
          <a:ln>
            <a:solidFill>
              <a:srgbClr val="BCE8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2561433E-2277-731B-BAA8-62D9E6F4B3A9}"/>
              </a:ext>
            </a:extLst>
          </p:cNvPr>
          <p:cNvSpPr/>
          <p:nvPr/>
        </p:nvSpPr>
        <p:spPr>
          <a:xfrm>
            <a:off x="2015507" y="-105087"/>
            <a:ext cx="8161020" cy="6692253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38D0AD-11CA-6E48-8376-B60698FA5F33}"/>
              </a:ext>
            </a:extLst>
          </p:cNvPr>
          <p:cNvGrpSpPr/>
          <p:nvPr/>
        </p:nvGrpSpPr>
        <p:grpSpPr>
          <a:xfrm>
            <a:off x="1292719" y="1761302"/>
            <a:ext cx="9448981" cy="874208"/>
            <a:chOff x="1292719" y="1761302"/>
            <a:chExt cx="9448981" cy="8742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D7EE6F-4C5A-60EB-D134-BDC1A36F1AA5}"/>
                </a:ext>
              </a:extLst>
            </p:cNvPr>
            <p:cNvSpPr/>
            <p:nvPr/>
          </p:nvSpPr>
          <p:spPr>
            <a:xfrm>
              <a:off x="1292719" y="1785340"/>
              <a:ext cx="2087135" cy="828929"/>
            </a:xfrm>
            <a:custGeom>
              <a:avLst/>
              <a:gdLst>
                <a:gd name="connsiteX0" fmla="*/ 0 w 2087135"/>
                <a:gd name="connsiteY0" fmla="*/ 138158 h 828929"/>
                <a:gd name="connsiteX1" fmla="*/ 138158 w 2087135"/>
                <a:gd name="connsiteY1" fmla="*/ 0 h 828929"/>
                <a:gd name="connsiteX2" fmla="*/ 1948977 w 2087135"/>
                <a:gd name="connsiteY2" fmla="*/ 0 h 828929"/>
                <a:gd name="connsiteX3" fmla="*/ 2087135 w 2087135"/>
                <a:gd name="connsiteY3" fmla="*/ 138158 h 828929"/>
                <a:gd name="connsiteX4" fmla="*/ 2087135 w 2087135"/>
                <a:gd name="connsiteY4" fmla="*/ 690771 h 828929"/>
                <a:gd name="connsiteX5" fmla="*/ 1948977 w 2087135"/>
                <a:gd name="connsiteY5" fmla="*/ 828929 h 828929"/>
                <a:gd name="connsiteX6" fmla="*/ 138158 w 2087135"/>
                <a:gd name="connsiteY6" fmla="*/ 828929 h 828929"/>
                <a:gd name="connsiteX7" fmla="*/ 0 w 2087135"/>
                <a:gd name="connsiteY7" fmla="*/ 690771 h 828929"/>
                <a:gd name="connsiteX8" fmla="*/ 0 w 2087135"/>
                <a:gd name="connsiteY8" fmla="*/ 138158 h 82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7135" h="828929">
                  <a:moveTo>
                    <a:pt x="0" y="138158"/>
                  </a:moveTo>
                  <a:cubicBezTo>
                    <a:pt x="0" y="61855"/>
                    <a:pt x="61855" y="0"/>
                    <a:pt x="138158" y="0"/>
                  </a:cubicBezTo>
                  <a:lnTo>
                    <a:pt x="1948977" y="0"/>
                  </a:lnTo>
                  <a:cubicBezTo>
                    <a:pt x="2025280" y="0"/>
                    <a:pt x="2087135" y="61855"/>
                    <a:pt x="2087135" y="138158"/>
                  </a:cubicBezTo>
                  <a:lnTo>
                    <a:pt x="2087135" y="690771"/>
                  </a:lnTo>
                  <a:cubicBezTo>
                    <a:pt x="2087135" y="767074"/>
                    <a:pt x="2025280" y="828929"/>
                    <a:pt x="1948977" y="828929"/>
                  </a:cubicBezTo>
                  <a:lnTo>
                    <a:pt x="138158" y="828929"/>
                  </a:lnTo>
                  <a:cubicBezTo>
                    <a:pt x="61855" y="828929"/>
                    <a:pt x="0" y="767074"/>
                    <a:pt x="0" y="690771"/>
                  </a:cubicBezTo>
                  <a:lnTo>
                    <a:pt x="0" y="1381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65" tIns="192865" rIns="192865" bIns="192865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0AB3A7-ACD3-5C34-4236-8DD08E03549A}"/>
                </a:ext>
              </a:extLst>
            </p:cNvPr>
            <p:cNvSpPr/>
            <p:nvPr/>
          </p:nvSpPr>
          <p:spPr>
            <a:xfrm>
              <a:off x="3686368" y="1796422"/>
              <a:ext cx="2087135" cy="828929"/>
            </a:xfrm>
            <a:custGeom>
              <a:avLst/>
              <a:gdLst>
                <a:gd name="connsiteX0" fmla="*/ 0 w 2087135"/>
                <a:gd name="connsiteY0" fmla="*/ 138158 h 828929"/>
                <a:gd name="connsiteX1" fmla="*/ 138158 w 2087135"/>
                <a:gd name="connsiteY1" fmla="*/ 0 h 828929"/>
                <a:gd name="connsiteX2" fmla="*/ 1948977 w 2087135"/>
                <a:gd name="connsiteY2" fmla="*/ 0 h 828929"/>
                <a:gd name="connsiteX3" fmla="*/ 2087135 w 2087135"/>
                <a:gd name="connsiteY3" fmla="*/ 138158 h 828929"/>
                <a:gd name="connsiteX4" fmla="*/ 2087135 w 2087135"/>
                <a:gd name="connsiteY4" fmla="*/ 690771 h 828929"/>
                <a:gd name="connsiteX5" fmla="*/ 1948977 w 2087135"/>
                <a:gd name="connsiteY5" fmla="*/ 828929 h 828929"/>
                <a:gd name="connsiteX6" fmla="*/ 138158 w 2087135"/>
                <a:gd name="connsiteY6" fmla="*/ 828929 h 828929"/>
                <a:gd name="connsiteX7" fmla="*/ 0 w 2087135"/>
                <a:gd name="connsiteY7" fmla="*/ 690771 h 828929"/>
                <a:gd name="connsiteX8" fmla="*/ 0 w 2087135"/>
                <a:gd name="connsiteY8" fmla="*/ 138158 h 82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7135" h="828929">
                  <a:moveTo>
                    <a:pt x="0" y="138158"/>
                  </a:moveTo>
                  <a:cubicBezTo>
                    <a:pt x="0" y="61855"/>
                    <a:pt x="61855" y="0"/>
                    <a:pt x="138158" y="0"/>
                  </a:cubicBezTo>
                  <a:lnTo>
                    <a:pt x="1948977" y="0"/>
                  </a:lnTo>
                  <a:cubicBezTo>
                    <a:pt x="2025280" y="0"/>
                    <a:pt x="2087135" y="61855"/>
                    <a:pt x="2087135" y="138158"/>
                  </a:cubicBezTo>
                  <a:lnTo>
                    <a:pt x="2087135" y="690771"/>
                  </a:lnTo>
                  <a:cubicBezTo>
                    <a:pt x="2087135" y="767074"/>
                    <a:pt x="2025280" y="828929"/>
                    <a:pt x="1948977" y="828929"/>
                  </a:cubicBezTo>
                  <a:lnTo>
                    <a:pt x="138158" y="828929"/>
                  </a:lnTo>
                  <a:cubicBezTo>
                    <a:pt x="61855" y="828929"/>
                    <a:pt x="0" y="767074"/>
                    <a:pt x="0" y="690771"/>
                  </a:cubicBezTo>
                  <a:lnTo>
                    <a:pt x="0" y="1381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65" tIns="192865" rIns="192865" bIns="192865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588FEF-4F72-BC82-42E7-F5CFBC85A67F}"/>
                </a:ext>
              </a:extLst>
            </p:cNvPr>
            <p:cNvSpPr/>
            <p:nvPr/>
          </p:nvSpPr>
          <p:spPr>
            <a:xfrm>
              <a:off x="6060881" y="1784443"/>
              <a:ext cx="2230313" cy="851067"/>
            </a:xfrm>
            <a:custGeom>
              <a:avLst/>
              <a:gdLst>
                <a:gd name="connsiteX0" fmla="*/ 0 w 2230313"/>
                <a:gd name="connsiteY0" fmla="*/ 141847 h 851067"/>
                <a:gd name="connsiteX1" fmla="*/ 141847 w 2230313"/>
                <a:gd name="connsiteY1" fmla="*/ 0 h 851067"/>
                <a:gd name="connsiteX2" fmla="*/ 2088466 w 2230313"/>
                <a:gd name="connsiteY2" fmla="*/ 0 h 851067"/>
                <a:gd name="connsiteX3" fmla="*/ 2230313 w 2230313"/>
                <a:gd name="connsiteY3" fmla="*/ 141847 h 851067"/>
                <a:gd name="connsiteX4" fmla="*/ 2230313 w 2230313"/>
                <a:gd name="connsiteY4" fmla="*/ 709220 h 851067"/>
                <a:gd name="connsiteX5" fmla="*/ 2088466 w 2230313"/>
                <a:gd name="connsiteY5" fmla="*/ 851067 h 851067"/>
                <a:gd name="connsiteX6" fmla="*/ 141847 w 2230313"/>
                <a:gd name="connsiteY6" fmla="*/ 851067 h 851067"/>
                <a:gd name="connsiteX7" fmla="*/ 0 w 2230313"/>
                <a:gd name="connsiteY7" fmla="*/ 709220 h 851067"/>
                <a:gd name="connsiteX8" fmla="*/ 0 w 2230313"/>
                <a:gd name="connsiteY8" fmla="*/ 141847 h 85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313" h="851067">
                  <a:moveTo>
                    <a:pt x="0" y="141847"/>
                  </a:moveTo>
                  <a:cubicBezTo>
                    <a:pt x="0" y="63507"/>
                    <a:pt x="63507" y="0"/>
                    <a:pt x="141847" y="0"/>
                  </a:cubicBezTo>
                  <a:lnTo>
                    <a:pt x="2088466" y="0"/>
                  </a:lnTo>
                  <a:cubicBezTo>
                    <a:pt x="2166806" y="0"/>
                    <a:pt x="2230313" y="63507"/>
                    <a:pt x="2230313" y="141847"/>
                  </a:cubicBezTo>
                  <a:lnTo>
                    <a:pt x="2230313" y="709220"/>
                  </a:lnTo>
                  <a:cubicBezTo>
                    <a:pt x="2230313" y="787560"/>
                    <a:pt x="2166806" y="851067"/>
                    <a:pt x="2088466" y="851067"/>
                  </a:cubicBezTo>
                  <a:lnTo>
                    <a:pt x="141847" y="851067"/>
                  </a:lnTo>
                  <a:cubicBezTo>
                    <a:pt x="63507" y="851067"/>
                    <a:pt x="0" y="787560"/>
                    <a:pt x="0" y="709220"/>
                  </a:cubicBezTo>
                  <a:lnTo>
                    <a:pt x="0" y="1418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46" tIns="193946" rIns="193946" bIns="19394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2022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640F8C-24B6-0A7D-C14F-3A937490CE29}"/>
                </a:ext>
              </a:extLst>
            </p:cNvPr>
            <p:cNvSpPr/>
            <p:nvPr/>
          </p:nvSpPr>
          <p:spPr>
            <a:xfrm>
              <a:off x="8590928" y="1761302"/>
              <a:ext cx="2150772" cy="854895"/>
            </a:xfrm>
            <a:custGeom>
              <a:avLst/>
              <a:gdLst>
                <a:gd name="connsiteX0" fmla="*/ 0 w 2150772"/>
                <a:gd name="connsiteY0" fmla="*/ 142485 h 854895"/>
                <a:gd name="connsiteX1" fmla="*/ 142485 w 2150772"/>
                <a:gd name="connsiteY1" fmla="*/ 0 h 854895"/>
                <a:gd name="connsiteX2" fmla="*/ 2008287 w 2150772"/>
                <a:gd name="connsiteY2" fmla="*/ 0 h 854895"/>
                <a:gd name="connsiteX3" fmla="*/ 2150772 w 2150772"/>
                <a:gd name="connsiteY3" fmla="*/ 142485 h 854895"/>
                <a:gd name="connsiteX4" fmla="*/ 2150772 w 2150772"/>
                <a:gd name="connsiteY4" fmla="*/ 712410 h 854895"/>
                <a:gd name="connsiteX5" fmla="*/ 2008287 w 2150772"/>
                <a:gd name="connsiteY5" fmla="*/ 854895 h 854895"/>
                <a:gd name="connsiteX6" fmla="*/ 142485 w 2150772"/>
                <a:gd name="connsiteY6" fmla="*/ 854895 h 854895"/>
                <a:gd name="connsiteX7" fmla="*/ 0 w 2150772"/>
                <a:gd name="connsiteY7" fmla="*/ 712410 h 854895"/>
                <a:gd name="connsiteX8" fmla="*/ 0 w 2150772"/>
                <a:gd name="connsiteY8" fmla="*/ 142485 h 8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772" h="854895">
                  <a:moveTo>
                    <a:pt x="0" y="142485"/>
                  </a:moveTo>
                  <a:cubicBezTo>
                    <a:pt x="0" y="63793"/>
                    <a:pt x="63793" y="0"/>
                    <a:pt x="142485" y="0"/>
                  </a:cubicBezTo>
                  <a:lnTo>
                    <a:pt x="2008287" y="0"/>
                  </a:lnTo>
                  <a:cubicBezTo>
                    <a:pt x="2086979" y="0"/>
                    <a:pt x="2150772" y="63793"/>
                    <a:pt x="2150772" y="142485"/>
                  </a:cubicBezTo>
                  <a:lnTo>
                    <a:pt x="2150772" y="712410"/>
                  </a:lnTo>
                  <a:cubicBezTo>
                    <a:pt x="2150772" y="791102"/>
                    <a:pt x="2086979" y="854895"/>
                    <a:pt x="2008287" y="854895"/>
                  </a:cubicBezTo>
                  <a:lnTo>
                    <a:pt x="142485" y="854895"/>
                  </a:lnTo>
                  <a:cubicBezTo>
                    <a:pt x="63793" y="854895"/>
                    <a:pt x="0" y="791102"/>
                    <a:pt x="0" y="712410"/>
                  </a:cubicBezTo>
                  <a:lnTo>
                    <a:pt x="0" y="1424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133" tIns="194133" rIns="194133" bIns="194133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2023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8FF70F-A45F-F709-E147-78BC6683427D}"/>
              </a:ext>
            </a:extLst>
          </p:cNvPr>
          <p:cNvGrpSpPr/>
          <p:nvPr/>
        </p:nvGrpSpPr>
        <p:grpSpPr>
          <a:xfrm>
            <a:off x="1317459" y="2705312"/>
            <a:ext cx="9422044" cy="589280"/>
            <a:chOff x="1317459" y="2705312"/>
            <a:chExt cx="9422044" cy="5892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29D4075-7247-140C-F4A9-969FC3F4E638}"/>
                </a:ext>
              </a:extLst>
            </p:cNvPr>
            <p:cNvSpPr/>
            <p:nvPr/>
          </p:nvSpPr>
          <p:spPr>
            <a:xfrm>
              <a:off x="8623683" y="2705312"/>
              <a:ext cx="2115820" cy="589280"/>
            </a:xfrm>
            <a:prstGeom prst="roundRect">
              <a:avLst/>
            </a:prstGeom>
            <a:solidFill>
              <a:srgbClr val="1F8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“Post-COVID”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C1FCF0-F69C-033C-C52F-D0DBE3ADB7E5}"/>
                </a:ext>
              </a:extLst>
            </p:cNvPr>
            <p:cNvSpPr/>
            <p:nvPr/>
          </p:nvSpPr>
          <p:spPr>
            <a:xfrm>
              <a:off x="1317459" y="2705312"/>
              <a:ext cx="2189478" cy="589280"/>
            </a:xfrm>
            <a:prstGeom prst="roundRect">
              <a:avLst/>
            </a:prstGeom>
            <a:solidFill>
              <a:srgbClr val="1F8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“Pre-COVID”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C2097C6-2A0A-BFB9-2904-62D043C8D885}"/>
                </a:ext>
              </a:extLst>
            </p:cNvPr>
            <p:cNvSpPr/>
            <p:nvPr/>
          </p:nvSpPr>
          <p:spPr>
            <a:xfrm>
              <a:off x="3695700" y="2705312"/>
              <a:ext cx="4610099" cy="589280"/>
            </a:xfrm>
            <a:prstGeom prst="roundRect">
              <a:avLst/>
            </a:prstGeom>
            <a:solidFill>
              <a:srgbClr val="1F8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“During                             COVID”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152F51-BC1B-6938-9B10-B53E51332BCF}"/>
              </a:ext>
            </a:extLst>
          </p:cNvPr>
          <p:cNvGrpSpPr/>
          <p:nvPr/>
        </p:nvGrpSpPr>
        <p:grpSpPr>
          <a:xfrm>
            <a:off x="242569" y="3693293"/>
            <a:ext cx="11699226" cy="1799881"/>
            <a:chOff x="242569" y="3693293"/>
            <a:chExt cx="11699226" cy="17998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74EB5C-2C39-9F38-8E41-97D52878F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569" y="3693293"/>
              <a:ext cx="11699226" cy="179988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F7D34E-0772-46BF-66A8-7416DCF9F9E3}"/>
                </a:ext>
              </a:extLst>
            </p:cNvPr>
            <p:cNvSpPr/>
            <p:nvPr/>
          </p:nvSpPr>
          <p:spPr>
            <a:xfrm>
              <a:off x="3511277" y="4766705"/>
              <a:ext cx="617518" cy="28500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0D02BF-C5CD-83E8-7AD4-379A9F55AFC3}"/>
                </a:ext>
              </a:extLst>
            </p:cNvPr>
            <p:cNvSpPr/>
            <p:nvPr/>
          </p:nvSpPr>
          <p:spPr>
            <a:xfrm>
              <a:off x="5474664" y="4766705"/>
              <a:ext cx="617518" cy="28500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7F6D88-1B28-8EE3-3C21-53761C35EF61}"/>
                </a:ext>
              </a:extLst>
            </p:cNvPr>
            <p:cNvSpPr/>
            <p:nvPr/>
          </p:nvSpPr>
          <p:spPr>
            <a:xfrm>
              <a:off x="7535032" y="4766705"/>
              <a:ext cx="617518" cy="28500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8C2589-6B3F-BBB6-6BFA-CE469C38846B}"/>
                </a:ext>
              </a:extLst>
            </p:cNvPr>
            <p:cNvSpPr/>
            <p:nvPr/>
          </p:nvSpPr>
          <p:spPr>
            <a:xfrm>
              <a:off x="9595400" y="4754828"/>
              <a:ext cx="617518" cy="28500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72432B-21C8-3393-D01D-EC14C5B6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00" y="386318"/>
            <a:ext cx="7504076" cy="970279"/>
          </a:xfrm>
        </p:spPr>
        <p:txBody>
          <a:bodyPr>
            <a:normAutofit/>
          </a:bodyPr>
          <a:lstStyle/>
          <a:p>
            <a:r>
              <a:rPr lang="en-US" sz="5400" b="1" dirty="0">
                <a:highlight>
                  <a:srgbClr val="BCE8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Overall compliance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D836F46-D672-5D86-A2EC-5C9C461CCC01}"/>
              </a:ext>
            </a:extLst>
          </p:cNvPr>
          <p:cNvSpPr/>
          <p:nvPr/>
        </p:nvSpPr>
        <p:spPr>
          <a:xfrm>
            <a:off x="3194524" y="2017815"/>
            <a:ext cx="665018" cy="6056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139D5DBE-A68B-9BBA-8026-F3133AB6F163}"/>
              </a:ext>
            </a:extLst>
          </p:cNvPr>
          <p:cNvSpPr/>
          <p:nvPr/>
        </p:nvSpPr>
        <p:spPr>
          <a:xfrm>
            <a:off x="5556489" y="2005737"/>
            <a:ext cx="665018" cy="6056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AmeriHealth Caritas Louisiana website homepage">
            <a:extLst>
              <a:ext uri="{FF2B5EF4-FFF2-40B4-BE49-F238E27FC236}">
                <a16:creationId xmlns:a16="http://schemas.microsoft.com/office/drawing/2014/main" id="{4AC87657-269C-8FFC-4B82-23BD7DE1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159" y="5919314"/>
            <a:ext cx="2230739" cy="8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yellow and purple letters on a black background&#10;&#10;Description automatically generated">
            <a:extLst>
              <a:ext uri="{FF2B5EF4-FFF2-40B4-BE49-F238E27FC236}">
                <a16:creationId xmlns:a16="http://schemas.microsoft.com/office/drawing/2014/main" id="{9A76970D-7659-3AC8-62CE-DEFA2FE6F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" y="6115124"/>
            <a:ext cx="2420588" cy="63458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A1B0BEE-0246-E159-BAFD-8DA2993203D0}"/>
              </a:ext>
            </a:extLst>
          </p:cNvPr>
          <p:cNvGrpSpPr/>
          <p:nvPr/>
        </p:nvGrpSpPr>
        <p:grpSpPr>
          <a:xfrm>
            <a:off x="7535032" y="1967919"/>
            <a:ext cx="2299783" cy="4404022"/>
            <a:chOff x="7535032" y="1967919"/>
            <a:chExt cx="2299783" cy="4404022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56592ACA-600B-FF7C-1842-A4DF143C1614}"/>
                </a:ext>
              </a:extLst>
            </p:cNvPr>
            <p:cNvSpPr/>
            <p:nvPr/>
          </p:nvSpPr>
          <p:spPr>
            <a:xfrm rot="10800000">
              <a:off x="8103370" y="1967919"/>
              <a:ext cx="665018" cy="605642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8793DE0B-ADEF-C4E0-EF7A-671B95DCAFB8}"/>
                </a:ext>
              </a:extLst>
            </p:cNvPr>
            <p:cNvSpPr/>
            <p:nvPr/>
          </p:nvSpPr>
          <p:spPr>
            <a:xfrm rot="13861710">
              <a:off x="9167678" y="5073746"/>
              <a:ext cx="484108" cy="850167"/>
            </a:xfrm>
            <a:prstGeom prst="downArrow">
              <a:avLst>
                <a:gd name="adj1" fmla="val 44715"/>
                <a:gd name="adj2" fmla="val 50000"/>
              </a:avLst>
            </a:prstGeom>
            <a:ln>
              <a:solidFill>
                <a:srgbClr val="BCE8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06FF6B-47F0-9877-056B-9F8514C83909}"/>
                </a:ext>
              </a:extLst>
            </p:cNvPr>
            <p:cNvSpPr txBox="1"/>
            <p:nvPr/>
          </p:nvSpPr>
          <p:spPr>
            <a:xfrm>
              <a:off x="8092868" y="5717004"/>
              <a:ext cx="16976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42.6%</a:t>
              </a:r>
            </a:p>
          </p:txBody>
        </p:sp>
        <p:pic>
          <p:nvPicPr>
            <p:cNvPr id="39" name="Graphic 38" descr="Checkmark with solid fill">
              <a:extLst>
                <a:ext uri="{FF2B5EF4-FFF2-40B4-BE49-F238E27FC236}">
                  <a16:creationId xmlns:a16="http://schemas.microsoft.com/office/drawing/2014/main" id="{80A35E08-EB30-EB38-9721-859898C6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35032" y="5605982"/>
              <a:ext cx="765959" cy="765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 lines</Template>
  <TotalTime>4877</TotalTime>
  <Words>907</Words>
  <Application>Microsoft Office PowerPoint</Application>
  <PresentationFormat>Widescreen</PresentationFormat>
  <Paragraphs>297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Bahnschrift</vt:lpstr>
      <vt:lpstr>Calibri</vt:lpstr>
      <vt:lpstr>Cambria</vt:lpstr>
      <vt:lpstr>Times</vt:lpstr>
      <vt:lpstr>Univers Condensed Light</vt:lpstr>
      <vt:lpstr>Walbaum Display Light</vt:lpstr>
      <vt:lpstr>AngleLinesVTI</vt:lpstr>
      <vt:lpstr>Immunizations for Adolescents Combo 2</vt:lpstr>
      <vt:lpstr>disclosure</vt:lpstr>
      <vt:lpstr>outline</vt:lpstr>
      <vt:lpstr>PowerPoint Presentation</vt:lpstr>
      <vt:lpstr>PowerPoint Presentation</vt:lpstr>
      <vt:lpstr>PowerPoint Presentation</vt:lpstr>
      <vt:lpstr>Compliance throughout covid</vt:lpstr>
      <vt:lpstr>Patient demographics</vt:lpstr>
      <vt:lpstr>Overall compliance</vt:lpstr>
      <vt:lpstr>PowerPoint Presentation</vt:lpstr>
      <vt:lpstr>Compliance by gender, race, ethnicity</vt:lpstr>
      <vt:lpstr>PowerPoint Presentation</vt:lpstr>
      <vt:lpstr>PowerPoint Presentation</vt:lpstr>
      <vt:lpstr>PowerPoint Presentation</vt:lpstr>
      <vt:lpstr>PowerPoint Presentation</vt:lpstr>
      <vt:lpstr>Regional compliance</vt:lpstr>
      <vt:lpstr>NONCOMPLIANCE STRATIFIED BY VACCINE TYPE</vt:lpstr>
      <vt:lpstr>Noncompliant patients with refusal codes documented</vt:lpstr>
      <vt:lpstr>Barriers &amp; recommendations</vt:lpstr>
      <vt:lpstr>PowerPoint Presentation</vt:lpstr>
      <vt:lpstr>Conclusions + Future directions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ALGORITHM TO prevent missed bowel injuries in blunt and penetrating abdominal trauma </dc:title>
  <dc:creator>Gold, Logan C.</dc:creator>
  <cp:lastModifiedBy>Gold, Logan</cp:lastModifiedBy>
  <cp:revision>23</cp:revision>
  <dcterms:created xsi:type="dcterms:W3CDTF">2023-03-04T15:08:05Z</dcterms:created>
  <dcterms:modified xsi:type="dcterms:W3CDTF">2024-04-02T20:23:16Z</dcterms:modified>
</cp:coreProperties>
</file>