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CA_5A79A721.xml" ContentType="application/vnd.ms-powerpoint.comments+xml"/>
  <Override PartName="/ppt/notesSlides/notesSlide10.xml" ContentType="application/vnd.openxmlformats-officedocument.presentationml.notesSlide+xml"/>
  <Override PartName="/ppt/comments/modernComment_157_4B81F902.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4"/>
  </p:sldMasterIdLst>
  <p:notesMasterIdLst>
    <p:notesMasterId r:id="rId52"/>
  </p:notesMasterIdLst>
  <p:sldIdLst>
    <p:sldId id="256" r:id="rId5"/>
    <p:sldId id="461" r:id="rId6"/>
    <p:sldId id="268" r:id="rId7"/>
    <p:sldId id="267" r:id="rId8"/>
    <p:sldId id="471" r:id="rId9"/>
    <p:sldId id="470" r:id="rId10"/>
    <p:sldId id="257" r:id="rId11"/>
    <p:sldId id="259" r:id="rId12"/>
    <p:sldId id="260" r:id="rId13"/>
    <p:sldId id="261" r:id="rId14"/>
    <p:sldId id="262" r:id="rId15"/>
    <p:sldId id="485" r:id="rId16"/>
    <p:sldId id="263" r:id="rId17"/>
    <p:sldId id="264" r:id="rId18"/>
    <p:sldId id="472" r:id="rId19"/>
    <p:sldId id="474" r:id="rId20"/>
    <p:sldId id="265" r:id="rId21"/>
    <p:sldId id="266" r:id="rId22"/>
    <p:sldId id="414" r:id="rId23"/>
    <p:sldId id="452" r:id="rId24"/>
    <p:sldId id="272" r:id="rId25"/>
    <p:sldId id="270" r:id="rId26"/>
    <p:sldId id="441" r:id="rId27"/>
    <p:sldId id="440" r:id="rId28"/>
    <p:sldId id="454" r:id="rId29"/>
    <p:sldId id="456" r:id="rId30"/>
    <p:sldId id="388" r:id="rId31"/>
    <p:sldId id="482" r:id="rId32"/>
    <p:sldId id="483" r:id="rId33"/>
    <p:sldId id="484" r:id="rId34"/>
    <p:sldId id="389" r:id="rId35"/>
    <p:sldId id="390" r:id="rId36"/>
    <p:sldId id="391" r:id="rId37"/>
    <p:sldId id="480" r:id="rId38"/>
    <p:sldId id="481" r:id="rId39"/>
    <p:sldId id="468" r:id="rId40"/>
    <p:sldId id="273" r:id="rId41"/>
    <p:sldId id="407" r:id="rId42"/>
    <p:sldId id="287" r:id="rId43"/>
    <p:sldId id="458" r:id="rId44"/>
    <p:sldId id="343" r:id="rId45"/>
    <p:sldId id="419" r:id="rId46"/>
    <p:sldId id="421" r:id="rId47"/>
    <p:sldId id="422" r:id="rId48"/>
    <p:sldId id="462" r:id="rId49"/>
    <p:sldId id="432" r:id="rId50"/>
    <p:sldId id="403"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6C54CC-680A-3F07-83B8-A31646E17824}" name="Cuccia, Martha L." initials="CML" userId="S::mcucci@lsuhsc.edu::7aa0ef7d-9a0a-4e67-8780-55aa8c5dbda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90"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omments/modernComment_157_4B81F902.xml><?xml version="1.0" encoding="utf-8"?>
<p188:cmLst xmlns:a="http://schemas.openxmlformats.org/drawingml/2006/main" xmlns:r="http://schemas.openxmlformats.org/officeDocument/2006/relationships" xmlns:p188="http://schemas.microsoft.com/office/powerpoint/2018/8/main">
  <p188:cm id="{6CD23FE9-F5E6-4975-963D-283E9C059B8D}" authorId="{226C54CC-680A-3F07-83B8-A31646E17824}" created="2023-08-10T20:43:13.048">
    <pc:sldMkLst xmlns:pc="http://schemas.microsoft.com/office/powerpoint/2013/main/command">
      <pc:docMk/>
      <pc:sldMk cId="1266809090" sldId="343"/>
    </pc:sldMkLst>
    <p188:txBody>
      <a:bodyPr/>
      <a:lstStyle/>
      <a:p>
        <a:r>
          <a:rPr lang="en-US"/>
          <a:t>Replace with new screenshot (22-23 catalog) to match curriculum</a:t>
        </a:r>
      </a:p>
    </p188:txBody>
  </p188:cm>
</p188:cmLst>
</file>

<file path=ppt/comments/modernComment_1CA_5A79A721.xml><?xml version="1.0" encoding="utf-8"?>
<p188:cmLst xmlns:a="http://schemas.openxmlformats.org/drawingml/2006/main" xmlns:r="http://schemas.openxmlformats.org/officeDocument/2006/relationships" xmlns:p188="http://schemas.microsoft.com/office/powerpoint/2018/8/main">
  <p188:cm id="{9DF733F4-F587-4EAA-8028-3AF22F486FB6}" authorId="{226C54CC-680A-3F07-83B8-A31646E17824}" created="2023-05-12T17:23:10.269">
    <pc:sldMkLst xmlns:pc="http://schemas.microsoft.com/office/powerpoint/2013/main/command">
      <pc:docMk/>
      <pc:sldMk cId="4127026321" sldId="342"/>
    </pc:sldMkLst>
    <p188:txBody>
      <a:bodyPr/>
      <a:lstStyle/>
      <a:p>
        <a:r>
          <a:rPr lang="en-US"/>
          <a:t>Update image with 2022-23 catalog MPH</a:t>
        </a:r>
      </a:p>
    </p188:txBody>
  </p188:cm>
  <p188:cm id="{AF88B3CB-24D0-401D-AB93-D56C8F1406F3}" authorId="{226C54CC-680A-3F07-83B8-A31646E17824}" created="2023-08-10T20:40:42.615">
    <pc:sldMkLst xmlns:pc="http://schemas.microsoft.com/office/powerpoint/2013/main/command">
      <pc:docMk/>
      <pc:sldMk cId="1517922081" sldId="458"/>
    </pc:sldMkLst>
    <p188:txBody>
      <a:bodyPr/>
      <a:lstStyle/>
      <a:p>
        <a:r>
          <a:rPr lang="en-US"/>
          <a:t>Replace with 2022-2023 catalog bulletin for current snapshot</a:t>
        </a:r>
      </a:p>
    </p188:txBody>
  </p188:cm>
</p188: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02:45:03.993"/>
    </inkml:context>
    <inkml:brush xml:id="br0">
      <inkml:brushProperty name="width" value="0.1" units="cm"/>
      <inkml:brushProperty name="height" value="0.1" units="cm"/>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02:45:17.772"/>
    </inkml:context>
    <inkml:brush xml:id="br0">
      <inkml:brushProperty name="width" value="0.1" units="cm"/>
      <inkml:brushProperty name="height" value="0.1" units="cm"/>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02:45:24.588"/>
    </inkml:context>
    <inkml:brush xml:id="br0">
      <inkml:brushProperty name="width" value="0.1" units="cm"/>
      <inkml:brushProperty name="height" value="0.1" units="cm"/>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02:45:28.060"/>
    </inkml:context>
    <inkml:brush xml:id="br0">
      <inkml:brushProperty name="width" value="0.1" units="cm"/>
      <inkml:brushProperty name="height" value="0.1" units="cm"/>
    </inkml:brush>
  </inkml:definitions>
  <inkml:trace contextRef="#ctx0" brushRef="#br0">0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1T02:45:34.771"/>
    </inkml:context>
    <inkml:brush xml:id="br0">
      <inkml:brushProperty name="width" value="0.1" units="cm"/>
      <inkml:brushProperty name="height" value="0.1" units="cm"/>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9DA0C7-0944-46AC-A430-BF8202252A62}" type="datetimeFigureOut">
              <a:rPr lang="en-US" smtClean="0"/>
              <a:t>7/3/2024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FF588F-9A9A-49B2-A118-7314E141D302}" type="slidenum">
              <a:rPr lang="en-US" smtClean="0"/>
              <a:t>‹#›</a:t>
            </a:fld>
            <a:endParaRPr lang="en-US"/>
          </a:p>
        </p:txBody>
      </p:sp>
    </p:spTree>
    <p:extLst>
      <p:ext uri="{BB962C8B-B14F-4D97-AF65-F5344CB8AC3E}">
        <p14:creationId xmlns:p14="http://schemas.microsoft.com/office/powerpoint/2010/main" val="529117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welcome to the LSU School of Public</a:t>
            </a:r>
            <a:r>
              <a:rPr lang="en-US" baseline="0" dirty="0"/>
              <a:t> Health. Our Mission is to advance the public’s health and well-being through education, research and service with a focus on issues affecting Louisiana. In this ceremony, we have a number of awards to present to graduating students who have distinguished themselves in the classroom, in extra-curricular activities and in the practice of public health.</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5C906F7-44CC-4935-9044-8EE8EEA1D1E5}" type="slidenum">
              <a:rPr lang="en-US" smtClean="0"/>
              <a:t>2</a:t>
            </a:fld>
            <a:endParaRPr lang="en-US"/>
          </a:p>
        </p:txBody>
      </p:sp>
    </p:spTree>
    <p:extLst>
      <p:ext uri="{BB962C8B-B14F-4D97-AF65-F5344CB8AC3E}">
        <p14:creationId xmlns:p14="http://schemas.microsoft.com/office/powerpoint/2010/main" val="3388135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C906F7-44CC-4935-9044-8EE8EEA1D1E5}" type="slidenum">
              <a:rPr lang="en-US" smtClean="0"/>
              <a:t>41</a:t>
            </a:fld>
            <a:endParaRPr lang="en-US"/>
          </a:p>
        </p:txBody>
      </p:sp>
    </p:spTree>
    <p:extLst>
      <p:ext uri="{BB962C8B-B14F-4D97-AF65-F5344CB8AC3E}">
        <p14:creationId xmlns:p14="http://schemas.microsoft.com/office/powerpoint/2010/main" val="1459062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C906F7-44CC-4935-9044-8EE8EEA1D1E5}" type="slidenum">
              <a:rPr lang="en-US" smtClean="0"/>
              <a:t>42</a:t>
            </a:fld>
            <a:endParaRPr lang="en-US"/>
          </a:p>
        </p:txBody>
      </p:sp>
    </p:spTree>
    <p:extLst>
      <p:ext uri="{BB962C8B-B14F-4D97-AF65-F5344CB8AC3E}">
        <p14:creationId xmlns:p14="http://schemas.microsoft.com/office/powerpoint/2010/main" val="3787394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C906F7-44CC-4935-9044-8EE8EEA1D1E5}" type="slidenum">
              <a:rPr lang="en-US" smtClean="0"/>
              <a:t>43</a:t>
            </a:fld>
            <a:endParaRPr lang="en-US"/>
          </a:p>
        </p:txBody>
      </p:sp>
    </p:spTree>
    <p:extLst>
      <p:ext uri="{BB962C8B-B14F-4D97-AF65-F5344CB8AC3E}">
        <p14:creationId xmlns:p14="http://schemas.microsoft.com/office/powerpoint/2010/main" val="3183789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C906F7-44CC-4935-9044-8EE8EEA1D1E5}" type="slidenum">
              <a:rPr lang="en-US" smtClean="0"/>
              <a:t>44</a:t>
            </a:fld>
            <a:endParaRPr lang="en-US"/>
          </a:p>
        </p:txBody>
      </p:sp>
    </p:spTree>
    <p:extLst>
      <p:ext uri="{BB962C8B-B14F-4D97-AF65-F5344CB8AC3E}">
        <p14:creationId xmlns:p14="http://schemas.microsoft.com/office/powerpoint/2010/main" val="1588289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C906F7-44CC-4935-9044-8EE8EEA1D1E5}" type="slidenum">
              <a:rPr lang="en-US" smtClean="0"/>
              <a:t>45</a:t>
            </a:fld>
            <a:endParaRPr lang="en-US"/>
          </a:p>
        </p:txBody>
      </p:sp>
    </p:spTree>
    <p:extLst>
      <p:ext uri="{BB962C8B-B14F-4D97-AF65-F5344CB8AC3E}">
        <p14:creationId xmlns:p14="http://schemas.microsoft.com/office/powerpoint/2010/main" val="1524184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C906F7-44CC-4935-9044-8EE8EEA1D1E5}" type="slidenum">
              <a:rPr lang="en-US" smtClean="0"/>
              <a:t>46</a:t>
            </a:fld>
            <a:endParaRPr lang="en-US"/>
          </a:p>
        </p:txBody>
      </p:sp>
    </p:spTree>
    <p:extLst>
      <p:ext uri="{BB962C8B-B14F-4D97-AF65-F5344CB8AC3E}">
        <p14:creationId xmlns:p14="http://schemas.microsoft.com/office/powerpoint/2010/main" val="321249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05C906F7-44CC-4935-9044-8EE8EEA1D1E5}" type="slidenum">
              <a:rPr lang="en-US" smtClean="0"/>
              <a:t>47</a:t>
            </a:fld>
            <a:endParaRPr lang="en-US"/>
          </a:p>
        </p:txBody>
      </p:sp>
    </p:spTree>
    <p:extLst>
      <p:ext uri="{BB962C8B-B14F-4D97-AF65-F5344CB8AC3E}">
        <p14:creationId xmlns:p14="http://schemas.microsoft.com/office/powerpoint/2010/main" val="1666983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The Program Director will be presenting the graduating students from their program. The First is …</a:t>
            </a:r>
          </a:p>
        </p:txBody>
      </p:sp>
      <p:sp>
        <p:nvSpPr>
          <p:cNvPr id="4" name="Slide Number Placeholder 3"/>
          <p:cNvSpPr>
            <a:spLocks noGrp="1"/>
          </p:cNvSpPr>
          <p:nvPr>
            <p:ph type="sldNum" sz="quarter" idx="10"/>
          </p:nvPr>
        </p:nvSpPr>
        <p:spPr/>
        <p:txBody>
          <a:bodyPr/>
          <a:lstStyle/>
          <a:p>
            <a:fld id="{05C906F7-44CC-4935-9044-8EE8EEA1D1E5}" type="slidenum">
              <a:rPr lang="en-US" smtClean="0"/>
              <a:t>27</a:t>
            </a:fld>
            <a:endParaRPr lang="en-US"/>
          </a:p>
        </p:txBody>
      </p:sp>
    </p:spTree>
    <p:extLst>
      <p:ext uri="{BB962C8B-B14F-4D97-AF65-F5344CB8AC3E}">
        <p14:creationId xmlns:p14="http://schemas.microsoft.com/office/powerpoint/2010/main" val="3544402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Dean Introduces </a:t>
            </a:r>
            <a:r>
              <a:rPr lang="en-US" dirty="0" err="1"/>
              <a:t>Zhide</a:t>
            </a:r>
            <a:endParaRPr lang="en-US" dirty="0"/>
          </a:p>
        </p:txBody>
      </p:sp>
      <p:sp>
        <p:nvSpPr>
          <p:cNvPr id="4" name="Slide Number Placeholder 3"/>
          <p:cNvSpPr>
            <a:spLocks noGrp="1"/>
          </p:cNvSpPr>
          <p:nvPr>
            <p:ph type="sldNum" sz="quarter" idx="10"/>
          </p:nvPr>
        </p:nvSpPr>
        <p:spPr/>
        <p:txBody>
          <a:bodyPr/>
          <a:lstStyle/>
          <a:p>
            <a:fld id="{05C906F7-44CC-4935-9044-8EE8EEA1D1E5}" type="slidenum">
              <a:rPr lang="en-US" smtClean="0"/>
              <a:t>31</a:t>
            </a:fld>
            <a:endParaRPr lang="en-US"/>
          </a:p>
        </p:txBody>
      </p:sp>
    </p:spTree>
    <p:extLst>
      <p:ext uri="{BB962C8B-B14F-4D97-AF65-F5344CB8AC3E}">
        <p14:creationId xmlns:p14="http://schemas.microsoft.com/office/powerpoint/2010/main" val="4224235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Dean introduces Jim</a:t>
            </a:r>
          </a:p>
          <a:p>
            <a:endParaRPr lang="en-US" dirty="0"/>
          </a:p>
        </p:txBody>
      </p:sp>
      <p:sp>
        <p:nvSpPr>
          <p:cNvPr id="4" name="Slide Number Placeholder 3"/>
          <p:cNvSpPr>
            <a:spLocks noGrp="1"/>
          </p:cNvSpPr>
          <p:nvPr>
            <p:ph type="sldNum" sz="quarter" idx="10"/>
          </p:nvPr>
        </p:nvSpPr>
        <p:spPr/>
        <p:txBody>
          <a:bodyPr/>
          <a:lstStyle/>
          <a:p>
            <a:fld id="{05C906F7-44CC-4935-9044-8EE8EEA1D1E5}" type="slidenum">
              <a:rPr lang="en-US" smtClean="0"/>
              <a:t>32</a:t>
            </a:fld>
            <a:endParaRPr lang="en-US"/>
          </a:p>
        </p:txBody>
      </p:sp>
    </p:spTree>
    <p:extLst>
      <p:ext uri="{BB962C8B-B14F-4D97-AF65-F5344CB8AC3E}">
        <p14:creationId xmlns:p14="http://schemas.microsoft.com/office/powerpoint/2010/main" val="688093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Dean Introduces Ed</a:t>
            </a:r>
          </a:p>
        </p:txBody>
      </p:sp>
      <p:sp>
        <p:nvSpPr>
          <p:cNvPr id="4" name="Slide Number Placeholder 3"/>
          <p:cNvSpPr>
            <a:spLocks noGrp="1"/>
          </p:cNvSpPr>
          <p:nvPr>
            <p:ph type="sldNum" sz="quarter" idx="10"/>
          </p:nvPr>
        </p:nvSpPr>
        <p:spPr/>
        <p:txBody>
          <a:bodyPr/>
          <a:lstStyle/>
          <a:p>
            <a:fld id="{05C906F7-44CC-4935-9044-8EE8EEA1D1E5}" type="slidenum">
              <a:rPr lang="en-US" smtClean="0"/>
              <a:t>33</a:t>
            </a:fld>
            <a:endParaRPr lang="en-US"/>
          </a:p>
        </p:txBody>
      </p:sp>
    </p:spTree>
    <p:extLst>
      <p:ext uri="{BB962C8B-B14F-4D97-AF65-F5344CB8AC3E}">
        <p14:creationId xmlns:p14="http://schemas.microsoft.com/office/powerpoint/2010/main" val="3979272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Dean Introduces Dick</a:t>
            </a:r>
          </a:p>
        </p:txBody>
      </p:sp>
      <p:sp>
        <p:nvSpPr>
          <p:cNvPr id="4" name="Slide Number Placeholder 3"/>
          <p:cNvSpPr>
            <a:spLocks noGrp="1"/>
          </p:cNvSpPr>
          <p:nvPr>
            <p:ph type="sldNum" sz="quarter" idx="10"/>
          </p:nvPr>
        </p:nvSpPr>
        <p:spPr/>
        <p:txBody>
          <a:bodyPr/>
          <a:lstStyle/>
          <a:p>
            <a:fld id="{05C906F7-44CC-4935-9044-8EE8EEA1D1E5}" type="slidenum">
              <a:rPr lang="en-US" smtClean="0"/>
              <a:t>36</a:t>
            </a:fld>
            <a:endParaRPr lang="en-US"/>
          </a:p>
        </p:txBody>
      </p:sp>
    </p:spTree>
    <p:extLst>
      <p:ext uri="{BB962C8B-B14F-4D97-AF65-F5344CB8AC3E}">
        <p14:creationId xmlns:p14="http://schemas.microsoft.com/office/powerpoint/2010/main" val="1775926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C906F7-44CC-4935-9044-8EE8EEA1D1E5}" type="slidenum">
              <a:rPr lang="en-US" smtClean="0"/>
              <a:t>38</a:t>
            </a:fld>
            <a:endParaRPr lang="en-US"/>
          </a:p>
        </p:txBody>
      </p:sp>
    </p:spTree>
    <p:extLst>
      <p:ext uri="{BB962C8B-B14F-4D97-AF65-F5344CB8AC3E}">
        <p14:creationId xmlns:p14="http://schemas.microsoft.com/office/powerpoint/2010/main" val="188387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C906F7-44CC-4935-9044-8EE8EEA1D1E5}" type="slidenum">
              <a:rPr lang="en-US" smtClean="0"/>
              <a:t>39</a:t>
            </a:fld>
            <a:endParaRPr lang="en-US"/>
          </a:p>
        </p:txBody>
      </p:sp>
    </p:spTree>
    <p:extLst>
      <p:ext uri="{BB962C8B-B14F-4D97-AF65-F5344CB8AC3E}">
        <p14:creationId xmlns:p14="http://schemas.microsoft.com/office/powerpoint/2010/main" val="2143719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C906F7-44CC-4935-9044-8EE8EEA1D1E5}" type="slidenum">
              <a:rPr lang="en-US" smtClean="0"/>
              <a:t>40</a:t>
            </a:fld>
            <a:endParaRPr lang="en-US"/>
          </a:p>
        </p:txBody>
      </p:sp>
    </p:spTree>
    <p:extLst>
      <p:ext uri="{BB962C8B-B14F-4D97-AF65-F5344CB8AC3E}">
        <p14:creationId xmlns:p14="http://schemas.microsoft.com/office/powerpoint/2010/main" val="233449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7/3/2024</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366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7/3/2024</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632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7/3/2024</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3983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rgbClr val="ECE3F9">
              <a:alpha val="28627"/>
            </a:srgb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0" name="Freeform 18"/>
          <p:cNvSpPr>
            <a:spLocks/>
          </p:cNvSpPr>
          <p:nvPr/>
        </p:nvSpPr>
        <p:spPr bwMode="hidden">
          <a:xfrm>
            <a:off x="3492426" y="4058555"/>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rgbClr val="ECE3F9">
              <a:alpha val="4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solidFill>
            <a:srgbClr val="FEEEB4"/>
          </a:solidFill>
          <a:ln>
            <a:noFill/>
            <a:headEnd/>
            <a:tailEnd/>
          </a:ln>
        </p:spPr>
        <p:style>
          <a:lnRef idx="2">
            <a:schemeClr val="accent4"/>
          </a:lnRef>
          <a:fillRef idx="0">
            <a:schemeClr val="accent4"/>
          </a:fillRef>
          <a:effectRef idx="1">
            <a:schemeClr val="accent4"/>
          </a:effectRef>
          <a:fontRef idx="minor">
            <a:schemeClr val="tx1"/>
          </a:fontRef>
        </p:style>
        <p:txBody>
          <a:bodyPr vert="horz" wrap="square" lIns="91440" tIns="45720" rIns="91440" bIns="45720" numCol="1" anchor="t" anchorCtr="0" compatLnSpc="1">
            <a:prstTxWarp prst="textNoShape">
              <a:avLst/>
            </a:prstTxWarp>
          </a:bodyPr>
          <a:lstStyle/>
          <a:p>
            <a:endParaRPr lang="en-US" sz="1800" dirty="0"/>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3638372733"/>
      </p:ext>
    </p:extLst>
  </p:cSld>
  <p:clrMapOvr>
    <a:masterClrMapping/>
  </p:clrMapOvr>
  <mc:AlternateContent xmlns:mc="http://schemas.openxmlformats.org/markup-compatibility/2006" xmlns:p14="http://schemas.microsoft.com/office/powerpoint/2010/main">
    <mc:Choice Requires="p14">
      <p:transition spd="slow" p14:dur="2000" advTm="10000">
        <p14:reveal/>
      </p:transition>
    </mc:Choice>
    <mc:Fallback xmlns="">
      <p:transition spd="slow"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7/3/2024</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128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7/3/2024</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92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7/3/2024</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271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7/3/2024</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929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7/3/2024</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505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7/3/2024</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17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7/3/2024</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361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7/3/2024</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0358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7/3/2024</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304526575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1" r:id="rId6"/>
    <p:sldLayoutId id="2147483717" r:id="rId7"/>
    <p:sldLayoutId id="2147483718" r:id="rId8"/>
    <p:sldLayoutId id="2147483719" r:id="rId9"/>
    <p:sldLayoutId id="2147483720" r:id="rId10"/>
    <p:sldLayoutId id="2147483722" r:id="rId11"/>
    <p:sldLayoutId id="214748372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lgaas@lsuhsc.edu"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mailto:abarat@lsuhsc.edu" TargetMode="External"/><Relationship Id="rId4" Type="http://schemas.openxmlformats.org/officeDocument/2006/relationships/hyperlink" Target="mailto:publichealthitsupport@lsushc.edu"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suhsc.kuali.co/cor/main/#/apps/" TargetMode="External"/><Relationship Id="rId2" Type="http://schemas.openxmlformats.org/officeDocument/2006/relationships/hyperlink" Target="mailto:partea@lsuhsc.edu"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lsuhsc.kuali.co/cor/main/#/apps/" TargetMode="External"/><Relationship Id="rId2" Type="http://schemas.openxmlformats.org/officeDocument/2006/relationships/hyperlink" Target="mailto:partea@lsuhsc.edu"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sph.lsuhsc.edu/wp-content/uploads/2016/09/Contracting-Reference-Information.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lsuhsc.bridgeapp.com/learner/courses" TargetMode="External"/><Relationship Id="rId2" Type="http://schemas.openxmlformats.org/officeDocument/2006/relationships/hyperlink" Target="mailto:noreply@bridgeapp.com" TargetMode="External"/><Relationship Id="rId1" Type="http://schemas.openxmlformats.org/officeDocument/2006/relationships/slideLayout" Target="../slideLayouts/slideLayout2.xml"/><Relationship Id="rId4" Type="http://schemas.openxmlformats.org/officeDocument/2006/relationships/hyperlink" Target="mailto:Fwasse@lsuhsc.edu"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ckluttz@lsuhsc.edu"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mailto:jgauti@lsushc.edu" TargetMode="External"/><Relationship Id="rId4" Type="http://schemas.openxmlformats.org/officeDocument/2006/relationships/hyperlink" Target="mailto:Jarman@lsuhsc.edu"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publichealthitsupport@lsuhsc.edu" TargetMode="External"/><Relationship Id="rId2" Type="http://schemas.openxmlformats.org/officeDocument/2006/relationships/hyperlink" Target="https://solutions.lsuhsc.edu/" TargetMode="External"/><Relationship Id="rId1" Type="http://schemas.openxmlformats.org/officeDocument/2006/relationships/slideLayout" Target="../slideLayouts/slideLayout2.xml"/><Relationship Id="rId4" Type="http://schemas.openxmlformats.org/officeDocument/2006/relationships/hyperlink" Target="https://sph.lsuhsc.edu/resources/computer-support/"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mailto:phswdo@lsuhsc.edu" TargetMode="External"/><Relationship Id="rId3" Type="http://schemas.openxmlformats.org/officeDocument/2006/relationships/hyperlink" Target="mailto:sph@lsuhsc.edu" TargetMode="External"/><Relationship Id="rId7" Type="http://schemas.openxmlformats.org/officeDocument/2006/relationships/hyperlink" Target="mailto:publichealthmaintenance@lsushc.edu" TargetMode="External"/><Relationship Id="rId2" Type="http://schemas.openxmlformats.org/officeDocument/2006/relationships/hyperlink" Target="mailto:publichealthdeansanddirectors@lsuhsc.edu" TargetMode="External"/><Relationship Id="rId1" Type="http://schemas.openxmlformats.org/officeDocument/2006/relationships/slideLayout" Target="../slideLayouts/slideLayout2.xml"/><Relationship Id="rId6" Type="http://schemas.openxmlformats.org/officeDocument/2006/relationships/hyperlink" Target="mailto:publichealthitsupport@lsuhsc.edu" TargetMode="External"/><Relationship Id="rId5" Type="http://schemas.openxmlformats.org/officeDocument/2006/relationships/hyperlink" Target="mailto:publichealthbusinessmanagers@lsushc.edu" TargetMode="External"/><Relationship Id="rId4" Type="http://schemas.openxmlformats.org/officeDocument/2006/relationships/hyperlink" Target="mailto:sphconfrooms@lsuhsc.edu" TargetMode="External"/><Relationship Id="rId9" Type="http://schemas.openxmlformats.org/officeDocument/2006/relationships/hyperlink" Target="mailto:phwebmaster@lsuhsc.edu"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tel://504-941-8100/" TargetMode="External"/><Relationship Id="rId7" Type="http://schemas.openxmlformats.org/officeDocument/2006/relationships/hyperlink" Target="https://911.lsuhsc.edu/report/lsushield.aspx" TargetMode="External"/><Relationship Id="rId2" Type="http://schemas.openxmlformats.org/officeDocument/2006/relationships/hyperlink" Target="tel://504-568-8999/"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hyperlink" Target="sms://79516/" TargetMode="External"/></Relationships>
</file>

<file path=ppt/slides/_rels/slide2.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2.png"/><Relationship Id="rId7" Type="http://schemas.openxmlformats.org/officeDocument/2006/relationships/customXml" Target="../ink/ink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5.png"/><Relationship Id="rId4" Type="http://schemas.openxmlformats.org/officeDocument/2006/relationships/customXml" Target="../ink/ink1.xml"/><Relationship Id="rId9" Type="http://schemas.openxmlformats.org/officeDocument/2006/relationships/customXml" Target="../ink/ink5.xml"/></Relationships>
</file>

<file path=ppt/slides/_rels/slide20.xml.rels><?xml version="1.0" encoding="UTF-8" standalone="yes"?>
<Relationships xmlns="http://schemas.openxmlformats.org/package/2006/relationships"><Relationship Id="rId2" Type="http://schemas.openxmlformats.org/officeDocument/2006/relationships/hyperlink" Target="https://911.lsuhsc.edu/EAS/default.asp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kbriso@lsuhsc.edu"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mailto:Jfrug2@lsuhsc.ed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mcucci@lsuhsc.edu"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mcucci@lsuhsc.edu"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mailto:cmartin@lsuhsc.edu" TargetMode="External"/><Relationship Id="rId2" Type="http://schemas.openxmlformats.org/officeDocument/2006/relationships/hyperlink" Target="mailto:dbehrh@lsuhsc.edu" TargetMode="Externa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s://sph.lsuhsc.edu/people/faculty/faculty-resources/" TargetMode="External"/><Relationship Id="rId2" Type="http://schemas.openxmlformats.org/officeDocument/2006/relationships/hyperlink" Target="https://moodle.lsuhsc.edu/course/view.php?id=5541"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lsuhsc.edu/administration/academic/od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lsuhsc.edu/administration/academic/ods/" TargetMode="External"/><Relationship Id="rId5" Type="http://schemas.openxmlformats.org/officeDocument/2006/relationships/hyperlink" Target="mailto:ods@lsuhsc.edu" TargetMode="External"/><Relationship Id="rId4" Type="http://schemas.openxmlformats.org/officeDocument/2006/relationships/hyperlink" Target="https://www.lsuhsc.edu/administration/academic/ods/docs/DS%20Student%20Intake%20Form.pdf"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sph.lsuhsc.edu/resources/sph-handbook-and-catalog/" TargetMode="External"/><Relationship Id="rId7" Type="http://schemas.openxmlformats.org/officeDocument/2006/relationships/hyperlink" Target="https://sph.lsuhsc.edu/resources/student-resourc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sph.lsuhsc.edu/resources/academic-calendar/" TargetMode="External"/><Relationship Id="rId5" Type="http://schemas.openxmlformats.org/officeDocument/2006/relationships/hyperlink" Target="https://sph.lsuhsc.edu/resources/course-schedule/" TargetMode="External"/><Relationship Id="rId4" Type="http://schemas.openxmlformats.org/officeDocument/2006/relationships/hyperlink" Target="http://catalog.lsuhsc.edu/"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lsuhsc.edu/administration/academic/docs/2023%20Faculty%20Handbook%20final%204.12.23.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18/10/relationships/comments" Target="../comments/modernComment_1CA_5A79A721.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catalog.lsuhsc.edu/content.php?catoid=9&amp;navoid=1845" TargetMode="External"/></Relationships>
</file>

<file path=ppt/slides/_rels/slide41.xml.rels><?xml version="1.0" encoding="UTF-8" standalone="yes"?>
<Relationships xmlns="http://schemas.openxmlformats.org/package/2006/relationships"><Relationship Id="rId3" Type="http://schemas.microsoft.com/office/2018/10/relationships/comments" Target="../comments/modernComment_157_4B81F90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hyperlink" Target="https://www.lsuhsc.edu/ps/support/ss_job-aids.aspx" TargetMode="External"/><Relationship Id="rId7" Type="http://schemas.openxmlformats.org/officeDocument/2006/relationships/hyperlink" Target="http://www.lsuhsc.edu/ps/support/ss_job-aids.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sph.lsuhsc.edu/resources/academic-calendar/" TargetMode="External"/><Relationship Id="rId5" Type="http://schemas.openxmlformats.org/officeDocument/2006/relationships/hyperlink" Target="http://sph.lsuhsc.edu/Websites/lsupublichealth/images/pdf/academic_calendar/2015-2016_SPH_Calendar__Updated_08132015.pdf" TargetMode="External"/><Relationship Id="rId4" Type="http://schemas.openxmlformats.org/officeDocument/2006/relationships/hyperlink" Target="https://prd.pshe.lsuhsc.edu/psp/csprd/?cmd=login&amp;languageCd=ENG&amp;"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sph.lsuhsc.edu/wp-content/uploads/2016/05/LSUHSC-School-of-Public-Health-Independent-Studies-Sept2016.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ibilli@lsuhsc.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ph.lsuhsc.edu/wp-content/uploads/2016/05/Change_of_Advisor_form.pdf"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lsuhsc.edu/administration/cm/cm-56.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catalog.lsuhsc.edu/content.php?catoid=8&amp;navoid=1532"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sph.lsuhsc.edu/resources/evaluation-committe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secure.ethicspoint.com/domain/media/en/gui/40897/index.html"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costee@lsuhsc.edu" TargetMode="External"/><Relationship Id="rId2" Type="http://schemas.openxmlformats.org/officeDocument/2006/relationships/hyperlink" Target="mailto:leller@lsuhsc.edu" TargetMode="External"/><Relationship Id="rId1" Type="http://schemas.openxmlformats.org/officeDocument/2006/relationships/slideLayout" Target="../slideLayouts/slideLayout2.xml"/><Relationship Id="rId4" Type="http://schemas.openxmlformats.org/officeDocument/2006/relationships/hyperlink" Target="https://sph.lsuhsc.edu/resources/business-office-resource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lsu.edu/administration/policies/pmfiles/pm-05.pdf" TargetMode="External"/><Relationship Id="rId2" Type="http://schemas.openxmlformats.org/officeDocument/2006/relationships/hyperlink" Target="https://www.lsu.edu/administration/policies/pmfiles/pm-20.pdf" TargetMode="External"/><Relationship Id="rId1" Type="http://schemas.openxmlformats.org/officeDocument/2006/relationships/slideLayout" Target="../slideLayouts/slideLayout2.xml"/><Relationship Id="rId5" Type="http://schemas.openxmlformats.org/officeDocument/2006/relationships/hyperlink" Target="https://www.lsuhsc.edu/ps/support/docs/Employee%20Self%20Service/HRMS/Abs%20Mgmt%20Emp/Publishing%20Content/PlayerPackage/data/tpc/e12048f1-010a-4fa8-97a5-a5efe7034230/topic.html?directlaunch&amp;mode=T" TargetMode="External"/><Relationship Id="rId4" Type="http://schemas.openxmlformats.org/officeDocument/2006/relationships/hyperlink" Target="https://www.lsuhsc.edu/ps/support/selfservice.aspx"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sph.lsuhsc.edu/wp-content/uploads/2021/05/Staff-Hiring-Process-Presentation-2020.pdf" TargetMode="External"/><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ph.lsuhsc.edu/resources/business-office-resourc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6E37B132-9C54-4236-8910-3340177AD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a:extLst>
              <a:ext uri="{FF2B5EF4-FFF2-40B4-BE49-F238E27FC236}">
                <a16:creationId xmlns:a16="http://schemas.microsoft.com/office/drawing/2014/main" id="{D472C551-D440-40DF-9260-BDB9AC409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24" name="Picture 3" descr="Cloudy oil paint art">
            <a:extLst>
              <a:ext uri="{FF2B5EF4-FFF2-40B4-BE49-F238E27FC236}">
                <a16:creationId xmlns:a16="http://schemas.microsoft.com/office/drawing/2014/main" id="{1C554B65-E09C-1687-2F0F-3564B2234CDA}"/>
              </a:ext>
            </a:extLst>
          </p:cNvPr>
          <p:cNvPicPr>
            <a:picLocks noChangeAspect="1"/>
          </p:cNvPicPr>
          <p:nvPr/>
        </p:nvPicPr>
        <p:blipFill rotWithShape="1">
          <a:blip r:embed="rId2">
            <a:duotone>
              <a:schemeClr val="accent1">
                <a:shade val="45000"/>
                <a:satMod val="135000"/>
              </a:schemeClr>
              <a:prstClr val="white"/>
            </a:duotone>
            <a:alphaModFix amt="35000"/>
          </a:blip>
          <a:srcRect t="15226" r="1" b="444"/>
          <a:stretch/>
        </p:blipFill>
        <p:spPr>
          <a:xfrm>
            <a:off x="17756" y="0"/>
            <a:ext cx="12183122" cy="6857989"/>
          </a:xfrm>
          <a:prstGeom prst="rect">
            <a:avLst/>
          </a:prstGeom>
        </p:spPr>
      </p:pic>
      <p:sp>
        <p:nvSpPr>
          <p:cNvPr id="2" name="Title 1">
            <a:extLst>
              <a:ext uri="{FF2B5EF4-FFF2-40B4-BE49-F238E27FC236}">
                <a16:creationId xmlns:a16="http://schemas.microsoft.com/office/drawing/2014/main" id="{533A3FF7-48E1-38F0-2615-BFF7CF5E0EA1}"/>
              </a:ext>
            </a:extLst>
          </p:cNvPr>
          <p:cNvSpPr>
            <a:spLocks noGrp="1"/>
          </p:cNvSpPr>
          <p:nvPr>
            <p:ph type="ctrTitle"/>
          </p:nvPr>
        </p:nvSpPr>
        <p:spPr>
          <a:xfrm>
            <a:off x="960367" y="835050"/>
            <a:ext cx="6347918" cy="3670098"/>
          </a:xfrm>
        </p:spPr>
        <p:txBody>
          <a:bodyPr anchor="b">
            <a:normAutofit/>
          </a:bodyPr>
          <a:lstStyle/>
          <a:p>
            <a:r>
              <a:rPr lang="en-US" sz="6600" dirty="0"/>
              <a:t>School of Public Health</a:t>
            </a:r>
          </a:p>
        </p:txBody>
      </p:sp>
      <p:sp>
        <p:nvSpPr>
          <p:cNvPr id="3" name="Subtitle 2">
            <a:extLst>
              <a:ext uri="{FF2B5EF4-FFF2-40B4-BE49-F238E27FC236}">
                <a16:creationId xmlns:a16="http://schemas.microsoft.com/office/drawing/2014/main" id="{881D3324-673F-2065-D5AA-DF0A6C945793}"/>
              </a:ext>
            </a:extLst>
          </p:cNvPr>
          <p:cNvSpPr>
            <a:spLocks noGrp="1"/>
          </p:cNvSpPr>
          <p:nvPr>
            <p:ph type="subTitle" idx="1"/>
          </p:nvPr>
        </p:nvSpPr>
        <p:spPr>
          <a:xfrm>
            <a:off x="7106275" y="3024224"/>
            <a:ext cx="4270076" cy="1619921"/>
          </a:xfrm>
        </p:spPr>
        <p:txBody>
          <a:bodyPr anchor="ctr">
            <a:normAutofit/>
          </a:bodyPr>
          <a:lstStyle/>
          <a:p>
            <a:r>
              <a:rPr lang="en-US" sz="2800" dirty="0"/>
              <a:t>Faculty On-Boarding</a:t>
            </a:r>
          </a:p>
        </p:txBody>
      </p:sp>
      <p:cxnSp>
        <p:nvCxnSpPr>
          <p:cNvPr id="33" name="Straight Connector 3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5"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340" y="122578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37"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34855" y="1685867"/>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39"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87962" y="2175690"/>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5" name="TextBox 4">
            <a:extLst>
              <a:ext uri="{FF2B5EF4-FFF2-40B4-BE49-F238E27FC236}">
                <a16:creationId xmlns:a16="http://schemas.microsoft.com/office/drawing/2014/main" id="{0060E1E6-FA72-283D-AA30-6E8836B9CFB5}"/>
              </a:ext>
            </a:extLst>
          </p:cNvPr>
          <p:cNvSpPr txBox="1"/>
          <p:nvPr/>
        </p:nvSpPr>
        <p:spPr>
          <a:xfrm>
            <a:off x="8462315" y="5849382"/>
            <a:ext cx="3126852" cy="923330"/>
          </a:xfrm>
          <a:prstGeom prst="rect">
            <a:avLst/>
          </a:prstGeom>
          <a:noFill/>
        </p:spPr>
        <p:txBody>
          <a:bodyPr wrap="square" rtlCol="0">
            <a:spAutoFit/>
          </a:bodyPr>
          <a:lstStyle/>
          <a:p>
            <a:r>
              <a:rPr lang="en-US" dirty="0"/>
              <a:t>Amee Barattini, MBA</a:t>
            </a:r>
          </a:p>
          <a:p>
            <a:r>
              <a:rPr lang="en-US" dirty="0"/>
              <a:t>Assistant Dean for Finance and Administration</a:t>
            </a:r>
          </a:p>
        </p:txBody>
      </p:sp>
    </p:spTree>
    <p:extLst>
      <p:ext uri="{BB962C8B-B14F-4D97-AF65-F5344CB8AC3E}">
        <p14:creationId xmlns:p14="http://schemas.microsoft.com/office/powerpoint/2010/main" val="3899782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2166BF-0946-419E-A3F5-F3510C5B2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1E902070-A0E4-4756-B623-BA0AC4066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gradFill flip="none" rotWithShape="1">
            <a:gsLst>
              <a:gs pos="100000">
                <a:schemeClr val="accent4"/>
              </a:gs>
              <a:gs pos="0">
                <a:schemeClr val="accent2"/>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5" name="Picture 4" descr="Pen placed on top of a signature line">
            <a:extLst>
              <a:ext uri="{FF2B5EF4-FFF2-40B4-BE49-F238E27FC236}">
                <a16:creationId xmlns:a16="http://schemas.microsoft.com/office/drawing/2014/main" id="{6FE50892-B1BC-9538-75CA-6981D8024EAC}"/>
              </a:ext>
            </a:extLst>
          </p:cNvPr>
          <p:cNvPicPr>
            <a:picLocks noChangeAspect="1"/>
          </p:cNvPicPr>
          <p:nvPr/>
        </p:nvPicPr>
        <p:blipFill rotWithShape="1">
          <a:blip r:embed="rId2">
            <a:duotone>
              <a:schemeClr val="accent1">
                <a:shade val="45000"/>
                <a:satMod val="135000"/>
              </a:schemeClr>
              <a:prstClr val="white"/>
            </a:duotone>
            <a:alphaModFix amt="35000"/>
          </a:blip>
          <a:srcRect b="15730"/>
          <a:stretch/>
        </p:blipFill>
        <p:spPr>
          <a:xfrm>
            <a:off x="20" y="-8877"/>
            <a:ext cx="12191980" cy="6858000"/>
          </a:xfrm>
          <a:prstGeom prst="rect">
            <a:avLst/>
          </a:prstGeom>
        </p:spPr>
      </p:pic>
      <p:sp>
        <p:nvSpPr>
          <p:cNvPr id="2" name="Title 1">
            <a:extLst>
              <a:ext uri="{FF2B5EF4-FFF2-40B4-BE49-F238E27FC236}">
                <a16:creationId xmlns:a16="http://schemas.microsoft.com/office/drawing/2014/main" id="{9AEB74F6-0A89-0FDC-DBE1-A79F17159F0A}"/>
              </a:ext>
            </a:extLst>
          </p:cNvPr>
          <p:cNvSpPr>
            <a:spLocks noGrp="1"/>
          </p:cNvSpPr>
          <p:nvPr>
            <p:ph type="title"/>
          </p:nvPr>
        </p:nvSpPr>
        <p:spPr>
          <a:xfrm>
            <a:off x="838199" y="381935"/>
            <a:ext cx="10145487" cy="1000552"/>
          </a:xfrm>
        </p:spPr>
        <p:txBody>
          <a:bodyPr anchor="b">
            <a:normAutofit fontScale="90000"/>
          </a:bodyPr>
          <a:lstStyle/>
          <a:p>
            <a:pPr algn="ctr"/>
            <a:r>
              <a:rPr lang="en-US" sz="7200" dirty="0"/>
              <a:t>Purchasing Requests</a:t>
            </a:r>
          </a:p>
        </p:txBody>
      </p:sp>
      <p:cxnSp>
        <p:nvCxnSpPr>
          <p:cNvPr id="13" name="Straight Connector 1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2814"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1594"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7274"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3" name="Content Placeholder 2">
            <a:extLst>
              <a:ext uri="{FF2B5EF4-FFF2-40B4-BE49-F238E27FC236}">
                <a16:creationId xmlns:a16="http://schemas.microsoft.com/office/drawing/2014/main" id="{2C64B2C9-5E64-70BE-C5A9-7B4D92B6AE68}"/>
              </a:ext>
            </a:extLst>
          </p:cNvPr>
          <p:cNvSpPr>
            <a:spLocks noGrp="1"/>
          </p:cNvSpPr>
          <p:nvPr>
            <p:ph idx="1"/>
          </p:nvPr>
        </p:nvSpPr>
        <p:spPr>
          <a:xfrm>
            <a:off x="623622" y="1382487"/>
            <a:ext cx="10730178" cy="5103033"/>
          </a:xfrm>
        </p:spPr>
        <p:txBody>
          <a:bodyPr anchor="b">
            <a:normAutofit fontScale="92500" lnSpcReduction="10000"/>
          </a:bodyPr>
          <a:lstStyle/>
          <a:p>
            <a:endParaRPr lang="en-US" dirty="0"/>
          </a:p>
          <a:p>
            <a:r>
              <a:rPr lang="en-US" dirty="0"/>
              <a:t>Office supply requests: submit requests to the Dean’s Office Administrative Assistant, </a:t>
            </a:r>
            <a:r>
              <a:rPr lang="en-US" dirty="0">
                <a:hlinkClick r:id="rId3"/>
              </a:rPr>
              <a:t>Lezel Gaas</a:t>
            </a:r>
            <a:endParaRPr lang="en-US" dirty="0"/>
          </a:p>
          <a:p>
            <a:endParaRPr lang="en-US" dirty="0"/>
          </a:p>
          <a:p>
            <a:r>
              <a:rPr lang="en-US" dirty="0"/>
              <a:t>IT related purchases: submit requests to </a:t>
            </a:r>
            <a:r>
              <a:rPr lang="en-US" dirty="0">
                <a:hlinkClick r:id="rId4"/>
              </a:rPr>
              <a:t>IT Staff List Serv</a:t>
            </a:r>
            <a:endParaRPr lang="en-US" dirty="0"/>
          </a:p>
          <a:p>
            <a:pPr marL="0" indent="0">
              <a:buNone/>
            </a:pPr>
            <a:endParaRPr lang="en-US" dirty="0"/>
          </a:p>
          <a:p>
            <a:r>
              <a:rPr lang="en-US" dirty="0"/>
              <a:t>Other purchases: submit requests to Assistant Dean for Finance and Administration, </a:t>
            </a:r>
            <a:r>
              <a:rPr lang="en-US" dirty="0">
                <a:hlinkClick r:id="rId5"/>
              </a:rPr>
              <a:t>Amee Barattini</a:t>
            </a:r>
            <a:r>
              <a:rPr lang="en-US" dirty="0"/>
              <a:t> or to the business staff assigned to your funded projects</a:t>
            </a:r>
          </a:p>
          <a:p>
            <a:pPr marL="0" indent="0">
              <a:buNone/>
            </a:pPr>
            <a:endParaRPr lang="en-US" dirty="0"/>
          </a:p>
          <a:p>
            <a:pPr marL="0" indent="0">
              <a:buNone/>
            </a:pPr>
            <a:endParaRPr lang="en-US" dirty="0"/>
          </a:p>
          <a:p>
            <a:pPr marL="0" indent="0">
              <a:buNone/>
            </a:pPr>
            <a:r>
              <a:rPr lang="en-US" dirty="0"/>
              <a:t>Note:  Any food related purchase requires a business meal prior.</a:t>
            </a:r>
          </a:p>
          <a:p>
            <a:endParaRPr lang="en-US" sz="1700" dirty="0">
              <a:solidFill>
                <a:srgbClr val="FFFFFF"/>
              </a:solidFill>
            </a:endParaRPr>
          </a:p>
        </p:txBody>
      </p:sp>
    </p:spTree>
    <p:extLst>
      <p:ext uri="{BB962C8B-B14F-4D97-AF65-F5344CB8AC3E}">
        <p14:creationId xmlns:p14="http://schemas.microsoft.com/office/powerpoint/2010/main" val="949019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0230C5-448A-90D5-7096-FCD2AE79917A}"/>
              </a:ext>
            </a:extLst>
          </p:cNvPr>
          <p:cNvSpPr txBox="1"/>
          <p:nvPr/>
        </p:nvSpPr>
        <p:spPr>
          <a:xfrm>
            <a:off x="816429" y="566057"/>
            <a:ext cx="3135085" cy="2123658"/>
          </a:xfrm>
          <a:prstGeom prst="rect">
            <a:avLst/>
          </a:prstGeom>
          <a:solidFill>
            <a:schemeClr val="accent1">
              <a:lumMod val="40000"/>
              <a:lumOff val="60000"/>
            </a:schemeClr>
          </a:solidFill>
        </p:spPr>
        <p:txBody>
          <a:bodyPr wrap="square" rtlCol="0">
            <a:spAutoFit/>
          </a:bodyPr>
          <a:lstStyle/>
          <a:p>
            <a:pPr algn="ctr"/>
            <a:r>
              <a:rPr lang="en-US" sz="4400" b="1" dirty="0"/>
              <a:t>Grant Proposals</a:t>
            </a:r>
          </a:p>
          <a:p>
            <a:pPr algn="ctr"/>
            <a:r>
              <a:rPr lang="en-US" sz="4400" b="1" dirty="0"/>
              <a:t>Pre-Award</a:t>
            </a:r>
          </a:p>
        </p:txBody>
      </p:sp>
      <p:sp>
        <p:nvSpPr>
          <p:cNvPr id="3" name="TextBox 2">
            <a:extLst>
              <a:ext uri="{FF2B5EF4-FFF2-40B4-BE49-F238E27FC236}">
                <a16:creationId xmlns:a16="http://schemas.microsoft.com/office/drawing/2014/main" id="{81C7017E-7BA1-2867-28A5-84F835C4D65F}"/>
              </a:ext>
            </a:extLst>
          </p:cNvPr>
          <p:cNvSpPr txBox="1"/>
          <p:nvPr/>
        </p:nvSpPr>
        <p:spPr>
          <a:xfrm>
            <a:off x="4027714" y="639382"/>
            <a:ext cx="8001000" cy="3046988"/>
          </a:xfrm>
          <a:prstGeom prst="rect">
            <a:avLst/>
          </a:prstGeom>
          <a:noFill/>
        </p:spPr>
        <p:txBody>
          <a:bodyPr wrap="square" rtlCol="0">
            <a:spAutoFit/>
          </a:bodyPr>
          <a:lstStyle/>
          <a:p>
            <a:r>
              <a:rPr lang="en-US" sz="2400" dirty="0"/>
              <a:t>Before starting your grant, please consult with </a:t>
            </a:r>
            <a:r>
              <a:rPr lang="en-US" sz="2400" dirty="0">
                <a:hlinkClick r:id="rId2"/>
              </a:rPr>
              <a:t>Patricia Arteaga</a:t>
            </a:r>
            <a:r>
              <a:rPr lang="en-US" sz="2400" dirty="0"/>
              <a:t>, Research Office Coordinator (SPH Research Office). She will help you route  the proposal through central administration’s Office of Research Services (ORS) for approval by the Vice Chancellor or Academic Affairs (VCAA). She also assists with IRB approvals.</a:t>
            </a:r>
          </a:p>
          <a:p>
            <a:endParaRPr lang="en-US" sz="2400" dirty="0"/>
          </a:p>
        </p:txBody>
      </p:sp>
      <p:sp>
        <p:nvSpPr>
          <p:cNvPr id="4" name="TextBox 3">
            <a:extLst>
              <a:ext uri="{FF2B5EF4-FFF2-40B4-BE49-F238E27FC236}">
                <a16:creationId xmlns:a16="http://schemas.microsoft.com/office/drawing/2014/main" id="{8214865A-2436-91E0-2637-EBBACC5323DB}"/>
              </a:ext>
            </a:extLst>
          </p:cNvPr>
          <p:cNvSpPr txBox="1"/>
          <p:nvPr/>
        </p:nvSpPr>
        <p:spPr>
          <a:xfrm>
            <a:off x="1085320" y="4204805"/>
            <a:ext cx="10419684"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Routing is submitted via </a:t>
            </a:r>
            <a:r>
              <a:rPr lang="en-US" sz="2400" dirty="0">
                <a:hlinkClick r:id="rId3"/>
              </a:rPr>
              <a:t>Kuali</a:t>
            </a:r>
            <a:r>
              <a:rPr lang="en-US" sz="2400" dirty="0"/>
              <a:t> a minimum of 10 business days prior to the proposal due date.</a:t>
            </a:r>
          </a:p>
          <a:p>
            <a:pPr marL="342900" indent="-342900">
              <a:buFont typeface="Arial" panose="020B0604020202020204" pitchFamily="34" charset="0"/>
              <a:buChar char="•"/>
            </a:pPr>
            <a:r>
              <a:rPr lang="en-US" sz="2400" dirty="0"/>
              <a:t>Only the VCAA has the authority to approve and submit grant proposals on behalf of the University</a:t>
            </a:r>
          </a:p>
          <a:p>
            <a:endParaRPr lang="en-US" sz="2400" dirty="0"/>
          </a:p>
        </p:txBody>
      </p:sp>
    </p:spTree>
    <p:extLst>
      <p:ext uri="{BB962C8B-B14F-4D97-AF65-F5344CB8AC3E}">
        <p14:creationId xmlns:p14="http://schemas.microsoft.com/office/powerpoint/2010/main" val="2076628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0230C5-448A-90D5-7096-FCD2AE79917A}"/>
              </a:ext>
            </a:extLst>
          </p:cNvPr>
          <p:cNvSpPr txBox="1"/>
          <p:nvPr/>
        </p:nvSpPr>
        <p:spPr>
          <a:xfrm>
            <a:off x="816429" y="566057"/>
            <a:ext cx="3135085" cy="2123658"/>
          </a:xfrm>
          <a:prstGeom prst="rect">
            <a:avLst/>
          </a:prstGeom>
          <a:solidFill>
            <a:schemeClr val="accent1">
              <a:lumMod val="40000"/>
              <a:lumOff val="60000"/>
            </a:schemeClr>
          </a:solidFill>
        </p:spPr>
        <p:txBody>
          <a:bodyPr wrap="square" rtlCol="0">
            <a:spAutoFit/>
          </a:bodyPr>
          <a:lstStyle/>
          <a:p>
            <a:pPr algn="ctr"/>
            <a:r>
              <a:rPr lang="en-US" sz="4400" b="1" dirty="0"/>
              <a:t>Grants – Post Award</a:t>
            </a:r>
          </a:p>
        </p:txBody>
      </p:sp>
      <p:sp>
        <p:nvSpPr>
          <p:cNvPr id="3" name="TextBox 2">
            <a:extLst>
              <a:ext uri="{FF2B5EF4-FFF2-40B4-BE49-F238E27FC236}">
                <a16:creationId xmlns:a16="http://schemas.microsoft.com/office/drawing/2014/main" id="{81C7017E-7BA1-2867-28A5-84F835C4D65F}"/>
              </a:ext>
            </a:extLst>
          </p:cNvPr>
          <p:cNvSpPr txBox="1"/>
          <p:nvPr/>
        </p:nvSpPr>
        <p:spPr>
          <a:xfrm>
            <a:off x="4239988" y="566057"/>
            <a:ext cx="8001000" cy="1569660"/>
          </a:xfrm>
          <a:prstGeom prst="rect">
            <a:avLst/>
          </a:prstGeom>
          <a:noFill/>
        </p:spPr>
        <p:txBody>
          <a:bodyPr wrap="square" rtlCol="0">
            <a:spAutoFit/>
          </a:bodyPr>
          <a:lstStyle/>
          <a:p>
            <a:r>
              <a:rPr lang="en-US" sz="2400" dirty="0"/>
              <a:t>The fiscal staff member assigned to managing your budget will assist you with any post-award routing of budgets and documents in conjunction with </a:t>
            </a:r>
            <a:r>
              <a:rPr lang="en-US" sz="2400" dirty="0">
                <a:hlinkClick r:id="rId2"/>
              </a:rPr>
              <a:t>Patricia Arteaga</a:t>
            </a:r>
            <a:r>
              <a:rPr lang="en-US" sz="2400" dirty="0"/>
              <a:t>, Research Office Coordinator.</a:t>
            </a:r>
          </a:p>
        </p:txBody>
      </p:sp>
      <p:sp>
        <p:nvSpPr>
          <p:cNvPr id="4" name="TextBox 3">
            <a:extLst>
              <a:ext uri="{FF2B5EF4-FFF2-40B4-BE49-F238E27FC236}">
                <a16:creationId xmlns:a16="http://schemas.microsoft.com/office/drawing/2014/main" id="{8214865A-2436-91E0-2637-EBBACC5323DB}"/>
              </a:ext>
            </a:extLst>
          </p:cNvPr>
          <p:cNvSpPr txBox="1"/>
          <p:nvPr/>
        </p:nvSpPr>
        <p:spPr>
          <a:xfrm>
            <a:off x="1162811" y="3629371"/>
            <a:ext cx="10419684"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t>Routing is submitted via </a:t>
            </a:r>
            <a:r>
              <a:rPr lang="en-US" sz="2400" dirty="0">
                <a:hlinkClick r:id="rId3"/>
              </a:rPr>
              <a:t>Kuali</a:t>
            </a:r>
            <a:r>
              <a:rPr lang="en-US" sz="2400" dirty="0"/>
              <a:t> a minimum of 10 business days prior to the due date for any documents requiring routing.</a:t>
            </a:r>
          </a:p>
          <a:p>
            <a:pPr marL="342900" indent="-342900">
              <a:buFont typeface="Arial" panose="020B0604020202020204" pitchFamily="34" charset="0"/>
              <a:buChar char="•"/>
            </a:pPr>
            <a:r>
              <a:rPr lang="en-US" sz="2400" dirty="0"/>
              <a:t>Only the VCAA has the authority to approve documents on behalf of the University</a:t>
            </a:r>
          </a:p>
          <a:p>
            <a:pPr marL="342900" indent="-342900">
              <a:buFont typeface="Arial" panose="020B0604020202020204" pitchFamily="34" charset="0"/>
              <a:buChar char="•"/>
            </a:pPr>
            <a:r>
              <a:rPr lang="en-US" sz="2400" dirty="0"/>
              <a:t>Funded grants may be eligible for Research Incentive Compensation</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059385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359BEF-58E3-4A54-AB06-435D1A5014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E5CBF618-D78A-412F-9D86-1D6288E82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5" name="Picture 4" descr="Magnifying glass showing decling performance">
            <a:extLst>
              <a:ext uri="{FF2B5EF4-FFF2-40B4-BE49-F238E27FC236}">
                <a16:creationId xmlns:a16="http://schemas.microsoft.com/office/drawing/2014/main" id="{DAD7FF23-F2DD-756C-99DC-63E723FCCDF1}"/>
              </a:ext>
            </a:extLst>
          </p:cNvPr>
          <p:cNvPicPr>
            <a:picLocks noChangeAspect="1"/>
          </p:cNvPicPr>
          <p:nvPr/>
        </p:nvPicPr>
        <p:blipFill rotWithShape="1">
          <a:blip r:embed="rId2">
            <a:duotone>
              <a:schemeClr val="accent1">
                <a:shade val="45000"/>
                <a:satMod val="135000"/>
              </a:schemeClr>
              <a:prstClr val="white"/>
            </a:duotone>
            <a:alphaModFix amt="35000"/>
          </a:blip>
          <a:srcRect t="1220" b="14510"/>
          <a:stretch/>
        </p:blipFill>
        <p:spPr>
          <a:xfrm>
            <a:off x="20" y="8878"/>
            <a:ext cx="12191980" cy="6858000"/>
          </a:xfrm>
          <a:prstGeom prst="rect">
            <a:avLst/>
          </a:prstGeom>
        </p:spPr>
      </p:pic>
      <p:sp>
        <p:nvSpPr>
          <p:cNvPr id="2" name="Title 1">
            <a:extLst>
              <a:ext uri="{FF2B5EF4-FFF2-40B4-BE49-F238E27FC236}">
                <a16:creationId xmlns:a16="http://schemas.microsoft.com/office/drawing/2014/main" id="{6F4EEC1E-DE91-7999-E943-E5BFC72B370E}"/>
              </a:ext>
            </a:extLst>
          </p:cNvPr>
          <p:cNvSpPr>
            <a:spLocks noGrp="1"/>
          </p:cNvSpPr>
          <p:nvPr>
            <p:ph type="title"/>
          </p:nvPr>
        </p:nvSpPr>
        <p:spPr>
          <a:xfrm>
            <a:off x="838200" y="698643"/>
            <a:ext cx="5243394" cy="2478173"/>
          </a:xfrm>
        </p:spPr>
        <p:txBody>
          <a:bodyPr anchor="t">
            <a:normAutofit/>
          </a:bodyPr>
          <a:lstStyle/>
          <a:p>
            <a:r>
              <a:rPr lang="en-US" sz="7200" dirty="0"/>
              <a:t>Revenue Contracts</a:t>
            </a:r>
          </a:p>
        </p:txBody>
      </p:sp>
      <p:cxnSp>
        <p:nvCxnSpPr>
          <p:cNvPr id="13" name="Straight Connector 1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3" name="Content Placeholder 2">
            <a:extLst>
              <a:ext uri="{FF2B5EF4-FFF2-40B4-BE49-F238E27FC236}">
                <a16:creationId xmlns:a16="http://schemas.microsoft.com/office/drawing/2014/main" id="{ABC8296B-E12C-8D58-E373-9274DD65B0AF}"/>
              </a:ext>
            </a:extLst>
          </p:cNvPr>
          <p:cNvSpPr>
            <a:spLocks noGrp="1"/>
          </p:cNvSpPr>
          <p:nvPr>
            <p:ph idx="1"/>
          </p:nvPr>
        </p:nvSpPr>
        <p:spPr>
          <a:xfrm>
            <a:off x="5244860" y="1932317"/>
            <a:ext cx="6262778" cy="4106173"/>
          </a:xfrm>
        </p:spPr>
        <p:txBody>
          <a:bodyPr anchor="b">
            <a:noAutofit/>
          </a:bodyPr>
          <a:lstStyle/>
          <a:p>
            <a:r>
              <a:rPr lang="en-US" sz="2400" dirty="0"/>
              <a:t>Revenue contracts for non-grant related work are routed through central administration’s Contracts Office.  Only the Chancellor or the Chancellor’s designee is authorized to sign contracts.</a:t>
            </a:r>
          </a:p>
          <a:p>
            <a:pPr marL="0" indent="0">
              <a:buNone/>
            </a:pPr>
            <a:endParaRPr lang="en-US" sz="2400" dirty="0"/>
          </a:p>
          <a:p>
            <a:r>
              <a:rPr lang="en-US" sz="2400" dirty="0"/>
              <a:t>Revenue contracts may require budget negotiations before routing and faculty should keep business staff involved in the process to ensure everything is budgeted accordingly</a:t>
            </a:r>
          </a:p>
        </p:txBody>
      </p:sp>
    </p:spTree>
    <p:extLst>
      <p:ext uri="{BB962C8B-B14F-4D97-AF65-F5344CB8AC3E}">
        <p14:creationId xmlns:p14="http://schemas.microsoft.com/office/powerpoint/2010/main" val="2265680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952CC-1C7C-16C5-4C65-8B4E828DF818}"/>
              </a:ext>
            </a:extLst>
          </p:cNvPr>
          <p:cNvSpPr>
            <a:spLocks noGrp="1"/>
          </p:cNvSpPr>
          <p:nvPr>
            <p:ph type="title"/>
          </p:nvPr>
        </p:nvSpPr>
        <p:spPr/>
        <p:txBody>
          <a:bodyPr/>
          <a:lstStyle/>
          <a:p>
            <a:pPr algn="ctr"/>
            <a:r>
              <a:rPr lang="en-US" dirty="0"/>
              <a:t>Expenditure Contracts</a:t>
            </a:r>
          </a:p>
        </p:txBody>
      </p:sp>
      <p:sp>
        <p:nvSpPr>
          <p:cNvPr id="3" name="Content Placeholder 2">
            <a:extLst>
              <a:ext uri="{FF2B5EF4-FFF2-40B4-BE49-F238E27FC236}">
                <a16:creationId xmlns:a16="http://schemas.microsoft.com/office/drawing/2014/main" id="{7C5946A3-6806-63AA-2507-EA25C3D52AE5}"/>
              </a:ext>
            </a:extLst>
          </p:cNvPr>
          <p:cNvSpPr>
            <a:spLocks noGrp="1"/>
          </p:cNvSpPr>
          <p:nvPr>
            <p:ph idx="1"/>
          </p:nvPr>
        </p:nvSpPr>
        <p:spPr>
          <a:xfrm>
            <a:off x="838200" y="1613140"/>
            <a:ext cx="10515600" cy="4563823"/>
          </a:xfrm>
        </p:spPr>
        <p:txBody>
          <a:bodyPr>
            <a:normAutofit fontScale="77500" lnSpcReduction="20000"/>
          </a:bodyPr>
          <a:lstStyle/>
          <a:p>
            <a:r>
              <a:rPr lang="en-US" dirty="0"/>
              <a:t>Expenditure contracts are routed through central administration’s Contracts Office. </a:t>
            </a:r>
            <a:r>
              <a:rPr lang="en-US" sz="2800" dirty="0"/>
              <a:t>Only the Chancellor or the Chancellor’s designee is authorized to sign contracts.</a:t>
            </a:r>
          </a:p>
          <a:p>
            <a:pPr marL="0" indent="0">
              <a:buNone/>
            </a:pPr>
            <a:endParaRPr lang="en-US" sz="2800" dirty="0"/>
          </a:p>
          <a:p>
            <a:r>
              <a:rPr lang="en-US" dirty="0"/>
              <a:t>Expenditure contracts that are federal subcontracts require additional steps due to subrecipient monitoring requirements.</a:t>
            </a:r>
          </a:p>
          <a:p>
            <a:endParaRPr lang="en-US" dirty="0"/>
          </a:p>
          <a:p>
            <a:r>
              <a:rPr lang="en-US" dirty="0"/>
              <a:t>Expenditure contracts are often a lengthy process due to negotiations of scope of work, budgets, and legal language.</a:t>
            </a:r>
          </a:p>
          <a:p>
            <a:endParaRPr lang="en-US" dirty="0"/>
          </a:p>
          <a:p>
            <a:r>
              <a:rPr lang="en-US" dirty="0"/>
              <a:t>Expenditure contracts cannot be initiated without a valid, active funding source.</a:t>
            </a:r>
          </a:p>
          <a:p>
            <a:endParaRPr lang="en-US" dirty="0"/>
          </a:p>
          <a:p>
            <a:pPr marL="0" indent="0">
              <a:buNone/>
            </a:pPr>
            <a:r>
              <a:rPr lang="en-US" dirty="0"/>
              <a:t>More information on the process can be found </a:t>
            </a:r>
            <a:r>
              <a:rPr lang="en-US" dirty="0">
                <a:hlinkClick r:id="rId2"/>
              </a:rPr>
              <a:t>here</a:t>
            </a:r>
            <a:r>
              <a:rPr lang="en-US" dirty="0"/>
              <a:t>.</a:t>
            </a:r>
          </a:p>
          <a:p>
            <a:pPr marL="0" indent="0">
              <a:buNone/>
            </a:pPr>
            <a:endParaRPr lang="en-US" dirty="0"/>
          </a:p>
        </p:txBody>
      </p:sp>
    </p:spTree>
    <p:extLst>
      <p:ext uri="{BB962C8B-B14F-4D97-AF65-F5344CB8AC3E}">
        <p14:creationId xmlns:p14="http://schemas.microsoft.com/office/powerpoint/2010/main" val="1644692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78B3C-4D6C-8AD2-502D-B5019992140A}"/>
              </a:ext>
            </a:extLst>
          </p:cNvPr>
          <p:cNvSpPr>
            <a:spLocks noGrp="1"/>
          </p:cNvSpPr>
          <p:nvPr>
            <p:ph type="title"/>
          </p:nvPr>
        </p:nvSpPr>
        <p:spPr>
          <a:xfrm>
            <a:off x="838200" y="365126"/>
            <a:ext cx="10515600" cy="859826"/>
          </a:xfrm>
        </p:spPr>
        <p:txBody>
          <a:bodyPr/>
          <a:lstStyle/>
          <a:p>
            <a:pPr algn="ctr"/>
            <a:r>
              <a:rPr lang="en-US" dirty="0"/>
              <a:t>Compliance Training</a:t>
            </a:r>
          </a:p>
        </p:txBody>
      </p:sp>
      <p:sp>
        <p:nvSpPr>
          <p:cNvPr id="3" name="Content Placeholder 2">
            <a:extLst>
              <a:ext uri="{FF2B5EF4-FFF2-40B4-BE49-F238E27FC236}">
                <a16:creationId xmlns:a16="http://schemas.microsoft.com/office/drawing/2014/main" id="{825C7F4D-80A5-F512-17D6-62597450028E}"/>
              </a:ext>
            </a:extLst>
          </p:cNvPr>
          <p:cNvSpPr>
            <a:spLocks noGrp="1"/>
          </p:cNvSpPr>
          <p:nvPr>
            <p:ph idx="1"/>
          </p:nvPr>
        </p:nvSpPr>
        <p:spPr>
          <a:xfrm>
            <a:off x="838200" y="1561381"/>
            <a:ext cx="10515600" cy="4615582"/>
          </a:xfrm>
        </p:spPr>
        <p:txBody>
          <a:bodyPr>
            <a:normAutofit fontScale="85000" lnSpcReduction="20000"/>
          </a:bodyPr>
          <a:lstStyle/>
          <a:p>
            <a:r>
              <a:rPr lang="en-US" dirty="0"/>
              <a:t>New Hires are required to complete initial compliance training within 90 days of hire date</a:t>
            </a:r>
          </a:p>
          <a:p>
            <a:r>
              <a:rPr lang="en-US" dirty="0"/>
              <a:t>Existing employees are required to complete renewal and new trainings within 30 days of the date of notification</a:t>
            </a:r>
          </a:p>
          <a:p>
            <a:endParaRPr lang="en-US" dirty="0"/>
          </a:p>
          <a:p>
            <a:pPr marL="0" indent="0">
              <a:buNone/>
            </a:pPr>
            <a:r>
              <a:rPr lang="en-US" dirty="0"/>
              <a:t>Emails with the required training information will be received from Frank Wasser </a:t>
            </a:r>
            <a:r>
              <a:rPr lang="en-US" dirty="0">
                <a:hlinkClick r:id="rId2"/>
              </a:rPr>
              <a:t>noreply@bridgeapp.com</a:t>
            </a:r>
            <a:r>
              <a:rPr lang="en-US" dirty="0"/>
              <a:t> and link to: </a:t>
            </a:r>
            <a:r>
              <a:rPr lang="en-US" dirty="0">
                <a:hlinkClick r:id="rId3"/>
              </a:rPr>
              <a:t>Compliance Training - Bridge App</a:t>
            </a:r>
            <a:r>
              <a:rPr lang="en-US" dirty="0"/>
              <a:t>.</a:t>
            </a:r>
          </a:p>
          <a:p>
            <a:pPr marL="0" indent="0">
              <a:buNone/>
            </a:pPr>
            <a:endParaRPr lang="en-US" dirty="0"/>
          </a:p>
          <a:p>
            <a:pPr marL="0" indent="0">
              <a:buNone/>
            </a:pPr>
            <a:r>
              <a:rPr lang="en-US" dirty="0"/>
              <a:t>Direct contact information:</a:t>
            </a:r>
          </a:p>
          <a:p>
            <a:pPr marL="0" indent="0">
              <a:buNone/>
            </a:pPr>
            <a:r>
              <a:rPr lang="en-US" dirty="0"/>
              <a:t>Frank Wasser, JD, Compliance and Privacy Officer</a:t>
            </a:r>
          </a:p>
          <a:p>
            <a:pPr marL="0" indent="0">
              <a:buNone/>
            </a:pPr>
            <a:r>
              <a:rPr lang="en-US" dirty="0">
                <a:hlinkClick r:id="rId4"/>
              </a:rPr>
              <a:t>Fwasse@lsuhsc.edu</a:t>
            </a:r>
            <a:endParaRPr lang="en-US" dirty="0"/>
          </a:p>
          <a:p>
            <a:pPr marL="0" indent="0">
              <a:buNone/>
            </a:pPr>
            <a:r>
              <a:rPr lang="en-US" dirty="0"/>
              <a:t>504-568-4816</a:t>
            </a:r>
          </a:p>
          <a:p>
            <a:pPr marL="0" indent="0">
              <a:buNone/>
            </a:pPr>
            <a:endParaRPr lang="en-US" dirty="0"/>
          </a:p>
        </p:txBody>
      </p:sp>
    </p:spTree>
    <p:extLst>
      <p:ext uri="{BB962C8B-B14F-4D97-AF65-F5344CB8AC3E}">
        <p14:creationId xmlns:p14="http://schemas.microsoft.com/office/powerpoint/2010/main" val="2122242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gnifying glass showing decling performance">
            <a:extLst>
              <a:ext uri="{FF2B5EF4-FFF2-40B4-BE49-F238E27FC236}">
                <a16:creationId xmlns:a16="http://schemas.microsoft.com/office/drawing/2014/main" id="{DAD7FF23-F2DD-756C-99DC-63E723FCCDF1}"/>
              </a:ext>
            </a:extLst>
          </p:cNvPr>
          <p:cNvPicPr>
            <a:picLocks noChangeAspect="1"/>
          </p:cNvPicPr>
          <p:nvPr/>
        </p:nvPicPr>
        <p:blipFill rotWithShape="1">
          <a:blip r:embed="rId2">
            <a:duotone>
              <a:schemeClr val="accent1">
                <a:shade val="45000"/>
                <a:satMod val="135000"/>
              </a:schemeClr>
              <a:prstClr val="white"/>
            </a:duotone>
            <a:alphaModFix amt="35000"/>
          </a:blip>
          <a:srcRect t="1220" b="14510"/>
          <a:stretch/>
        </p:blipFill>
        <p:spPr>
          <a:xfrm>
            <a:off x="0" y="25429"/>
            <a:ext cx="12191980" cy="6858000"/>
          </a:xfrm>
          <a:prstGeom prst="rect">
            <a:avLst/>
          </a:prstGeom>
        </p:spPr>
      </p:pic>
      <p:sp>
        <p:nvSpPr>
          <p:cNvPr id="8" name="TextBox 7">
            <a:extLst>
              <a:ext uri="{FF2B5EF4-FFF2-40B4-BE49-F238E27FC236}">
                <a16:creationId xmlns:a16="http://schemas.microsoft.com/office/drawing/2014/main" id="{7BDEA626-0CBF-75E7-0F86-5C548B2883BD}"/>
              </a:ext>
            </a:extLst>
          </p:cNvPr>
          <p:cNvSpPr txBox="1"/>
          <p:nvPr/>
        </p:nvSpPr>
        <p:spPr>
          <a:xfrm>
            <a:off x="1604514" y="1224549"/>
            <a:ext cx="4132052" cy="5078313"/>
          </a:xfrm>
          <a:prstGeom prst="rect">
            <a:avLst/>
          </a:prstGeom>
          <a:noFill/>
        </p:spPr>
        <p:txBody>
          <a:bodyPr wrap="square" rtlCol="0">
            <a:spAutoFit/>
          </a:bodyPr>
          <a:lstStyle/>
          <a:p>
            <a:r>
              <a:rPr lang="en-US" b="1" dirty="0"/>
              <a:t>Dean’s Office</a:t>
            </a:r>
            <a:endParaRPr lang="en-US" dirty="0"/>
          </a:p>
          <a:p>
            <a:endParaRPr lang="en-US" b="1" dirty="0"/>
          </a:p>
          <a:p>
            <a:r>
              <a:rPr lang="en-US" dirty="0"/>
              <a:t>Carl </a:t>
            </a:r>
            <a:r>
              <a:rPr lang="en-US" dirty="0" err="1"/>
              <a:t>Kluttz</a:t>
            </a:r>
            <a:endParaRPr lang="en-US" dirty="0"/>
          </a:p>
          <a:p>
            <a:r>
              <a:rPr lang="en-US" dirty="0"/>
              <a:t>IT Analyst IV</a:t>
            </a:r>
          </a:p>
          <a:p>
            <a:r>
              <a:rPr lang="en-US" dirty="0">
                <a:hlinkClick r:id="rId3"/>
              </a:rPr>
              <a:t>ckluttz@lsuhsc.edu</a:t>
            </a:r>
            <a:endParaRPr lang="en-US" dirty="0"/>
          </a:p>
          <a:p>
            <a:r>
              <a:rPr lang="en-US" dirty="0"/>
              <a:t>504-568-5885</a:t>
            </a:r>
          </a:p>
          <a:p>
            <a:r>
              <a:rPr lang="en-US" dirty="0"/>
              <a:t>Room 335</a:t>
            </a:r>
          </a:p>
          <a:p>
            <a:endParaRPr lang="en-US" dirty="0"/>
          </a:p>
          <a:p>
            <a:r>
              <a:rPr lang="en-US" dirty="0"/>
              <a:t>Jason Armand</a:t>
            </a:r>
          </a:p>
          <a:p>
            <a:r>
              <a:rPr lang="en-US" dirty="0"/>
              <a:t>IT Analyst III</a:t>
            </a:r>
          </a:p>
          <a:p>
            <a:r>
              <a:rPr lang="en-US" dirty="0">
                <a:hlinkClick r:id="rId4"/>
              </a:rPr>
              <a:t>Jarman@lsuhsc.edu</a:t>
            </a:r>
            <a:endParaRPr lang="en-US" dirty="0"/>
          </a:p>
          <a:p>
            <a:r>
              <a:rPr lang="en-US" dirty="0"/>
              <a:t>504-568-5963</a:t>
            </a:r>
          </a:p>
          <a:p>
            <a:r>
              <a:rPr lang="en-US" dirty="0"/>
              <a:t>Room 305</a:t>
            </a:r>
          </a:p>
          <a:p>
            <a:endParaRPr lang="en-US" dirty="0"/>
          </a:p>
          <a:p>
            <a:r>
              <a:rPr lang="en-US" dirty="0"/>
              <a:t>Joseph Gautier</a:t>
            </a:r>
          </a:p>
          <a:p>
            <a:r>
              <a:rPr lang="en-US" dirty="0"/>
              <a:t>IT Analyst II</a:t>
            </a:r>
          </a:p>
          <a:p>
            <a:r>
              <a:rPr lang="en-US" dirty="0">
                <a:hlinkClick r:id="rId5"/>
              </a:rPr>
              <a:t>jgauti@lsushc.edu</a:t>
            </a:r>
            <a:endParaRPr lang="en-US" dirty="0"/>
          </a:p>
          <a:p>
            <a:r>
              <a:rPr lang="en-US" dirty="0"/>
              <a:t>504-568-5730</a:t>
            </a:r>
          </a:p>
        </p:txBody>
      </p:sp>
      <p:sp>
        <p:nvSpPr>
          <p:cNvPr id="9" name="TextBox 8">
            <a:extLst>
              <a:ext uri="{FF2B5EF4-FFF2-40B4-BE49-F238E27FC236}">
                <a16:creationId xmlns:a16="http://schemas.microsoft.com/office/drawing/2014/main" id="{0AD31BD9-D6EF-8968-03C3-A4F02445FD21}"/>
              </a:ext>
            </a:extLst>
          </p:cNvPr>
          <p:cNvSpPr txBox="1"/>
          <p:nvPr/>
        </p:nvSpPr>
        <p:spPr>
          <a:xfrm>
            <a:off x="7947806" y="2830672"/>
            <a:ext cx="3174520" cy="1754326"/>
          </a:xfrm>
          <a:prstGeom prst="rect">
            <a:avLst/>
          </a:prstGeom>
          <a:noFill/>
        </p:spPr>
        <p:txBody>
          <a:bodyPr wrap="square" rtlCol="0">
            <a:spAutoFit/>
          </a:bodyPr>
          <a:lstStyle/>
          <a:p>
            <a:r>
              <a:rPr lang="en-US" b="1" dirty="0"/>
              <a:t>Program Areas</a:t>
            </a:r>
            <a:endParaRPr lang="en-US" dirty="0"/>
          </a:p>
          <a:p>
            <a:endParaRPr lang="en-US" b="1" dirty="0"/>
          </a:p>
          <a:p>
            <a:r>
              <a:rPr lang="en-US" dirty="0"/>
              <a:t>Brent Mumphrey</a:t>
            </a:r>
          </a:p>
          <a:p>
            <a:r>
              <a:rPr lang="en-US" dirty="0"/>
              <a:t>Project Coordinator</a:t>
            </a:r>
          </a:p>
          <a:p>
            <a:r>
              <a:rPr lang="en-US" dirty="0"/>
              <a:t>Louisiana Tumor Registry</a:t>
            </a:r>
          </a:p>
          <a:p>
            <a:endParaRPr lang="en-US" dirty="0"/>
          </a:p>
        </p:txBody>
      </p:sp>
      <p:sp>
        <p:nvSpPr>
          <p:cNvPr id="6" name="Title 1">
            <a:extLst>
              <a:ext uri="{FF2B5EF4-FFF2-40B4-BE49-F238E27FC236}">
                <a16:creationId xmlns:a16="http://schemas.microsoft.com/office/drawing/2014/main" id="{36423E7C-40B2-8780-16FE-32938BF64E57}"/>
              </a:ext>
            </a:extLst>
          </p:cNvPr>
          <p:cNvSpPr>
            <a:spLocks noGrp="1"/>
          </p:cNvSpPr>
          <p:nvPr>
            <p:ph type="title"/>
          </p:nvPr>
        </p:nvSpPr>
        <p:spPr>
          <a:xfrm>
            <a:off x="838200" y="241540"/>
            <a:ext cx="10515600" cy="948905"/>
          </a:xfrm>
        </p:spPr>
        <p:txBody>
          <a:bodyPr>
            <a:noAutofit/>
          </a:bodyPr>
          <a:lstStyle/>
          <a:p>
            <a:pPr algn="ctr"/>
            <a:r>
              <a:rPr lang="en-US" sz="3200" dirty="0"/>
              <a:t>School of Public Health Finance &amp; Administration</a:t>
            </a:r>
            <a:br>
              <a:rPr lang="en-US" sz="3200" dirty="0"/>
            </a:br>
            <a:r>
              <a:rPr lang="en-US" sz="3200" dirty="0"/>
              <a:t>Information Technology Staff</a:t>
            </a:r>
          </a:p>
        </p:txBody>
      </p:sp>
    </p:spTree>
    <p:extLst>
      <p:ext uri="{BB962C8B-B14F-4D97-AF65-F5344CB8AC3E}">
        <p14:creationId xmlns:p14="http://schemas.microsoft.com/office/powerpoint/2010/main" val="1975038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0576E-DEB7-D713-6001-E24345083B31}"/>
              </a:ext>
            </a:extLst>
          </p:cNvPr>
          <p:cNvSpPr>
            <a:spLocks noGrp="1"/>
          </p:cNvSpPr>
          <p:nvPr>
            <p:ph type="title"/>
          </p:nvPr>
        </p:nvSpPr>
        <p:spPr/>
        <p:txBody>
          <a:bodyPr/>
          <a:lstStyle/>
          <a:p>
            <a:pPr algn="ctr"/>
            <a:r>
              <a:rPr lang="en-US" dirty="0"/>
              <a:t>IT Support and Resources</a:t>
            </a:r>
          </a:p>
        </p:txBody>
      </p:sp>
      <p:sp>
        <p:nvSpPr>
          <p:cNvPr id="3" name="Content Placeholder 2">
            <a:extLst>
              <a:ext uri="{FF2B5EF4-FFF2-40B4-BE49-F238E27FC236}">
                <a16:creationId xmlns:a16="http://schemas.microsoft.com/office/drawing/2014/main" id="{1CFA563C-9FF2-0CF5-AAA7-E1DD51197FFB}"/>
              </a:ext>
            </a:extLst>
          </p:cNvPr>
          <p:cNvSpPr>
            <a:spLocks noGrp="1"/>
          </p:cNvSpPr>
          <p:nvPr>
            <p:ph idx="1"/>
          </p:nvPr>
        </p:nvSpPr>
        <p:spPr/>
        <p:txBody>
          <a:bodyPr>
            <a:normAutofit/>
          </a:bodyPr>
          <a:lstStyle/>
          <a:p>
            <a:pPr marL="0" marR="0" indent="0">
              <a:spcBef>
                <a:spcPts val="0"/>
              </a:spcBef>
              <a:spcAft>
                <a:spcPts val="0"/>
              </a:spcAft>
              <a:buNone/>
            </a:pPr>
            <a:r>
              <a:rPr lang="en-US" sz="2400" dirty="0">
                <a:solidFill>
                  <a:srgbClr val="000000"/>
                </a:solidFill>
                <a:latin typeface="+mj-lt"/>
              </a:rPr>
              <a:t>Submit IT help desk tickets via: </a:t>
            </a:r>
            <a:r>
              <a:rPr lang="en-US" sz="1800" u="sng" dirty="0">
                <a:solidFill>
                  <a:srgbClr val="0563C1"/>
                </a:solidFill>
                <a:effectLst/>
                <a:latin typeface="Calibri" panose="020F0502020204030204" pitchFamily="34" charset="0"/>
                <a:ea typeface="Calibri" panose="020F0502020204030204" pitchFamily="34" charset="0"/>
                <a:hlinkClick r:id="rId2"/>
              </a:rPr>
              <a:t>https://solutions.lsuhsc.edu</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 </a:t>
            </a:r>
          </a:p>
          <a:p>
            <a:pPr marL="0" indent="0">
              <a:buNone/>
            </a:pPr>
            <a:r>
              <a:rPr lang="en-US" sz="2400" b="0" i="0" u="none" strike="noStrike" dirty="0">
                <a:solidFill>
                  <a:srgbClr val="000000"/>
                </a:solidFill>
                <a:effectLst/>
                <a:latin typeface="+mj-lt"/>
              </a:rPr>
              <a:t>Public Health IT Support</a:t>
            </a:r>
            <a:r>
              <a:rPr lang="en-US" sz="2400" dirty="0">
                <a:solidFill>
                  <a:srgbClr val="000000"/>
                </a:solidFill>
                <a:latin typeface="+mj-lt"/>
              </a:rPr>
              <a:t> email contact list serv:</a:t>
            </a:r>
            <a:r>
              <a:rPr lang="en-US" sz="2400" dirty="0">
                <a:latin typeface="+mj-lt"/>
              </a:rPr>
              <a:t> </a:t>
            </a:r>
            <a:r>
              <a:rPr lang="en-US" sz="2400" b="0" i="0" u="sng" strike="noStrike" dirty="0">
                <a:solidFill>
                  <a:srgbClr val="0563C1"/>
                </a:solidFill>
                <a:effectLst/>
                <a:latin typeface="+mj-lt"/>
                <a:hlinkClick r:id="rId3"/>
              </a:rPr>
              <a:t>publichealthitsupport@lsuhsc.edu</a:t>
            </a:r>
            <a:endParaRPr lang="en-US" sz="2400" b="0" i="0" u="sng" strike="noStrike" dirty="0">
              <a:solidFill>
                <a:srgbClr val="0563C1"/>
              </a:solidFill>
              <a:effectLst/>
              <a:latin typeface="+mj-lt"/>
            </a:endParaRPr>
          </a:p>
          <a:p>
            <a:pPr marL="0" indent="0">
              <a:buNone/>
            </a:pPr>
            <a:endParaRPr lang="en-US" sz="2400" dirty="0">
              <a:latin typeface="+mj-lt"/>
            </a:endParaRPr>
          </a:p>
          <a:p>
            <a:pPr marL="0" indent="0">
              <a:buNone/>
            </a:pPr>
            <a:r>
              <a:rPr lang="en-US" sz="2400" dirty="0">
                <a:latin typeface="+mj-lt"/>
              </a:rPr>
              <a:t>Computer support reference materials are located </a:t>
            </a:r>
            <a:r>
              <a:rPr lang="en-US" sz="2400" dirty="0">
                <a:latin typeface="+mj-lt"/>
                <a:hlinkClick r:id="rId4"/>
              </a:rPr>
              <a:t>Here</a:t>
            </a:r>
            <a:r>
              <a:rPr lang="en-US" sz="2400" dirty="0">
                <a:latin typeface="+mj-lt"/>
              </a:rPr>
              <a:t> and includes information such as how to reset a password, mapping network drives, using webmail, </a:t>
            </a:r>
            <a:r>
              <a:rPr lang="en-US" sz="2400" dirty="0" err="1">
                <a:latin typeface="+mj-lt"/>
              </a:rPr>
              <a:t>etc</a:t>
            </a:r>
            <a:r>
              <a:rPr lang="en-US" sz="2400" dirty="0">
                <a:latin typeface="+mj-lt"/>
              </a:rPr>
              <a:t>…</a:t>
            </a:r>
          </a:p>
        </p:txBody>
      </p:sp>
    </p:spTree>
    <p:extLst>
      <p:ext uri="{BB962C8B-B14F-4D97-AF65-F5344CB8AC3E}">
        <p14:creationId xmlns:p14="http://schemas.microsoft.com/office/powerpoint/2010/main" val="1857067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E5E9D495-7B54-CC17-F42B-81DEA48190A0}"/>
              </a:ext>
            </a:extLst>
          </p:cNvPr>
          <p:cNvSpPr>
            <a:spLocks noGrp="1"/>
          </p:cNvSpPr>
          <p:nvPr>
            <p:ph type="title"/>
          </p:nvPr>
        </p:nvSpPr>
        <p:spPr>
          <a:xfrm>
            <a:off x="3506755" y="365125"/>
            <a:ext cx="7161245" cy="1325563"/>
          </a:xfrm>
        </p:spPr>
        <p:txBody>
          <a:bodyPr>
            <a:normAutofit/>
          </a:bodyPr>
          <a:lstStyle/>
          <a:p>
            <a:r>
              <a:rPr lang="en-US" sz="3600"/>
              <a:t>Frequently Used SPH List Servs</a:t>
            </a:r>
          </a:p>
        </p:txBody>
      </p:sp>
      <p:sp>
        <p:nvSpPr>
          <p:cNvPr id="13"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5"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cxnSp>
        <p:nvCxnSpPr>
          <p:cNvPr id="17" name="Straight Connector 16">
            <a:extLst>
              <a:ext uri="{FF2B5EF4-FFF2-40B4-BE49-F238E27FC236}">
                <a16:creationId xmlns:a16="http://schemas.microsoft.com/office/drawing/2014/main" id="{94169334-264D-4176-8BDE-037249A61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440" y="1027906"/>
            <a:ext cx="3408787" cy="0"/>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aphicFrame>
        <p:nvGraphicFramePr>
          <p:cNvPr id="6" name="Content Placeholder 5">
            <a:extLst>
              <a:ext uri="{FF2B5EF4-FFF2-40B4-BE49-F238E27FC236}">
                <a16:creationId xmlns:a16="http://schemas.microsoft.com/office/drawing/2014/main" id="{B2B3F373-F7DA-2651-A8A1-5D7DE015E64F}"/>
              </a:ext>
            </a:extLst>
          </p:cNvPr>
          <p:cNvGraphicFramePr>
            <a:graphicFrameLocks noGrp="1"/>
          </p:cNvGraphicFramePr>
          <p:nvPr>
            <p:ph idx="1"/>
            <p:extLst>
              <p:ext uri="{D42A27DB-BD31-4B8C-83A1-F6EECF244321}">
                <p14:modId xmlns:p14="http://schemas.microsoft.com/office/powerpoint/2010/main" val="3435480344"/>
              </p:ext>
            </p:extLst>
          </p:nvPr>
        </p:nvGraphicFramePr>
        <p:xfrm>
          <a:off x="838200" y="2052433"/>
          <a:ext cx="10515601" cy="3897726"/>
        </p:xfrm>
        <a:graphic>
          <a:graphicData uri="http://schemas.openxmlformats.org/drawingml/2006/table">
            <a:tbl>
              <a:tblPr firstRow="1" bandRow="1">
                <a:tableStyleId>{5C22544A-7EE6-4342-B048-85BDC9FD1C3A}</a:tableStyleId>
              </a:tblPr>
              <a:tblGrid>
                <a:gridCol w="2254616">
                  <a:extLst>
                    <a:ext uri="{9D8B030D-6E8A-4147-A177-3AD203B41FA5}">
                      <a16:colId xmlns:a16="http://schemas.microsoft.com/office/drawing/2014/main" val="1909123464"/>
                    </a:ext>
                  </a:extLst>
                </a:gridCol>
                <a:gridCol w="3464108">
                  <a:extLst>
                    <a:ext uri="{9D8B030D-6E8A-4147-A177-3AD203B41FA5}">
                      <a16:colId xmlns:a16="http://schemas.microsoft.com/office/drawing/2014/main" val="1762072928"/>
                    </a:ext>
                  </a:extLst>
                </a:gridCol>
                <a:gridCol w="4796877">
                  <a:extLst>
                    <a:ext uri="{9D8B030D-6E8A-4147-A177-3AD203B41FA5}">
                      <a16:colId xmlns:a16="http://schemas.microsoft.com/office/drawing/2014/main" val="841009625"/>
                    </a:ext>
                  </a:extLst>
                </a:gridCol>
              </a:tblGrid>
              <a:tr h="244808">
                <a:tc>
                  <a:txBody>
                    <a:bodyPr/>
                    <a:lstStyle/>
                    <a:p>
                      <a:pPr algn="l" fontAlgn="ctr"/>
                      <a:r>
                        <a:rPr lang="en-US" sz="1300" u="none" strike="noStrike">
                          <a:effectLst/>
                        </a:rPr>
                        <a:t>Name</a:t>
                      </a:r>
                      <a:endParaRPr lang="en-US" sz="1300" b="1" i="0" u="none" strike="noStrike">
                        <a:solidFill>
                          <a:srgbClr val="000000"/>
                        </a:solidFill>
                        <a:effectLst/>
                        <a:latin typeface="Calibri" panose="020F0502020204030204" pitchFamily="34" charset="0"/>
                      </a:endParaRPr>
                    </a:p>
                  </a:txBody>
                  <a:tcPr marL="10909" marR="10909" marT="10909" marB="0" anchor="ctr"/>
                </a:tc>
                <a:tc>
                  <a:txBody>
                    <a:bodyPr/>
                    <a:lstStyle/>
                    <a:p>
                      <a:pPr algn="l" fontAlgn="ctr"/>
                      <a:r>
                        <a:rPr lang="en-US" sz="1300" u="none" strike="noStrike">
                          <a:effectLst/>
                        </a:rPr>
                        <a:t>Email</a:t>
                      </a:r>
                      <a:endParaRPr lang="en-US" sz="1300" b="1" i="0" u="none" strike="noStrike">
                        <a:solidFill>
                          <a:srgbClr val="000000"/>
                        </a:solidFill>
                        <a:effectLst/>
                        <a:latin typeface="Calibri" panose="020F0502020204030204" pitchFamily="34" charset="0"/>
                      </a:endParaRPr>
                    </a:p>
                  </a:txBody>
                  <a:tcPr marL="10909" marR="10909" marT="10909" marB="0" anchor="ctr"/>
                </a:tc>
                <a:tc>
                  <a:txBody>
                    <a:bodyPr/>
                    <a:lstStyle/>
                    <a:p>
                      <a:pPr algn="l" fontAlgn="ctr"/>
                      <a:r>
                        <a:rPr lang="en-US" sz="1300" u="none" strike="noStrike">
                          <a:effectLst/>
                        </a:rPr>
                        <a:t>Purpose</a:t>
                      </a:r>
                      <a:endParaRPr lang="en-US" sz="1300" b="1" i="0" u="none" strike="noStrike">
                        <a:solidFill>
                          <a:srgbClr val="000000"/>
                        </a:solidFill>
                        <a:effectLst/>
                        <a:latin typeface="Calibri" panose="020F0502020204030204" pitchFamily="34" charset="0"/>
                      </a:endParaRPr>
                    </a:p>
                  </a:txBody>
                  <a:tcPr marL="10909" marR="10909" marT="10909" marB="0" anchor="ctr"/>
                </a:tc>
                <a:extLst>
                  <a:ext uri="{0D108BD9-81ED-4DB2-BD59-A6C34878D82A}">
                    <a16:rowId xmlns:a16="http://schemas.microsoft.com/office/drawing/2014/main" val="2176057278"/>
                  </a:ext>
                </a:extLst>
              </a:tr>
              <a:tr h="244808">
                <a:tc>
                  <a:txBody>
                    <a:bodyPr/>
                    <a:lstStyle/>
                    <a:p>
                      <a:pPr algn="r" fontAlgn="ctr"/>
                      <a:r>
                        <a:rPr lang="en-US" sz="1300" u="none" strike="noStrike">
                          <a:effectLst/>
                        </a:rPr>
                        <a:t> </a:t>
                      </a:r>
                      <a:endParaRPr lang="en-US" sz="1300" b="0" i="0" u="none" strike="noStrike">
                        <a:solidFill>
                          <a:srgbClr val="000000"/>
                        </a:solidFill>
                        <a:effectLst/>
                        <a:latin typeface="Calibri" panose="020F0502020204030204" pitchFamily="34" charset="0"/>
                      </a:endParaRPr>
                    </a:p>
                  </a:txBody>
                  <a:tcPr marL="10909" marR="10909" marT="10909" marB="0" anchor="ctr"/>
                </a:tc>
                <a:tc>
                  <a:txBody>
                    <a:bodyPr/>
                    <a:lstStyle/>
                    <a:p>
                      <a:pPr algn="r" fontAlgn="ctr"/>
                      <a:r>
                        <a:rPr lang="en-US" sz="1300" u="none" strike="noStrike">
                          <a:effectLst/>
                        </a:rPr>
                        <a:t> </a:t>
                      </a:r>
                      <a:endParaRPr lang="en-US" sz="1300" b="0" i="0" u="none" strike="noStrike">
                        <a:solidFill>
                          <a:srgbClr val="000000"/>
                        </a:solidFill>
                        <a:effectLst/>
                        <a:latin typeface="Calibri" panose="020F0502020204030204" pitchFamily="34" charset="0"/>
                      </a:endParaRPr>
                    </a:p>
                  </a:txBody>
                  <a:tcPr marL="10909" marR="10909" marT="10909" marB="0" anchor="ctr"/>
                </a:tc>
                <a:tc>
                  <a:txBody>
                    <a:bodyPr/>
                    <a:lstStyle/>
                    <a:p>
                      <a:pPr algn="r" fontAlgn="ctr"/>
                      <a:r>
                        <a:rPr lang="en-US" sz="1300" u="none" strike="noStrike">
                          <a:effectLst/>
                        </a:rPr>
                        <a:t> </a:t>
                      </a:r>
                      <a:endParaRPr lang="en-US" sz="1300" b="0" i="0" u="none" strike="noStrike">
                        <a:solidFill>
                          <a:srgbClr val="000000"/>
                        </a:solidFill>
                        <a:effectLst/>
                        <a:latin typeface="Calibri" panose="020F0502020204030204" pitchFamily="34" charset="0"/>
                      </a:endParaRPr>
                    </a:p>
                  </a:txBody>
                  <a:tcPr marL="10909" marR="10909" marT="10909" marB="0" anchor="ctr"/>
                </a:tc>
                <a:extLst>
                  <a:ext uri="{0D108BD9-81ED-4DB2-BD59-A6C34878D82A}">
                    <a16:rowId xmlns:a16="http://schemas.microsoft.com/office/drawing/2014/main" val="2741743411"/>
                  </a:ext>
                </a:extLst>
              </a:tr>
              <a:tr h="436814">
                <a:tc>
                  <a:txBody>
                    <a:bodyPr/>
                    <a:lstStyle/>
                    <a:p>
                      <a:pPr algn="l" fontAlgn="ctr"/>
                      <a:r>
                        <a:rPr lang="en-US" sz="1300" u="none" strike="noStrike">
                          <a:effectLst/>
                        </a:rPr>
                        <a:t>Public Health Deans and Directors</a:t>
                      </a:r>
                      <a:endParaRPr lang="en-US" sz="1300" b="0" i="0" u="none" strike="noStrike">
                        <a:solidFill>
                          <a:srgbClr val="000000"/>
                        </a:solidFill>
                        <a:effectLst/>
                        <a:latin typeface="Calibri" panose="020F0502020204030204" pitchFamily="34" charset="0"/>
                      </a:endParaRPr>
                    </a:p>
                  </a:txBody>
                  <a:tcPr marL="10909" marR="10909" marT="10909" marB="0" anchor="ctr"/>
                </a:tc>
                <a:tc>
                  <a:txBody>
                    <a:bodyPr/>
                    <a:lstStyle/>
                    <a:p>
                      <a:pPr algn="l" fontAlgn="ctr"/>
                      <a:r>
                        <a:rPr lang="en-US" sz="1300" u="sng" strike="noStrike">
                          <a:effectLst/>
                          <a:hlinkClick r:id="rId2"/>
                        </a:rPr>
                        <a:t>publichealthdeansanddirectors@lsuhsc.edu</a:t>
                      </a:r>
                      <a:endParaRPr lang="en-US" sz="1300" b="0" i="0" u="sng" strike="noStrike">
                        <a:solidFill>
                          <a:srgbClr val="0563C1"/>
                        </a:solidFill>
                        <a:effectLst/>
                        <a:latin typeface="Calibri" panose="020F0502020204030204" pitchFamily="34" charset="0"/>
                      </a:endParaRPr>
                    </a:p>
                  </a:txBody>
                  <a:tcPr marL="10909" marR="10909" marT="10909" marB="0" anchor="ctr"/>
                </a:tc>
                <a:tc>
                  <a:txBody>
                    <a:bodyPr/>
                    <a:lstStyle/>
                    <a:p>
                      <a:pPr algn="r" fontAlgn="ctr"/>
                      <a:r>
                        <a:rPr lang="en-US" sz="1300" u="none" strike="noStrike">
                          <a:effectLst/>
                        </a:rPr>
                        <a:t>To send an email to the Dean, Associate/Assistant Deans, and Program Directors</a:t>
                      </a:r>
                      <a:endParaRPr lang="en-US" sz="1300" b="0" i="0" u="none" strike="noStrike">
                        <a:solidFill>
                          <a:srgbClr val="000000"/>
                        </a:solidFill>
                        <a:effectLst/>
                        <a:latin typeface="Calibri" panose="020F0502020204030204" pitchFamily="34" charset="0"/>
                      </a:endParaRPr>
                    </a:p>
                  </a:txBody>
                  <a:tcPr marL="10909" marR="10909" marT="10909" marB="0" anchor="ctr"/>
                </a:tc>
                <a:extLst>
                  <a:ext uri="{0D108BD9-81ED-4DB2-BD59-A6C34878D82A}">
                    <a16:rowId xmlns:a16="http://schemas.microsoft.com/office/drawing/2014/main" val="2557831588"/>
                  </a:ext>
                </a:extLst>
              </a:tr>
              <a:tr h="244808">
                <a:tc>
                  <a:txBody>
                    <a:bodyPr/>
                    <a:lstStyle/>
                    <a:p>
                      <a:pPr algn="l" fontAlgn="ctr"/>
                      <a:r>
                        <a:rPr lang="en-US" sz="1300" u="none" strike="noStrike">
                          <a:effectLst/>
                        </a:rPr>
                        <a:t>Public Health, School of</a:t>
                      </a:r>
                      <a:endParaRPr lang="en-US" sz="1300" b="0" i="0" u="none" strike="noStrike">
                        <a:solidFill>
                          <a:srgbClr val="000000"/>
                        </a:solidFill>
                        <a:effectLst/>
                        <a:latin typeface="Calibri" panose="020F0502020204030204" pitchFamily="34" charset="0"/>
                      </a:endParaRPr>
                    </a:p>
                  </a:txBody>
                  <a:tcPr marL="10909" marR="10909" marT="10909" marB="0" anchor="ctr"/>
                </a:tc>
                <a:tc>
                  <a:txBody>
                    <a:bodyPr/>
                    <a:lstStyle/>
                    <a:p>
                      <a:pPr algn="l" fontAlgn="ctr"/>
                      <a:r>
                        <a:rPr lang="en-US" sz="1300" u="sng" strike="noStrike">
                          <a:effectLst/>
                          <a:hlinkClick r:id="rId3"/>
                        </a:rPr>
                        <a:t>sph@lsuhsc.edu</a:t>
                      </a:r>
                      <a:endParaRPr lang="en-US" sz="1300" b="0" i="0" u="sng" strike="noStrike">
                        <a:solidFill>
                          <a:srgbClr val="0563C1"/>
                        </a:solidFill>
                        <a:effectLst/>
                        <a:latin typeface="Calibri" panose="020F0502020204030204" pitchFamily="34" charset="0"/>
                      </a:endParaRPr>
                    </a:p>
                  </a:txBody>
                  <a:tcPr marL="10909" marR="10909" marT="10909" marB="0" anchor="ctr"/>
                </a:tc>
                <a:tc>
                  <a:txBody>
                    <a:bodyPr/>
                    <a:lstStyle/>
                    <a:p>
                      <a:pPr algn="l" fontAlgn="ctr"/>
                      <a:r>
                        <a:rPr lang="en-US" sz="1300" u="none" strike="noStrike">
                          <a:effectLst/>
                        </a:rPr>
                        <a:t>Published email address for the School</a:t>
                      </a:r>
                      <a:endParaRPr lang="en-US" sz="1300" b="0" i="0" u="none" strike="noStrike">
                        <a:solidFill>
                          <a:srgbClr val="000000"/>
                        </a:solidFill>
                        <a:effectLst/>
                        <a:latin typeface="Calibri" panose="020F0502020204030204" pitchFamily="34" charset="0"/>
                      </a:endParaRPr>
                    </a:p>
                  </a:txBody>
                  <a:tcPr marL="10909" marR="10909" marT="10909" marB="0" anchor="ctr"/>
                </a:tc>
                <a:extLst>
                  <a:ext uri="{0D108BD9-81ED-4DB2-BD59-A6C34878D82A}">
                    <a16:rowId xmlns:a16="http://schemas.microsoft.com/office/drawing/2014/main" val="2784297616"/>
                  </a:ext>
                </a:extLst>
              </a:tr>
              <a:tr h="244808">
                <a:tc>
                  <a:txBody>
                    <a:bodyPr/>
                    <a:lstStyle/>
                    <a:p>
                      <a:pPr algn="r" fontAlgn="ctr"/>
                      <a:r>
                        <a:rPr lang="en-US" sz="1300" u="none" strike="noStrike">
                          <a:effectLst/>
                        </a:rPr>
                        <a:t> </a:t>
                      </a:r>
                      <a:endParaRPr lang="en-US" sz="1300" b="0" i="0" u="none" strike="noStrike">
                        <a:solidFill>
                          <a:srgbClr val="000000"/>
                        </a:solidFill>
                        <a:effectLst/>
                        <a:latin typeface="Calibri" panose="020F0502020204030204" pitchFamily="34" charset="0"/>
                      </a:endParaRPr>
                    </a:p>
                  </a:txBody>
                  <a:tcPr marL="10909" marR="10909" marT="10909" marB="0" anchor="ctr"/>
                </a:tc>
                <a:tc>
                  <a:txBody>
                    <a:bodyPr/>
                    <a:lstStyle/>
                    <a:p>
                      <a:pPr algn="r" fontAlgn="ctr"/>
                      <a:r>
                        <a:rPr lang="en-US" sz="1300" u="none" strike="noStrike">
                          <a:effectLst/>
                        </a:rPr>
                        <a:t> </a:t>
                      </a:r>
                      <a:endParaRPr lang="en-US" sz="1300" b="0" i="0" u="none" strike="noStrike">
                        <a:solidFill>
                          <a:srgbClr val="000000"/>
                        </a:solidFill>
                        <a:effectLst/>
                        <a:latin typeface="Calibri" panose="020F0502020204030204" pitchFamily="34" charset="0"/>
                      </a:endParaRPr>
                    </a:p>
                  </a:txBody>
                  <a:tcPr marL="10909" marR="10909" marT="10909" marB="0" anchor="ctr"/>
                </a:tc>
                <a:tc>
                  <a:txBody>
                    <a:bodyPr/>
                    <a:lstStyle/>
                    <a:p>
                      <a:pPr algn="r" fontAlgn="ctr"/>
                      <a:r>
                        <a:rPr lang="en-US" sz="1300" u="none" strike="noStrike">
                          <a:effectLst/>
                        </a:rPr>
                        <a:t> </a:t>
                      </a:r>
                      <a:endParaRPr lang="en-US" sz="1300" b="0" i="0" u="none" strike="noStrike">
                        <a:solidFill>
                          <a:srgbClr val="000000"/>
                        </a:solidFill>
                        <a:effectLst/>
                        <a:latin typeface="Calibri" panose="020F0502020204030204" pitchFamily="34" charset="0"/>
                      </a:endParaRPr>
                    </a:p>
                  </a:txBody>
                  <a:tcPr marL="10909" marR="10909" marT="10909" marB="0" anchor="ctr"/>
                </a:tc>
                <a:extLst>
                  <a:ext uri="{0D108BD9-81ED-4DB2-BD59-A6C34878D82A}">
                    <a16:rowId xmlns:a16="http://schemas.microsoft.com/office/drawing/2014/main" val="3893054538"/>
                  </a:ext>
                </a:extLst>
              </a:tr>
              <a:tr h="436814">
                <a:tc>
                  <a:txBody>
                    <a:bodyPr/>
                    <a:lstStyle/>
                    <a:p>
                      <a:pPr algn="l" fontAlgn="ctr"/>
                      <a:r>
                        <a:rPr lang="en-US" sz="1300" u="none" strike="noStrike" dirty="0">
                          <a:effectLst/>
                        </a:rPr>
                        <a:t>Public Health Conference Rooms and Events</a:t>
                      </a:r>
                      <a:endParaRPr lang="en-US" sz="1300" b="0" i="0" u="none" strike="noStrike" dirty="0">
                        <a:solidFill>
                          <a:srgbClr val="000000"/>
                        </a:solidFill>
                        <a:effectLst/>
                        <a:latin typeface="Calibri" panose="020F0502020204030204" pitchFamily="34" charset="0"/>
                      </a:endParaRPr>
                    </a:p>
                  </a:txBody>
                  <a:tcPr marL="10909" marR="10909" marT="10909" marB="0" anchor="ctr"/>
                </a:tc>
                <a:tc>
                  <a:txBody>
                    <a:bodyPr/>
                    <a:lstStyle/>
                    <a:p>
                      <a:pPr algn="l" fontAlgn="ctr"/>
                      <a:r>
                        <a:rPr lang="en-US" sz="1300" u="sng" strike="noStrike">
                          <a:effectLst/>
                          <a:hlinkClick r:id="rId4"/>
                        </a:rPr>
                        <a:t>sphconfrooms@lsuhsc.edu</a:t>
                      </a:r>
                      <a:endParaRPr lang="en-US" sz="1300" b="0" i="0" u="sng" strike="noStrike">
                        <a:solidFill>
                          <a:srgbClr val="0563C1"/>
                        </a:solidFill>
                        <a:effectLst/>
                        <a:latin typeface="Calibri" panose="020F0502020204030204" pitchFamily="34" charset="0"/>
                      </a:endParaRPr>
                    </a:p>
                  </a:txBody>
                  <a:tcPr marL="10909" marR="10909" marT="10909" marB="0" anchor="ctr"/>
                </a:tc>
                <a:tc>
                  <a:txBody>
                    <a:bodyPr/>
                    <a:lstStyle/>
                    <a:p>
                      <a:pPr algn="l" fontAlgn="ctr"/>
                      <a:r>
                        <a:rPr lang="en-US" sz="1300" u="none" strike="noStrike">
                          <a:effectLst/>
                        </a:rPr>
                        <a:t>To request a conference room reservation</a:t>
                      </a:r>
                      <a:endParaRPr lang="en-US" sz="1300" b="0" i="0" u="none" strike="noStrike">
                        <a:solidFill>
                          <a:srgbClr val="000000"/>
                        </a:solidFill>
                        <a:effectLst/>
                        <a:latin typeface="Calibri" panose="020F0502020204030204" pitchFamily="34" charset="0"/>
                      </a:endParaRPr>
                    </a:p>
                  </a:txBody>
                  <a:tcPr marL="10909" marR="10909" marT="10909" marB="0" anchor="ctr"/>
                </a:tc>
                <a:extLst>
                  <a:ext uri="{0D108BD9-81ED-4DB2-BD59-A6C34878D82A}">
                    <a16:rowId xmlns:a16="http://schemas.microsoft.com/office/drawing/2014/main" val="1277300014"/>
                  </a:ext>
                </a:extLst>
              </a:tr>
              <a:tr h="436814">
                <a:tc>
                  <a:txBody>
                    <a:bodyPr/>
                    <a:lstStyle/>
                    <a:p>
                      <a:pPr algn="l" fontAlgn="ctr"/>
                      <a:r>
                        <a:rPr lang="en-US" sz="1300" u="none" strike="noStrike">
                          <a:effectLst/>
                        </a:rPr>
                        <a:t>Public Health Business Managers</a:t>
                      </a:r>
                      <a:endParaRPr lang="en-US" sz="1300" b="0" i="0" u="none" strike="noStrike">
                        <a:solidFill>
                          <a:srgbClr val="000000"/>
                        </a:solidFill>
                        <a:effectLst/>
                        <a:latin typeface="Calibri" panose="020F0502020204030204" pitchFamily="34" charset="0"/>
                      </a:endParaRPr>
                    </a:p>
                  </a:txBody>
                  <a:tcPr marL="10909" marR="10909" marT="10909" marB="0" anchor="ctr"/>
                </a:tc>
                <a:tc>
                  <a:txBody>
                    <a:bodyPr/>
                    <a:lstStyle/>
                    <a:p>
                      <a:pPr algn="l" fontAlgn="ctr"/>
                      <a:r>
                        <a:rPr lang="en-US" sz="1300" u="sng" strike="noStrike">
                          <a:effectLst/>
                          <a:hlinkClick r:id="rId5"/>
                        </a:rPr>
                        <a:t>publichealthbusinessmanagers@lsushc.edu</a:t>
                      </a:r>
                      <a:endParaRPr lang="en-US" sz="1300" b="0" i="0" u="sng" strike="noStrike">
                        <a:solidFill>
                          <a:srgbClr val="0563C1"/>
                        </a:solidFill>
                        <a:effectLst/>
                        <a:latin typeface="Calibri" panose="020F0502020204030204" pitchFamily="34" charset="0"/>
                      </a:endParaRPr>
                    </a:p>
                  </a:txBody>
                  <a:tcPr marL="10909" marR="10909" marT="10909" marB="0" anchor="ctr"/>
                </a:tc>
                <a:tc>
                  <a:txBody>
                    <a:bodyPr/>
                    <a:lstStyle/>
                    <a:p>
                      <a:pPr algn="l" fontAlgn="ctr"/>
                      <a:r>
                        <a:rPr lang="en-US" sz="1300" u="none" strike="noStrike">
                          <a:effectLst/>
                        </a:rPr>
                        <a:t>To email the Assistant Dean, Business Managers, and Associate/Assistant Business Managers</a:t>
                      </a:r>
                      <a:endParaRPr lang="en-US" sz="1300" b="0" i="0" u="none" strike="noStrike">
                        <a:solidFill>
                          <a:srgbClr val="000000"/>
                        </a:solidFill>
                        <a:effectLst/>
                        <a:latin typeface="Calibri" panose="020F0502020204030204" pitchFamily="34" charset="0"/>
                      </a:endParaRPr>
                    </a:p>
                  </a:txBody>
                  <a:tcPr marL="10909" marR="10909" marT="10909" marB="0" anchor="ctr"/>
                </a:tc>
                <a:extLst>
                  <a:ext uri="{0D108BD9-81ED-4DB2-BD59-A6C34878D82A}">
                    <a16:rowId xmlns:a16="http://schemas.microsoft.com/office/drawing/2014/main" val="1220519330"/>
                  </a:ext>
                </a:extLst>
              </a:tr>
              <a:tr h="244808">
                <a:tc>
                  <a:txBody>
                    <a:bodyPr/>
                    <a:lstStyle/>
                    <a:p>
                      <a:pPr algn="l" fontAlgn="ctr"/>
                      <a:r>
                        <a:rPr lang="en-US" sz="1300" u="none" strike="noStrike">
                          <a:effectLst/>
                        </a:rPr>
                        <a:t>Public Health IT Support</a:t>
                      </a:r>
                      <a:endParaRPr lang="en-US" sz="1300" b="0" i="0" u="none" strike="noStrike">
                        <a:solidFill>
                          <a:srgbClr val="000000"/>
                        </a:solidFill>
                        <a:effectLst/>
                        <a:latin typeface="Calibri" panose="020F0502020204030204" pitchFamily="34" charset="0"/>
                      </a:endParaRPr>
                    </a:p>
                  </a:txBody>
                  <a:tcPr marL="10909" marR="10909" marT="10909" marB="0" anchor="ctr"/>
                </a:tc>
                <a:tc>
                  <a:txBody>
                    <a:bodyPr/>
                    <a:lstStyle/>
                    <a:p>
                      <a:pPr algn="l" fontAlgn="ctr"/>
                      <a:r>
                        <a:rPr lang="en-US" sz="1300" u="sng" strike="noStrike">
                          <a:effectLst/>
                          <a:hlinkClick r:id="rId6"/>
                        </a:rPr>
                        <a:t>publichealthitsupport@lsuhsc.edu</a:t>
                      </a:r>
                      <a:endParaRPr lang="en-US" sz="1300" b="0" i="0" u="sng" strike="noStrike">
                        <a:solidFill>
                          <a:srgbClr val="0563C1"/>
                        </a:solidFill>
                        <a:effectLst/>
                        <a:latin typeface="Calibri" panose="020F0502020204030204" pitchFamily="34" charset="0"/>
                      </a:endParaRPr>
                    </a:p>
                  </a:txBody>
                  <a:tcPr marL="10909" marR="10909" marT="10909" marB="0" anchor="ctr"/>
                </a:tc>
                <a:tc>
                  <a:txBody>
                    <a:bodyPr/>
                    <a:lstStyle/>
                    <a:p>
                      <a:pPr algn="l" fontAlgn="ctr"/>
                      <a:r>
                        <a:rPr lang="en-US" sz="1300" u="none" strike="noStrike">
                          <a:effectLst/>
                        </a:rPr>
                        <a:t>To send an email to IT support for any IT related needs</a:t>
                      </a:r>
                      <a:endParaRPr lang="en-US" sz="1300" b="0" i="0" u="none" strike="noStrike">
                        <a:solidFill>
                          <a:srgbClr val="000000"/>
                        </a:solidFill>
                        <a:effectLst/>
                        <a:latin typeface="Calibri" panose="020F0502020204030204" pitchFamily="34" charset="0"/>
                      </a:endParaRPr>
                    </a:p>
                  </a:txBody>
                  <a:tcPr marL="10909" marR="10909" marT="10909" marB="0" anchor="ctr"/>
                </a:tc>
                <a:extLst>
                  <a:ext uri="{0D108BD9-81ED-4DB2-BD59-A6C34878D82A}">
                    <a16:rowId xmlns:a16="http://schemas.microsoft.com/office/drawing/2014/main" val="1841650100"/>
                  </a:ext>
                </a:extLst>
              </a:tr>
              <a:tr h="244808">
                <a:tc>
                  <a:txBody>
                    <a:bodyPr/>
                    <a:lstStyle/>
                    <a:p>
                      <a:pPr algn="l" fontAlgn="ctr"/>
                      <a:r>
                        <a:rPr lang="en-US" sz="1300" u="none" strike="noStrike">
                          <a:effectLst/>
                        </a:rPr>
                        <a:t>Public Health Maintenance</a:t>
                      </a:r>
                      <a:endParaRPr lang="en-US" sz="1300" b="0" i="0" u="none" strike="noStrike">
                        <a:solidFill>
                          <a:srgbClr val="000000"/>
                        </a:solidFill>
                        <a:effectLst/>
                        <a:latin typeface="Calibri" panose="020F0502020204030204" pitchFamily="34" charset="0"/>
                      </a:endParaRPr>
                    </a:p>
                  </a:txBody>
                  <a:tcPr marL="10909" marR="10909" marT="10909" marB="0" anchor="ctr"/>
                </a:tc>
                <a:tc>
                  <a:txBody>
                    <a:bodyPr/>
                    <a:lstStyle/>
                    <a:p>
                      <a:pPr algn="l" fontAlgn="ctr"/>
                      <a:r>
                        <a:rPr lang="en-US" sz="1300" u="sng" strike="noStrike">
                          <a:effectLst/>
                          <a:hlinkClick r:id="rId7"/>
                        </a:rPr>
                        <a:t>publichealthmaintenance@lsushc.edu</a:t>
                      </a:r>
                      <a:endParaRPr lang="en-US" sz="1300" b="0" i="0" u="sng" strike="noStrike">
                        <a:solidFill>
                          <a:srgbClr val="0563C1"/>
                        </a:solidFill>
                        <a:effectLst/>
                        <a:latin typeface="Calibri" panose="020F0502020204030204" pitchFamily="34" charset="0"/>
                      </a:endParaRPr>
                    </a:p>
                  </a:txBody>
                  <a:tcPr marL="10909" marR="10909" marT="10909" marB="0" anchor="ctr"/>
                </a:tc>
                <a:tc>
                  <a:txBody>
                    <a:bodyPr/>
                    <a:lstStyle/>
                    <a:p>
                      <a:pPr algn="l" fontAlgn="ctr"/>
                      <a:r>
                        <a:rPr lang="en-US" sz="1300" u="none" strike="noStrike">
                          <a:effectLst/>
                        </a:rPr>
                        <a:t>To send an email for any maintenance related request</a:t>
                      </a:r>
                      <a:endParaRPr lang="en-US" sz="1300" b="0" i="0" u="none" strike="noStrike">
                        <a:solidFill>
                          <a:srgbClr val="000000"/>
                        </a:solidFill>
                        <a:effectLst/>
                        <a:latin typeface="Calibri" panose="020F0502020204030204" pitchFamily="34" charset="0"/>
                      </a:endParaRPr>
                    </a:p>
                  </a:txBody>
                  <a:tcPr marL="10909" marR="10909" marT="10909" marB="0" anchor="ctr"/>
                </a:tc>
                <a:extLst>
                  <a:ext uri="{0D108BD9-81ED-4DB2-BD59-A6C34878D82A}">
                    <a16:rowId xmlns:a16="http://schemas.microsoft.com/office/drawing/2014/main" val="58287029"/>
                  </a:ext>
                </a:extLst>
              </a:tr>
              <a:tr h="436814">
                <a:tc>
                  <a:txBody>
                    <a:bodyPr/>
                    <a:lstStyle/>
                    <a:p>
                      <a:pPr algn="l" fontAlgn="ctr"/>
                      <a:r>
                        <a:rPr lang="en-US" sz="1300" u="none" strike="noStrike">
                          <a:effectLst/>
                        </a:rPr>
                        <a:t>Public Health Student Workers Deans Office</a:t>
                      </a:r>
                      <a:endParaRPr lang="en-US" sz="1300" b="0" i="0" u="none" strike="noStrike">
                        <a:solidFill>
                          <a:srgbClr val="000000"/>
                        </a:solidFill>
                        <a:effectLst/>
                        <a:latin typeface="Calibri" panose="020F0502020204030204" pitchFamily="34" charset="0"/>
                      </a:endParaRPr>
                    </a:p>
                  </a:txBody>
                  <a:tcPr marL="10909" marR="10909" marT="10909" marB="0" anchor="ctr"/>
                </a:tc>
                <a:tc>
                  <a:txBody>
                    <a:bodyPr/>
                    <a:lstStyle/>
                    <a:p>
                      <a:pPr algn="l" fontAlgn="ctr"/>
                      <a:r>
                        <a:rPr lang="en-US" sz="1300" u="sng" strike="noStrike">
                          <a:effectLst/>
                          <a:hlinkClick r:id="rId8"/>
                        </a:rPr>
                        <a:t>phswdo@lsuhsc.edu</a:t>
                      </a:r>
                      <a:endParaRPr lang="en-US" sz="1300" b="0" i="0" u="sng" strike="noStrike">
                        <a:solidFill>
                          <a:srgbClr val="0563C1"/>
                        </a:solidFill>
                        <a:effectLst/>
                        <a:latin typeface="Calibri" panose="020F0502020204030204" pitchFamily="34" charset="0"/>
                      </a:endParaRPr>
                    </a:p>
                  </a:txBody>
                  <a:tcPr marL="10909" marR="10909" marT="10909" marB="0" anchor="ctr"/>
                </a:tc>
                <a:tc>
                  <a:txBody>
                    <a:bodyPr/>
                    <a:lstStyle/>
                    <a:p>
                      <a:pPr algn="l" fontAlgn="ctr"/>
                      <a:r>
                        <a:rPr lang="en-US" sz="1300" u="none" strike="noStrike">
                          <a:effectLst/>
                        </a:rPr>
                        <a:t>To send a request to the students at the front reception desk</a:t>
                      </a:r>
                      <a:endParaRPr lang="en-US" sz="1300" b="0" i="0" u="none" strike="noStrike">
                        <a:solidFill>
                          <a:srgbClr val="000000"/>
                        </a:solidFill>
                        <a:effectLst/>
                        <a:latin typeface="Calibri" panose="020F0502020204030204" pitchFamily="34" charset="0"/>
                      </a:endParaRPr>
                    </a:p>
                  </a:txBody>
                  <a:tcPr marL="10909" marR="10909" marT="10909" marB="0" anchor="ctr"/>
                </a:tc>
                <a:extLst>
                  <a:ext uri="{0D108BD9-81ED-4DB2-BD59-A6C34878D82A}">
                    <a16:rowId xmlns:a16="http://schemas.microsoft.com/office/drawing/2014/main" val="3374685581"/>
                  </a:ext>
                </a:extLst>
              </a:tr>
              <a:tr h="436814">
                <a:tc>
                  <a:txBody>
                    <a:bodyPr/>
                    <a:lstStyle/>
                    <a:p>
                      <a:pPr algn="l" fontAlgn="ctr"/>
                      <a:r>
                        <a:rPr lang="en-US" sz="1300" u="none" strike="noStrike">
                          <a:effectLst/>
                        </a:rPr>
                        <a:t>Public Health Webmaster</a:t>
                      </a:r>
                      <a:endParaRPr lang="en-US" sz="1300" b="0" i="0" u="none" strike="noStrike">
                        <a:solidFill>
                          <a:srgbClr val="000000"/>
                        </a:solidFill>
                        <a:effectLst/>
                        <a:latin typeface="Calibri" panose="020F0502020204030204" pitchFamily="34" charset="0"/>
                      </a:endParaRPr>
                    </a:p>
                  </a:txBody>
                  <a:tcPr marL="10909" marR="10909" marT="10909" marB="0" anchor="ctr"/>
                </a:tc>
                <a:tc>
                  <a:txBody>
                    <a:bodyPr/>
                    <a:lstStyle/>
                    <a:p>
                      <a:pPr algn="l" fontAlgn="ctr"/>
                      <a:r>
                        <a:rPr lang="en-US" sz="1300" u="sng" strike="noStrike">
                          <a:effectLst/>
                          <a:hlinkClick r:id="rId9"/>
                        </a:rPr>
                        <a:t>phwebmaster@lsuhsc.edu</a:t>
                      </a:r>
                      <a:endParaRPr lang="en-US" sz="1300" b="0" i="0" u="sng" strike="noStrike">
                        <a:solidFill>
                          <a:srgbClr val="0563C1"/>
                        </a:solidFill>
                        <a:effectLst/>
                        <a:latin typeface="Calibri" panose="020F0502020204030204" pitchFamily="34" charset="0"/>
                      </a:endParaRPr>
                    </a:p>
                  </a:txBody>
                  <a:tcPr marL="10909" marR="10909" marT="10909" marB="0" anchor="ctr"/>
                </a:tc>
                <a:tc>
                  <a:txBody>
                    <a:bodyPr/>
                    <a:lstStyle/>
                    <a:p>
                      <a:pPr algn="l" fontAlgn="ctr"/>
                      <a:r>
                        <a:rPr lang="en-US" sz="1300" u="none" strike="noStrike">
                          <a:effectLst/>
                        </a:rPr>
                        <a:t>To send an email to the webmaster for any website concerns or requests</a:t>
                      </a:r>
                      <a:endParaRPr lang="en-US" sz="1300" b="0" i="0" u="none" strike="noStrike">
                        <a:solidFill>
                          <a:srgbClr val="000000"/>
                        </a:solidFill>
                        <a:effectLst/>
                        <a:latin typeface="Calibri" panose="020F0502020204030204" pitchFamily="34" charset="0"/>
                      </a:endParaRPr>
                    </a:p>
                  </a:txBody>
                  <a:tcPr marL="10909" marR="10909" marT="10909" marB="0" anchor="ctr"/>
                </a:tc>
                <a:extLst>
                  <a:ext uri="{0D108BD9-81ED-4DB2-BD59-A6C34878D82A}">
                    <a16:rowId xmlns:a16="http://schemas.microsoft.com/office/drawing/2014/main" val="3512480706"/>
                  </a:ext>
                </a:extLst>
              </a:tr>
              <a:tr h="244808">
                <a:tc gridSpan="3">
                  <a:txBody>
                    <a:bodyPr/>
                    <a:lstStyle/>
                    <a:p>
                      <a:pPr algn="l" fontAlgn="ctr"/>
                      <a:r>
                        <a:rPr lang="en-US" sz="1300" u="none" strike="noStrike" dirty="0">
                          <a:effectLst/>
                        </a:rPr>
                        <a:t>Note: Program Directors will provide additional list serv information specific to an individual faculty member's department.</a:t>
                      </a:r>
                      <a:endParaRPr lang="en-US" sz="1300" b="0" i="0" u="none" strike="noStrike" dirty="0">
                        <a:solidFill>
                          <a:srgbClr val="000000"/>
                        </a:solidFill>
                        <a:effectLst/>
                        <a:latin typeface="Calibri" panose="020F0502020204030204" pitchFamily="34" charset="0"/>
                      </a:endParaRPr>
                    </a:p>
                  </a:txBody>
                  <a:tcPr marL="10909" marR="10909" marT="10909"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94530608"/>
                  </a:ext>
                </a:extLst>
              </a:tr>
            </a:tbl>
          </a:graphicData>
        </a:graphic>
      </p:graphicFrame>
    </p:spTree>
    <p:extLst>
      <p:ext uri="{BB962C8B-B14F-4D97-AF65-F5344CB8AC3E}">
        <p14:creationId xmlns:p14="http://schemas.microsoft.com/office/powerpoint/2010/main" val="519590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61D7C"/>
                </a:solidFill>
              </a:rPr>
              <a:t>Campus Police</a:t>
            </a:r>
          </a:p>
        </p:txBody>
      </p:sp>
      <p:sp>
        <p:nvSpPr>
          <p:cNvPr id="3" name="Content Placeholder 2"/>
          <p:cNvSpPr>
            <a:spLocks noGrp="1"/>
          </p:cNvSpPr>
          <p:nvPr>
            <p:ph idx="1"/>
          </p:nvPr>
        </p:nvSpPr>
        <p:spPr>
          <a:xfrm>
            <a:off x="576942" y="1337852"/>
            <a:ext cx="10515600" cy="4649614"/>
          </a:xfrm>
        </p:spPr>
        <p:txBody>
          <a:bodyPr>
            <a:normAutofit fontScale="77500" lnSpcReduction="20000"/>
          </a:bodyPr>
          <a:lstStyle/>
          <a:p>
            <a:pPr marL="0" indent="0">
              <a:lnSpc>
                <a:spcPct val="120000"/>
              </a:lnSpc>
              <a:buNone/>
            </a:pPr>
            <a:r>
              <a:rPr lang="en-US" b="1" dirty="0"/>
              <a:t>IN CASE OF AN EMERGENCY</a:t>
            </a:r>
            <a:br>
              <a:rPr lang="en-US" b="1" dirty="0"/>
            </a:br>
            <a:r>
              <a:rPr lang="en-US" b="1" dirty="0"/>
              <a:t>► </a:t>
            </a:r>
            <a:r>
              <a:rPr lang="en-US" b="1" u="sng" dirty="0">
                <a:hlinkClick r:id="rId2"/>
              </a:rPr>
              <a:t>Call 568-8999</a:t>
            </a:r>
            <a:r>
              <a:rPr lang="en-US" b="1" dirty="0"/>
              <a:t> </a:t>
            </a:r>
            <a:br>
              <a:rPr lang="en-US" b="1" dirty="0"/>
            </a:br>
            <a:r>
              <a:rPr lang="en-US" b="1" dirty="0"/>
              <a:t>     (Downtown Campus / After Hours – </a:t>
            </a:r>
          </a:p>
          <a:p>
            <a:pPr marL="0" indent="0">
              <a:lnSpc>
                <a:spcPct val="120000"/>
              </a:lnSpc>
              <a:buNone/>
            </a:pPr>
            <a:r>
              <a:rPr lang="en-US" b="1" dirty="0"/>
              <a:t>	Florida Avenue Campus)</a:t>
            </a:r>
          </a:p>
          <a:p>
            <a:pPr marL="0" indent="0">
              <a:lnSpc>
                <a:spcPct val="120000"/>
              </a:lnSpc>
              <a:spcAft>
                <a:spcPts val="1200"/>
              </a:spcAft>
              <a:buNone/>
            </a:pPr>
            <a:r>
              <a:rPr lang="en-US" b="1" dirty="0"/>
              <a:t>► </a:t>
            </a:r>
            <a:r>
              <a:rPr lang="en-US" b="1" u="sng" dirty="0">
                <a:hlinkClick r:id="rId3"/>
              </a:rPr>
              <a:t>Call 941-8100</a:t>
            </a:r>
            <a:br>
              <a:rPr lang="en-US" b="1" dirty="0"/>
            </a:br>
            <a:r>
              <a:rPr lang="en-US" b="1" dirty="0"/>
              <a:t>     (6 am to 6 pm - Florida Avenue Campus)</a:t>
            </a:r>
          </a:p>
          <a:p>
            <a:pPr marL="0" indent="0">
              <a:lnSpc>
                <a:spcPct val="120000"/>
              </a:lnSpc>
              <a:buNone/>
            </a:pPr>
            <a:r>
              <a:rPr lang="en-US" b="1" dirty="0"/>
              <a:t>TO SEND A TIP </a:t>
            </a:r>
            <a:br>
              <a:rPr lang="en-US" b="1" dirty="0"/>
            </a:br>
            <a:r>
              <a:rPr lang="en-US" b="1" dirty="0"/>
              <a:t> </a:t>
            </a:r>
            <a:r>
              <a:rPr lang="en-US" b="1" u="sng" dirty="0">
                <a:hlinkClick r:id="rId4"/>
              </a:rPr>
              <a:t>TEXT 79516</a:t>
            </a:r>
            <a:r>
              <a:rPr lang="en-US" b="1" dirty="0"/>
              <a:t> and begin your message with LSUHSC followed by a space</a:t>
            </a:r>
          </a:p>
          <a:p>
            <a:pPr lvl="1">
              <a:lnSpc>
                <a:spcPct val="120000"/>
              </a:lnSpc>
            </a:pPr>
            <a:r>
              <a:rPr lang="en-US" b="1" dirty="0"/>
              <a:t>University Police will not be notified if your text does not begin with LSUHSC followed by a space</a:t>
            </a:r>
          </a:p>
          <a:p>
            <a:pPr>
              <a:lnSpc>
                <a:spcPct val="120000"/>
              </a:lnSpc>
            </a:pPr>
            <a:r>
              <a:rPr lang="en-US" b="1" dirty="0"/>
              <a:t>You will receive a text to notify you that the text has been received by </a:t>
            </a:r>
            <a:r>
              <a:rPr lang="en-US" b="1" dirty="0" err="1"/>
              <a:t>uTip</a:t>
            </a:r>
            <a:endParaRPr lang="en-US" b="1" dirty="0"/>
          </a:p>
        </p:txBody>
      </p:sp>
      <p:pic>
        <p:nvPicPr>
          <p:cNvPr id="7170" name="Picture 2" descr="lsushiel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29205" y="82576"/>
            <a:ext cx="1996803" cy="120473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hield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01847" y="1398264"/>
            <a:ext cx="1524161" cy="29092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543870" y="1929581"/>
            <a:ext cx="1728316" cy="923330"/>
          </a:xfrm>
          <a:prstGeom prst="rect">
            <a:avLst/>
          </a:prstGeom>
          <a:noFill/>
        </p:spPr>
        <p:txBody>
          <a:bodyPr wrap="square" rtlCol="0">
            <a:spAutoFit/>
          </a:bodyPr>
          <a:lstStyle/>
          <a:p>
            <a:r>
              <a:rPr lang="en-US" dirty="0">
                <a:hlinkClick r:id="rId7"/>
              </a:rPr>
              <a:t>https://911.lsuhsc.edu/report/lsushield.aspx</a:t>
            </a:r>
            <a:endParaRPr lang="en-US" dirty="0"/>
          </a:p>
        </p:txBody>
      </p:sp>
    </p:spTree>
    <p:extLst>
      <p:ext uri="{BB962C8B-B14F-4D97-AF65-F5344CB8AC3E}">
        <p14:creationId xmlns:p14="http://schemas.microsoft.com/office/powerpoint/2010/main" val="1135863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1002" y="11430"/>
            <a:ext cx="4009995" cy="1624049"/>
          </a:xfrm>
          <a:prstGeom prst="rect">
            <a:avLst/>
          </a:prstGeom>
          <a:solidFill>
            <a:schemeClr val="bg1"/>
          </a:solidFill>
        </p:spPr>
      </p:pic>
      <p:sp>
        <p:nvSpPr>
          <p:cNvPr id="15" name="Text Box 8"/>
          <p:cNvSpPr txBox="1">
            <a:spLocks noChangeArrowheads="1"/>
          </p:cNvSpPr>
          <p:nvPr/>
        </p:nvSpPr>
        <p:spPr bwMode="auto">
          <a:xfrm>
            <a:off x="521917" y="1897380"/>
            <a:ext cx="11148165" cy="4800600"/>
          </a:xfrm>
          <a:prstGeom prst="rect">
            <a:avLst/>
          </a:prstGeom>
          <a:noFill/>
          <a:ln>
            <a:noFill/>
          </a:ln>
          <a:effectLst/>
          <a:extLst>
            <a:ext uri="{909E8E84-426E-40DD-AFC4-6F175D3DCCD1}">
              <a14:hiddenFill xmlns:a14="http://schemas.microsoft.com/office/drawing/2010/main">
                <a:solidFill>
                  <a:srgbClr val="666666"/>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461D7C"/>
                </a:solidFill>
                <a:effectLst/>
                <a:latin typeface="Garamond" pitchFamily="18" charset="0"/>
                <a:cs typeface="Arial" pitchFamily="34" charset="0"/>
              </a:rPr>
              <a:t>Mission</a:t>
            </a:r>
          </a:p>
          <a:p>
            <a:pPr marL="228600" marR="0" algn="ctr">
              <a:spcBef>
                <a:spcPts val="0"/>
              </a:spcBef>
              <a:spcAft>
                <a:spcPts val="600"/>
              </a:spcAft>
            </a:pPr>
            <a:r>
              <a:rPr lang="en-US" sz="2800" i="1" dirty="0">
                <a:effectLst/>
                <a:latin typeface="Arial" panose="020B0604020202020204" pitchFamily="34" charset="0"/>
                <a:ea typeface="Arial" panose="020B0604020202020204" pitchFamily="34" charset="0"/>
                <a:cs typeface="Times New Roman" panose="02020603050405020304" pitchFamily="18" charset="0"/>
              </a:rPr>
              <a:t>To advance</a:t>
            </a:r>
            <a:r>
              <a:rPr lang="en-US" sz="2800" i="1" dirty="0">
                <a:effectLst/>
                <a:latin typeface="Verdana" panose="020B0604030504040204" pitchFamily="34" charset="0"/>
                <a:ea typeface="SimSun" panose="02010600030101010101" pitchFamily="2" charset="-122"/>
                <a:cs typeface="Times New Roman" panose="02020603050405020304" pitchFamily="18" charset="0"/>
              </a:rPr>
              <a:t> </a:t>
            </a:r>
            <a:r>
              <a:rPr lang="en-US" sz="2800" i="1" dirty="0">
                <a:effectLst/>
                <a:latin typeface="Arial" panose="020B0604020202020204" pitchFamily="34" charset="0"/>
                <a:ea typeface="Arial" panose="020B0604020202020204" pitchFamily="34" charset="0"/>
                <a:cs typeface="Times New Roman" panose="02020603050405020304" pitchFamily="18" charset="0"/>
              </a:rPr>
              <a:t>health equity through evidenced-based education, research, and practice for populations in the context of a changing climate</a:t>
            </a:r>
            <a:r>
              <a:rPr lang="en-US" sz="2800" dirty="0">
                <a:effectLst/>
                <a:latin typeface="Arial" panose="020B0604020202020204" pitchFamily="34" charset="0"/>
                <a:ea typeface="Arial" panose="020B0604020202020204" pitchFamily="34" charset="0"/>
                <a:cs typeface="Times New Roman" panose="02020603050405020304" pitchFamily="18" charset="0"/>
              </a:rPr>
              <a:t>.</a:t>
            </a:r>
            <a:endParaRPr lang="en-US" sz="2800" dirty="0">
              <a:effectLst/>
              <a:latin typeface="Verdana" panose="020B0604030504040204" pitchFamily="34" charset="0"/>
              <a:ea typeface="SimSun"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3600" b="1" dirty="0">
                <a:solidFill>
                  <a:srgbClr val="461D7C"/>
                </a:solidFill>
                <a:latin typeface="Garamond" pitchFamily="18" charset="0"/>
                <a:cs typeface="Arial" pitchFamily="34" charset="0"/>
              </a:rPr>
              <a:t>V</a:t>
            </a:r>
            <a:r>
              <a:rPr kumimoji="0" lang="en-US" altLang="en-US" sz="3600" b="1" i="0" u="none" strike="noStrike" cap="none" normalizeH="0" baseline="0" dirty="0">
                <a:ln>
                  <a:noFill/>
                </a:ln>
                <a:solidFill>
                  <a:srgbClr val="461D7C"/>
                </a:solidFill>
                <a:effectLst/>
                <a:latin typeface="Garamond" pitchFamily="18" charset="0"/>
                <a:cs typeface="Arial" pitchFamily="34" charset="0"/>
              </a:rPr>
              <a:t>ision</a:t>
            </a:r>
          </a:p>
          <a:p>
            <a:pPr marL="228600" marR="0" algn="ctr">
              <a:spcBef>
                <a:spcPts val="0"/>
              </a:spcBef>
              <a:spcAft>
                <a:spcPts val="600"/>
              </a:spcAft>
            </a:pPr>
            <a:r>
              <a:rPr lang="en-US" sz="2800" i="1" dirty="0">
                <a:effectLst/>
                <a:latin typeface="Arial" panose="020B0604020202020204" pitchFamily="34" charset="0"/>
                <a:ea typeface="Arial" panose="020B0604020202020204" pitchFamily="34" charset="0"/>
                <a:cs typeface="Times New Roman" panose="02020603050405020304" pitchFamily="18" charset="0"/>
              </a:rPr>
              <a:t>A healthier Louisiana population with a workforce addressing the structural and emergent issues affecting public health.</a:t>
            </a:r>
            <a:endParaRPr lang="en-US" sz="2800" i="1" dirty="0">
              <a:effectLst/>
              <a:latin typeface="Verdana" panose="020B0604030504040204" pitchFamily="34" charset="0"/>
              <a:ea typeface="SimSun"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600" b="1" u="none" strike="noStrike" cap="none" normalizeH="0" baseline="0" dirty="0">
                <a:ln>
                  <a:noFill/>
                </a:ln>
                <a:solidFill>
                  <a:srgbClr val="461D7C"/>
                </a:solidFill>
                <a:effectLst/>
                <a:latin typeface="Garamond" pitchFamily="18" charset="0"/>
                <a:cs typeface="Arial" pitchFamily="34" charset="0"/>
              </a:rPr>
              <a:t>Values</a:t>
            </a:r>
            <a:r>
              <a:rPr kumimoji="0" lang="en-US" altLang="en-US" sz="3600" b="1" i="1" u="none" strike="noStrike" cap="none" normalizeH="0" baseline="0" dirty="0">
                <a:ln>
                  <a:noFill/>
                </a:ln>
                <a:solidFill>
                  <a:srgbClr val="461D7C"/>
                </a:solidFill>
                <a:effectLst/>
                <a:latin typeface="Garamond" pitchFamily="18" charset="0"/>
                <a:cs typeface="Arial" pitchFamily="34" charset="0"/>
              </a:rPr>
              <a:t>  </a:t>
            </a:r>
          </a:p>
          <a:p>
            <a:pPr marL="228600" marR="0" algn="ctr">
              <a:spcBef>
                <a:spcPts val="0"/>
              </a:spcBef>
              <a:spcAft>
                <a:spcPts val="600"/>
              </a:spcAft>
            </a:pPr>
            <a:r>
              <a:rPr lang="en-US" sz="2800" i="1" dirty="0">
                <a:effectLst/>
                <a:latin typeface="Arial" panose="020B0604020202020204" pitchFamily="34" charset="0"/>
                <a:ea typeface="Arial" panose="020B0604020202020204" pitchFamily="34" charset="0"/>
                <a:cs typeface="Times New Roman" panose="02020603050405020304" pitchFamily="18" charset="0"/>
              </a:rPr>
              <a:t>Collaborative</a:t>
            </a:r>
            <a:r>
              <a:rPr lang="en-US" sz="2800" i="1" dirty="0">
                <a:latin typeface="Arial" panose="020B0604020202020204" pitchFamily="34" charset="0"/>
                <a:ea typeface="Arial" panose="020B0604020202020204" pitchFamily="34" charset="0"/>
                <a:cs typeface="Times New Roman" panose="02020603050405020304" pitchFamily="18" charset="0"/>
              </a:rPr>
              <a:t> </a:t>
            </a:r>
            <a:r>
              <a:rPr lang="en-US" sz="2800" i="1" dirty="0">
                <a:effectLst/>
                <a:latin typeface="Arial" panose="020B0604020202020204" pitchFamily="34" charset="0"/>
                <a:ea typeface="Arial" panose="020B0604020202020204" pitchFamily="34" charset="0"/>
                <a:cs typeface="Times New Roman" panose="02020603050405020304" pitchFamily="18" charset="0"/>
              </a:rPr>
              <a:t>Creative</a:t>
            </a:r>
            <a:r>
              <a:rPr lang="en-US" sz="2800" dirty="0">
                <a:effectLst/>
                <a:latin typeface="Arial" panose="020B0604020202020204" pitchFamily="34" charset="0"/>
                <a:ea typeface="Arial" panose="020B0604020202020204" pitchFamily="34" charset="0"/>
                <a:cs typeface="Times New Roman" panose="02020603050405020304" pitchFamily="18" charset="0"/>
              </a:rPr>
              <a:t> </a:t>
            </a:r>
            <a:r>
              <a:rPr lang="en-US" sz="2800" i="1" dirty="0">
                <a:effectLst/>
                <a:latin typeface="Arial" panose="020B0604020202020204" pitchFamily="34" charset="0"/>
                <a:ea typeface="Arial" panose="020B0604020202020204" pitchFamily="34" charset="0"/>
                <a:cs typeface="Times New Roman" panose="02020603050405020304" pitchFamily="18" charset="0"/>
              </a:rPr>
              <a:t>Culturally Adept</a:t>
            </a:r>
            <a:r>
              <a:rPr lang="en-US" sz="2800" dirty="0">
                <a:effectLst/>
                <a:latin typeface="Arial" panose="020B0604020202020204" pitchFamily="34" charset="0"/>
                <a:ea typeface="Arial" panose="020B0604020202020204" pitchFamily="34" charset="0"/>
                <a:cs typeface="Times New Roman" panose="02020603050405020304" pitchFamily="18" charset="0"/>
              </a:rPr>
              <a:t> </a:t>
            </a:r>
            <a:r>
              <a:rPr lang="en-US" sz="2800" i="1" dirty="0">
                <a:effectLst/>
                <a:latin typeface="Arial" panose="020B0604020202020204" pitchFamily="34" charset="0"/>
                <a:ea typeface="Arial" panose="020B0604020202020204" pitchFamily="34" charset="0"/>
                <a:cs typeface="Times New Roman" panose="02020603050405020304" pitchFamily="18" charset="0"/>
              </a:rPr>
              <a:t>Globally Engaged</a:t>
            </a:r>
          </a:p>
          <a:p>
            <a:pPr marL="228600" marR="0" algn="ctr">
              <a:spcBef>
                <a:spcPts val="0"/>
              </a:spcBef>
              <a:spcAft>
                <a:spcPts val="600"/>
              </a:spcAft>
            </a:pPr>
            <a:r>
              <a:rPr lang="en-US" sz="2800" dirty="0">
                <a:effectLst/>
                <a:latin typeface="Arial" panose="020B0604020202020204" pitchFamily="34" charset="0"/>
                <a:ea typeface="Arial" panose="020B0604020202020204" pitchFamily="34" charset="0"/>
                <a:cs typeface="Times New Roman" panose="02020603050405020304" pitchFamily="18" charset="0"/>
              </a:rPr>
              <a:t> </a:t>
            </a:r>
            <a:r>
              <a:rPr lang="en-US" sz="2800" i="1" dirty="0">
                <a:effectLst/>
                <a:latin typeface="Arial" panose="020B0604020202020204" pitchFamily="34" charset="0"/>
                <a:ea typeface="Arial" panose="020B0604020202020204" pitchFamily="34" charset="0"/>
                <a:cs typeface="Times New Roman" panose="02020603050405020304" pitchFamily="18" charset="0"/>
              </a:rPr>
              <a:t>Innovative</a:t>
            </a:r>
            <a:r>
              <a:rPr lang="en-US" sz="2800" dirty="0">
                <a:effectLst/>
                <a:latin typeface="Arial" panose="020B0604020202020204" pitchFamily="34" charset="0"/>
                <a:ea typeface="Arial" panose="020B0604020202020204" pitchFamily="34" charset="0"/>
                <a:cs typeface="Times New Roman" panose="02020603050405020304" pitchFamily="18" charset="0"/>
              </a:rPr>
              <a:t> </a:t>
            </a:r>
            <a:r>
              <a:rPr lang="en-US" sz="2800" i="1" dirty="0">
                <a:effectLst/>
                <a:latin typeface="Arial" panose="020B0604020202020204" pitchFamily="34" charset="0"/>
                <a:ea typeface="Arial" panose="020B0604020202020204" pitchFamily="34" charset="0"/>
                <a:cs typeface="Times New Roman" panose="02020603050405020304" pitchFamily="18" charset="0"/>
              </a:rPr>
              <a:t>Transformative</a:t>
            </a:r>
            <a:endParaRPr kumimoji="0" lang="en-US" altLang="en-US" sz="2800" b="0" i="0" u="none" strike="noStrike" cap="none" normalizeH="0" baseline="0" dirty="0">
              <a:ln>
                <a:noFill/>
              </a:ln>
              <a:solidFill>
                <a:schemeClr val="tx1"/>
              </a:solidFill>
              <a:effectLst/>
              <a:latin typeface="Arial" pitchFamily="34" charset="0"/>
              <a:cs typeface="Arial" pitchFamily="34" charset="0"/>
            </a:endParaRPr>
          </a:p>
        </p:txBody>
      </p:sp>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94A52294-6880-6468-87E8-8B164A184412}"/>
                  </a:ext>
                </a:extLst>
              </p14:cNvPr>
              <p14:cNvContentPartPr/>
              <p14:nvPr/>
            </p14:nvContentPartPr>
            <p14:xfrm>
              <a:off x="3832662" y="6095789"/>
              <a:ext cx="360" cy="360"/>
            </p14:xfrm>
          </p:contentPart>
        </mc:Choice>
        <mc:Fallback xmlns="">
          <p:pic>
            <p:nvPicPr>
              <p:cNvPr id="18" name="Ink 17">
                <a:extLst>
                  <a:ext uri="{FF2B5EF4-FFF2-40B4-BE49-F238E27FC236}">
                    <a16:creationId xmlns:a16="http://schemas.microsoft.com/office/drawing/2014/main" id="{94A52294-6880-6468-87E8-8B164A184412}"/>
                  </a:ext>
                </a:extLst>
              </p:cNvPr>
              <p:cNvPicPr/>
              <p:nvPr/>
            </p:nvPicPr>
            <p:blipFill>
              <a:blip r:embed="rId5"/>
              <a:stretch>
                <a:fillRect/>
              </a:stretch>
            </p:blipFill>
            <p:spPr>
              <a:xfrm>
                <a:off x="3814662" y="607814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 name="Ink 19">
                <a:extLst>
                  <a:ext uri="{FF2B5EF4-FFF2-40B4-BE49-F238E27FC236}">
                    <a16:creationId xmlns:a16="http://schemas.microsoft.com/office/drawing/2014/main" id="{1B17CD5D-96F6-106A-CD4F-AA91D1AA4B5B}"/>
                  </a:ext>
                </a:extLst>
              </p14:cNvPr>
              <p14:cNvContentPartPr/>
              <p14:nvPr/>
            </p14:nvContentPartPr>
            <p14:xfrm>
              <a:off x="5273742" y="6095789"/>
              <a:ext cx="360" cy="360"/>
            </p14:xfrm>
          </p:contentPart>
        </mc:Choice>
        <mc:Fallback xmlns="">
          <p:pic>
            <p:nvPicPr>
              <p:cNvPr id="20" name="Ink 19">
                <a:extLst>
                  <a:ext uri="{FF2B5EF4-FFF2-40B4-BE49-F238E27FC236}">
                    <a16:creationId xmlns:a16="http://schemas.microsoft.com/office/drawing/2014/main" id="{1B17CD5D-96F6-106A-CD4F-AA91D1AA4B5B}"/>
                  </a:ext>
                </a:extLst>
              </p:cNvPr>
              <p:cNvPicPr/>
              <p:nvPr/>
            </p:nvPicPr>
            <p:blipFill>
              <a:blip r:embed="rId5"/>
              <a:stretch>
                <a:fillRect/>
              </a:stretch>
            </p:blipFill>
            <p:spPr>
              <a:xfrm>
                <a:off x="5255742" y="607814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Ink 20">
                <a:extLst>
                  <a:ext uri="{FF2B5EF4-FFF2-40B4-BE49-F238E27FC236}">
                    <a16:creationId xmlns:a16="http://schemas.microsoft.com/office/drawing/2014/main" id="{03D013DB-5367-44B1-27B8-22EA2C5BCB66}"/>
                  </a:ext>
                </a:extLst>
              </p14:cNvPr>
              <p14:cNvContentPartPr/>
              <p14:nvPr/>
            </p14:nvContentPartPr>
            <p14:xfrm>
              <a:off x="7869342" y="6105149"/>
              <a:ext cx="360" cy="360"/>
            </p14:xfrm>
          </p:contentPart>
        </mc:Choice>
        <mc:Fallback xmlns="">
          <p:pic>
            <p:nvPicPr>
              <p:cNvPr id="21" name="Ink 20">
                <a:extLst>
                  <a:ext uri="{FF2B5EF4-FFF2-40B4-BE49-F238E27FC236}">
                    <a16:creationId xmlns:a16="http://schemas.microsoft.com/office/drawing/2014/main" id="{03D013DB-5367-44B1-27B8-22EA2C5BCB66}"/>
                  </a:ext>
                </a:extLst>
              </p:cNvPr>
              <p:cNvPicPr/>
              <p:nvPr/>
            </p:nvPicPr>
            <p:blipFill>
              <a:blip r:embed="rId5"/>
              <a:stretch>
                <a:fillRect/>
              </a:stretch>
            </p:blipFill>
            <p:spPr>
              <a:xfrm>
                <a:off x="7851702" y="608750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Ink 21">
                <a:extLst>
                  <a:ext uri="{FF2B5EF4-FFF2-40B4-BE49-F238E27FC236}">
                    <a16:creationId xmlns:a16="http://schemas.microsoft.com/office/drawing/2014/main" id="{7C42B87D-BE70-8DB3-FFC0-108298B9C402}"/>
                  </a:ext>
                </a:extLst>
              </p14:cNvPr>
              <p14:cNvContentPartPr/>
              <p14:nvPr/>
            </p14:nvContentPartPr>
            <p14:xfrm>
              <a:off x="10797222" y="6105149"/>
              <a:ext cx="360" cy="360"/>
            </p14:xfrm>
          </p:contentPart>
        </mc:Choice>
        <mc:Fallback xmlns="">
          <p:pic>
            <p:nvPicPr>
              <p:cNvPr id="22" name="Ink 21">
                <a:extLst>
                  <a:ext uri="{FF2B5EF4-FFF2-40B4-BE49-F238E27FC236}">
                    <a16:creationId xmlns:a16="http://schemas.microsoft.com/office/drawing/2014/main" id="{7C42B87D-BE70-8DB3-FFC0-108298B9C402}"/>
                  </a:ext>
                </a:extLst>
              </p:cNvPr>
              <p:cNvPicPr/>
              <p:nvPr/>
            </p:nvPicPr>
            <p:blipFill>
              <a:blip r:embed="rId5"/>
              <a:stretch>
                <a:fillRect/>
              </a:stretch>
            </p:blipFill>
            <p:spPr>
              <a:xfrm>
                <a:off x="10779222" y="6087509"/>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Ink 22">
                <a:extLst>
                  <a:ext uri="{FF2B5EF4-FFF2-40B4-BE49-F238E27FC236}">
                    <a16:creationId xmlns:a16="http://schemas.microsoft.com/office/drawing/2014/main" id="{D6E67161-0014-9978-BD2D-95B76CAED78C}"/>
                  </a:ext>
                </a:extLst>
              </p14:cNvPr>
              <p14:cNvContentPartPr/>
              <p14:nvPr/>
            </p14:nvContentPartPr>
            <p14:xfrm>
              <a:off x="5920302" y="6594389"/>
              <a:ext cx="360" cy="360"/>
            </p14:xfrm>
          </p:contentPart>
        </mc:Choice>
        <mc:Fallback xmlns="">
          <p:pic>
            <p:nvPicPr>
              <p:cNvPr id="23" name="Ink 22">
                <a:extLst>
                  <a:ext uri="{FF2B5EF4-FFF2-40B4-BE49-F238E27FC236}">
                    <a16:creationId xmlns:a16="http://schemas.microsoft.com/office/drawing/2014/main" id="{D6E67161-0014-9978-BD2D-95B76CAED78C}"/>
                  </a:ext>
                </a:extLst>
              </p:cNvPr>
              <p:cNvPicPr/>
              <p:nvPr/>
            </p:nvPicPr>
            <p:blipFill>
              <a:blip r:embed="rId5"/>
              <a:stretch>
                <a:fillRect/>
              </a:stretch>
            </p:blipFill>
            <p:spPr>
              <a:xfrm>
                <a:off x="5902662" y="6576389"/>
                <a:ext cx="36000" cy="36000"/>
              </a:xfrm>
              <a:prstGeom prst="rect">
                <a:avLst/>
              </a:prstGeom>
            </p:spPr>
          </p:pic>
        </mc:Fallback>
      </mc:AlternateContent>
    </p:spTree>
    <p:extLst>
      <p:ext uri="{BB962C8B-B14F-4D97-AF65-F5344CB8AC3E}">
        <p14:creationId xmlns:p14="http://schemas.microsoft.com/office/powerpoint/2010/main" val="2968805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61D7C"/>
                </a:solidFill>
              </a:rPr>
              <a:t>Emergency Alerts</a:t>
            </a:r>
          </a:p>
        </p:txBody>
      </p:sp>
      <p:sp>
        <p:nvSpPr>
          <p:cNvPr id="3" name="Content Placeholder 2"/>
          <p:cNvSpPr>
            <a:spLocks noGrp="1"/>
          </p:cNvSpPr>
          <p:nvPr>
            <p:ph idx="1"/>
          </p:nvPr>
        </p:nvSpPr>
        <p:spPr/>
        <p:txBody>
          <a:bodyPr>
            <a:normAutofit fontScale="92500" lnSpcReduction="10000"/>
          </a:bodyPr>
          <a:lstStyle/>
          <a:p>
            <a:r>
              <a:rPr lang="en-US" dirty="0"/>
              <a:t>In the event of an emergency situation, LSU Health Sciences Center—New Orleans administration has the capability to transmit pertinent information through the mediums of websites, phone trees, e-mail, text messaging, and digital signage to the entire spectrum of students, faculty and staff.</a:t>
            </a:r>
          </a:p>
          <a:p>
            <a:pPr marL="0" indent="0">
              <a:lnSpc>
                <a:spcPct val="110000"/>
              </a:lnSpc>
              <a:buNone/>
            </a:pPr>
            <a:r>
              <a:rPr lang="en-US" sz="3800" b="1" dirty="0">
                <a:solidFill>
                  <a:srgbClr val="461D7C"/>
                </a:solidFill>
              </a:rPr>
              <a:t>Alert Signup!  </a:t>
            </a:r>
          </a:p>
          <a:p>
            <a:pPr lvl="1">
              <a:lnSpc>
                <a:spcPct val="110000"/>
              </a:lnSpc>
            </a:pPr>
            <a:r>
              <a:rPr lang="en-US" dirty="0">
                <a:hlinkClick r:id="rId2"/>
              </a:rPr>
              <a:t>https://911.lsuhsc.edu/EAS/default.aspx</a:t>
            </a:r>
            <a:r>
              <a:rPr lang="en-US" dirty="0"/>
              <a:t>  </a:t>
            </a:r>
          </a:p>
          <a:p>
            <a:pPr lvl="1">
              <a:lnSpc>
                <a:spcPct val="110000"/>
              </a:lnSpc>
            </a:pPr>
            <a:r>
              <a:rPr lang="en-US" dirty="0"/>
              <a:t>Once your cell phone number is registered, you will receive potential alert notifications related to dangerous or threatening situations or conditions (occurring or anticipated) in facilities owned by LSUHSC-NO on the downtown and Dental School academic campuses.</a:t>
            </a:r>
            <a:endParaRPr lang="en-US" b="1" dirty="0"/>
          </a:p>
          <a:p>
            <a:endParaRPr lang="en-US" dirty="0"/>
          </a:p>
        </p:txBody>
      </p:sp>
    </p:spTree>
    <p:extLst>
      <p:ext uri="{BB962C8B-B14F-4D97-AF65-F5344CB8AC3E}">
        <p14:creationId xmlns:p14="http://schemas.microsoft.com/office/powerpoint/2010/main" val="1307239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gnifying glass showing decling performance">
            <a:extLst>
              <a:ext uri="{FF2B5EF4-FFF2-40B4-BE49-F238E27FC236}">
                <a16:creationId xmlns:a16="http://schemas.microsoft.com/office/drawing/2014/main" id="{DAD7FF23-F2DD-756C-99DC-63E723FCCDF1}"/>
              </a:ext>
            </a:extLst>
          </p:cNvPr>
          <p:cNvPicPr>
            <a:picLocks noChangeAspect="1"/>
          </p:cNvPicPr>
          <p:nvPr/>
        </p:nvPicPr>
        <p:blipFill rotWithShape="1">
          <a:blip r:embed="rId2">
            <a:duotone>
              <a:schemeClr val="accent1">
                <a:shade val="45000"/>
                <a:satMod val="135000"/>
              </a:schemeClr>
              <a:prstClr val="white"/>
            </a:duotone>
            <a:alphaModFix amt="35000"/>
          </a:blip>
          <a:srcRect t="1220" b="14510"/>
          <a:stretch/>
        </p:blipFill>
        <p:spPr>
          <a:xfrm>
            <a:off x="20" y="0"/>
            <a:ext cx="12191980" cy="6858000"/>
          </a:xfrm>
          <a:prstGeom prst="rect">
            <a:avLst/>
          </a:prstGeom>
        </p:spPr>
      </p:pic>
      <p:sp>
        <p:nvSpPr>
          <p:cNvPr id="2" name="Title 1">
            <a:extLst>
              <a:ext uri="{FF2B5EF4-FFF2-40B4-BE49-F238E27FC236}">
                <a16:creationId xmlns:a16="http://schemas.microsoft.com/office/drawing/2014/main" id="{6F4EEC1E-DE91-7999-E943-E5BFC72B370E}"/>
              </a:ext>
            </a:extLst>
          </p:cNvPr>
          <p:cNvSpPr>
            <a:spLocks noGrp="1"/>
          </p:cNvSpPr>
          <p:nvPr>
            <p:ph type="title"/>
          </p:nvPr>
        </p:nvSpPr>
        <p:spPr>
          <a:xfrm>
            <a:off x="838200" y="698643"/>
            <a:ext cx="5243394" cy="2478173"/>
          </a:xfrm>
        </p:spPr>
        <p:txBody>
          <a:bodyPr anchor="t">
            <a:normAutofit/>
          </a:bodyPr>
          <a:lstStyle/>
          <a:p>
            <a:r>
              <a:rPr lang="en-US" sz="7200" dirty="0"/>
              <a:t>Academic Affairs</a:t>
            </a:r>
          </a:p>
        </p:txBody>
      </p:sp>
      <p:sp>
        <p:nvSpPr>
          <p:cNvPr id="3" name="Content Placeholder 2">
            <a:extLst>
              <a:ext uri="{FF2B5EF4-FFF2-40B4-BE49-F238E27FC236}">
                <a16:creationId xmlns:a16="http://schemas.microsoft.com/office/drawing/2014/main" id="{ABC8296B-E12C-8D58-E373-9274DD65B0AF}"/>
              </a:ext>
            </a:extLst>
          </p:cNvPr>
          <p:cNvSpPr>
            <a:spLocks noGrp="1"/>
          </p:cNvSpPr>
          <p:nvPr>
            <p:ph idx="1"/>
          </p:nvPr>
        </p:nvSpPr>
        <p:spPr>
          <a:xfrm>
            <a:off x="2232402" y="2923998"/>
            <a:ext cx="6262778" cy="4106173"/>
          </a:xfrm>
        </p:spPr>
        <p:txBody>
          <a:bodyPr anchor="b">
            <a:noAutofit/>
          </a:bodyPr>
          <a:lstStyle/>
          <a:p>
            <a:pPr marL="0" indent="0">
              <a:spcBef>
                <a:spcPts val="0"/>
              </a:spcBef>
              <a:buNone/>
            </a:pPr>
            <a:r>
              <a:rPr lang="en-US" b="0" i="0" dirty="0">
                <a:solidFill>
                  <a:srgbClr val="0A0A0A"/>
                </a:solidFill>
                <a:effectLst/>
                <a:latin typeface="freight-sans-pro"/>
              </a:rPr>
              <a:t>Kari Fitzmorris Brisolara, ScD, MSPH</a:t>
            </a:r>
            <a:br>
              <a:rPr lang="en-US" dirty="0"/>
            </a:br>
            <a:r>
              <a:rPr lang="en-US" b="0" i="0" dirty="0">
                <a:solidFill>
                  <a:srgbClr val="0A0A0A"/>
                </a:solidFill>
                <a:effectLst/>
                <a:latin typeface="freight-sans-pro"/>
              </a:rPr>
              <a:t>Associate Dean for Academic Affairs</a:t>
            </a:r>
          </a:p>
          <a:p>
            <a:pPr marL="0" indent="0">
              <a:spcBef>
                <a:spcPts val="0"/>
              </a:spcBef>
              <a:buNone/>
            </a:pPr>
            <a:r>
              <a:rPr lang="en-US" dirty="0">
                <a:solidFill>
                  <a:srgbClr val="0A0A0A"/>
                </a:solidFill>
                <a:latin typeface="freight-sans-pro"/>
              </a:rPr>
              <a:t>Professor, ENHS</a:t>
            </a:r>
            <a:br>
              <a:rPr lang="en-US" dirty="0"/>
            </a:br>
            <a:r>
              <a:rPr lang="en-US" b="0" i="0" dirty="0">
                <a:solidFill>
                  <a:srgbClr val="0A0A0A"/>
                </a:solidFill>
                <a:effectLst/>
                <a:latin typeface="freight-sans-pro"/>
                <a:hlinkClick r:id="rId3"/>
              </a:rPr>
              <a:t>kbriso@lsuhsc.edu</a:t>
            </a:r>
            <a:endParaRPr lang="en-US" b="0" i="0" dirty="0">
              <a:solidFill>
                <a:srgbClr val="0A0A0A"/>
              </a:solidFill>
              <a:effectLst/>
              <a:latin typeface="freight-sans-pro"/>
            </a:endParaRPr>
          </a:p>
          <a:p>
            <a:pPr marL="0" indent="0">
              <a:spcBef>
                <a:spcPts val="0"/>
              </a:spcBef>
              <a:buNone/>
            </a:pPr>
            <a:r>
              <a:rPr lang="en-US" dirty="0">
                <a:solidFill>
                  <a:srgbClr val="0A0A0A"/>
                </a:solidFill>
                <a:latin typeface="freight-sans-pro"/>
              </a:rPr>
              <a:t>504.568.5725 (office)</a:t>
            </a:r>
          </a:p>
          <a:p>
            <a:pPr marL="0" indent="0">
              <a:spcBef>
                <a:spcPts val="0"/>
              </a:spcBef>
              <a:buNone/>
            </a:pPr>
            <a:r>
              <a:rPr lang="en-US" b="0" i="0" dirty="0">
                <a:solidFill>
                  <a:srgbClr val="0A0A0A"/>
                </a:solidFill>
                <a:effectLst/>
                <a:latin typeface="freight-sans-pro"/>
              </a:rPr>
              <a:t>504.250.1999 (cell)</a:t>
            </a:r>
          </a:p>
          <a:p>
            <a:endParaRPr lang="en-US" sz="2400" dirty="0"/>
          </a:p>
        </p:txBody>
      </p:sp>
      <p:pic>
        <p:nvPicPr>
          <p:cNvPr id="6" name="Picture 5" descr="A person in a black shirt&#10;&#10;Description automatically generated">
            <a:extLst>
              <a:ext uri="{FF2B5EF4-FFF2-40B4-BE49-F238E27FC236}">
                <a16:creationId xmlns:a16="http://schemas.microsoft.com/office/drawing/2014/main" id="{78DE0DA4-25E5-FFE0-3506-D675AB179A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9527" y="172171"/>
            <a:ext cx="2966027" cy="4278644"/>
          </a:xfrm>
          <a:prstGeom prst="rect">
            <a:avLst/>
          </a:prstGeom>
        </p:spPr>
      </p:pic>
    </p:spTree>
    <p:extLst>
      <p:ext uri="{BB962C8B-B14F-4D97-AF65-F5344CB8AC3E}">
        <p14:creationId xmlns:p14="http://schemas.microsoft.com/office/powerpoint/2010/main" val="4118212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91810-E3CD-5877-745B-AD522D24A123}"/>
              </a:ext>
            </a:extLst>
          </p:cNvPr>
          <p:cNvSpPr>
            <a:spLocks noGrp="1"/>
          </p:cNvSpPr>
          <p:nvPr>
            <p:ph type="title"/>
          </p:nvPr>
        </p:nvSpPr>
        <p:spPr>
          <a:xfrm>
            <a:off x="838200" y="365126"/>
            <a:ext cx="10515600" cy="877078"/>
          </a:xfrm>
        </p:spPr>
        <p:txBody>
          <a:bodyPr/>
          <a:lstStyle/>
          <a:p>
            <a:pPr algn="ctr"/>
            <a:r>
              <a:rPr lang="en-US" dirty="0"/>
              <a:t>Academic Affairs</a:t>
            </a:r>
          </a:p>
        </p:txBody>
      </p:sp>
      <p:sp>
        <p:nvSpPr>
          <p:cNvPr id="3" name="Content Placeholder 2">
            <a:extLst>
              <a:ext uri="{FF2B5EF4-FFF2-40B4-BE49-F238E27FC236}">
                <a16:creationId xmlns:a16="http://schemas.microsoft.com/office/drawing/2014/main" id="{DEE016B2-C7DB-EE65-08BB-1BAAEB18CD62}"/>
              </a:ext>
            </a:extLst>
          </p:cNvPr>
          <p:cNvSpPr>
            <a:spLocks noGrp="1"/>
          </p:cNvSpPr>
          <p:nvPr>
            <p:ph idx="1"/>
          </p:nvPr>
        </p:nvSpPr>
        <p:spPr>
          <a:xfrm>
            <a:off x="838200" y="1397479"/>
            <a:ext cx="10515600" cy="4779484"/>
          </a:xfrm>
        </p:spPr>
        <p:txBody>
          <a:bodyPr/>
          <a:lstStyle/>
          <a:p>
            <a:pPr marL="0" indent="0" algn="ctr">
              <a:buNone/>
            </a:pPr>
            <a:r>
              <a:rPr lang="en-US" dirty="0"/>
              <a:t>The Data Specialist for Academic Affairs is</a:t>
            </a:r>
          </a:p>
          <a:p>
            <a:pPr marL="0" indent="0" algn="ctr">
              <a:buNone/>
            </a:pPr>
            <a:r>
              <a:rPr lang="en-US"/>
              <a:t> </a:t>
            </a:r>
            <a:r>
              <a:rPr lang="en-US">
                <a:hlinkClick r:id="rId2"/>
              </a:rPr>
              <a:t>John </a:t>
            </a:r>
            <a:r>
              <a:rPr lang="en-US" dirty="0">
                <a:hlinkClick r:id="rId2"/>
              </a:rPr>
              <a:t>Fruge MEd</a:t>
            </a:r>
            <a:r>
              <a:rPr lang="en-US" dirty="0"/>
              <a:t> </a:t>
            </a:r>
          </a:p>
          <a:p>
            <a:pPr marL="0" indent="0" algn="ctr">
              <a:lnSpc>
                <a:spcPct val="100000"/>
              </a:lnSpc>
              <a:spcBef>
                <a:spcPts val="0"/>
              </a:spcBef>
              <a:buNone/>
            </a:pPr>
            <a:endParaRPr lang="en-US" dirty="0"/>
          </a:p>
          <a:p>
            <a:pPr marL="0" indent="0">
              <a:buNone/>
            </a:pPr>
            <a:r>
              <a:rPr lang="en-US" sz="2500" dirty="0"/>
              <a:t>Please contact John for any systems needs including:</a:t>
            </a:r>
            <a:endParaRPr lang="en-US" sz="2400" dirty="0"/>
          </a:p>
          <a:p>
            <a:pPr lvl="1"/>
            <a:r>
              <a:rPr lang="en-US" dirty="0"/>
              <a:t>Faculty Success (Digital Measures)  </a:t>
            </a:r>
          </a:p>
          <a:p>
            <a:pPr lvl="1"/>
            <a:r>
              <a:rPr lang="en-US" dirty="0"/>
              <a:t>Moodle LMS</a:t>
            </a:r>
          </a:p>
          <a:p>
            <a:pPr lvl="1"/>
            <a:r>
              <a:rPr lang="en-US" dirty="0"/>
              <a:t>MyCourseEval</a:t>
            </a:r>
          </a:p>
          <a:p>
            <a:pPr lvl="1"/>
            <a:r>
              <a:rPr lang="en-US" dirty="0"/>
              <a:t>PeopleSoft </a:t>
            </a:r>
          </a:p>
          <a:p>
            <a:pPr lvl="1"/>
            <a:r>
              <a:rPr lang="en-US" sz="2300" dirty="0"/>
              <a:t>Faculty advising sheet reference materials</a:t>
            </a:r>
          </a:p>
          <a:p>
            <a:pPr lvl="1"/>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855752" y="2151501"/>
            <a:ext cx="2498048" cy="353330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697274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35665-458D-0525-C921-5C668F40E38D}"/>
              </a:ext>
            </a:extLst>
          </p:cNvPr>
          <p:cNvSpPr>
            <a:spLocks noGrp="1"/>
          </p:cNvSpPr>
          <p:nvPr>
            <p:ph type="title"/>
          </p:nvPr>
        </p:nvSpPr>
        <p:spPr>
          <a:xfrm>
            <a:off x="274580" y="281032"/>
            <a:ext cx="7155809" cy="1325563"/>
          </a:xfrm>
        </p:spPr>
        <p:txBody>
          <a:bodyPr>
            <a:normAutofit fontScale="90000"/>
          </a:bodyPr>
          <a:lstStyle/>
          <a:p>
            <a:pPr fontAlgn="t">
              <a:lnSpc>
                <a:spcPct val="107000"/>
              </a:lnSpc>
              <a:spcBef>
                <a:spcPts val="0"/>
              </a:spcBef>
            </a:pPr>
            <a:r>
              <a:rPr lang="en-US" sz="4400" b="1" dirty="0">
                <a:solidFill>
                  <a:srgbClr val="461D7C"/>
                </a:solidFill>
              </a:rPr>
              <a:t>Isabel M. Billiot, MEd</a:t>
            </a:r>
            <a:br>
              <a:rPr lang="en-US" sz="1800" b="0" i="0" u="none" strike="noStrike" dirty="0">
                <a:effectLst/>
                <a:latin typeface="+mj-lt"/>
              </a:rPr>
            </a:br>
            <a:r>
              <a:rPr lang="en-US" sz="3100" b="1" i="0" u="sng" strike="noStrike" kern="1200" dirty="0">
                <a:solidFill>
                  <a:srgbClr val="000000"/>
                </a:solidFill>
                <a:effectLst/>
                <a:latin typeface="+mj-lt"/>
                <a:hlinkClick r:id="rId2"/>
              </a:rPr>
              <a:t>ibilli@lsuhsc.edu</a:t>
            </a:r>
            <a:br>
              <a:rPr lang="en-US" sz="3100" b="0" i="0" u="none" strike="noStrike" dirty="0">
                <a:effectLst/>
                <a:latin typeface="+mj-lt"/>
              </a:rPr>
            </a:br>
            <a:r>
              <a:rPr lang="en-US" sz="3100" b="1" i="0" u="none" strike="noStrike" kern="1200" dirty="0">
                <a:solidFill>
                  <a:srgbClr val="472C7B"/>
                </a:solidFill>
                <a:effectLst/>
                <a:latin typeface="+mj-lt"/>
              </a:rPr>
              <a:t>504.568.</a:t>
            </a:r>
            <a:r>
              <a:rPr lang="en-US" sz="3200" b="1" dirty="0">
                <a:solidFill>
                  <a:srgbClr val="472C7B"/>
                </a:solidFill>
                <a:effectLst/>
                <a:latin typeface="+mj-lt"/>
              </a:rPr>
              <a:t>5773</a:t>
            </a:r>
            <a:endParaRPr lang="en-US" b="1" dirty="0">
              <a:solidFill>
                <a:srgbClr val="472C7B"/>
              </a:solidFill>
              <a:latin typeface="+mj-lt"/>
            </a:endParaRPr>
          </a:p>
        </p:txBody>
      </p:sp>
      <p:sp>
        <p:nvSpPr>
          <p:cNvPr id="3" name="Content Placeholder 2">
            <a:extLst>
              <a:ext uri="{FF2B5EF4-FFF2-40B4-BE49-F238E27FC236}">
                <a16:creationId xmlns:a16="http://schemas.microsoft.com/office/drawing/2014/main" id="{9ECF0892-B855-1421-7546-2A7F06E7A4D0}"/>
              </a:ext>
            </a:extLst>
          </p:cNvPr>
          <p:cNvSpPr>
            <a:spLocks noGrp="1"/>
          </p:cNvSpPr>
          <p:nvPr>
            <p:ph sz="half" idx="1"/>
          </p:nvPr>
        </p:nvSpPr>
        <p:spPr>
          <a:xfrm>
            <a:off x="4626092" y="1833543"/>
            <a:ext cx="4979302" cy="4164585"/>
          </a:xfrm>
        </p:spPr>
        <p:txBody>
          <a:bodyPr numCol="1">
            <a:normAutofit fontScale="77500" lnSpcReduction="20000"/>
          </a:bodyPr>
          <a:lstStyle/>
          <a:p>
            <a:pPr marL="0" marR="0" indent="0">
              <a:lnSpc>
                <a:spcPct val="107000"/>
              </a:lnSpc>
              <a:spcBef>
                <a:spcPts val="0"/>
              </a:spcBef>
              <a:spcAft>
                <a:spcPts val="0"/>
              </a:spcAft>
              <a:buNone/>
            </a:pPr>
            <a:r>
              <a:rPr lang="en-US" sz="2800" b="1" u="sng" dirty="0">
                <a:solidFill>
                  <a:schemeClr val="tx1"/>
                </a:solidFill>
                <a:effectLst/>
                <a:latin typeface="MetaOT-Book"/>
              </a:rPr>
              <a:t>Admissions:</a:t>
            </a:r>
            <a:endParaRPr lang="en-US" sz="2800" b="1" dirty="0">
              <a:solidFill>
                <a:schemeClr val="tx1"/>
              </a:solidFill>
              <a:effectLst/>
              <a:latin typeface="MetaOT-Book"/>
            </a:endParaRPr>
          </a:p>
          <a:p>
            <a:pPr marL="0" marR="0">
              <a:lnSpc>
                <a:spcPct val="107000"/>
              </a:lnSpc>
              <a:spcBef>
                <a:spcPts val="0"/>
              </a:spcBef>
              <a:spcAft>
                <a:spcPts val="0"/>
              </a:spcAft>
            </a:pPr>
            <a:r>
              <a:rPr lang="en-US" sz="2800" dirty="0">
                <a:solidFill>
                  <a:schemeClr val="tx1"/>
                </a:solidFill>
                <a:effectLst/>
                <a:latin typeface="MetaOT-Book"/>
              </a:rPr>
              <a:t>SOPHAS application process</a:t>
            </a:r>
          </a:p>
          <a:p>
            <a:pPr marL="0" marR="0">
              <a:lnSpc>
                <a:spcPct val="107000"/>
              </a:lnSpc>
              <a:spcBef>
                <a:spcPts val="0"/>
              </a:spcBef>
              <a:spcAft>
                <a:spcPts val="0"/>
              </a:spcAft>
            </a:pPr>
            <a:r>
              <a:rPr lang="en-US" sz="2800" dirty="0">
                <a:solidFill>
                  <a:schemeClr val="tx1"/>
                </a:solidFill>
                <a:effectLst/>
                <a:latin typeface="MetaOT-Book"/>
              </a:rPr>
              <a:t>Deferred acceptance</a:t>
            </a:r>
          </a:p>
          <a:p>
            <a:pPr marL="0" marR="0">
              <a:lnSpc>
                <a:spcPct val="107000"/>
              </a:lnSpc>
              <a:spcBef>
                <a:spcPts val="0"/>
              </a:spcBef>
              <a:spcAft>
                <a:spcPts val="0"/>
              </a:spcAft>
            </a:pPr>
            <a:r>
              <a:rPr lang="en-US" sz="2800" dirty="0">
                <a:solidFill>
                  <a:schemeClr val="tx1"/>
                </a:solidFill>
                <a:effectLst/>
                <a:latin typeface="MetaOT-Book"/>
              </a:rPr>
              <a:t>Re-admits</a:t>
            </a:r>
          </a:p>
          <a:p>
            <a:pPr marL="0" marR="0">
              <a:lnSpc>
                <a:spcPct val="107000"/>
              </a:lnSpc>
              <a:spcBef>
                <a:spcPts val="0"/>
              </a:spcBef>
              <a:spcAft>
                <a:spcPts val="0"/>
              </a:spcAft>
            </a:pPr>
            <a:r>
              <a:rPr lang="en-US" sz="2800" dirty="0">
                <a:solidFill>
                  <a:schemeClr val="tx1"/>
                </a:solidFill>
                <a:effectLst/>
                <a:latin typeface="MetaOT-Book"/>
              </a:rPr>
              <a:t>International student </a:t>
            </a:r>
            <a:r>
              <a:rPr lang="en-US" sz="2800" dirty="0">
                <a:effectLst/>
                <a:latin typeface="MetaOT-Book"/>
              </a:rPr>
              <a:t>assistance</a:t>
            </a:r>
          </a:p>
          <a:p>
            <a:pPr marL="0" marR="0">
              <a:lnSpc>
                <a:spcPct val="107000"/>
              </a:lnSpc>
              <a:spcBef>
                <a:spcPts val="0"/>
              </a:spcBef>
              <a:spcAft>
                <a:spcPts val="0"/>
              </a:spcAft>
            </a:pPr>
            <a:r>
              <a:rPr lang="en-US" sz="2800" dirty="0">
                <a:solidFill>
                  <a:schemeClr val="tx1"/>
                </a:solidFill>
                <a:effectLst/>
                <a:latin typeface="MetaOT-Book"/>
              </a:rPr>
              <a:t>Orientation – Student Affairs</a:t>
            </a:r>
          </a:p>
          <a:p>
            <a:pPr marL="0" marR="0">
              <a:lnSpc>
                <a:spcPct val="107000"/>
              </a:lnSpc>
              <a:spcBef>
                <a:spcPts val="0"/>
              </a:spcBef>
              <a:spcAft>
                <a:spcPts val="0"/>
              </a:spcAft>
            </a:pPr>
            <a:endParaRPr lang="en-US" sz="2800" dirty="0">
              <a:solidFill>
                <a:schemeClr val="tx1"/>
              </a:solidFill>
              <a:effectLst/>
              <a:latin typeface="MetaOT-Book"/>
            </a:endParaRPr>
          </a:p>
          <a:p>
            <a:pPr marL="0" marR="0" indent="0">
              <a:lnSpc>
                <a:spcPct val="107000"/>
              </a:lnSpc>
              <a:spcBef>
                <a:spcPts val="0"/>
              </a:spcBef>
              <a:spcAft>
                <a:spcPts val="0"/>
              </a:spcAft>
              <a:buNone/>
            </a:pPr>
            <a:r>
              <a:rPr lang="en-US" sz="2800" b="1" u="sng" dirty="0">
                <a:solidFill>
                  <a:schemeClr val="tx1"/>
                </a:solidFill>
                <a:effectLst/>
                <a:latin typeface="MetaOT-Book"/>
              </a:rPr>
              <a:t>Registration:</a:t>
            </a:r>
            <a:endParaRPr lang="en-US" sz="2800" b="1" dirty="0">
              <a:solidFill>
                <a:schemeClr val="tx1"/>
              </a:solidFill>
              <a:effectLst/>
              <a:latin typeface="MetaOT-Book"/>
            </a:endParaRPr>
          </a:p>
          <a:p>
            <a:pPr marL="0" marR="0">
              <a:lnSpc>
                <a:spcPct val="107000"/>
              </a:lnSpc>
              <a:spcBef>
                <a:spcPts val="0"/>
              </a:spcBef>
              <a:spcAft>
                <a:spcPts val="0"/>
              </a:spcAft>
            </a:pPr>
            <a:r>
              <a:rPr lang="en-US" sz="2800" dirty="0">
                <a:solidFill>
                  <a:schemeClr val="tx1"/>
                </a:solidFill>
                <a:effectLst/>
                <a:latin typeface="MetaOT-Book"/>
              </a:rPr>
              <a:t>Overall troubleshooting</a:t>
            </a:r>
          </a:p>
          <a:p>
            <a:pPr marL="0" marR="0">
              <a:lnSpc>
                <a:spcPct val="107000"/>
              </a:lnSpc>
              <a:spcBef>
                <a:spcPts val="0"/>
              </a:spcBef>
              <a:spcAft>
                <a:spcPts val="0"/>
              </a:spcAft>
            </a:pPr>
            <a:r>
              <a:rPr lang="en-US" sz="2800" dirty="0">
                <a:solidFill>
                  <a:schemeClr val="tx1"/>
                </a:solidFill>
                <a:effectLst/>
                <a:latin typeface="MetaOT-Book"/>
              </a:rPr>
              <a:t>Auditing classes</a:t>
            </a:r>
          </a:p>
          <a:p>
            <a:pPr marL="0" marR="0">
              <a:lnSpc>
                <a:spcPct val="107000"/>
              </a:lnSpc>
              <a:spcBef>
                <a:spcPts val="0"/>
              </a:spcBef>
              <a:spcAft>
                <a:spcPts val="0"/>
              </a:spcAft>
            </a:pPr>
            <a:r>
              <a:rPr lang="en-US" sz="2800" dirty="0">
                <a:solidFill>
                  <a:schemeClr val="tx1"/>
                </a:solidFill>
                <a:effectLst/>
                <a:latin typeface="MetaOT-Book"/>
              </a:rPr>
              <a:t>Assign/Remove student blocks</a:t>
            </a:r>
            <a:endParaRPr lang="en-US" dirty="0"/>
          </a:p>
          <a:p>
            <a:endParaRPr lang="en-US" dirty="0"/>
          </a:p>
        </p:txBody>
      </p:sp>
      <p:sp>
        <p:nvSpPr>
          <p:cNvPr id="5" name="Content Placeholder 4">
            <a:extLst>
              <a:ext uri="{FF2B5EF4-FFF2-40B4-BE49-F238E27FC236}">
                <a16:creationId xmlns:a16="http://schemas.microsoft.com/office/drawing/2014/main" id="{656C87F9-976F-CF44-4CC4-B223B34D6752}"/>
              </a:ext>
            </a:extLst>
          </p:cNvPr>
          <p:cNvSpPr>
            <a:spLocks noGrp="1"/>
          </p:cNvSpPr>
          <p:nvPr>
            <p:ph sz="half" idx="2"/>
          </p:nvPr>
        </p:nvSpPr>
        <p:spPr>
          <a:xfrm>
            <a:off x="274580" y="1833543"/>
            <a:ext cx="4351512" cy="4600813"/>
          </a:xfrm>
        </p:spPr>
        <p:txBody>
          <a:bodyPr>
            <a:normAutofit fontScale="77500" lnSpcReduction="20000"/>
          </a:bodyPr>
          <a:lstStyle/>
          <a:p>
            <a:pPr>
              <a:lnSpc>
                <a:spcPct val="107000"/>
              </a:lnSpc>
              <a:spcBef>
                <a:spcPts val="0"/>
              </a:spcBef>
            </a:pPr>
            <a:r>
              <a:rPr lang="en-US" sz="2800" dirty="0">
                <a:solidFill>
                  <a:schemeClr val="tx1"/>
                </a:solidFill>
                <a:effectLst/>
                <a:latin typeface="MetaOT-Book"/>
              </a:rPr>
              <a:t>Withdrawals and deferred enrollment</a:t>
            </a:r>
          </a:p>
          <a:p>
            <a:pPr>
              <a:lnSpc>
                <a:spcPct val="107000"/>
              </a:lnSpc>
              <a:spcBef>
                <a:spcPts val="0"/>
              </a:spcBef>
            </a:pPr>
            <a:r>
              <a:rPr lang="en-US" sz="2800" dirty="0">
                <a:solidFill>
                  <a:schemeClr val="tx1"/>
                </a:solidFill>
                <a:effectLst/>
                <a:latin typeface="MetaOT-Book"/>
              </a:rPr>
              <a:t>Change in anticipated graduation date</a:t>
            </a:r>
          </a:p>
          <a:p>
            <a:pPr>
              <a:lnSpc>
                <a:spcPct val="107000"/>
              </a:lnSpc>
              <a:spcBef>
                <a:spcPts val="0"/>
              </a:spcBef>
            </a:pPr>
            <a:r>
              <a:rPr lang="en-US" sz="2800" dirty="0">
                <a:solidFill>
                  <a:schemeClr val="tx1"/>
                </a:solidFill>
                <a:effectLst/>
                <a:latin typeface="MetaOT-Book"/>
              </a:rPr>
              <a:t>Change of concentration</a:t>
            </a:r>
          </a:p>
          <a:p>
            <a:pPr>
              <a:lnSpc>
                <a:spcPct val="107000"/>
              </a:lnSpc>
              <a:spcBef>
                <a:spcPts val="0"/>
              </a:spcBef>
            </a:pPr>
            <a:r>
              <a:rPr lang="en-US" sz="2800" dirty="0">
                <a:solidFill>
                  <a:schemeClr val="tx1"/>
                </a:solidFill>
                <a:effectLst/>
                <a:latin typeface="MetaOT-Book"/>
              </a:rPr>
              <a:t>Change of advisor</a:t>
            </a:r>
          </a:p>
          <a:p>
            <a:pPr>
              <a:lnSpc>
                <a:spcPct val="107000"/>
              </a:lnSpc>
              <a:spcBef>
                <a:spcPts val="0"/>
              </a:spcBef>
            </a:pPr>
            <a:r>
              <a:rPr lang="en-US" sz="2800" dirty="0">
                <a:solidFill>
                  <a:schemeClr val="tx1"/>
                </a:solidFill>
                <a:effectLst/>
                <a:latin typeface="MetaOT-Book"/>
              </a:rPr>
              <a:t>Degree verifications</a:t>
            </a:r>
          </a:p>
          <a:p>
            <a:pPr>
              <a:lnSpc>
                <a:spcPct val="107000"/>
              </a:lnSpc>
              <a:spcBef>
                <a:spcPts val="0"/>
              </a:spcBef>
            </a:pPr>
            <a:r>
              <a:rPr lang="en-US" sz="2800" dirty="0">
                <a:solidFill>
                  <a:schemeClr val="tx1"/>
                </a:solidFill>
                <a:effectLst/>
                <a:latin typeface="MetaOT-Book"/>
              </a:rPr>
              <a:t>Verify enrollment for employment</a:t>
            </a:r>
          </a:p>
          <a:p>
            <a:pPr>
              <a:lnSpc>
                <a:spcPct val="107000"/>
              </a:lnSpc>
              <a:spcBef>
                <a:spcPts val="0"/>
              </a:spcBef>
            </a:pPr>
            <a:r>
              <a:rPr lang="en-US" sz="2800" dirty="0">
                <a:solidFill>
                  <a:schemeClr val="tx1"/>
                </a:solidFill>
                <a:effectLst/>
                <a:latin typeface="MetaOT-Book"/>
              </a:rPr>
              <a:t>Prepare I-20 application/documents</a:t>
            </a:r>
          </a:p>
          <a:p>
            <a:pPr>
              <a:lnSpc>
                <a:spcPct val="107000"/>
              </a:lnSpc>
              <a:spcBef>
                <a:spcPts val="0"/>
              </a:spcBef>
            </a:pPr>
            <a:r>
              <a:rPr lang="en-US" sz="2800" dirty="0">
                <a:solidFill>
                  <a:schemeClr val="tx1"/>
                </a:solidFill>
                <a:effectLst/>
                <a:latin typeface="MetaOT-Book"/>
              </a:rPr>
              <a:t>Compliance &amp; HIPAA training notice</a:t>
            </a:r>
          </a:p>
          <a:p>
            <a:pPr>
              <a:lnSpc>
                <a:spcPct val="107000"/>
              </a:lnSpc>
              <a:spcBef>
                <a:spcPts val="0"/>
              </a:spcBef>
            </a:pPr>
            <a:r>
              <a:rPr lang="en-US" sz="2800" dirty="0">
                <a:solidFill>
                  <a:schemeClr val="tx1"/>
                </a:solidFill>
                <a:effectLst/>
                <a:latin typeface="MetaOT-Book"/>
              </a:rPr>
              <a:t>Commencement - logistics</a:t>
            </a:r>
          </a:p>
          <a:p>
            <a:pPr>
              <a:lnSpc>
                <a:spcPct val="107000"/>
              </a:lnSpc>
              <a:spcBef>
                <a:spcPts val="0"/>
              </a:spcBef>
            </a:pPr>
            <a:r>
              <a:rPr lang="en-US" sz="2800" dirty="0">
                <a:solidFill>
                  <a:schemeClr val="tx1"/>
                </a:solidFill>
                <a:effectLst/>
                <a:latin typeface="MetaOT-Book"/>
              </a:rPr>
              <a:t>Academic Calendar</a:t>
            </a:r>
          </a:p>
          <a:p>
            <a:pPr marL="0" indent="0">
              <a:buNone/>
            </a:pPr>
            <a:endParaRPr lang="en-US" dirty="0"/>
          </a:p>
        </p:txBody>
      </p:sp>
      <p:pic>
        <p:nvPicPr>
          <p:cNvPr id="7" name="Picture 6">
            <a:extLst>
              <a:ext uri="{FF2B5EF4-FFF2-40B4-BE49-F238E27FC236}">
                <a16:creationId xmlns:a16="http://schemas.microsoft.com/office/drawing/2014/main" id="{B5F721ED-6633-ED00-CC8C-7E6914AD18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894" b="30121"/>
          <a:stretch/>
        </p:blipFill>
        <p:spPr>
          <a:xfrm>
            <a:off x="8864816" y="148602"/>
            <a:ext cx="3052603" cy="3064861"/>
          </a:xfrm>
          <a:prstGeom prst="rect">
            <a:avLst/>
          </a:prstGeom>
        </p:spPr>
      </p:pic>
    </p:spTree>
    <p:extLst>
      <p:ext uri="{BB962C8B-B14F-4D97-AF65-F5344CB8AC3E}">
        <p14:creationId xmlns:p14="http://schemas.microsoft.com/office/powerpoint/2010/main" val="2906077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35665-458D-0525-C921-5C668F40E38D}"/>
              </a:ext>
            </a:extLst>
          </p:cNvPr>
          <p:cNvSpPr>
            <a:spLocks noGrp="1"/>
          </p:cNvSpPr>
          <p:nvPr>
            <p:ph type="title"/>
          </p:nvPr>
        </p:nvSpPr>
        <p:spPr>
          <a:xfrm>
            <a:off x="514726" y="572409"/>
            <a:ext cx="7955019" cy="1325563"/>
          </a:xfrm>
        </p:spPr>
        <p:txBody>
          <a:bodyPr>
            <a:normAutofit fontScale="90000"/>
          </a:bodyPr>
          <a:lstStyle/>
          <a:p>
            <a:pPr fontAlgn="t">
              <a:lnSpc>
                <a:spcPct val="107000"/>
              </a:lnSpc>
              <a:spcBef>
                <a:spcPts val="0"/>
              </a:spcBef>
            </a:pPr>
            <a:r>
              <a:rPr lang="en-US" sz="4400" b="1" dirty="0">
                <a:solidFill>
                  <a:srgbClr val="461D7C"/>
                </a:solidFill>
              </a:rPr>
              <a:t>Martha L. Cuccia, MPH, MCHES</a:t>
            </a:r>
            <a:br>
              <a:rPr lang="en-US" sz="1800" b="1" i="0" u="none" strike="noStrike" dirty="0">
                <a:effectLst/>
                <a:latin typeface="+mj-lt"/>
              </a:rPr>
            </a:br>
            <a:r>
              <a:rPr lang="en-US" sz="3100" b="1" i="0" u="sng" strike="noStrike" kern="1200" dirty="0">
                <a:solidFill>
                  <a:srgbClr val="000000"/>
                </a:solidFill>
                <a:effectLst/>
                <a:latin typeface="+mj-lt"/>
                <a:hlinkClick r:id="rId2"/>
              </a:rPr>
              <a:t>mcucci@lsuhsc.edu</a:t>
            </a:r>
            <a:br>
              <a:rPr lang="en-US" sz="3100" b="0" i="0" u="none" strike="noStrike" dirty="0">
                <a:effectLst/>
                <a:latin typeface="+mj-lt"/>
              </a:rPr>
            </a:br>
            <a:r>
              <a:rPr lang="en-US" sz="3100" b="1" i="0" u="none" strike="noStrike" kern="1200" dirty="0">
                <a:solidFill>
                  <a:srgbClr val="461D7C"/>
                </a:solidFill>
                <a:effectLst/>
                <a:latin typeface="+mj-lt"/>
              </a:rPr>
              <a:t>504.568.5789</a:t>
            </a:r>
            <a:endParaRPr lang="en-US" dirty="0">
              <a:solidFill>
                <a:srgbClr val="461D7C"/>
              </a:solidFill>
              <a:latin typeface="+mj-lt"/>
            </a:endParaRPr>
          </a:p>
        </p:txBody>
      </p:sp>
      <p:sp>
        <p:nvSpPr>
          <p:cNvPr id="3" name="Content Placeholder 2">
            <a:extLst>
              <a:ext uri="{FF2B5EF4-FFF2-40B4-BE49-F238E27FC236}">
                <a16:creationId xmlns:a16="http://schemas.microsoft.com/office/drawing/2014/main" id="{9ECF0892-B855-1421-7546-2A7F06E7A4D0}"/>
              </a:ext>
            </a:extLst>
          </p:cNvPr>
          <p:cNvSpPr>
            <a:spLocks noGrp="1"/>
          </p:cNvSpPr>
          <p:nvPr>
            <p:ph sz="half" idx="1"/>
          </p:nvPr>
        </p:nvSpPr>
        <p:spPr>
          <a:xfrm>
            <a:off x="6570137" y="3336079"/>
            <a:ext cx="5488338" cy="2994472"/>
          </a:xfrm>
        </p:spPr>
        <p:txBody>
          <a:bodyPr numCol="1">
            <a:normAutofit fontScale="92500" lnSpcReduction="20000"/>
          </a:bodyPr>
          <a:lstStyle/>
          <a:p>
            <a:pPr marL="0" marR="0" indent="0">
              <a:lnSpc>
                <a:spcPct val="107000"/>
              </a:lnSpc>
              <a:spcBef>
                <a:spcPts val="0"/>
              </a:spcBef>
              <a:spcAft>
                <a:spcPts val="0"/>
              </a:spcAft>
              <a:buNone/>
            </a:pPr>
            <a:r>
              <a:rPr lang="en-US" sz="2800" b="1" u="sng" dirty="0">
                <a:solidFill>
                  <a:schemeClr val="tx1"/>
                </a:solidFill>
                <a:effectLst/>
                <a:latin typeface="MetaOT-Book"/>
              </a:rPr>
              <a:t>Admissions:</a:t>
            </a:r>
            <a:endParaRPr lang="en-US" sz="2800" b="1" dirty="0">
              <a:solidFill>
                <a:schemeClr val="tx1"/>
              </a:solidFill>
              <a:effectLst/>
              <a:latin typeface="MetaOT-Book"/>
            </a:endParaRPr>
          </a:p>
          <a:p>
            <a:pPr marL="0" marR="0">
              <a:lnSpc>
                <a:spcPct val="107000"/>
              </a:lnSpc>
              <a:spcBef>
                <a:spcPts val="0"/>
              </a:spcBef>
              <a:spcAft>
                <a:spcPts val="0"/>
              </a:spcAft>
            </a:pPr>
            <a:r>
              <a:rPr lang="en-US" sz="2800" dirty="0">
                <a:solidFill>
                  <a:schemeClr val="tx1"/>
                </a:solidFill>
                <a:effectLst/>
                <a:latin typeface="MetaOT-Book"/>
              </a:rPr>
              <a:t>Orientation – Academic Affairs </a:t>
            </a:r>
          </a:p>
          <a:p>
            <a:pPr marL="0" marR="0">
              <a:lnSpc>
                <a:spcPct val="107000"/>
              </a:lnSpc>
              <a:spcBef>
                <a:spcPts val="0"/>
              </a:spcBef>
              <a:spcAft>
                <a:spcPts val="0"/>
              </a:spcAft>
            </a:pPr>
            <a:endParaRPr lang="en-US" sz="2800" dirty="0">
              <a:solidFill>
                <a:schemeClr val="tx1"/>
              </a:solidFill>
              <a:effectLst/>
              <a:latin typeface="MetaOT-Book"/>
            </a:endParaRPr>
          </a:p>
          <a:p>
            <a:pPr marL="0" marR="0" indent="0">
              <a:lnSpc>
                <a:spcPct val="107000"/>
              </a:lnSpc>
              <a:spcBef>
                <a:spcPts val="0"/>
              </a:spcBef>
              <a:spcAft>
                <a:spcPts val="0"/>
              </a:spcAft>
              <a:buNone/>
            </a:pPr>
            <a:r>
              <a:rPr lang="en-US" sz="2800" b="1" u="sng" dirty="0">
                <a:solidFill>
                  <a:schemeClr val="tx1"/>
                </a:solidFill>
                <a:effectLst/>
                <a:latin typeface="MetaOT-Book"/>
              </a:rPr>
              <a:t>Registration:</a:t>
            </a:r>
            <a:endParaRPr lang="en-US" sz="2800" b="1" dirty="0">
              <a:solidFill>
                <a:schemeClr val="tx1"/>
              </a:solidFill>
              <a:effectLst/>
              <a:latin typeface="MetaOT-Book"/>
            </a:endParaRPr>
          </a:p>
          <a:p>
            <a:pPr marL="0" marR="0">
              <a:lnSpc>
                <a:spcPct val="107000"/>
              </a:lnSpc>
              <a:spcBef>
                <a:spcPts val="0"/>
              </a:spcBef>
              <a:spcAft>
                <a:spcPts val="0"/>
              </a:spcAft>
            </a:pPr>
            <a:r>
              <a:rPr lang="en-US" sz="2800" dirty="0">
                <a:solidFill>
                  <a:schemeClr val="tx1"/>
                </a:solidFill>
                <a:effectLst/>
                <a:latin typeface="MetaOT-Book"/>
              </a:rPr>
              <a:t>Course permission number requests</a:t>
            </a:r>
          </a:p>
          <a:p>
            <a:pPr marL="0" marR="0">
              <a:lnSpc>
                <a:spcPct val="107000"/>
              </a:lnSpc>
              <a:spcBef>
                <a:spcPts val="0"/>
              </a:spcBef>
              <a:spcAft>
                <a:spcPts val="0"/>
              </a:spcAft>
            </a:pPr>
            <a:r>
              <a:rPr lang="en-US" sz="2800" dirty="0">
                <a:solidFill>
                  <a:schemeClr val="tx1"/>
                </a:solidFill>
                <a:effectLst/>
                <a:latin typeface="MetaOT-Book"/>
              </a:rPr>
              <a:t>Exam Only</a:t>
            </a:r>
          </a:p>
          <a:p>
            <a:pPr marL="0" marR="0">
              <a:lnSpc>
                <a:spcPct val="107000"/>
              </a:lnSpc>
              <a:spcBef>
                <a:spcPts val="0"/>
              </a:spcBef>
              <a:spcAft>
                <a:spcPts val="0"/>
              </a:spcAft>
            </a:pPr>
            <a:r>
              <a:rPr lang="en-US" sz="2800" dirty="0">
                <a:solidFill>
                  <a:schemeClr val="tx1"/>
                </a:solidFill>
                <a:effectLst/>
                <a:latin typeface="MetaOT-Book"/>
              </a:rPr>
              <a:t>Independent study</a:t>
            </a:r>
          </a:p>
          <a:p>
            <a:pPr marL="0" marR="0">
              <a:lnSpc>
                <a:spcPct val="107000"/>
              </a:lnSpc>
              <a:spcBef>
                <a:spcPts val="0"/>
              </a:spcBef>
              <a:spcAft>
                <a:spcPts val="0"/>
              </a:spcAft>
            </a:pPr>
            <a:r>
              <a:rPr lang="en-US" sz="2800" dirty="0">
                <a:solidFill>
                  <a:schemeClr val="tx1"/>
                </a:solidFill>
                <a:effectLst/>
                <a:latin typeface="MetaOT-Book"/>
              </a:rPr>
              <a:t>Course schedule</a:t>
            </a:r>
          </a:p>
          <a:p>
            <a:pPr marL="0" marR="0">
              <a:lnSpc>
                <a:spcPct val="107000"/>
              </a:lnSpc>
              <a:spcBef>
                <a:spcPts val="0"/>
              </a:spcBef>
              <a:spcAft>
                <a:spcPts val="0"/>
              </a:spcAft>
            </a:pPr>
            <a:endParaRPr lang="en-US" dirty="0"/>
          </a:p>
          <a:p>
            <a:endParaRPr lang="en-US" dirty="0"/>
          </a:p>
        </p:txBody>
      </p:sp>
      <p:sp>
        <p:nvSpPr>
          <p:cNvPr id="5" name="Content Placeholder 4">
            <a:extLst>
              <a:ext uri="{FF2B5EF4-FFF2-40B4-BE49-F238E27FC236}">
                <a16:creationId xmlns:a16="http://schemas.microsoft.com/office/drawing/2014/main" id="{656C87F9-976F-CF44-4CC4-B223B34D6752}"/>
              </a:ext>
            </a:extLst>
          </p:cNvPr>
          <p:cNvSpPr>
            <a:spLocks noGrp="1"/>
          </p:cNvSpPr>
          <p:nvPr>
            <p:ph sz="half" idx="2"/>
          </p:nvPr>
        </p:nvSpPr>
        <p:spPr>
          <a:xfrm>
            <a:off x="133525" y="2377341"/>
            <a:ext cx="7050248" cy="3681544"/>
          </a:xfrm>
        </p:spPr>
        <p:txBody>
          <a:bodyPr>
            <a:normAutofit fontScale="92500" lnSpcReduction="20000"/>
          </a:bodyPr>
          <a:lstStyle/>
          <a:p>
            <a:pPr marL="0" marR="0" indent="-365760">
              <a:lnSpc>
                <a:spcPct val="107000"/>
              </a:lnSpc>
              <a:spcBef>
                <a:spcPts val="0"/>
              </a:spcBef>
              <a:spcAft>
                <a:spcPts val="0"/>
              </a:spcAft>
            </a:pPr>
            <a:r>
              <a:rPr lang="en-US" sz="2800" dirty="0">
                <a:solidFill>
                  <a:schemeClr val="tx1"/>
                </a:solidFill>
                <a:effectLst/>
                <a:latin typeface="MetaOT-Book"/>
              </a:rPr>
              <a:t>Resumes, cover letters</a:t>
            </a:r>
          </a:p>
          <a:p>
            <a:pPr marL="0" marR="0" indent="-365760">
              <a:lnSpc>
                <a:spcPct val="107000"/>
              </a:lnSpc>
              <a:spcBef>
                <a:spcPts val="0"/>
              </a:spcBef>
              <a:spcAft>
                <a:spcPts val="0"/>
              </a:spcAft>
            </a:pPr>
            <a:r>
              <a:rPr lang="en-US" sz="2800" dirty="0">
                <a:solidFill>
                  <a:schemeClr val="tx1"/>
                </a:solidFill>
                <a:effectLst/>
                <a:latin typeface="MetaOT-Book"/>
              </a:rPr>
              <a:t>Job/Fellowship/Student worker announcements</a:t>
            </a:r>
          </a:p>
          <a:p>
            <a:pPr marL="0" marR="0" indent="-365760">
              <a:lnSpc>
                <a:spcPct val="107000"/>
              </a:lnSpc>
              <a:spcBef>
                <a:spcPts val="0"/>
              </a:spcBef>
              <a:spcAft>
                <a:spcPts val="0"/>
              </a:spcAft>
            </a:pPr>
            <a:r>
              <a:rPr lang="en-US" sz="2800" dirty="0">
                <a:solidFill>
                  <a:schemeClr val="tx1"/>
                </a:solidFill>
                <a:effectLst/>
                <a:latin typeface="MetaOT-Book"/>
              </a:rPr>
              <a:t>Internships (outside of Practice Experience)</a:t>
            </a:r>
          </a:p>
          <a:p>
            <a:pPr marL="0" marR="0" indent="-365760">
              <a:lnSpc>
                <a:spcPct val="107000"/>
              </a:lnSpc>
              <a:spcBef>
                <a:spcPts val="0"/>
              </a:spcBef>
              <a:spcAft>
                <a:spcPts val="0"/>
              </a:spcAft>
            </a:pPr>
            <a:r>
              <a:rPr lang="en-US" sz="2800" dirty="0">
                <a:solidFill>
                  <a:schemeClr val="tx1"/>
                </a:solidFill>
                <a:effectLst/>
                <a:latin typeface="MetaOT-Book"/>
              </a:rPr>
              <a:t>Transcript/degree audit for commencement</a:t>
            </a:r>
          </a:p>
          <a:p>
            <a:pPr marL="0" marR="0" indent="-365760">
              <a:lnSpc>
                <a:spcPct val="107000"/>
              </a:lnSpc>
              <a:spcBef>
                <a:spcPts val="0"/>
              </a:spcBef>
              <a:spcAft>
                <a:spcPts val="0"/>
              </a:spcAft>
            </a:pPr>
            <a:r>
              <a:rPr lang="en-US" sz="2800" dirty="0">
                <a:solidFill>
                  <a:schemeClr val="tx1"/>
                </a:solidFill>
                <a:effectLst/>
                <a:latin typeface="MetaOT-Book"/>
              </a:rPr>
              <a:t>Transfer credits</a:t>
            </a:r>
          </a:p>
          <a:p>
            <a:pPr marL="0" marR="0" indent="-365760">
              <a:lnSpc>
                <a:spcPct val="107000"/>
              </a:lnSpc>
              <a:spcBef>
                <a:spcPts val="0"/>
              </a:spcBef>
              <a:spcAft>
                <a:spcPts val="0"/>
              </a:spcAft>
            </a:pPr>
            <a:r>
              <a:rPr lang="en-US" sz="2800" dirty="0">
                <a:solidFill>
                  <a:schemeClr val="tx1"/>
                </a:solidFill>
                <a:effectLst/>
                <a:latin typeface="MetaOT-Book"/>
              </a:rPr>
              <a:t>Academic probation</a:t>
            </a:r>
          </a:p>
          <a:p>
            <a:pPr marL="0" marR="0" indent="-365760">
              <a:lnSpc>
                <a:spcPct val="107000"/>
              </a:lnSpc>
              <a:spcBef>
                <a:spcPts val="0"/>
              </a:spcBef>
              <a:spcAft>
                <a:spcPts val="0"/>
              </a:spcAft>
            </a:pPr>
            <a:r>
              <a:rPr lang="en-US" sz="2800" dirty="0">
                <a:solidFill>
                  <a:schemeClr val="tx1"/>
                </a:solidFill>
                <a:effectLst/>
                <a:latin typeface="MetaOT-Book"/>
              </a:rPr>
              <a:t>Thesis/Dissertation process</a:t>
            </a:r>
          </a:p>
          <a:p>
            <a:pPr marL="0" marR="0" indent="-365760">
              <a:lnSpc>
                <a:spcPct val="107000"/>
              </a:lnSpc>
              <a:spcBef>
                <a:spcPts val="0"/>
              </a:spcBef>
              <a:spcAft>
                <a:spcPts val="0"/>
              </a:spcAft>
            </a:pPr>
            <a:r>
              <a:rPr lang="en-US" sz="2800" dirty="0">
                <a:solidFill>
                  <a:schemeClr val="tx1"/>
                </a:solidFill>
                <a:effectLst/>
                <a:latin typeface="MetaOT-Book"/>
              </a:rPr>
              <a:t>Commencement – checklist for graduation</a:t>
            </a:r>
          </a:p>
          <a:p>
            <a:pPr marL="0" marR="0" indent="-365760">
              <a:lnSpc>
                <a:spcPct val="107000"/>
              </a:lnSpc>
              <a:spcBef>
                <a:spcPts val="0"/>
              </a:spcBef>
              <a:spcAft>
                <a:spcPts val="0"/>
              </a:spcAft>
            </a:pPr>
            <a:r>
              <a:rPr lang="en-US" sz="2800" dirty="0">
                <a:solidFill>
                  <a:schemeClr val="tx1"/>
                </a:solidFill>
                <a:effectLst/>
                <a:latin typeface="MetaOT-Book"/>
              </a:rPr>
              <a:t>National Public Health Week</a:t>
            </a:r>
          </a:p>
          <a:p>
            <a:pPr marL="0" marR="0" indent="-365760">
              <a:lnSpc>
                <a:spcPct val="107000"/>
              </a:lnSpc>
              <a:spcBef>
                <a:spcPts val="0"/>
              </a:spcBef>
              <a:spcAft>
                <a:spcPts val="0"/>
              </a:spcAft>
            </a:pPr>
            <a:r>
              <a:rPr lang="en-US" sz="2800" dirty="0">
                <a:solidFill>
                  <a:schemeClr val="tx1"/>
                </a:solidFill>
                <a:effectLst/>
                <a:latin typeface="MetaOT-Book"/>
              </a:rPr>
              <a:t>Delta Omega coordination </a:t>
            </a:r>
          </a:p>
          <a:p>
            <a:endParaRPr lang="en-US" dirty="0"/>
          </a:p>
        </p:txBody>
      </p:sp>
      <p:pic>
        <p:nvPicPr>
          <p:cNvPr id="6" name="Picture 5">
            <a:extLst>
              <a:ext uri="{FF2B5EF4-FFF2-40B4-BE49-F238E27FC236}">
                <a16:creationId xmlns:a16="http://schemas.microsoft.com/office/drawing/2014/main" id="{C1EC9132-475B-EC85-817E-40147A8454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2203"/>
          <a:stretch/>
        </p:blipFill>
        <p:spPr>
          <a:xfrm>
            <a:off x="8373217" y="136525"/>
            <a:ext cx="3148437" cy="3100502"/>
          </a:xfrm>
          <a:prstGeom prst="rect">
            <a:avLst/>
          </a:prstGeom>
        </p:spPr>
      </p:pic>
    </p:spTree>
    <p:extLst>
      <p:ext uri="{BB962C8B-B14F-4D97-AF65-F5344CB8AC3E}">
        <p14:creationId xmlns:p14="http://schemas.microsoft.com/office/powerpoint/2010/main" val="542335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6DBC93-06C5-C423-835F-38F2DD1E83DF}"/>
              </a:ext>
            </a:extLst>
          </p:cNvPr>
          <p:cNvSpPr>
            <a:spLocks noGrp="1"/>
          </p:cNvSpPr>
          <p:nvPr>
            <p:ph sz="half" idx="1"/>
          </p:nvPr>
        </p:nvSpPr>
        <p:spPr>
          <a:xfrm>
            <a:off x="5122480" y="4875426"/>
            <a:ext cx="4210574" cy="1850851"/>
          </a:xfrm>
        </p:spPr>
        <p:txBody>
          <a:bodyPr>
            <a:normAutofit lnSpcReduction="10000"/>
          </a:bodyPr>
          <a:lstStyle/>
          <a:p>
            <a:pPr marL="0" indent="0" algn="ctr">
              <a:buNone/>
            </a:pPr>
            <a:r>
              <a:rPr lang="en-US" sz="3600" b="1" dirty="0">
                <a:solidFill>
                  <a:srgbClr val="472C7B"/>
                </a:solidFill>
                <a:latin typeface="MetaOT-Bold" panose="020B0804030101020102"/>
              </a:rPr>
              <a:t>Jason Armand, MBA</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2800" b="0" u="sng" dirty="0">
                <a:solidFill>
                  <a:srgbClr val="FF0000"/>
                </a:solidFill>
                <a:effectLst/>
                <a:latin typeface="MetaOT-Book"/>
                <a:hlinkClick r:id="rId2"/>
              </a:rPr>
              <a:t>phmoodle@lsuhsc.edu</a:t>
            </a:r>
            <a:endParaRPr lang="en-US" sz="2800" b="0" dirty="0">
              <a:solidFill>
                <a:srgbClr val="FF0000"/>
              </a:solidFill>
              <a:effectLst/>
              <a:latin typeface="MetaOT-Book"/>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2800" b="0" dirty="0">
                <a:solidFill>
                  <a:srgbClr val="472C7B"/>
                </a:solidFill>
                <a:effectLst/>
                <a:latin typeface="MetaOT-Book"/>
              </a:rPr>
              <a:t> 504.568.5963</a:t>
            </a:r>
            <a:endParaRPr lang="en-US" sz="2800" b="0" dirty="0">
              <a:solidFill>
                <a:srgbClr val="472C7B"/>
              </a:solidFill>
              <a:effectLst/>
              <a:latin typeface="MetaOT-Book"/>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2800" b="0" dirty="0">
                <a:solidFill>
                  <a:srgbClr val="472C7B"/>
                </a:solidFill>
                <a:effectLst/>
                <a:latin typeface="MetaOT-Book"/>
              </a:rPr>
              <a:t> Moodle Support</a:t>
            </a:r>
            <a:endParaRPr lang="en-US" dirty="0">
              <a:solidFill>
                <a:srgbClr val="472C7B"/>
              </a:solidFill>
            </a:endParaRPr>
          </a:p>
        </p:txBody>
      </p:sp>
      <p:sp>
        <p:nvSpPr>
          <p:cNvPr id="4" name="Content Placeholder 3">
            <a:extLst>
              <a:ext uri="{FF2B5EF4-FFF2-40B4-BE49-F238E27FC236}">
                <a16:creationId xmlns:a16="http://schemas.microsoft.com/office/drawing/2014/main" id="{54FA3899-3E93-7E76-A613-5E4E140EAA97}"/>
              </a:ext>
            </a:extLst>
          </p:cNvPr>
          <p:cNvSpPr>
            <a:spLocks noGrp="1"/>
          </p:cNvSpPr>
          <p:nvPr>
            <p:ph sz="half" idx="2"/>
          </p:nvPr>
        </p:nvSpPr>
        <p:spPr>
          <a:xfrm>
            <a:off x="3387537" y="131723"/>
            <a:ext cx="3469886" cy="2484681"/>
          </a:xfrm>
        </p:spPr>
        <p:txBody>
          <a:bodyPr>
            <a:normAutofit lnSpcReduction="10000"/>
          </a:bodyPr>
          <a:lstStyle/>
          <a:p>
            <a:pPr marL="0" marR="0" indent="0" algn="ctr">
              <a:lnSpc>
                <a:spcPct val="107000"/>
              </a:lnSpc>
              <a:spcBef>
                <a:spcPts val="0"/>
              </a:spcBef>
              <a:spcAft>
                <a:spcPts val="0"/>
              </a:spcAft>
              <a:buNone/>
            </a:pPr>
            <a:r>
              <a:rPr lang="en-US" sz="3600" b="1" dirty="0">
                <a:solidFill>
                  <a:srgbClr val="461D7C"/>
                </a:solidFill>
                <a:effectLst/>
                <a:latin typeface="MetaOT-Bold" panose="020B0804030101020102"/>
              </a:rPr>
              <a:t>Courtney</a:t>
            </a:r>
            <a:r>
              <a:rPr lang="en-US" sz="3600" b="1" baseline="0" dirty="0">
                <a:solidFill>
                  <a:srgbClr val="461D7C"/>
                </a:solidFill>
                <a:effectLst/>
                <a:latin typeface="MetaOT-Bold" panose="020B0804030101020102"/>
              </a:rPr>
              <a:t> Martin</a:t>
            </a:r>
          </a:p>
          <a:p>
            <a:pPr marL="0" marR="0" indent="0" algn="ctr">
              <a:lnSpc>
                <a:spcPct val="107000"/>
              </a:lnSpc>
              <a:spcBef>
                <a:spcPts val="0"/>
              </a:spcBef>
              <a:spcAft>
                <a:spcPts val="0"/>
              </a:spcAft>
              <a:buNone/>
            </a:pPr>
            <a:r>
              <a:rPr lang="en-US" sz="2800" b="0" baseline="0" dirty="0">
                <a:solidFill>
                  <a:schemeClr val="tx1"/>
                </a:solidFill>
                <a:effectLst/>
                <a:latin typeface="MetaOT-Book"/>
                <a:hlinkClick r:id="rId3"/>
              </a:rPr>
              <a:t>cmartin@lsuhsc.edu</a:t>
            </a:r>
            <a:r>
              <a:rPr lang="en-US" sz="2800" b="0" baseline="0" dirty="0">
                <a:solidFill>
                  <a:schemeClr val="tx1"/>
                </a:solidFill>
                <a:effectLst/>
                <a:latin typeface="MetaOT-Book"/>
              </a:rPr>
              <a:t> </a:t>
            </a:r>
            <a:endParaRPr lang="en-US" sz="2800" b="0" dirty="0">
              <a:solidFill>
                <a:schemeClr val="tx1"/>
              </a:solidFill>
              <a:effectLst/>
              <a:latin typeface="MetaOT-Book"/>
            </a:endParaRPr>
          </a:p>
          <a:p>
            <a:pPr marL="0" indent="0" algn="ctr">
              <a:lnSpc>
                <a:spcPct val="107000"/>
              </a:lnSpc>
              <a:spcBef>
                <a:spcPts val="0"/>
              </a:spcBef>
              <a:buNone/>
              <a:defRPr/>
            </a:pPr>
            <a:r>
              <a:rPr lang="en-US" sz="2800" b="0" baseline="0" dirty="0">
                <a:solidFill>
                  <a:srgbClr val="472C7B"/>
                </a:solidFill>
                <a:effectLst/>
                <a:latin typeface="MetaOT-Book"/>
              </a:rPr>
              <a:t>504.568.5746</a:t>
            </a:r>
          </a:p>
          <a:p>
            <a:pPr marL="0" marR="0" indent="0" algn="ctr">
              <a:lnSpc>
                <a:spcPct val="107000"/>
              </a:lnSpc>
              <a:spcBef>
                <a:spcPts val="0"/>
              </a:spcBef>
              <a:spcAft>
                <a:spcPts val="0"/>
              </a:spcAft>
              <a:buNone/>
            </a:pPr>
            <a:r>
              <a:rPr lang="en-US" sz="2800" b="0" dirty="0">
                <a:solidFill>
                  <a:srgbClr val="472C7B"/>
                </a:solidFill>
                <a:effectLst/>
                <a:latin typeface="MetaOT-Book"/>
              </a:rPr>
              <a:t>Recruiting</a:t>
            </a:r>
          </a:p>
          <a:p>
            <a:pPr marL="0" marR="0" indent="0" algn="ctr">
              <a:lnSpc>
                <a:spcPct val="107000"/>
              </a:lnSpc>
              <a:spcBef>
                <a:spcPts val="0"/>
              </a:spcBef>
              <a:spcAft>
                <a:spcPts val="0"/>
              </a:spcAft>
              <a:buNone/>
            </a:pPr>
            <a:r>
              <a:rPr lang="en-US" sz="2800" b="0" dirty="0">
                <a:solidFill>
                  <a:srgbClr val="472C7B"/>
                </a:solidFill>
                <a:effectLst/>
                <a:latin typeface="MetaOT-Book"/>
              </a:rPr>
              <a:t>Marketing</a:t>
            </a:r>
          </a:p>
          <a:p>
            <a:endParaRPr lang="en-US" dirty="0"/>
          </a:p>
        </p:txBody>
      </p:sp>
      <p:pic>
        <p:nvPicPr>
          <p:cNvPr id="6" name="Picture 5">
            <a:extLst>
              <a:ext uri="{FF2B5EF4-FFF2-40B4-BE49-F238E27FC236}">
                <a16:creationId xmlns:a16="http://schemas.microsoft.com/office/drawing/2014/main" id="{FBB43877-768A-4DAF-B661-26D9E5A45B85}"/>
              </a:ext>
            </a:extLst>
          </p:cNvPr>
          <p:cNvPicPr>
            <a:picLocks noChangeAspect="1"/>
          </p:cNvPicPr>
          <p:nvPr/>
        </p:nvPicPr>
        <p:blipFill rotWithShape="1">
          <a:blip r:embed="rId4">
            <a:extLst>
              <a:ext uri="{28A0092B-C50C-407E-A947-70E740481C1C}">
                <a14:useLocalDpi xmlns:a14="http://schemas.microsoft.com/office/drawing/2010/main" val="0"/>
              </a:ext>
            </a:extLst>
          </a:blip>
          <a:srcRect l="9972" r="5641"/>
          <a:stretch/>
        </p:blipFill>
        <p:spPr>
          <a:xfrm>
            <a:off x="0" y="1982574"/>
            <a:ext cx="4114197" cy="4875426"/>
          </a:xfrm>
          <a:prstGeom prst="rect">
            <a:avLst/>
          </a:prstGeom>
        </p:spPr>
      </p:pic>
      <p:pic>
        <p:nvPicPr>
          <p:cNvPr id="7" name="Picture 6" descr="A person with a beard&#10;&#10;Description automatically generated with low confidence">
            <a:extLst>
              <a:ext uri="{FF2B5EF4-FFF2-40B4-BE49-F238E27FC236}">
                <a16:creationId xmlns:a16="http://schemas.microsoft.com/office/drawing/2014/main" id="{8A64D078-163C-481C-60D7-92F4EF31F7D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0342"/>
          <a:stretch/>
        </p:blipFill>
        <p:spPr>
          <a:xfrm>
            <a:off x="8058628" y="0"/>
            <a:ext cx="4133372" cy="4875426"/>
          </a:xfrm>
          <a:prstGeom prst="rect">
            <a:avLst/>
          </a:prstGeom>
        </p:spPr>
      </p:pic>
    </p:spTree>
    <p:extLst>
      <p:ext uri="{BB962C8B-B14F-4D97-AF65-F5344CB8AC3E}">
        <p14:creationId xmlns:p14="http://schemas.microsoft.com/office/powerpoint/2010/main" val="3077189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gnifying glass showing decling performance">
            <a:extLst>
              <a:ext uri="{FF2B5EF4-FFF2-40B4-BE49-F238E27FC236}">
                <a16:creationId xmlns:a16="http://schemas.microsoft.com/office/drawing/2014/main" id="{DAD7FF23-F2DD-756C-99DC-63E723FCCDF1}"/>
              </a:ext>
            </a:extLst>
          </p:cNvPr>
          <p:cNvPicPr>
            <a:picLocks noChangeAspect="1"/>
          </p:cNvPicPr>
          <p:nvPr/>
        </p:nvPicPr>
        <p:blipFill rotWithShape="1">
          <a:blip r:embed="rId2">
            <a:duotone>
              <a:schemeClr val="accent1">
                <a:shade val="45000"/>
                <a:satMod val="135000"/>
              </a:schemeClr>
              <a:prstClr val="white"/>
            </a:duotone>
            <a:alphaModFix amt="35000"/>
          </a:blip>
          <a:srcRect t="1220" b="14510"/>
          <a:stretch/>
        </p:blipFill>
        <p:spPr>
          <a:xfrm>
            <a:off x="20" y="0"/>
            <a:ext cx="12191980" cy="6858000"/>
          </a:xfrm>
          <a:prstGeom prst="rect">
            <a:avLst/>
          </a:prstGeom>
        </p:spPr>
      </p:pic>
      <p:sp>
        <p:nvSpPr>
          <p:cNvPr id="2" name="Title 1">
            <a:extLst>
              <a:ext uri="{FF2B5EF4-FFF2-40B4-BE49-F238E27FC236}">
                <a16:creationId xmlns:a16="http://schemas.microsoft.com/office/drawing/2014/main" id="{6F4EEC1E-DE91-7999-E943-E5BFC72B370E}"/>
              </a:ext>
            </a:extLst>
          </p:cNvPr>
          <p:cNvSpPr>
            <a:spLocks noGrp="1"/>
          </p:cNvSpPr>
          <p:nvPr>
            <p:ph type="title"/>
          </p:nvPr>
        </p:nvSpPr>
        <p:spPr>
          <a:xfrm>
            <a:off x="838200" y="698643"/>
            <a:ext cx="5243394" cy="2478173"/>
          </a:xfrm>
        </p:spPr>
        <p:txBody>
          <a:bodyPr anchor="t">
            <a:normAutofit/>
          </a:bodyPr>
          <a:lstStyle/>
          <a:p>
            <a:r>
              <a:rPr lang="en-US" sz="7200" dirty="0"/>
              <a:t>Program Directors</a:t>
            </a:r>
          </a:p>
        </p:txBody>
      </p:sp>
    </p:spTree>
    <p:extLst>
      <p:ext uri="{BB962C8B-B14F-4D97-AF65-F5344CB8AC3E}">
        <p14:creationId xmlns:p14="http://schemas.microsoft.com/office/powerpoint/2010/main" val="1420963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4579938" y="804863"/>
            <a:ext cx="7612062" cy="3867150"/>
          </a:xfrm>
        </p:spPr>
        <p:txBody>
          <a:bodyPr>
            <a:normAutofit fontScale="90000"/>
          </a:bodyPr>
          <a:lstStyle/>
          <a:p>
            <a:pPr algn="ctr"/>
            <a:r>
              <a:rPr lang="en-US" sz="3200" b="1" dirty="0">
                <a:solidFill>
                  <a:srgbClr val="461D7C"/>
                </a:solidFill>
              </a:rPr>
              <a:t>Community Health Science and Policy (CHSP) </a:t>
            </a:r>
            <a:br>
              <a:rPr lang="en-US" sz="3200" b="1" dirty="0">
                <a:solidFill>
                  <a:srgbClr val="461D7C"/>
                </a:solidFill>
              </a:rPr>
            </a:br>
            <a:br>
              <a:rPr lang="en-US" sz="3200" b="1" dirty="0">
                <a:solidFill>
                  <a:srgbClr val="461D7C"/>
                </a:solidFill>
              </a:rPr>
            </a:br>
            <a:r>
              <a:rPr lang="en-US" sz="3200" b="1" dirty="0">
                <a:solidFill>
                  <a:srgbClr val="461D7C"/>
                </a:solidFill>
              </a:rPr>
              <a:t>previously</a:t>
            </a:r>
            <a:br>
              <a:rPr lang="en-US" sz="3200" b="1" dirty="0">
                <a:solidFill>
                  <a:srgbClr val="461D7C"/>
                </a:solidFill>
              </a:rPr>
            </a:br>
            <a:br>
              <a:rPr lang="en-US" sz="3200" b="1" dirty="0">
                <a:solidFill>
                  <a:srgbClr val="461D7C"/>
                </a:solidFill>
              </a:rPr>
            </a:br>
            <a:r>
              <a:rPr lang="en-US" sz="3200" b="1" dirty="0">
                <a:solidFill>
                  <a:srgbClr val="461D7C"/>
                </a:solidFill>
              </a:rPr>
              <a:t>Behavioral &amp; Community Health Sciences </a:t>
            </a:r>
            <a:br>
              <a:rPr lang="en-US" sz="3200" b="1" dirty="0">
                <a:solidFill>
                  <a:srgbClr val="461D7C"/>
                </a:solidFill>
              </a:rPr>
            </a:br>
            <a:r>
              <a:rPr lang="en-US" sz="3200" b="1" dirty="0">
                <a:solidFill>
                  <a:srgbClr val="461D7C"/>
                </a:solidFill>
              </a:rPr>
              <a:t>(BCHS)</a:t>
            </a:r>
            <a:br>
              <a:rPr lang="en-US" sz="3200" b="1" dirty="0">
                <a:solidFill>
                  <a:srgbClr val="461D7C"/>
                </a:solidFill>
              </a:rPr>
            </a:br>
            <a:endParaRPr lang="en-US" sz="3200" dirty="0">
              <a:solidFill>
                <a:srgbClr val="472C7B"/>
              </a:solidFill>
            </a:endParaRPr>
          </a:p>
        </p:txBody>
      </p:sp>
      <p:sp>
        <p:nvSpPr>
          <p:cNvPr id="9" name="Text Placeholder 2"/>
          <p:cNvSpPr txBox="1">
            <a:spLocks/>
          </p:cNvSpPr>
          <p:nvPr/>
        </p:nvSpPr>
        <p:spPr>
          <a:xfrm>
            <a:off x="4073233" y="5118410"/>
            <a:ext cx="7913717" cy="8687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sz="3600" b="1" dirty="0">
                <a:solidFill>
                  <a:srgbClr val="461D7C"/>
                </a:solidFill>
              </a:rPr>
              <a:t>Stephen Phillippi, Jr., PhD, LCSW, CCFC</a:t>
            </a:r>
            <a:endParaRPr lang="en-US" sz="3600" b="1" dirty="0">
              <a:solidFill>
                <a:srgbClr val="461D7C"/>
              </a:solidFill>
            </a:endParaRPr>
          </a:p>
          <a:p>
            <a:pPr marL="0" indent="0">
              <a:buNone/>
            </a:pPr>
            <a:endParaRPr lang="fr-FR" sz="3200" b="1" dirty="0">
              <a:solidFill>
                <a:srgbClr val="7030A0"/>
              </a:solidFill>
            </a:endParaRPr>
          </a:p>
          <a:p>
            <a:pPr marL="0" indent="0">
              <a:buNone/>
            </a:pPr>
            <a:endParaRPr lang="fr-FR" sz="3200" b="1" dirty="0">
              <a:solidFill>
                <a:srgbClr val="7030A0"/>
              </a:solidFill>
            </a:endParaRPr>
          </a:p>
          <a:p>
            <a:pPr marL="0" indent="0">
              <a:buNone/>
            </a:pPr>
            <a:endParaRPr lang="fr-FR" sz="3200" b="1" dirty="0">
              <a:solidFill>
                <a:srgbClr val="7030A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073" y="419187"/>
            <a:ext cx="3354212" cy="4638501"/>
          </a:xfrm>
          <a:prstGeom prst="rect">
            <a:avLst/>
          </a:prstGeom>
        </p:spPr>
      </p:pic>
    </p:spTree>
    <p:extLst>
      <p:ext uri="{BB962C8B-B14F-4D97-AF65-F5344CB8AC3E}">
        <p14:creationId xmlns:p14="http://schemas.microsoft.com/office/powerpoint/2010/main" val="364402809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gnifying glass showing decling performance">
            <a:extLst>
              <a:ext uri="{FF2B5EF4-FFF2-40B4-BE49-F238E27FC236}">
                <a16:creationId xmlns:a16="http://schemas.microsoft.com/office/drawing/2014/main" id="{DAD7FF23-F2DD-756C-99DC-63E723FCCDF1}"/>
              </a:ext>
            </a:extLst>
          </p:cNvPr>
          <p:cNvPicPr>
            <a:picLocks noChangeAspect="1"/>
          </p:cNvPicPr>
          <p:nvPr/>
        </p:nvPicPr>
        <p:blipFill rotWithShape="1">
          <a:blip r:embed="rId2">
            <a:duotone>
              <a:schemeClr val="accent1">
                <a:shade val="45000"/>
                <a:satMod val="135000"/>
              </a:schemeClr>
              <a:prstClr val="white"/>
            </a:duotone>
            <a:alphaModFix amt="35000"/>
          </a:blip>
          <a:srcRect t="1220" b="14510"/>
          <a:stretch/>
        </p:blipFill>
        <p:spPr>
          <a:xfrm>
            <a:off x="20" y="0"/>
            <a:ext cx="12191980" cy="6858000"/>
          </a:xfrm>
          <a:prstGeom prst="rect">
            <a:avLst/>
          </a:prstGeom>
        </p:spPr>
      </p:pic>
      <p:sp>
        <p:nvSpPr>
          <p:cNvPr id="2" name="Title 1">
            <a:extLst>
              <a:ext uri="{FF2B5EF4-FFF2-40B4-BE49-F238E27FC236}">
                <a16:creationId xmlns:a16="http://schemas.microsoft.com/office/drawing/2014/main" id="{6F4EEC1E-DE91-7999-E943-E5BFC72B370E}"/>
              </a:ext>
            </a:extLst>
          </p:cNvPr>
          <p:cNvSpPr>
            <a:spLocks noGrp="1"/>
          </p:cNvSpPr>
          <p:nvPr>
            <p:ph type="title"/>
          </p:nvPr>
        </p:nvSpPr>
        <p:spPr>
          <a:xfrm>
            <a:off x="1041639" y="189685"/>
            <a:ext cx="10655780" cy="897244"/>
          </a:xfrm>
        </p:spPr>
        <p:txBody>
          <a:bodyPr anchor="t">
            <a:noAutofit/>
          </a:bodyPr>
          <a:lstStyle/>
          <a:p>
            <a:r>
              <a:rPr lang="en-US" sz="5400" dirty="0"/>
              <a:t>Research and Service Programs</a:t>
            </a:r>
          </a:p>
        </p:txBody>
      </p:sp>
      <p:sp>
        <p:nvSpPr>
          <p:cNvPr id="3" name="TextBox 2">
            <a:extLst>
              <a:ext uri="{FF2B5EF4-FFF2-40B4-BE49-F238E27FC236}">
                <a16:creationId xmlns:a16="http://schemas.microsoft.com/office/drawing/2014/main" id="{8CDDD0AD-1B9C-9524-C62F-74EA8B191C88}"/>
              </a:ext>
            </a:extLst>
          </p:cNvPr>
          <p:cNvSpPr txBox="1"/>
          <p:nvPr/>
        </p:nvSpPr>
        <p:spPr>
          <a:xfrm>
            <a:off x="810882" y="1388852"/>
            <a:ext cx="11291977" cy="3847207"/>
          </a:xfrm>
          <a:prstGeom prst="rect">
            <a:avLst/>
          </a:prstGeom>
          <a:noFill/>
        </p:spPr>
        <p:txBody>
          <a:bodyPr wrap="square" rtlCol="0">
            <a:spAutoFit/>
          </a:bodyPr>
          <a:lstStyle/>
          <a:p>
            <a:r>
              <a:rPr lang="en-US" sz="2800" u="sng" dirty="0"/>
              <a:t>Louisiana Cancer Prevention and Control Programs (LCP)</a:t>
            </a:r>
          </a:p>
          <a:p>
            <a:r>
              <a:rPr lang="en-US" sz="2400" dirty="0"/>
              <a:t>Principal Investigator: Donna Williams, DrPH</a:t>
            </a:r>
          </a:p>
          <a:p>
            <a:r>
              <a:rPr lang="en-US" sz="2400" dirty="0"/>
              <a:t>Fiscal Contact: Toya Shanklin, MBA</a:t>
            </a:r>
          </a:p>
          <a:p>
            <a:endParaRPr lang="en-US" sz="2400" dirty="0"/>
          </a:p>
          <a:p>
            <a:pPr marL="285750" indent="-285750">
              <a:buFont typeface="Arial" panose="020B0604020202020204" pitchFamily="34" charset="0"/>
              <a:buChar char="•"/>
            </a:pPr>
            <a:r>
              <a:rPr lang="en-US" sz="2400" dirty="0"/>
              <a:t>The program’s goals include eliminating suffering and death for cancers that are preventable or able to be detected early for treatment. Cancer focuses include breast, cervical and HPV, colorectal, lung and other tobacco-related cancers.</a:t>
            </a:r>
          </a:p>
          <a:p>
            <a:pPr marL="285750" indent="-285750">
              <a:buFont typeface="Arial" panose="020B0604020202020204" pitchFamily="34" charset="0"/>
              <a:buChar char="•"/>
            </a:pPr>
            <a:r>
              <a:rPr lang="en-US" sz="2400" dirty="0"/>
              <a:t>The program is primary funded by the Centers for Disease Control and Prevention. (CDC)</a:t>
            </a:r>
          </a:p>
        </p:txBody>
      </p:sp>
    </p:spTree>
    <p:extLst>
      <p:ext uri="{BB962C8B-B14F-4D97-AF65-F5344CB8AC3E}">
        <p14:creationId xmlns:p14="http://schemas.microsoft.com/office/powerpoint/2010/main" val="3826226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gnifying glass showing decling performance">
            <a:extLst>
              <a:ext uri="{FF2B5EF4-FFF2-40B4-BE49-F238E27FC236}">
                <a16:creationId xmlns:a16="http://schemas.microsoft.com/office/drawing/2014/main" id="{DAD7FF23-F2DD-756C-99DC-63E723FCCDF1}"/>
              </a:ext>
            </a:extLst>
          </p:cNvPr>
          <p:cNvPicPr>
            <a:picLocks noChangeAspect="1"/>
          </p:cNvPicPr>
          <p:nvPr/>
        </p:nvPicPr>
        <p:blipFill rotWithShape="1">
          <a:blip r:embed="rId2">
            <a:duotone>
              <a:schemeClr val="accent1">
                <a:shade val="45000"/>
                <a:satMod val="135000"/>
              </a:schemeClr>
              <a:prstClr val="white"/>
            </a:duotone>
            <a:alphaModFix amt="35000"/>
          </a:blip>
          <a:srcRect t="1220" b="14510"/>
          <a:stretch/>
        </p:blipFill>
        <p:spPr>
          <a:xfrm>
            <a:off x="20" y="0"/>
            <a:ext cx="12191980" cy="6858000"/>
          </a:xfrm>
          <a:prstGeom prst="rect">
            <a:avLst/>
          </a:prstGeom>
        </p:spPr>
      </p:pic>
      <p:sp>
        <p:nvSpPr>
          <p:cNvPr id="2" name="Title 1">
            <a:extLst>
              <a:ext uri="{FF2B5EF4-FFF2-40B4-BE49-F238E27FC236}">
                <a16:creationId xmlns:a16="http://schemas.microsoft.com/office/drawing/2014/main" id="{6F4EEC1E-DE91-7999-E943-E5BFC72B370E}"/>
              </a:ext>
            </a:extLst>
          </p:cNvPr>
          <p:cNvSpPr>
            <a:spLocks noGrp="1"/>
          </p:cNvSpPr>
          <p:nvPr>
            <p:ph type="title"/>
          </p:nvPr>
        </p:nvSpPr>
        <p:spPr>
          <a:xfrm>
            <a:off x="1041639" y="189685"/>
            <a:ext cx="10655780" cy="897244"/>
          </a:xfrm>
        </p:spPr>
        <p:txBody>
          <a:bodyPr anchor="t">
            <a:noAutofit/>
          </a:bodyPr>
          <a:lstStyle/>
          <a:p>
            <a:r>
              <a:rPr lang="en-US" sz="5400" dirty="0"/>
              <a:t>Research and Service Programs</a:t>
            </a:r>
          </a:p>
        </p:txBody>
      </p:sp>
      <p:sp>
        <p:nvSpPr>
          <p:cNvPr id="3" name="TextBox 2">
            <a:extLst>
              <a:ext uri="{FF2B5EF4-FFF2-40B4-BE49-F238E27FC236}">
                <a16:creationId xmlns:a16="http://schemas.microsoft.com/office/drawing/2014/main" id="{8CDDD0AD-1B9C-9524-C62F-74EA8B191C88}"/>
              </a:ext>
            </a:extLst>
          </p:cNvPr>
          <p:cNvSpPr txBox="1"/>
          <p:nvPr/>
        </p:nvSpPr>
        <p:spPr>
          <a:xfrm>
            <a:off x="900003" y="2165230"/>
            <a:ext cx="11291977" cy="3477875"/>
          </a:xfrm>
          <a:prstGeom prst="rect">
            <a:avLst/>
          </a:prstGeom>
          <a:noFill/>
        </p:spPr>
        <p:txBody>
          <a:bodyPr wrap="square" rtlCol="0">
            <a:spAutoFit/>
          </a:bodyPr>
          <a:lstStyle/>
          <a:p>
            <a:r>
              <a:rPr lang="en-US" sz="2800" u="sng" dirty="0"/>
              <a:t>Center for Evidence to Practice (EBP)</a:t>
            </a:r>
          </a:p>
          <a:p>
            <a:r>
              <a:rPr lang="en-US" sz="2400" dirty="0"/>
              <a:t>Principal Investigator: Stephen Phillippi, PhD</a:t>
            </a:r>
          </a:p>
          <a:p>
            <a:r>
              <a:rPr lang="en-US" sz="2400" dirty="0"/>
              <a:t>Fiscal Contact(s): Clarence Osteen, MA</a:t>
            </a:r>
          </a:p>
          <a:p>
            <a:endParaRPr lang="en-US" sz="2400" dirty="0"/>
          </a:p>
          <a:p>
            <a:pPr marL="285750" indent="-285750">
              <a:buFont typeface="Arial" panose="020B0604020202020204" pitchFamily="34" charset="0"/>
              <a:buChar char="•"/>
            </a:pPr>
            <a:r>
              <a:rPr lang="en-US" sz="2400" dirty="0"/>
              <a:t>The program supports agencies, organizations, communities, and providers in selecting and implementing research-driven behavioral health interventions.</a:t>
            </a:r>
          </a:p>
          <a:p>
            <a:pPr marL="285750" indent="-285750">
              <a:buFont typeface="Arial" panose="020B0604020202020204" pitchFamily="34" charset="0"/>
              <a:buChar char="•"/>
            </a:pPr>
            <a:r>
              <a:rPr lang="en-US" sz="2400" dirty="0"/>
              <a:t>The program is primary funded by the Louisiana Department of Health. LDH)</a:t>
            </a:r>
          </a:p>
        </p:txBody>
      </p:sp>
    </p:spTree>
    <p:extLst>
      <p:ext uri="{BB962C8B-B14F-4D97-AF65-F5344CB8AC3E}">
        <p14:creationId xmlns:p14="http://schemas.microsoft.com/office/powerpoint/2010/main" val="3845867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7BE412-D619-1DEF-788A-5D9DE04B99AD}"/>
              </a:ext>
            </a:extLst>
          </p:cNvPr>
          <p:cNvPicPr>
            <a:picLocks noChangeAspect="1"/>
          </p:cNvPicPr>
          <p:nvPr/>
        </p:nvPicPr>
        <p:blipFill>
          <a:blip r:embed="rId2"/>
          <a:stretch>
            <a:fillRect/>
          </a:stretch>
        </p:blipFill>
        <p:spPr>
          <a:xfrm>
            <a:off x="1177871" y="0"/>
            <a:ext cx="9115545" cy="6858000"/>
          </a:xfrm>
          <a:prstGeom prst="rect">
            <a:avLst/>
          </a:prstGeom>
        </p:spPr>
      </p:pic>
    </p:spTree>
    <p:extLst>
      <p:ext uri="{BB962C8B-B14F-4D97-AF65-F5344CB8AC3E}">
        <p14:creationId xmlns:p14="http://schemas.microsoft.com/office/powerpoint/2010/main" val="3817149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gnifying glass showing decling performance">
            <a:extLst>
              <a:ext uri="{FF2B5EF4-FFF2-40B4-BE49-F238E27FC236}">
                <a16:creationId xmlns:a16="http://schemas.microsoft.com/office/drawing/2014/main" id="{DAD7FF23-F2DD-756C-99DC-63E723FCCDF1}"/>
              </a:ext>
            </a:extLst>
          </p:cNvPr>
          <p:cNvPicPr>
            <a:picLocks noChangeAspect="1"/>
          </p:cNvPicPr>
          <p:nvPr/>
        </p:nvPicPr>
        <p:blipFill rotWithShape="1">
          <a:blip r:embed="rId2">
            <a:duotone>
              <a:schemeClr val="accent1">
                <a:shade val="45000"/>
                <a:satMod val="135000"/>
              </a:schemeClr>
              <a:prstClr val="white"/>
            </a:duotone>
            <a:alphaModFix amt="35000"/>
          </a:blip>
          <a:srcRect t="1220" b="14510"/>
          <a:stretch/>
        </p:blipFill>
        <p:spPr>
          <a:xfrm>
            <a:off x="20" y="0"/>
            <a:ext cx="12191980" cy="6858000"/>
          </a:xfrm>
          <a:prstGeom prst="rect">
            <a:avLst/>
          </a:prstGeom>
        </p:spPr>
      </p:pic>
      <p:sp>
        <p:nvSpPr>
          <p:cNvPr id="2" name="Title 1">
            <a:extLst>
              <a:ext uri="{FF2B5EF4-FFF2-40B4-BE49-F238E27FC236}">
                <a16:creationId xmlns:a16="http://schemas.microsoft.com/office/drawing/2014/main" id="{6F4EEC1E-DE91-7999-E943-E5BFC72B370E}"/>
              </a:ext>
            </a:extLst>
          </p:cNvPr>
          <p:cNvSpPr>
            <a:spLocks noGrp="1"/>
          </p:cNvSpPr>
          <p:nvPr>
            <p:ph type="title"/>
          </p:nvPr>
        </p:nvSpPr>
        <p:spPr>
          <a:xfrm>
            <a:off x="1041639" y="189685"/>
            <a:ext cx="10655780" cy="897244"/>
          </a:xfrm>
        </p:spPr>
        <p:txBody>
          <a:bodyPr anchor="t">
            <a:noAutofit/>
          </a:bodyPr>
          <a:lstStyle/>
          <a:p>
            <a:r>
              <a:rPr lang="en-US" sz="5400" dirty="0"/>
              <a:t>Research and Service Programs</a:t>
            </a:r>
          </a:p>
        </p:txBody>
      </p:sp>
      <p:sp>
        <p:nvSpPr>
          <p:cNvPr id="3" name="TextBox 2">
            <a:extLst>
              <a:ext uri="{FF2B5EF4-FFF2-40B4-BE49-F238E27FC236}">
                <a16:creationId xmlns:a16="http://schemas.microsoft.com/office/drawing/2014/main" id="{8CDDD0AD-1B9C-9524-C62F-74EA8B191C88}"/>
              </a:ext>
            </a:extLst>
          </p:cNvPr>
          <p:cNvSpPr txBox="1"/>
          <p:nvPr/>
        </p:nvSpPr>
        <p:spPr>
          <a:xfrm>
            <a:off x="900003" y="1949569"/>
            <a:ext cx="11291977" cy="3108543"/>
          </a:xfrm>
          <a:prstGeom prst="rect">
            <a:avLst/>
          </a:prstGeom>
          <a:noFill/>
        </p:spPr>
        <p:txBody>
          <a:bodyPr wrap="square" rtlCol="0">
            <a:spAutoFit/>
          </a:bodyPr>
          <a:lstStyle/>
          <a:p>
            <a:r>
              <a:rPr lang="en-US" sz="2800" u="sng" dirty="0"/>
              <a:t>Tobacco Control Initiative (TCI)</a:t>
            </a:r>
          </a:p>
          <a:p>
            <a:r>
              <a:rPr lang="en-US" sz="2400" dirty="0"/>
              <a:t>Principal Investigator: Michael Celestin, PhD</a:t>
            </a:r>
          </a:p>
          <a:p>
            <a:r>
              <a:rPr lang="en-US" sz="2400" dirty="0"/>
              <a:t>Fiscal Contact(s): Laura Eller, MBA and Clarence Osteen, MA</a:t>
            </a:r>
          </a:p>
          <a:p>
            <a:endParaRPr lang="en-US" sz="2400" dirty="0"/>
          </a:p>
          <a:p>
            <a:pPr marL="285750" indent="-285750">
              <a:buFont typeface="Arial" panose="020B0604020202020204" pitchFamily="34" charset="0"/>
              <a:buChar char="•"/>
            </a:pPr>
            <a:r>
              <a:rPr lang="en-US" sz="2400" dirty="0"/>
              <a:t>The program promotes multi-level, translational, and transdisciplinary approaches to cessation services and research.</a:t>
            </a:r>
          </a:p>
          <a:p>
            <a:pPr marL="285750" indent="-285750">
              <a:buFont typeface="Arial" panose="020B0604020202020204" pitchFamily="34" charset="0"/>
              <a:buChar char="•"/>
            </a:pPr>
            <a:r>
              <a:rPr lang="en-US" sz="2400" dirty="0"/>
              <a:t>The program is primary funded by the Louisiana Cancer Research and Consortium. (LCRC) </a:t>
            </a:r>
          </a:p>
        </p:txBody>
      </p:sp>
    </p:spTree>
    <p:extLst>
      <p:ext uri="{BB962C8B-B14F-4D97-AF65-F5344CB8AC3E}">
        <p14:creationId xmlns:p14="http://schemas.microsoft.com/office/powerpoint/2010/main" val="3433042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4579938" y="804863"/>
            <a:ext cx="7612062" cy="3867150"/>
          </a:xfrm>
        </p:spPr>
        <p:txBody>
          <a:bodyPr>
            <a:normAutofit/>
          </a:bodyPr>
          <a:lstStyle/>
          <a:p>
            <a:pPr algn="ctr"/>
            <a:r>
              <a:rPr lang="en-US" sz="3200" b="1" dirty="0">
                <a:solidFill>
                  <a:srgbClr val="461D7C"/>
                </a:solidFill>
              </a:rPr>
              <a:t>Biostatistics and Data Science </a:t>
            </a:r>
            <a:br>
              <a:rPr lang="en-US" sz="3200" b="1" dirty="0">
                <a:solidFill>
                  <a:srgbClr val="461D7C"/>
                </a:solidFill>
              </a:rPr>
            </a:br>
            <a:r>
              <a:rPr lang="en-US" sz="3200" b="1" dirty="0">
                <a:solidFill>
                  <a:srgbClr val="461D7C"/>
                </a:solidFill>
              </a:rPr>
              <a:t>(BSDS)</a:t>
            </a:r>
            <a:br>
              <a:rPr lang="en-US" sz="3200" b="1" dirty="0">
                <a:solidFill>
                  <a:srgbClr val="461D7C"/>
                </a:solidFill>
              </a:rPr>
            </a:br>
            <a:br>
              <a:rPr lang="en-US" sz="3200" b="1" dirty="0">
                <a:solidFill>
                  <a:srgbClr val="461D7C"/>
                </a:solidFill>
              </a:rPr>
            </a:br>
            <a:r>
              <a:rPr lang="en-US" sz="3200" b="1" dirty="0">
                <a:solidFill>
                  <a:srgbClr val="461D7C"/>
                </a:solidFill>
              </a:rPr>
              <a:t>previously</a:t>
            </a:r>
            <a:br>
              <a:rPr lang="en-US" sz="3200" b="1" dirty="0">
                <a:solidFill>
                  <a:srgbClr val="461D7C"/>
                </a:solidFill>
              </a:rPr>
            </a:br>
            <a:br>
              <a:rPr lang="en-US" sz="3200" b="1" dirty="0">
                <a:solidFill>
                  <a:srgbClr val="461D7C"/>
                </a:solidFill>
              </a:rPr>
            </a:br>
            <a:r>
              <a:rPr lang="en-US" sz="3200" b="1" dirty="0">
                <a:solidFill>
                  <a:srgbClr val="461D7C"/>
                </a:solidFill>
              </a:rPr>
              <a:t>Biostatistics</a:t>
            </a:r>
            <a:br>
              <a:rPr lang="en-US" sz="3200" b="1" dirty="0">
                <a:solidFill>
                  <a:srgbClr val="461D7C"/>
                </a:solidFill>
              </a:rPr>
            </a:br>
            <a:r>
              <a:rPr lang="en-US" sz="3200" b="1" dirty="0">
                <a:solidFill>
                  <a:srgbClr val="461D7C"/>
                </a:solidFill>
              </a:rPr>
              <a:t>(BIOS)</a:t>
            </a:r>
            <a:endParaRPr lang="en-US" sz="3200" i="1" dirty="0"/>
          </a:p>
        </p:txBody>
      </p:sp>
      <p:sp>
        <p:nvSpPr>
          <p:cNvPr id="9" name="Text Placeholder 2"/>
          <p:cNvSpPr txBox="1">
            <a:spLocks/>
          </p:cNvSpPr>
          <p:nvPr/>
        </p:nvSpPr>
        <p:spPr>
          <a:xfrm>
            <a:off x="4073233" y="5118410"/>
            <a:ext cx="7913717" cy="8687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rgbClr val="472C7B"/>
                </a:solidFill>
              </a:rPr>
              <a:t>Hui-Yi Lin, PhD </a:t>
            </a:r>
            <a:r>
              <a:rPr lang="en-US" sz="3600" i="1" dirty="0">
                <a:solidFill>
                  <a:srgbClr val="461D7C"/>
                </a:solidFill>
              </a:rPr>
              <a:t>(Interim)</a:t>
            </a:r>
            <a:r>
              <a:rPr lang="en-US" sz="3600" b="1" dirty="0">
                <a:solidFill>
                  <a:srgbClr val="472C7B"/>
                </a:solidFill>
              </a:rPr>
              <a:t> </a:t>
            </a:r>
          </a:p>
          <a:p>
            <a:pPr marL="0" indent="0">
              <a:buNone/>
            </a:pPr>
            <a:endParaRPr lang="fr-FR" sz="3200" b="1" dirty="0">
              <a:solidFill>
                <a:srgbClr val="7030A0"/>
              </a:solidFill>
            </a:endParaRPr>
          </a:p>
          <a:p>
            <a:pPr marL="0" indent="0">
              <a:buNone/>
            </a:pPr>
            <a:endParaRPr lang="fr-FR" sz="3200" b="1" dirty="0">
              <a:solidFill>
                <a:srgbClr val="7030A0"/>
              </a:solidFill>
            </a:endParaRPr>
          </a:p>
          <a:p>
            <a:pPr marL="0" indent="0">
              <a:buNone/>
            </a:pPr>
            <a:endParaRPr lang="fr-FR" sz="3200" b="1" dirty="0">
              <a:solidFill>
                <a:srgbClr val="7030A0"/>
              </a:solidFill>
            </a:endParaRPr>
          </a:p>
        </p:txBody>
      </p:sp>
      <p:sp>
        <p:nvSpPr>
          <p:cNvPr id="3" name="AutoShape 2" descr="Zhide Fang - Director of Biostatistics - LSU Health Science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Zhide Fang - Director of Biostatistics - LSU Health Sciences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descr="A person wearing glasses and a brown jacket&#10;&#10;Description automatically generated">
            <a:extLst>
              <a:ext uri="{FF2B5EF4-FFF2-40B4-BE49-F238E27FC236}">
                <a16:creationId xmlns:a16="http://schemas.microsoft.com/office/drawing/2014/main" id="{BDF07D80-36D4-4495-75CB-7DE0A124CB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603" y="479020"/>
            <a:ext cx="3556834" cy="5249360"/>
          </a:xfrm>
          <a:prstGeom prst="rect">
            <a:avLst/>
          </a:prstGeom>
        </p:spPr>
      </p:pic>
    </p:spTree>
    <p:extLst>
      <p:ext uri="{BB962C8B-B14F-4D97-AF65-F5344CB8AC3E}">
        <p14:creationId xmlns:p14="http://schemas.microsoft.com/office/powerpoint/2010/main" val="280720567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4579938" y="804862"/>
            <a:ext cx="7612062" cy="4189831"/>
          </a:xfrm>
        </p:spPr>
        <p:txBody>
          <a:bodyPr>
            <a:normAutofit/>
          </a:bodyPr>
          <a:lstStyle/>
          <a:p>
            <a:pPr algn="ctr"/>
            <a:r>
              <a:rPr lang="en-US" sz="3200" b="1" dirty="0">
                <a:solidFill>
                  <a:srgbClr val="461D7C"/>
                </a:solidFill>
              </a:rPr>
              <a:t>Environment, Health, Climate, and Sustainability</a:t>
            </a:r>
            <a:br>
              <a:rPr lang="en-US" sz="3200" b="1" dirty="0">
                <a:solidFill>
                  <a:srgbClr val="461D7C"/>
                </a:solidFill>
              </a:rPr>
            </a:br>
            <a:r>
              <a:rPr lang="en-US" sz="3200" b="1">
                <a:solidFill>
                  <a:srgbClr val="461D7C"/>
                </a:solidFill>
              </a:rPr>
              <a:t>(EHCS</a:t>
            </a:r>
            <a:r>
              <a:rPr lang="en-US" sz="3200" b="1" dirty="0">
                <a:solidFill>
                  <a:srgbClr val="461D7C"/>
                </a:solidFill>
              </a:rPr>
              <a:t>)</a:t>
            </a:r>
            <a:br>
              <a:rPr lang="en-US" sz="3200" b="1" dirty="0">
                <a:solidFill>
                  <a:srgbClr val="461D7C"/>
                </a:solidFill>
              </a:rPr>
            </a:br>
            <a:br>
              <a:rPr lang="en-US" sz="3200" b="1" dirty="0">
                <a:solidFill>
                  <a:srgbClr val="461D7C"/>
                </a:solidFill>
              </a:rPr>
            </a:br>
            <a:r>
              <a:rPr lang="en-US" sz="3200" b="1" dirty="0">
                <a:solidFill>
                  <a:srgbClr val="461D7C"/>
                </a:solidFill>
              </a:rPr>
              <a:t>previously</a:t>
            </a:r>
            <a:br>
              <a:rPr lang="en-US" sz="3200" b="1" dirty="0">
                <a:solidFill>
                  <a:srgbClr val="461D7C"/>
                </a:solidFill>
              </a:rPr>
            </a:br>
            <a:r>
              <a:rPr lang="en-US" sz="3200" b="1" dirty="0">
                <a:solidFill>
                  <a:srgbClr val="461D7C"/>
                </a:solidFill>
              </a:rPr>
              <a:t>Environmental and Occupational Health Sciences</a:t>
            </a:r>
            <a:br>
              <a:rPr lang="en-US" sz="3200" b="1" dirty="0">
                <a:solidFill>
                  <a:srgbClr val="461D7C"/>
                </a:solidFill>
              </a:rPr>
            </a:br>
            <a:r>
              <a:rPr lang="en-US" sz="3200" b="1" dirty="0">
                <a:solidFill>
                  <a:srgbClr val="461D7C"/>
                </a:solidFill>
              </a:rPr>
              <a:t>(ENHS)</a:t>
            </a:r>
            <a:endParaRPr lang="en-US" sz="3200" dirty="0"/>
          </a:p>
        </p:txBody>
      </p:sp>
      <p:sp>
        <p:nvSpPr>
          <p:cNvPr id="9" name="Text Placeholder 2"/>
          <p:cNvSpPr txBox="1">
            <a:spLocks/>
          </p:cNvSpPr>
          <p:nvPr/>
        </p:nvSpPr>
        <p:spPr>
          <a:xfrm>
            <a:off x="4116366" y="5492223"/>
            <a:ext cx="8220367" cy="8687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rgbClr val="472C7B"/>
                </a:solidFill>
              </a:rPr>
              <a:t>Adrienne Katner, DEnv, MS</a:t>
            </a:r>
            <a:endParaRPr lang="en-US" sz="3200" b="1" dirty="0">
              <a:solidFill>
                <a:srgbClr val="472C7B"/>
              </a:solidFill>
            </a:endParaRPr>
          </a:p>
          <a:p>
            <a:pPr marL="0" indent="0">
              <a:buNone/>
            </a:pPr>
            <a:endParaRPr lang="fr-FR" sz="3200" b="1" dirty="0">
              <a:solidFill>
                <a:srgbClr val="7030A0"/>
              </a:solidFill>
            </a:endParaRPr>
          </a:p>
          <a:p>
            <a:pPr marL="0" indent="0">
              <a:buNone/>
            </a:pPr>
            <a:endParaRPr lang="fr-FR" sz="3200" b="1" dirty="0">
              <a:solidFill>
                <a:srgbClr val="7030A0"/>
              </a:solidFill>
            </a:endParaRPr>
          </a:p>
          <a:p>
            <a:pPr marL="0" indent="0">
              <a:buNone/>
            </a:pPr>
            <a:endParaRPr lang="fr-FR" sz="3200" b="1" dirty="0">
              <a:solidFill>
                <a:srgbClr val="7030A0"/>
              </a:solidFill>
            </a:endParaRPr>
          </a:p>
        </p:txBody>
      </p:sp>
      <p:sp>
        <p:nvSpPr>
          <p:cNvPr id="3" name="AutoShape 2" descr="Zhide Fang - Director of Biostatistics - LSU Health Science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Zhide Fang - Director of Biostatistics - LSU Health Sciences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776" y="553422"/>
            <a:ext cx="3776344" cy="5132484"/>
          </a:xfrm>
          <a:prstGeom prst="rect">
            <a:avLst/>
          </a:prstGeom>
        </p:spPr>
      </p:pic>
    </p:spTree>
    <p:extLst>
      <p:ext uri="{BB962C8B-B14F-4D97-AF65-F5344CB8AC3E}">
        <p14:creationId xmlns:p14="http://schemas.microsoft.com/office/powerpoint/2010/main" val="415074296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4579938" y="804863"/>
            <a:ext cx="7612062" cy="3867150"/>
          </a:xfrm>
        </p:spPr>
        <p:txBody>
          <a:bodyPr>
            <a:normAutofit/>
          </a:bodyPr>
          <a:lstStyle/>
          <a:p>
            <a:pPr algn="ctr"/>
            <a:r>
              <a:rPr lang="en-US" sz="3200" b="1" dirty="0">
                <a:solidFill>
                  <a:srgbClr val="461D7C"/>
                </a:solidFill>
              </a:rPr>
              <a:t>Epidemiology and Population Health (EPPH)</a:t>
            </a:r>
            <a:br>
              <a:rPr lang="en-US" sz="3200" b="1" dirty="0">
                <a:solidFill>
                  <a:srgbClr val="461D7C"/>
                </a:solidFill>
              </a:rPr>
            </a:br>
            <a:br>
              <a:rPr lang="en-US" sz="3200" b="1" dirty="0">
                <a:solidFill>
                  <a:srgbClr val="461D7C"/>
                </a:solidFill>
              </a:rPr>
            </a:br>
            <a:r>
              <a:rPr lang="en-US" sz="3200" b="1" dirty="0">
                <a:solidFill>
                  <a:srgbClr val="461D7C"/>
                </a:solidFill>
              </a:rPr>
              <a:t>previously </a:t>
            </a:r>
            <a:br>
              <a:rPr lang="en-US" sz="3200" b="1" dirty="0">
                <a:solidFill>
                  <a:srgbClr val="461D7C"/>
                </a:solidFill>
              </a:rPr>
            </a:br>
            <a:br>
              <a:rPr lang="en-US" sz="3200" b="1" dirty="0">
                <a:solidFill>
                  <a:srgbClr val="461D7C"/>
                </a:solidFill>
              </a:rPr>
            </a:br>
            <a:r>
              <a:rPr lang="en-US" sz="3200" b="1" dirty="0">
                <a:solidFill>
                  <a:srgbClr val="461D7C"/>
                </a:solidFill>
              </a:rPr>
              <a:t>Epidemiology</a:t>
            </a:r>
            <a:br>
              <a:rPr lang="en-US" sz="3200" b="1" dirty="0">
                <a:solidFill>
                  <a:srgbClr val="461D7C"/>
                </a:solidFill>
              </a:rPr>
            </a:br>
            <a:r>
              <a:rPr lang="en-US" sz="3200" b="1" dirty="0">
                <a:solidFill>
                  <a:srgbClr val="461D7C"/>
                </a:solidFill>
              </a:rPr>
              <a:t>(EPID)</a:t>
            </a:r>
            <a:endParaRPr lang="en-US" sz="3200" dirty="0"/>
          </a:p>
        </p:txBody>
      </p:sp>
      <p:sp>
        <p:nvSpPr>
          <p:cNvPr id="9" name="Text Placeholder 2"/>
          <p:cNvSpPr txBox="1">
            <a:spLocks/>
          </p:cNvSpPr>
          <p:nvPr/>
        </p:nvSpPr>
        <p:spPr>
          <a:xfrm>
            <a:off x="4414059" y="5292978"/>
            <a:ext cx="7589519" cy="8687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472C7B"/>
                </a:solidFill>
              </a:rPr>
              <a:t>Tekeda Ferguson, MPH, MSPH, CHES, PhD </a:t>
            </a:r>
            <a:endParaRPr lang="en-US" b="1" dirty="0">
              <a:solidFill>
                <a:srgbClr val="472C7B"/>
              </a:solidFill>
            </a:endParaRPr>
          </a:p>
          <a:p>
            <a:pPr marL="0" indent="0">
              <a:buNone/>
            </a:pPr>
            <a:endParaRPr lang="fr-FR" sz="3200" b="1" dirty="0">
              <a:solidFill>
                <a:srgbClr val="7030A0"/>
              </a:solidFill>
            </a:endParaRPr>
          </a:p>
          <a:p>
            <a:pPr marL="0" indent="0">
              <a:buNone/>
            </a:pPr>
            <a:endParaRPr lang="fr-FR" sz="3200" b="1" dirty="0">
              <a:solidFill>
                <a:srgbClr val="7030A0"/>
              </a:solidFill>
            </a:endParaRPr>
          </a:p>
          <a:p>
            <a:pPr marL="0" indent="0">
              <a:buNone/>
            </a:pPr>
            <a:endParaRPr lang="fr-FR" sz="3200" b="1" dirty="0">
              <a:solidFill>
                <a:srgbClr val="7030A0"/>
              </a:solidFill>
            </a:endParaRPr>
          </a:p>
        </p:txBody>
      </p:sp>
      <p:sp>
        <p:nvSpPr>
          <p:cNvPr id="3" name="AutoShape 2" descr="Zhide Fang - Director of Biostatistics - LSU Health Science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Zhide Fang - Director of Biostatistics - LSU Health Sciences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815" y="523327"/>
            <a:ext cx="3720927" cy="5128365"/>
          </a:xfrm>
          <a:prstGeom prst="rect">
            <a:avLst/>
          </a:prstGeom>
        </p:spPr>
      </p:pic>
    </p:spTree>
    <p:extLst>
      <p:ext uri="{BB962C8B-B14F-4D97-AF65-F5344CB8AC3E}">
        <p14:creationId xmlns:p14="http://schemas.microsoft.com/office/powerpoint/2010/main" val="401335569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gnifying glass showing decling performance">
            <a:extLst>
              <a:ext uri="{FF2B5EF4-FFF2-40B4-BE49-F238E27FC236}">
                <a16:creationId xmlns:a16="http://schemas.microsoft.com/office/drawing/2014/main" id="{DAD7FF23-F2DD-756C-99DC-63E723FCCDF1}"/>
              </a:ext>
            </a:extLst>
          </p:cNvPr>
          <p:cNvPicPr>
            <a:picLocks noChangeAspect="1"/>
          </p:cNvPicPr>
          <p:nvPr/>
        </p:nvPicPr>
        <p:blipFill rotWithShape="1">
          <a:blip r:embed="rId2">
            <a:duotone>
              <a:schemeClr val="accent1">
                <a:shade val="45000"/>
                <a:satMod val="135000"/>
              </a:schemeClr>
              <a:prstClr val="white"/>
            </a:duotone>
            <a:alphaModFix amt="35000"/>
          </a:blip>
          <a:srcRect t="1220" b="14510"/>
          <a:stretch/>
        </p:blipFill>
        <p:spPr>
          <a:xfrm>
            <a:off x="20" y="0"/>
            <a:ext cx="12191980" cy="6858000"/>
          </a:xfrm>
          <a:prstGeom prst="rect">
            <a:avLst/>
          </a:prstGeom>
        </p:spPr>
      </p:pic>
      <p:sp>
        <p:nvSpPr>
          <p:cNvPr id="2" name="Title 1">
            <a:extLst>
              <a:ext uri="{FF2B5EF4-FFF2-40B4-BE49-F238E27FC236}">
                <a16:creationId xmlns:a16="http://schemas.microsoft.com/office/drawing/2014/main" id="{6F4EEC1E-DE91-7999-E943-E5BFC72B370E}"/>
              </a:ext>
            </a:extLst>
          </p:cNvPr>
          <p:cNvSpPr>
            <a:spLocks noGrp="1"/>
          </p:cNvSpPr>
          <p:nvPr>
            <p:ph type="title"/>
          </p:nvPr>
        </p:nvSpPr>
        <p:spPr>
          <a:xfrm>
            <a:off x="1041639" y="189685"/>
            <a:ext cx="10655780" cy="897244"/>
          </a:xfrm>
        </p:spPr>
        <p:txBody>
          <a:bodyPr anchor="t">
            <a:noAutofit/>
          </a:bodyPr>
          <a:lstStyle/>
          <a:p>
            <a:r>
              <a:rPr lang="en-US" sz="5400" dirty="0"/>
              <a:t>Research and Service Programs</a:t>
            </a:r>
          </a:p>
        </p:txBody>
      </p:sp>
      <p:sp>
        <p:nvSpPr>
          <p:cNvPr id="3" name="TextBox 2">
            <a:extLst>
              <a:ext uri="{FF2B5EF4-FFF2-40B4-BE49-F238E27FC236}">
                <a16:creationId xmlns:a16="http://schemas.microsoft.com/office/drawing/2014/main" id="{8CDDD0AD-1B9C-9524-C62F-74EA8B191C88}"/>
              </a:ext>
            </a:extLst>
          </p:cNvPr>
          <p:cNvSpPr txBox="1"/>
          <p:nvPr/>
        </p:nvSpPr>
        <p:spPr>
          <a:xfrm>
            <a:off x="810882" y="1388852"/>
            <a:ext cx="11291977" cy="4955203"/>
          </a:xfrm>
          <a:prstGeom prst="rect">
            <a:avLst/>
          </a:prstGeom>
          <a:noFill/>
        </p:spPr>
        <p:txBody>
          <a:bodyPr wrap="square" rtlCol="0">
            <a:spAutoFit/>
          </a:bodyPr>
          <a:lstStyle/>
          <a:p>
            <a:r>
              <a:rPr lang="en-US" sz="2800" u="sng" dirty="0"/>
              <a:t>STD/HIV/Hepatitis Program (SHHP)</a:t>
            </a:r>
          </a:p>
          <a:p>
            <a:r>
              <a:rPr lang="en-US" sz="2400" dirty="0"/>
              <a:t>Principal Investigator: Deborah Wendell, PhD, MPH</a:t>
            </a:r>
          </a:p>
          <a:p>
            <a:r>
              <a:rPr lang="en-US" sz="2400" dirty="0"/>
              <a:t>Fiscal Contact: Denise Fontenberry, MSA</a:t>
            </a:r>
          </a:p>
          <a:p>
            <a:endParaRPr lang="en-US" sz="2400" dirty="0"/>
          </a:p>
          <a:p>
            <a:pPr marL="285750" indent="-285750">
              <a:buFont typeface="Arial" panose="020B0604020202020204" pitchFamily="34" charset="0"/>
              <a:buChar char="•"/>
            </a:pPr>
            <a:r>
              <a:rPr lang="en-US" sz="2400" dirty="0"/>
              <a:t>Administers statewide evidence-based public health services and interventions intended to prevent the transmission of STDs, HIV, and viral Hepatitis, and to ensure timely access to quality medical/treatment and supportive social services for those diagnosed with an STD, HIV, or Hepatitis.</a:t>
            </a:r>
          </a:p>
          <a:p>
            <a:pPr marL="285750" indent="-285750">
              <a:buFont typeface="Arial" panose="020B0604020202020204" pitchFamily="34" charset="0"/>
              <a:buChar char="•"/>
            </a:pPr>
            <a:r>
              <a:rPr lang="en-US" sz="2400" dirty="0"/>
              <a:t>Funded via a contract with Louisiana Department of Health (LDH) and partners with Southeast Louisiana Area Health Education Center (SEAHEC), Acadiana Cares, and the Centers for Disease Control and Prevention (CDC)</a:t>
            </a:r>
          </a:p>
        </p:txBody>
      </p:sp>
    </p:spTree>
    <p:extLst>
      <p:ext uri="{BB962C8B-B14F-4D97-AF65-F5344CB8AC3E}">
        <p14:creationId xmlns:p14="http://schemas.microsoft.com/office/powerpoint/2010/main" val="3076326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gnifying glass showing decling performance">
            <a:extLst>
              <a:ext uri="{FF2B5EF4-FFF2-40B4-BE49-F238E27FC236}">
                <a16:creationId xmlns:a16="http://schemas.microsoft.com/office/drawing/2014/main" id="{DAD7FF23-F2DD-756C-99DC-63E723FCCDF1}"/>
              </a:ext>
            </a:extLst>
          </p:cNvPr>
          <p:cNvPicPr>
            <a:picLocks noChangeAspect="1"/>
          </p:cNvPicPr>
          <p:nvPr/>
        </p:nvPicPr>
        <p:blipFill rotWithShape="1">
          <a:blip r:embed="rId2">
            <a:duotone>
              <a:schemeClr val="accent1">
                <a:shade val="45000"/>
                <a:satMod val="135000"/>
              </a:schemeClr>
              <a:prstClr val="white"/>
            </a:duotone>
            <a:alphaModFix amt="35000"/>
          </a:blip>
          <a:srcRect t="1220" b="14510"/>
          <a:stretch/>
        </p:blipFill>
        <p:spPr>
          <a:xfrm>
            <a:off x="20" y="0"/>
            <a:ext cx="12191980" cy="6858000"/>
          </a:xfrm>
          <a:prstGeom prst="rect">
            <a:avLst/>
          </a:prstGeom>
        </p:spPr>
      </p:pic>
      <p:sp>
        <p:nvSpPr>
          <p:cNvPr id="2" name="Title 1">
            <a:extLst>
              <a:ext uri="{FF2B5EF4-FFF2-40B4-BE49-F238E27FC236}">
                <a16:creationId xmlns:a16="http://schemas.microsoft.com/office/drawing/2014/main" id="{6F4EEC1E-DE91-7999-E943-E5BFC72B370E}"/>
              </a:ext>
            </a:extLst>
          </p:cNvPr>
          <p:cNvSpPr>
            <a:spLocks noGrp="1"/>
          </p:cNvSpPr>
          <p:nvPr>
            <p:ph type="title"/>
          </p:nvPr>
        </p:nvSpPr>
        <p:spPr>
          <a:xfrm>
            <a:off x="1041639" y="189685"/>
            <a:ext cx="10655780" cy="897244"/>
          </a:xfrm>
        </p:spPr>
        <p:txBody>
          <a:bodyPr anchor="t">
            <a:noAutofit/>
          </a:bodyPr>
          <a:lstStyle/>
          <a:p>
            <a:r>
              <a:rPr lang="en-US" sz="5400" dirty="0"/>
              <a:t>Research and Service Programs</a:t>
            </a:r>
          </a:p>
        </p:txBody>
      </p:sp>
      <p:sp>
        <p:nvSpPr>
          <p:cNvPr id="3" name="TextBox 2">
            <a:extLst>
              <a:ext uri="{FF2B5EF4-FFF2-40B4-BE49-F238E27FC236}">
                <a16:creationId xmlns:a16="http://schemas.microsoft.com/office/drawing/2014/main" id="{8CDDD0AD-1B9C-9524-C62F-74EA8B191C88}"/>
              </a:ext>
            </a:extLst>
          </p:cNvPr>
          <p:cNvSpPr txBox="1"/>
          <p:nvPr/>
        </p:nvSpPr>
        <p:spPr>
          <a:xfrm>
            <a:off x="810882" y="1388852"/>
            <a:ext cx="11291977" cy="3847207"/>
          </a:xfrm>
          <a:prstGeom prst="rect">
            <a:avLst/>
          </a:prstGeom>
          <a:noFill/>
        </p:spPr>
        <p:txBody>
          <a:bodyPr wrap="square" rtlCol="0">
            <a:spAutoFit/>
          </a:bodyPr>
          <a:lstStyle/>
          <a:p>
            <a:r>
              <a:rPr lang="en-US" sz="2800" u="sng" dirty="0"/>
              <a:t>Louisiana Tumor Registry (LTR)</a:t>
            </a:r>
          </a:p>
          <a:p>
            <a:r>
              <a:rPr lang="en-US" sz="2400" dirty="0"/>
              <a:t>Principal Investigator: </a:t>
            </a:r>
            <a:r>
              <a:rPr lang="en-US" sz="2400" dirty="0" err="1"/>
              <a:t>Xiaocheng</a:t>
            </a:r>
            <a:r>
              <a:rPr lang="en-US" sz="2400" dirty="0"/>
              <a:t> Wu, PhD</a:t>
            </a:r>
          </a:p>
          <a:p>
            <a:r>
              <a:rPr lang="en-US" sz="2400" dirty="0"/>
              <a:t>Fiscal Contact: Betty Gonzales, MBA</a:t>
            </a:r>
          </a:p>
          <a:p>
            <a:endParaRPr lang="en-US" sz="2400" dirty="0"/>
          </a:p>
          <a:p>
            <a:pPr marL="285750" indent="-285750">
              <a:buFont typeface="Arial" panose="020B0604020202020204" pitchFamily="34" charset="0"/>
              <a:buChar char="•"/>
            </a:pPr>
            <a:r>
              <a:rPr lang="en-US" sz="2400" dirty="0"/>
              <a:t>Collects and reports on population-based cancer data in Louisiana to support cancer research, control, and prevention.</a:t>
            </a:r>
          </a:p>
          <a:p>
            <a:pPr marL="285750" indent="-285750">
              <a:buFont typeface="Arial" panose="020B0604020202020204" pitchFamily="34" charset="0"/>
              <a:buChar char="•"/>
            </a:pPr>
            <a:r>
              <a:rPr lang="en-US" sz="2400" dirty="0"/>
              <a:t>It’s Surveillance, Epidemiology, and End Results (SEER) Program is funded by the National Institute of Health (NIH), National Cancer Institute (NCI).  The registry also receives funding support from several other agencies include the Centers for Disease Control and Prevention. (CDC)</a:t>
            </a:r>
          </a:p>
        </p:txBody>
      </p:sp>
    </p:spTree>
    <p:extLst>
      <p:ext uri="{BB962C8B-B14F-4D97-AF65-F5344CB8AC3E}">
        <p14:creationId xmlns:p14="http://schemas.microsoft.com/office/powerpoint/2010/main" val="2903656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4981574" y="804863"/>
            <a:ext cx="6819901" cy="3867150"/>
          </a:xfrm>
        </p:spPr>
        <p:txBody>
          <a:bodyPr>
            <a:normAutofit/>
          </a:bodyPr>
          <a:lstStyle/>
          <a:p>
            <a:pPr algn="ctr"/>
            <a:r>
              <a:rPr lang="en-US" sz="4000" b="1" dirty="0">
                <a:solidFill>
                  <a:srgbClr val="461D7C"/>
                </a:solidFill>
              </a:rPr>
              <a:t>Health Policy and Systems Management </a:t>
            </a:r>
            <a:br>
              <a:rPr lang="en-US" sz="6600" b="1" dirty="0">
                <a:solidFill>
                  <a:srgbClr val="461D7C"/>
                </a:solidFill>
              </a:rPr>
            </a:br>
            <a:r>
              <a:rPr lang="en-US" sz="3600" dirty="0">
                <a:solidFill>
                  <a:srgbClr val="461D7C"/>
                </a:solidFill>
              </a:rPr>
              <a:t>(HPSM)</a:t>
            </a:r>
            <a:endParaRPr lang="en-US" sz="3600" dirty="0"/>
          </a:p>
        </p:txBody>
      </p:sp>
      <p:sp>
        <p:nvSpPr>
          <p:cNvPr id="9" name="Text Placeholder 2"/>
          <p:cNvSpPr txBox="1">
            <a:spLocks/>
          </p:cNvSpPr>
          <p:nvPr/>
        </p:nvSpPr>
        <p:spPr>
          <a:xfrm>
            <a:off x="4405237" y="5118410"/>
            <a:ext cx="7672463" cy="8687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rgbClr val="472C7B"/>
                </a:solidFill>
              </a:rPr>
              <a:t>Dean Smith, PhD </a:t>
            </a:r>
            <a:r>
              <a:rPr lang="en-US" sz="2800" i="1" dirty="0">
                <a:solidFill>
                  <a:srgbClr val="461D7C"/>
                </a:solidFill>
              </a:rPr>
              <a:t>(interim)</a:t>
            </a:r>
            <a:endParaRPr lang="en-US" b="1" dirty="0">
              <a:solidFill>
                <a:srgbClr val="472C7B"/>
              </a:solidFill>
            </a:endParaRPr>
          </a:p>
          <a:p>
            <a:pPr marL="0" indent="0">
              <a:buNone/>
            </a:pPr>
            <a:endParaRPr lang="fr-FR" sz="3200" b="1" dirty="0">
              <a:solidFill>
                <a:srgbClr val="7030A0"/>
              </a:solidFill>
            </a:endParaRPr>
          </a:p>
          <a:p>
            <a:pPr marL="0" indent="0">
              <a:buNone/>
            </a:pPr>
            <a:endParaRPr lang="fr-FR" sz="3200" b="1" dirty="0">
              <a:solidFill>
                <a:srgbClr val="7030A0"/>
              </a:solidFill>
            </a:endParaRPr>
          </a:p>
          <a:p>
            <a:pPr marL="0" indent="0">
              <a:buNone/>
            </a:pPr>
            <a:endParaRPr lang="fr-FR" sz="3200" b="1" dirty="0">
              <a:solidFill>
                <a:srgbClr val="7030A0"/>
              </a:solidFill>
            </a:endParaRPr>
          </a:p>
        </p:txBody>
      </p:sp>
      <p:sp>
        <p:nvSpPr>
          <p:cNvPr id="3" name="AutoShape 2" descr="Zhide Fang - Director of Biostatistics - LSU Health Science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Zhide Fang - Director of Biostatistics - LSU Health Sciences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775" y="637850"/>
            <a:ext cx="3671050" cy="5107295"/>
          </a:xfrm>
          <a:prstGeom prst="rect">
            <a:avLst/>
          </a:prstGeom>
        </p:spPr>
      </p:pic>
    </p:spTree>
    <p:extLst>
      <p:ext uri="{BB962C8B-B14F-4D97-AF65-F5344CB8AC3E}">
        <p14:creationId xmlns:p14="http://schemas.microsoft.com/office/powerpoint/2010/main" val="411254557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F657-943B-8443-F1D1-4DE7E8DC96B3}"/>
              </a:ext>
            </a:extLst>
          </p:cNvPr>
          <p:cNvSpPr>
            <a:spLocks noGrp="1"/>
          </p:cNvSpPr>
          <p:nvPr>
            <p:ph type="title"/>
          </p:nvPr>
        </p:nvSpPr>
        <p:spPr/>
        <p:txBody>
          <a:bodyPr/>
          <a:lstStyle/>
          <a:p>
            <a:r>
              <a:rPr lang="en-US" dirty="0"/>
              <a:t>Academic Resources</a:t>
            </a:r>
          </a:p>
        </p:txBody>
      </p:sp>
      <p:sp>
        <p:nvSpPr>
          <p:cNvPr id="3" name="Content Placeholder 2">
            <a:extLst>
              <a:ext uri="{FF2B5EF4-FFF2-40B4-BE49-F238E27FC236}">
                <a16:creationId xmlns:a16="http://schemas.microsoft.com/office/drawing/2014/main" id="{44791913-B1FA-0C54-49F2-1CA8D25EA928}"/>
              </a:ext>
            </a:extLst>
          </p:cNvPr>
          <p:cNvSpPr>
            <a:spLocks noGrp="1"/>
          </p:cNvSpPr>
          <p:nvPr>
            <p:ph idx="1"/>
          </p:nvPr>
        </p:nvSpPr>
        <p:spPr/>
        <p:txBody>
          <a:bodyPr/>
          <a:lstStyle/>
          <a:p>
            <a:r>
              <a:rPr lang="en-US" dirty="0"/>
              <a:t>SPH Faculty Development Page</a:t>
            </a:r>
          </a:p>
          <a:p>
            <a:pPr lvl="1"/>
            <a:r>
              <a:rPr lang="en-US" dirty="0"/>
              <a:t>Resource in Moodle as a course – this page has information on advising, student forms, syllabus template, student handbook and various instructions and updates from Academic Affairs</a:t>
            </a:r>
          </a:p>
          <a:p>
            <a:pPr lvl="1"/>
            <a:r>
              <a:rPr lang="en-US" dirty="0"/>
              <a:t>General teaching and faculty development resources are also housed here. For example, a modules on AI in the classroom and online teaching.</a:t>
            </a:r>
          </a:p>
          <a:p>
            <a:pPr lvl="1"/>
            <a:r>
              <a:rPr lang="en-US" dirty="0">
                <a:hlinkClick r:id="rId2"/>
              </a:rPr>
              <a:t>https://moodle.lsuhsc.edu/course/view.php?id=5541</a:t>
            </a:r>
            <a:r>
              <a:rPr lang="en-US" dirty="0"/>
              <a:t> </a:t>
            </a:r>
          </a:p>
          <a:p>
            <a:r>
              <a:rPr lang="en-US" dirty="0"/>
              <a:t>Additional faculty resources are available on the SPH website: </a:t>
            </a:r>
            <a:r>
              <a:rPr lang="en-US" dirty="0">
                <a:hlinkClick r:id="rId3"/>
              </a:rPr>
              <a:t>https://sph.lsuhsc.edu/people/faculty/faculty-resources/</a:t>
            </a:r>
            <a:endParaRPr lang="en-US" dirty="0"/>
          </a:p>
          <a:p>
            <a:endParaRPr lang="en-US" dirty="0"/>
          </a:p>
        </p:txBody>
      </p:sp>
    </p:spTree>
    <p:extLst>
      <p:ext uri="{BB962C8B-B14F-4D97-AF65-F5344CB8AC3E}">
        <p14:creationId xmlns:p14="http://schemas.microsoft.com/office/powerpoint/2010/main" val="2133409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300" y="0"/>
            <a:ext cx="10515600" cy="1206499"/>
          </a:xfrm>
        </p:spPr>
        <p:txBody>
          <a:bodyPr/>
          <a:lstStyle/>
          <a:p>
            <a:r>
              <a:rPr lang="en-US" dirty="0">
                <a:solidFill>
                  <a:srgbClr val="461D7C"/>
                </a:solidFill>
              </a:rPr>
              <a:t>Accommodations</a:t>
            </a:r>
          </a:p>
        </p:txBody>
      </p:sp>
      <p:sp>
        <p:nvSpPr>
          <p:cNvPr id="3" name="Content Placeholder 2"/>
          <p:cNvSpPr>
            <a:spLocks noGrp="1"/>
          </p:cNvSpPr>
          <p:nvPr>
            <p:ph idx="1"/>
          </p:nvPr>
        </p:nvSpPr>
        <p:spPr>
          <a:xfrm>
            <a:off x="927100" y="920749"/>
            <a:ext cx="11042650" cy="4334742"/>
          </a:xfrm>
        </p:spPr>
        <p:txBody>
          <a:bodyPr>
            <a:noAutofit/>
          </a:bodyPr>
          <a:lstStyle/>
          <a:p>
            <a:pPr>
              <a:lnSpc>
                <a:spcPct val="120000"/>
              </a:lnSpc>
            </a:pPr>
            <a:r>
              <a:rPr lang="en-US" sz="2400" dirty="0"/>
              <a:t>Upon acceptance to the School of Public Health, students are required to work with the </a:t>
            </a:r>
            <a:r>
              <a:rPr lang="en-US" sz="2400" u="sng" dirty="0">
                <a:hlinkClick r:id="rId3"/>
              </a:rPr>
              <a:t>Office of Disability Services</a:t>
            </a:r>
            <a:r>
              <a:rPr lang="en-US" sz="2400" dirty="0"/>
              <a:t> to submit a </a:t>
            </a:r>
            <a:r>
              <a:rPr lang="en-US" sz="2400" u="sng" dirty="0">
                <a:hlinkClick r:id="rId4"/>
              </a:rPr>
              <a:t>Student Intake Form</a:t>
            </a:r>
            <a:r>
              <a:rPr lang="en-US" sz="2400" dirty="0"/>
              <a:t> to their office if accommodations are needed. </a:t>
            </a:r>
          </a:p>
          <a:p>
            <a:pPr>
              <a:lnSpc>
                <a:spcPct val="120000"/>
              </a:lnSpc>
            </a:pPr>
            <a:r>
              <a:rPr lang="en-US" sz="2400" dirty="0"/>
              <a:t>Once the final documentation has been approved, </a:t>
            </a:r>
            <a:r>
              <a:rPr lang="en-US" sz="2400" b="1" dirty="0"/>
              <a:t>it is the responsibility of the student to notify the course directors </a:t>
            </a:r>
            <a:r>
              <a:rPr lang="en-US" sz="2400" dirty="0"/>
              <a:t>of the approved accommodations as noted by the Office of Disability Services.</a:t>
            </a:r>
          </a:p>
          <a:p>
            <a:pPr>
              <a:lnSpc>
                <a:spcPct val="120000"/>
              </a:lnSpc>
            </a:pPr>
            <a:r>
              <a:rPr lang="en-US" sz="2400" dirty="0"/>
              <a:t>Faculty members are to make reasonable course-related accommodations for qualified persons as prescribed by the appropriate healthcare provider and certified by the Office of Disability Services.</a:t>
            </a:r>
          </a:p>
        </p:txBody>
      </p:sp>
      <p:sp>
        <p:nvSpPr>
          <p:cNvPr id="5" name="TextBox 4"/>
          <p:cNvSpPr txBox="1"/>
          <p:nvPr/>
        </p:nvSpPr>
        <p:spPr>
          <a:xfrm>
            <a:off x="4733059" y="5075476"/>
            <a:ext cx="7236691" cy="1723549"/>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100000" t="100000"/>
            </a:path>
            <a:tileRect r="-100000" b="-100000"/>
          </a:gradFill>
        </p:spPr>
        <p:txBody>
          <a:bodyPr wrap="square" rtlCol="0">
            <a:spAutoFit/>
          </a:bodyPr>
          <a:lstStyle/>
          <a:p>
            <a:pPr>
              <a:spcAft>
                <a:spcPts val="1200"/>
              </a:spcAft>
            </a:pPr>
            <a:r>
              <a:rPr lang="en-US" sz="2400" b="1" u="sng" dirty="0">
                <a:solidFill>
                  <a:srgbClr val="461D7C"/>
                </a:solidFill>
                <a:latin typeface="MetaOT-Book" panose="020B0604030101020102"/>
              </a:rPr>
              <a:t>Office of Disability Services</a:t>
            </a:r>
          </a:p>
          <a:p>
            <a:r>
              <a:rPr lang="en-US" sz="2400" dirty="0">
                <a:latin typeface="MetaOT-Book" panose="020B0604030101020102"/>
              </a:rPr>
              <a:t>Leigh Smith-Vaniz, Director </a:t>
            </a:r>
          </a:p>
          <a:p>
            <a:r>
              <a:rPr lang="en-US" sz="2400" dirty="0">
                <a:latin typeface="MetaOT-Book" panose="020B0604030101020102"/>
                <a:hlinkClick r:id="rId5"/>
              </a:rPr>
              <a:t>ods@lsuhsc.edu</a:t>
            </a:r>
            <a:r>
              <a:rPr lang="en-US" sz="2400" dirty="0">
                <a:latin typeface="MetaOT-Book" panose="020B0604030101020102"/>
              </a:rPr>
              <a:t> /504-568-2211 </a:t>
            </a:r>
          </a:p>
          <a:p>
            <a:r>
              <a:rPr lang="en-US" sz="2400" dirty="0">
                <a:latin typeface="MetaOT-Book" panose="020B0604030101020102"/>
                <a:hlinkClick r:id="rId6"/>
              </a:rPr>
              <a:t>https://www.lsuhsc.edu/administration/academic/ods/</a:t>
            </a:r>
            <a:endParaRPr lang="en-US" sz="2400" dirty="0">
              <a:latin typeface="MetaOT-Book" panose="020B0604030101020102"/>
            </a:endParaRPr>
          </a:p>
        </p:txBody>
      </p:sp>
    </p:spTree>
    <p:extLst>
      <p:ext uri="{BB962C8B-B14F-4D97-AF65-F5344CB8AC3E}">
        <p14:creationId xmlns:p14="http://schemas.microsoft.com/office/powerpoint/2010/main" val="1098490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72C7B"/>
                </a:solidFill>
              </a:rPr>
              <a:t>Catalog and Official Documents</a:t>
            </a:r>
          </a:p>
        </p:txBody>
      </p:sp>
      <p:sp>
        <p:nvSpPr>
          <p:cNvPr id="3" name="Content Placeholder 2"/>
          <p:cNvSpPr>
            <a:spLocks noGrp="1"/>
          </p:cNvSpPr>
          <p:nvPr>
            <p:ph idx="1"/>
          </p:nvPr>
        </p:nvSpPr>
        <p:spPr/>
        <p:txBody>
          <a:bodyPr/>
          <a:lstStyle/>
          <a:p>
            <a:r>
              <a:rPr lang="en-US" dirty="0">
                <a:hlinkClick r:id="rId3"/>
              </a:rPr>
              <a:t>https://sph.lsuhsc.edu/resources/sph-handbook-and-catalog/</a:t>
            </a:r>
            <a:endParaRPr lang="en-US" dirty="0"/>
          </a:p>
          <a:p>
            <a:pPr lvl="1"/>
            <a:r>
              <a:rPr lang="en-US" dirty="0">
                <a:hlinkClick r:id="rId4"/>
              </a:rPr>
              <a:t>http://catalog.lsuhsc.edu/</a:t>
            </a:r>
            <a:endParaRPr lang="en-US" dirty="0"/>
          </a:p>
          <a:p>
            <a:r>
              <a:rPr lang="en-US" dirty="0">
                <a:hlinkClick r:id="rId5"/>
              </a:rPr>
              <a:t>https://sph.lsuhsc.edu/resources/course-schedule/</a:t>
            </a:r>
            <a:endParaRPr lang="en-US" dirty="0"/>
          </a:p>
          <a:p>
            <a:r>
              <a:rPr lang="en-US" dirty="0">
                <a:hlinkClick r:id="rId6"/>
              </a:rPr>
              <a:t>https://sph.lsuhsc.edu/resources/academic-calendar/</a:t>
            </a:r>
            <a:endParaRPr lang="en-US" dirty="0"/>
          </a:p>
          <a:p>
            <a:endParaRPr lang="en-US" dirty="0"/>
          </a:p>
          <a:p>
            <a:pPr marL="0" indent="0">
              <a:buNone/>
            </a:pPr>
            <a:r>
              <a:rPr lang="en-US" i="1" dirty="0"/>
              <a:t>Additional information:</a:t>
            </a:r>
          </a:p>
          <a:p>
            <a:r>
              <a:rPr lang="en-US" dirty="0">
                <a:hlinkClick r:id="rId7"/>
              </a:rPr>
              <a:t>https://sph.lsuhsc.edu/resources/student-resources/</a:t>
            </a:r>
            <a:endParaRPr lang="en-US" dirty="0"/>
          </a:p>
          <a:p>
            <a:endParaRPr lang="en-US" dirty="0"/>
          </a:p>
          <a:p>
            <a:endParaRPr lang="en-US" dirty="0"/>
          </a:p>
        </p:txBody>
      </p:sp>
    </p:spTree>
    <p:extLst>
      <p:ext uri="{BB962C8B-B14F-4D97-AF65-F5344CB8AC3E}">
        <p14:creationId xmlns:p14="http://schemas.microsoft.com/office/powerpoint/2010/main" val="2533472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13EF-7AC5-4C40-12E2-D3A1E3F5E28A}"/>
              </a:ext>
            </a:extLst>
          </p:cNvPr>
          <p:cNvSpPr>
            <a:spLocks noGrp="1"/>
          </p:cNvSpPr>
          <p:nvPr>
            <p:ph type="title"/>
          </p:nvPr>
        </p:nvSpPr>
        <p:spPr/>
        <p:txBody>
          <a:bodyPr/>
          <a:lstStyle/>
          <a:p>
            <a:pPr algn="ctr"/>
            <a:r>
              <a:rPr lang="en-US" dirty="0"/>
              <a:t>Faculty Handbook</a:t>
            </a:r>
          </a:p>
        </p:txBody>
      </p:sp>
      <p:sp>
        <p:nvSpPr>
          <p:cNvPr id="3" name="Content Placeholder 2">
            <a:extLst>
              <a:ext uri="{FF2B5EF4-FFF2-40B4-BE49-F238E27FC236}">
                <a16:creationId xmlns:a16="http://schemas.microsoft.com/office/drawing/2014/main" id="{4614F39F-8253-D3B9-2768-91693646945B}"/>
              </a:ext>
            </a:extLst>
          </p:cNvPr>
          <p:cNvSpPr>
            <a:spLocks noGrp="1"/>
          </p:cNvSpPr>
          <p:nvPr>
            <p:ph idx="1"/>
          </p:nvPr>
        </p:nvSpPr>
        <p:spPr>
          <a:xfrm>
            <a:off x="838200" y="1531710"/>
            <a:ext cx="10515600" cy="4961165"/>
          </a:xfrm>
        </p:spPr>
        <p:txBody>
          <a:bodyPr>
            <a:normAutofit fontScale="92500"/>
          </a:bodyPr>
          <a:lstStyle/>
          <a:p>
            <a:pPr marL="0" indent="0">
              <a:buNone/>
            </a:pPr>
            <a:r>
              <a:rPr lang="en-US" dirty="0"/>
              <a:t>The </a:t>
            </a:r>
            <a:r>
              <a:rPr lang="en-US" dirty="0">
                <a:hlinkClick r:id="rId2"/>
              </a:rPr>
              <a:t>faculty handbook</a:t>
            </a:r>
            <a:r>
              <a:rPr lang="en-US" dirty="0"/>
              <a:t> is a primary source of guidance for variety of information.</a:t>
            </a:r>
          </a:p>
          <a:p>
            <a:pPr marL="0" indent="0">
              <a:buNone/>
            </a:pPr>
            <a:endParaRPr lang="en-US" dirty="0"/>
          </a:p>
          <a:p>
            <a:pPr marL="0" indent="0">
              <a:buNone/>
            </a:pPr>
            <a:r>
              <a:rPr lang="en-US" dirty="0"/>
              <a:t>It includes the following sections: general information, definition of faculty, faculty appointments, recruitment, appointment and orientation, faculty personnel files, faculty evaluations, promotion, tenure, separation, faculty rights, duties and responsibilities, faculty development, and outside employment. </a:t>
            </a:r>
          </a:p>
          <a:p>
            <a:pPr marL="0" indent="0">
              <a:buNone/>
            </a:pPr>
            <a:endParaRPr lang="en-US" dirty="0"/>
          </a:p>
          <a:p>
            <a:pPr marL="0" indent="0">
              <a:buNone/>
            </a:pPr>
            <a:r>
              <a:rPr lang="en-US" dirty="0"/>
              <a:t>The annual review process currently takes place annually on a calendar year basis with faculty evaluations due March 1st each year.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535484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443" y="0"/>
            <a:ext cx="10515600" cy="1325563"/>
          </a:xfrm>
        </p:spPr>
        <p:txBody>
          <a:bodyPr/>
          <a:lstStyle/>
          <a:p>
            <a:r>
              <a:rPr lang="en-US" dirty="0">
                <a:solidFill>
                  <a:srgbClr val="461D7C"/>
                </a:solidFill>
              </a:rPr>
              <a:t>Curricula</a:t>
            </a:r>
          </a:p>
        </p:txBody>
      </p:sp>
      <p:sp>
        <p:nvSpPr>
          <p:cNvPr id="3" name="Content Placeholder 2"/>
          <p:cNvSpPr>
            <a:spLocks noGrp="1"/>
          </p:cNvSpPr>
          <p:nvPr>
            <p:ph idx="1"/>
          </p:nvPr>
        </p:nvSpPr>
        <p:spPr>
          <a:xfrm>
            <a:off x="753443" y="1459356"/>
            <a:ext cx="2708868" cy="4351338"/>
          </a:xfrm>
        </p:spPr>
        <p:txBody>
          <a:bodyPr/>
          <a:lstStyle/>
          <a:p>
            <a:r>
              <a:rPr lang="en-US" dirty="0"/>
              <a:t>Print program sheet: </a:t>
            </a:r>
            <a:r>
              <a:rPr lang="en-US" dirty="0">
                <a:hlinkClick r:id="rId4"/>
              </a:rPr>
              <a:t>http://catalog.lsuhsc.edu/content.php?catoid=9&amp;navoid=1845</a:t>
            </a:r>
            <a:endParaRPr lang="en-US" dirty="0"/>
          </a:p>
        </p:txBody>
      </p:sp>
      <p:pic>
        <p:nvPicPr>
          <p:cNvPr id="5" name="Picture 4"/>
          <p:cNvPicPr>
            <a:picLocks noChangeAspect="1"/>
          </p:cNvPicPr>
          <p:nvPr/>
        </p:nvPicPr>
        <p:blipFill rotWithShape="1">
          <a:blip r:embed="rId5"/>
          <a:srcRect l="25052" t="10689" r="10552"/>
          <a:stretch/>
        </p:blipFill>
        <p:spPr>
          <a:xfrm>
            <a:off x="3547068" y="132650"/>
            <a:ext cx="8142594" cy="5811838"/>
          </a:xfrm>
          <a:prstGeom prst="rect">
            <a:avLst/>
          </a:prstGeom>
        </p:spPr>
      </p:pic>
      <p:sp>
        <p:nvSpPr>
          <p:cNvPr id="6" name="Oval 5"/>
          <p:cNvSpPr/>
          <p:nvPr/>
        </p:nvSpPr>
        <p:spPr>
          <a:xfrm>
            <a:off x="10882364" y="1958819"/>
            <a:ext cx="386679" cy="2443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7922081"/>
      </p:ext>
    </p:extLst>
  </p:cSld>
  <p:clrMapOvr>
    <a:masterClrMapping/>
  </p:clrMapOvr>
  <p:extLst>
    <p:ext uri="{6950BFC3-D8DA-4A85-94F7-54DA5524770B}">
      <p188:commentRel xmlns:p188="http://schemas.microsoft.com/office/powerpoint/2018/8/main" r:id="rId3"/>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0269" y="686673"/>
            <a:ext cx="5063531" cy="1325563"/>
          </a:xfrm>
        </p:spPr>
        <p:txBody>
          <a:bodyPr>
            <a:normAutofit/>
          </a:bodyPr>
          <a:lstStyle/>
          <a:p>
            <a:r>
              <a:rPr lang="en-US" dirty="0">
                <a:solidFill>
                  <a:srgbClr val="461D7C"/>
                </a:solidFill>
              </a:rPr>
              <a:t>Degree Planner via Catalog</a:t>
            </a:r>
          </a:p>
        </p:txBody>
      </p:sp>
      <p:sp>
        <p:nvSpPr>
          <p:cNvPr id="3" name="Content Placeholder 2"/>
          <p:cNvSpPr>
            <a:spLocks noGrp="1"/>
          </p:cNvSpPr>
          <p:nvPr>
            <p:ph idx="1"/>
          </p:nvPr>
        </p:nvSpPr>
        <p:spPr>
          <a:xfrm>
            <a:off x="6390752" y="2512087"/>
            <a:ext cx="4963048" cy="3664875"/>
          </a:xfrm>
        </p:spPr>
        <p:txBody>
          <a:bodyPr/>
          <a:lstStyle/>
          <a:p>
            <a:r>
              <a:rPr lang="en-US" dirty="0"/>
              <a:t>This is the checklist we use to determine eligibility for graduation.</a:t>
            </a:r>
          </a:p>
          <a:p>
            <a:r>
              <a:rPr lang="en-US" dirty="0"/>
              <a:t>Each student is responsible for using the correct catalog year!</a:t>
            </a:r>
          </a:p>
          <a:p>
            <a:endParaRPr lang="en-US" dirty="0"/>
          </a:p>
        </p:txBody>
      </p:sp>
      <p:pic>
        <p:nvPicPr>
          <p:cNvPr id="5" name="Picture 4"/>
          <p:cNvPicPr>
            <a:picLocks noChangeAspect="1"/>
          </p:cNvPicPr>
          <p:nvPr/>
        </p:nvPicPr>
        <p:blipFill>
          <a:blip r:embed="rId4"/>
          <a:stretch>
            <a:fillRect/>
          </a:stretch>
        </p:blipFill>
        <p:spPr>
          <a:xfrm>
            <a:off x="180871" y="234409"/>
            <a:ext cx="5817996" cy="6487066"/>
          </a:xfrm>
          <a:prstGeom prst="rect">
            <a:avLst/>
          </a:prstGeom>
        </p:spPr>
      </p:pic>
    </p:spTree>
    <p:extLst>
      <p:ext uri="{BB962C8B-B14F-4D97-AF65-F5344CB8AC3E}">
        <p14:creationId xmlns:p14="http://schemas.microsoft.com/office/powerpoint/2010/main" val="1266809090"/>
      </p:ext>
    </p:extLst>
  </p:cSld>
  <p:clrMapOvr>
    <a:masterClrMapping/>
  </p:clrMapOvr>
  <p:extLst>
    <p:ext uri="{6950BFC3-D8DA-4A85-94F7-54DA5524770B}">
      <p188:commentRel xmlns:p188="http://schemas.microsoft.com/office/powerpoint/2018/8/main" r:id="rId3"/>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61D7C"/>
                </a:solidFill>
              </a:rPr>
              <a:t>Registration and Drop/Add</a:t>
            </a:r>
          </a:p>
        </p:txBody>
      </p:sp>
      <p:sp>
        <p:nvSpPr>
          <p:cNvPr id="3" name="Content Placeholder 2"/>
          <p:cNvSpPr>
            <a:spLocks noGrp="1"/>
          </p:cNvSpPr>
          <p:nvPr>
            <p:ph idx="1"/>
          </p:nvPr>
        </p:nvSpPr>
        <p:spPr>
          <a:xfrm>
            <a:off x="838200" y="1530220"/>
            <a:ext cx="10515600" cy="4646743"/>
          </a:xfrm>
        </p:spPr>
        <p:txBody>
          <a:bodyPr>
            <a:normAutofit fontScale="55000" lnSpcReduction="20000"/>
          </a:bodyPr>
          <a:lstStyle/>
          <a:p>
            <a:pPr marL="0" indent="0">
              <a:lnSpc>
                <a:spcPct val="120000"/>
              </a:lnSpc>
              <a:buNone/>
            </a:pPr>
            <a:r>
              <a:rPr lang="en-US" b="1" u="sng" dirty="0"/>
              <a:t>Registration Process</a:t>
            </a:r>
            <a:endParaRPr lang="en-US" sz="2400" dirty="0"/>
          </a:p>
          <a:p>
            <a:pPr lvl="0">
              <a:lnSpc>
                <a:spcPct val="120000"/>
              </a:lnSpc>
            </a:pPr>
            <a:r>
              <a:rPr lang="en-US" b="1" dirty="0"/>
              <a:t>STUDENTS MUST CONSULT WITH THEIR ADVISOR </a:t>
            </a:r>
            <a:r>
              <a:rPr lang="en-US" dirty="0"/>
              <a:t>before course selection and registration as your faculty advisor is the only one who can release the advisor approval hold on your account.</a:t>
            </a:r>
          </a:p>
          <a:p>
            <a:pPr lvl="0">
              <a:lnSpc>
                <a:spcPct val="120000"/>
              </a:lnSpc>
            </a:pPr>
            <a:r>
              <a:rPr lang="en-US" b="1" u="sng" dirty="0">
                <a:hlinkClick r:id="rId3"/>
              </a:rPr>
              <a:t>Student Self-Service</a:t>
            </a:r>
            <a:r>
              <a:rPr lang="en-US" u="sng" dirty="0">
                <a:hlinkClick r:id="rId3"/>
              </a:rPr>
              <a:t> </a:t>
            </a:r>
            <a:r>
              <a:rPr lang="en-US" b="1" u="sng" dirty="0">
                <a:hlinkClick r:id="rId3"/>
              </a:rPr>
              <a:t>Support</a:t>
            </a:r>
            <a:r>
              <a:rPr lang="en-US" u="sng" dirty="0">
                <a:hlinkClick r:id="rId3"/>
              </a:rPr>
              <a:t> </a:t>
            </a:r>
            <a:endParaRPr lang="en-US" u="sng" dirty="0"/>
          </a:p>
          <a:p>
            <a:pPr lvl="0">
              <a:lnSpc>
                <a:spcPct val="120000"/>
              </a:lnSpc>
            </a:pPr>
            <a:r>
              <a:rPr lang="en-US" dirty="0"/>
              <a:t>To access the online registration system: </a:t>
            </a:r>
            <a:r>
              <a:rPr lang="en-US" u="sng" dirty="0">
                <a:hlinkClick r:id="rId4"/>
              </a:rPr>
              <a:t>Academic Self-Serve</a:t>
            </a:r>
            <a:r>
              <a:rPr lang="en-US" dirty="0"/>
              <a:t> using student LSUHSC login and password</a:t>
            </a:r>
          </a:p>
          <a:p>
            <a:pPr lvl="0">
              <a:lnSpc>
                <a:spcPct val="120000"/>
              </a:lnSpc>
            </a:pPr>
            <a:r>
              <a:rPr lang="en-US" dirty="0"/>
              <a:t>Dates/deadlines regarding registration and adding/dropping courses are found on the</a:t>
            </a:r>
            <a:r>
              <a:rPr lang="en-US" u="sng" dirty="0">
                <a:hlinkClick r:id="rId5"/>
              </a:rPr>
              <a:t> </a:t>
            </a:r>
            <a:r>
              <a:rPr lang="en-US" u="sng" dirty="0">
                <a:hlinkClick r:id="rId6"/>
              </a:rPr>
              <a:t>Academic </a:t>
            </a:r>
            <a:r>
              <a:rPr lang="en-US" u="sng" dirty="0">
                <a:hlinkClick r:id="rId5"/>
              </a:rPr>
              <a:t>Calendar </a:t>
            </a:r>
            <a:r>
              <a:rPr lang="en-US" b="1" u="sng" dirty="0"/>
              <a:t> </a:t>
            </a:r>
            <a:endParaRPr lang="en-US" dirty="0"/>
          </a:p>
          <a:p>
            <a:pPr lvl="0">
              <a:lnSpc>
                <a:spcPct val="120000"/>
              </a:lnSpc>
            </a:pPr>
            <a:r>
              <a:rPr lang="en-US" dirty="0"/>
              <a:t>Students must complete the process by the deadline noted on the academic calendar.  Meeting the deadline helps to ensure disbursement of financial aid and secure enrollment for electives.</a:t>
            </a:r>
          </a:p>
          <a:p>
            <a:pPr marL="0" indent="0">
              <a:lnSpc>
                <a:spcPct val="120000"/>
              </a:lnSpc>
              <a:buNone/>
            </a:pPr>
            <a:r>
              <a:rPr lang="en-US" b="1" u="sng" dirty="0"/>
              <a:t>Drop/Add Process</a:t>
            </a:r>
            <a:endParaRPr lang="en-US" sz="2400" dirty="0"/>
          </a:p>
          <a:p>
            <a:pPr>
              <a:lnSpc>
                <a:spcPct val="120000"/>
              </a:lnSpc>
            </a:pPr>
            <a:r>
              <a:rPr lang="en-US" dirty="0"/>
              <a:t>Students consult with the course director, and then their academic advisor.  The deadlines regarding withdrawing and grades are noted on the </a:t>
            </a:r>
            <a:r>
              <a:rPr lang="en-US" u="sng" dirty="0">
                <a:hlinkClick r:id="rId6"/>
              </a:rPr>
              <a:t>Academic </a:t>
            </a:r>
            <a:r>
              <a:rPr lang="en-US" u="sng" dirty="0">
                <a:hlinkClick r:id="rId5"/>
              </a:rPr>
              <a:t>Calendar </a:t>
            </a:r>
            <a:r>
              <a:rPr lang="en-US" dirty="0"/>
              <a:t>  </a:t>
            </a:r>
          </a:p>
          <a:p>
            <a:pPr>
              <a:lnSpc>
                <a:spcPct val="120000"/>
              </a:lnSpc>
            </a:pPr>
            <a:r>
              <a:rPr lang="en-US" dirty="0"/>
              <a:t>Students follow </a:t>
            </a:r>
            <a:r>
              <a:rPr lang="en-US" u="sng" dirty="0">
                <a:hlinkClick r:id="rId7"/>
              </a:rPr>
              <a:t>Student Self-Service</a:t>
            </a:r>
            <a:r>
              <a:rPr lang="en-US" dirty="0"/>
              <a:t> to access instructions for </a:t>
            </a:r>
            <a:r>
              <a:rPr lang="en-US" i="1" dirty="0"/>
              <a:t>Enrollment: Add Classes</a:t>
            </a:r>
            <a:r>
              <a:rPr lang="en-US" dirty="0"/>
              <a:t>, </a:t>
            </a:r>
            <a:r>
              <a:rPr lang="en-US" i="1" dirty="0"/>
              <a:t>Enrollment: Drop Classes</a:t>
            </a:r>
            <a:r>
              <a:rPr lang="en-US" dirty="0"/>
              <a:t>.</a:t>
            </a:r>
          </a:p>
          <a:p>
            <a:endParaRPr lang="en-US" dirty="0"/>
          </a:p>
        </p:txBody>
      </p:sp>
    </p:spTree>
    <p:extLst>
      <p:ext uri="{BB962C8B-B14F-4D97-AF65-F5344CB8AC3E}">
        <p14:creationId xmlns:p14="http://schemas.microsoft.com/office/powerpoint/2010/main" val="34928709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61D7C"/>
                </a:solidFill>
              </a:rPr>
              <a:t>Independent Study</a:t>
            </a:r>
          </a:p>
        </p:txBody>
      </p:sp>
      <p:sp>
        <p:nvSpPr>
          <p:cNvPr id="3" name="Content Placeholder 2"/>
          <p:cNvSpPr>
            <a:spLocks noGrp="1"/>
          </p:cNvSpPr>
          <p:nvPr>
            <p:ph idx="1"/>
          </p:nvPr>
        </p:nvSpPr>
        <p:spPr>
          <a:xfrm>
            <a:off x="838200" y="1690688"/>
            <a:ext cx="10515600" cy="4486275"/>
          </a:xfrm>
        </p:spPr>
        <p:txBody>
          <a:bodyPr/>
          <a:lstStyle/>
          <a:p>
            <a:r>
              <a:rPr lang="en-US" dirty="0"/>
              <a:t>Students may take a </a:t>
            </a:r>
            <a:r>
              <a:rPr lang="en-US" b="1" dirty="0"/>
              <a:t>maximum of six (6) credit hours </a:t>
            </a:r>
            <a:r>
              <a:rPr lang="en-US" dirty="0"/>
              <a:t>designated as “Independent Study.”  </a:t>
            </a:r>
          </a:p>
          <a:p>
            <a:r>
              <a:rPr lang="en-US" dirty="0"/>
              <a:t>The procedure for the registration of these courses begins with discussion with your academic advisor.  </a:t>
            </a:r>
          </a:p>
          <a:p>
            <a:r>
              <a:rPr lang="en-US" dirty="0"/>
              <a:t>The</a:t>
            </a:r>
            <a:r>
              <a:rPr lang="en-US" u="sng" dirty="0">
                <a:hlinkClick r:id="rId3"/>
              </a:rPr>
              <a:t> Independent Study Form</a:t>
            </a:r>
            <a:r>
              <a:rPr lang="en-US" dirty="0"/>
              <a:t> should be initiated once a faculty member has agreed to participate.  </a:t>
            </a:r>
          </a:p>
          <a:p>
            <a:r>
              <a:rPr lang="en-US" dirty="0"/>
              <a:t>The completed form must be submitted to the Office of Academic Affairs by the deadline indicated on the academic calendar.</a:t>
            </a:r>
          </a:p>
          <a:p>
            <a:endParaRPr lang="en-US" dirty="0"/>
          </a:p>
        </p:txBody>
      </p:sp>
    </p:spTree>
    <p:extLst>
      <p:ext uri="{BB962C8B-B14F-4D97-AF65-F5344CB8AC3E}">
        <p14:creationId xmlns:p14="http://schemas.microsoft.com/office/powerpoint/2010/main" val="745742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61D7C"/>
                </a:solidFill>
              </a:rPr>
              <a:t>Auditing Courses and Change of Advisor</a:t>
            </a:r>
          </a:p>
        </p:txBody>
      </p:sp>
      <p:sp>
        <p:nvSpPr>
          <p:cNvPr id="3" name="Content Placeholder 2"/>
          <p:cNvSpPr>
            <a:spLocks noGrp="1"/>
          </p:cNvSpPr>
          <p:nvPr>
            <p:ph idx="1"/>
          </p:nvPr>
        </p:nvSpPr>
        <p:spPr>
          <a:xfrm>
            <a:off x="838200" y="1690688"/>
            <a:ext cx="10515600" cy="4486275"/>
          </a:xfrm>
        </p:spPr>
        <p:txBody>
          <a:bodyPr>
            <a:normAutofit fontScale="70000" lnSpcReduction="20000"/>
          </a:bodyPr>
          <a:lstStyle/>
          <a:p>
            <a:pPr marL="0" indent="0">
              <a:lnSpc>
                <a:spcPct val="120000"/>
              </a:lnSpc>
              <a:buNone/>
            </a:pPr>
            <a:r>
              <a:rPr lang="en-US" b="1" u="sng" dirty="0"/>
              <a:t>Auditing Courses</a:t>
            </a:r>
            <a:endParaRPr lang="en-US" dirty="0"/>
          </a:p>
          <a:p>
            <a:pPr>
              <a:lnSpc>
                <a:spcPct val="120000"/>
              </a:lnSpc>
            </a:pPr>
            <a:r>
              <a:rPr lang="en-US" dirty="0"/>
              <a:t>Students may audit courses with the SPH, however it should be noted that once a course has been audited,</a:t>
            </a:r>
            <a:r>
              <a:rPr lang="en-US" b="1" dirty="0"/>
              <a:t> students will not be allowed take it for academic credit in the future.</a:t>
            </a:r>
            <a:r>
              <a:rPr lang="en-US" dirty="0"/>
              <a:t>  To register to audit a course, students should contact Isabel Billiot </a:t>
            </a:r>
            <a:r>
              <a:rPr lang="en-US" u="sng" dirty="0">
                <a:hlinkClick r:id="rId3"/>
              </a:rPr>
              <a:t>ibilli@lsuhsc.edu</a:t>
            </a:r>
            <a:r>
              <a:rPr lang="en-US" dirty="0"/>
              <a:t> for the necessary form after discussion with their academic advisor. The same tuition and fees will be charged for audited courses as for those courses taken for credit.  </a:t>
            </a:r>
          </a:p>
          <a:p>
            <a:pPr marL="0" indent="0">
              <a:lnSpc>
                <a:spcPct val="120000"/>
              </a:lnSpc>
              <a:buNone/>
            </a:pPr>
            <a:r>
              <a:rPr lang="en-US" b="1" u="sng" dirty="0"/>
              <a:t>Change of Advisor</a:t>
            </a:r>
            <a:endParaRPr lang="en-US" dirty="0"/>
          </a:p>
          <a:p>
            <a:pPr>
              <a:lnSpc>
                <a:spcPct val="120000"/>
              </a:lnSpc>
            </a:pPr>
            <a:r>
              <a:rPr lang="en-US" dirty="0"/>
              <a:t>Students wanting to change advisors must complete the top section of the </a:t>
            </a:r>
            <a:r>
              <a:rPr lang="en-US" u="sng" dirty="0">
                <a:hlinkClick r:id="rId4"/>
              </a:rPr>
              <a:t>Change of Advisor Form</a:t>
            </a:r>
            <a:r>
              <a:rPr lang="en-US" dirty="0"/>
              <a:t>, then have the current and proposed advisors sign the form.  Students then submit the form to the Office of Academic Affairs for the Associate Dean’s signature. </a:t>
            </a:r>
          </a:p>
          <a:p>
            <a:endParaRPr lang="en-US" dirty="0"/>
          </a:p>
          <a:p>
            <a:endParaRPr lang="en-US" dirty="0"/>
          </a:p>
        </p:txBody>
      </p:sp>
    </p:spTree>
    <p:extLst>
      <p:ext uri="{BB962C8B-B14F-4D97-AF65-F5344CB8AC3E}">
        <p14:creationId xmlns:p14="http://schemas.microsoft.com/office/powerpoint/2010/main" val="35057211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72C7B"/>
                </a:solidFill>
              </a:rPr>
              <a:t>Expectations</a:t>
            </a:r>
          </a:p>
        </p:txBody>
      </p:sp>
      <p:sp>
        <p:nvSpPr>
          <p:cNvPr id="3" name="Content Placeholder 2"/>
          <p:cNvSpPr>
            <a:spLocks noGrp="1"/>
          </p:cNvSpPr>
          <p:nvPr>
            <p:ph idx="1"/>
          </p:nvPr>
        </p:nvSpPr>
        <p:spPr/>
        <p:txBody>
          <a:bodyPr>
            <a:normAutofit fontScale="55000" lnSpcReduction="20000"/>
          </a:bodyPr>
          <a:lstStyle/>
          <a:p>
            <a:pPr marL="0" indent="0">
              <a:lnSpc>
                <a:spcPct val="120000"/>
              </a:lnSpc>
              <a:buNone/>
            </a:pPr>
            <a:r>
              <a:rPr lang="en-US" sz="4000" b="1" u="sng" dirty="0">
                <a:solidFill>
                  <a:srgbClr val="461D7C"/>
                </a:solidFill>
              </a:rPr>
              <a:t>LSUHSC Standards:  </a:t>
            </a:r>
            <a:r>
              <a:rPr lang="en-US" sz="3300" b="1" u="sng" dirty="0">
                <a:solidFill>
                  <a:srgbClr val="461D7C"/>
                </a:solidFill>
              </a:rPr>
              <a:t>See </a:t>
            </a:r>
            <a:r>
              <a:rPr lang="en-US" sz="3300" u="sng" dirty="0">
                <a:hlinkClick r:id="rId3"/>
              </a:rPr>
              <a:t>Student Responsibilities and Rights (CM-56)</a:t>
            </a:r>
            <a:endParaRPr lang="en-US" sz="3300" dirty="0">
              <a:solidFill>
                <a:srgbClr val="461D7C"/>
              </a:solidFill>
            </a:endParaRPr>
          </a:p>
          <a:p>
            <a:pPr lvl="0">
              <a:lnSpc>
                <a:spcPct val="120000"/>
              </a:lnSpc>
            </a:pPr>
            <a:r>
              <a:rPr lang="en-US" dirty="0"/>
              <a:t>Exhibit the highest standard of personal, academic professional and ethical behavior. </a:t>
            </a:r>
          </a:p>
          <a:p>
            <a:pPr lvl="0">
              <a:lnSpc>
                <a:spcPct val="120000"/>
              </a:lnSpc>
            </a:pPr>
            <a:r>
              <a:rPr lang="en-US" dirty="0"/>
              <a:t>Treat faculty, staff, peers, clients, patients, and others with dignity and respect. </a:t>
            </a:r>
          </a:p>
          <a:p>
            <a:pPr lvl="0">
              <a:lnSpc>
                <a:spcPct val="120000"/>
              </a:lnSpc>
            </a:pPr>
            <a:r>
              <a:rPr lang="en-US" dirty="0"/>
              <a:t>Perform professional duties as best as possible.</a:t>
            </a:r>
          </a:p>
          <a:p>
            <a:pPr marL="0" indent="0">
              <a:lnSpc>
                <a:spcPct val="120000"/>
              </a:lnSpc>
              <a:buNone/>
            </a:pPr>
            <a:r>
              <a:rPr lang="en-US" sz="4000" b="1" u="sng" dirty="0">
                <a:solidFill>
                  <a:srgbClr val="461D7C"/>
                </a:solidFill>
              </a:rPr>
              <a:t>The School of Public Health’s professional standards include the mandate that each student must:  </a:t>
            </a:r>
            <a:r>
              <a:rPr lang="en-US" sz="3300" b="1" u="sng" dirty="0">
                <a:solidFill>
                  <a:srgbClr val="461D7C"/>
                </a:solidFill>
              </a:rPr>
              <a:t>See </a:t>
            </a:r>
            <a:r>
              <a:rPr lang="en-US" sz="3300" u="sng" dirty="0">
                <a:hlinkClick r:id="rId4"/>
              </a:rPr>
              <a:t>School of Public Health Code of Conduct</a:t>
            </a:r>
            <a:endParaRPr lang="en-US" sz="3300" dirty="0">
              <a:solidFill>
                <a:srgbClr val="461D7C"/>
              </a:solidFill>
            </a:endParaRPr>
          </a:p>
          <a:p>
            <a:pPr lvl="0">
              <a:lnSpc>
                <a:spcPct val="120000"/>
              </a:lnSpc>
            </a:pPr>
            <a:r>
              <a:rPr lang="en-US" dirty="0"/>
              <a:t>Demonstrate respect for all people, inclusive of all ethnic backgrounds, religions, ages, sexual orientations, and gender.</a:t>
            </a:r>
          </a:p>
          <a:p>
            <a:pPr lvl="0">
              <a:lnSpc>
                <a:spcPct val="120000"/>
              </a:lnSpc>
            </a:pPr>
            <a:r>
              <a:rPr lang="en-US" dirty="0"/>
              <a:t>Acknowledge and accept constructive criticism.</a:t>
            </a:r>
          </a:p>
          <a:p>
            <a:pPr lvl="0">
              <a:lnSpc>
                <a:spcPct val="120000"/>
              </a:lnSpc>
            </a:pPr>
            <a:r>
              <a:rPr lang="en-US" dirty="0"/>
              <a:t>Deal responsibly and civilly with conflict.</a:t>
            </a:r>
          </a:p>
          <a:p>
            <a:endParaRPr lang="en-US" dirty="0"/>
          </a:p>
        </p:txBody>
      </p:sp>
    </p:spTree>
    <p:extLst>
      <p:ext uri="{BB962C8B-B14F-4D97-AF65-F5344CB8AC3E}">
        <p14:creationId xmlns:p14="http://schemas.microsoft.com/office/powerpoint/2010/main" val="9669039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944" y="129162"/>
            <a:ext cx="9986358" cy="1325563"/>
          </a:xfrm>
        </p:spPr>
        <p:txBody>
          <a:bodyPr/>
          <a:lstStyle/>
          <a:p>
            <a:r>
              <a:rPr lang="en-US" dirty="0">
                <a:solidFill>
                  <a:srgbClr val="472C7B"/>
                </a:solidFill>
              </a:rPr>
              <a:t>Ways to Provide Feedback</a:t>
            </a:r>
          </a:p>
        </p:txBody>
      </p:sp>
      <p:sp>
        <p:nvSpPr>
          <p:cNvPr id="3" name="Content Placeholder 2"/>
          <p:cNvSpPr>
            <a:spLocks noGrp="1"/>
          </p:cNvSpPr>
          <p:nvPr>
            <p:ph idx="1"/>
          </p:nvPr>
        </p:nvSpPr>
        <p:spPr>
          <a:xfrm>
            <a:off x="1052944" y="1135959"/>
            <a:ext cx="10717877" cy="5220391"/>
          </a:xfrm>
        </p:spPr>
        <p:txBody>
          <a:bodyPr>
            <a:noAutofit/>
          </a:bodyPr>
          <a:lstStyle/>
          <a:p>
            <a:pPr marL="0" indent="0">
              <a:lnSpc>
                <a:spcPct val="100000"/>
              </a:lnSpc>
              <a:spcBef>
                <a:spcPts val="0"/>
              </a:spcBef>
              <a:buNone/>
            </a:pPr>
            <a:br>
              <a:rPr lang="en-US" sz="2000" b="1" dirty="0"/>
            </a:br>
            <a:r>
              <a:rPr lang="en-US" sz="2400" u="sng" dirty="0"/>
              <a:t>SPH Evaluation Committee Feedback Form:</a:t>
            </a:r>
            <a:r>
              <a:rPr lang="en-US" sz="2400" dirty="0"/>
              <a:t> </a:t>
            </a:r>
          </a:p>
          <a:p>
            <a:pPr marL="0" indent="0">
              <a:lnSpc>
                <a:spcPct val="100000"/>
              </a:lnSpc>
              <a:spcBef>
                <a:spcPts val="0"/>
              </a:spcBef>
              <a:buNone/>
            </a:pPr>
            <a:r>
              <a:rPr lang="en-US" sz="2000" dirty="0">
                <a:hlinkClick r:id="rId3"/>
              </a:rPr>
              <a:t>https://sph.lsuhsc.edu/resources/evaluation-committee/</a:t>
            </a:r>
            <a:endParaRPr lang="en-US" sz="2000" dirty="0"/>
          </a:p>
          <a:p>
            <a:pPr marL="0" indent="0">
              <a:lnSpc>
                <a:spcPct val="100000"/>
              </a:lnSpc>
              <a:spcBef>
                <a:spcPts val="0"/>
              </a:spcBef>
              <a:buNone/>
            </a:pPr>
            <a:r>
              <a:rPr lang="en-US" sz="2400" dirty="0"/>
              <a:t>Provide completely anonymous comments, tips, and suggestions on how we can make your educational experience better. </a:t>
            </a:r>
          </a:p>
          <a:p>
            <a:pPr marL="0" indent="0">
              <a:lnSpc>
                <a:spcPct val="100000"/>
              </a:lnSpc>
              <a:spcBef>
                <a:spcPts val="0"/>
              </a:spcBef>
              <a:buNone/>
            </a:pPr>
            <a:endParaRPr lang="en-US" sz="2400" u="sng" dirty="0"/>
          </a:p>
          <a:p>
            <a:pPr marL="0" indent="0">
              <a:lnSpc>
                <a:spcPct val="100000"/>
              </a:lnSpc>
              <a:spcBef>
                <a:spcPts val="0"/>
              </a:spcBef>
              <a:buNone/>
            </a:pPr>
            <a:r>
              <a:rPr lang="en-US" sz="2400" u="sng" dirty="0"/>
              <a:t>LSU Ethics &amp; Integrity Hotline:</a:t>
            </a:r>
          </a:p>
          <a:p>
            <a:pPr marL="0" indent="0">
              <a:lnSpc>
                <a:spcPct val="100000"/>
              </a:lnSpc>
              <a:spcBef>
                <a:spcPts val="0"/>
              </a:spcBef>
              <a:buNone/>
            </a:pPr>
            <a:r>
              <a:rPr lang="en-US" sz="2000" dirty="0">
                <a:hlinkClick r:id="rId4"/>
              </a:rPr>
              <a:t>https://secure.ethicspoint.com/domain/media/en/gui/40897/index.html</a:t>
            </a:r>
            <a:endParaRPr lang="en-US" sz="2000" dirty="0"/>
          </a:p>
          <a:p>
            <a:pPr marL="0" indent="0">
              <a:lnSpc>
                <a:spcPct val="100000"/>
              </a:lnSpc>
              <a:spcBef>
                <a:spcPts val="0"/>
              </a:spcBef>
              <a:buNone/>
            </a:pPr>
            <a:r>
              <a:rPr lang="en-US" sz="2400" dirty="0"/>
              <a:t>Third-party/outside system managed that is securely configured to protect the identity of the reporter, if they wish to remain anonymous.  It provides a formal mechanism for investigation, and communication between the investigator and the reporter during the follow-up, and response.  Report suspected fraudulent or unethical behavior, such as:</a:t>
            </a:r>
          </a:p>
          <a:p>
            <a:pPr marL="457200" lvl="1" indent="0">
              <a:lnSpc>
                <a:spcPct val="100000"/>
              </a:lnSpc>
              <a:spcBef>
                <a:spcPts val="0"/>
              </a:spcBef>
              <a:buNone/>
            </a:pPr>
            <a:r>
              <a:rPr lang="en-US" sz="2000" dirty="0"/>
              <a:t>Financial irregularities		Fraud		Abuse		Misconduct</a:t>
            </a:r>
          </a:p>
          <a:p>
            <a:pPr>
              <a:lnSpc>
                <a:spcPct val="100000"/>
              </a:lnSpc>
            </a:pPr>
            <a:endParaRPr lang="en-US" sz="1800" dirty="0"/>
          </a:p>
        </p:txBody>
      </p:sp>
    </p:spTree>
    <p:extLst>
      <p:ext uri="{BB962C8B-B14F-4D97-AF65-F5344CB8AC3E}">
        <p14:creationId xmlns:p14="http://schemas.microsoft.com/office/powerpoint/2010/main" val="181206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50899" t="20452" r="14875" b="12644"/>
          <a:stretch/>
        </p:blipFill>
        <p:spPr>
          <a:xfrm>
            <a:off x="6578600" y="0"/>
            <a:ext cx="5613400" cy="6858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09600"/>
            <a:ext cx="6092904" cy="2467627"/>
          </a:xfrm>
          <a:prstGeom prst="rect">
            <a:avLst/>
          </a:prstGeom>
        </p:spPr>
      </p:pic>
      <p:sp>
        <p:nvSpPr>
          <p:cNvPr id="4" name="Title 1"/>
          <p:cNvSpPr txBox="1">
            <a:spLocks/>
          </p:cNvSpPr>
          <p:nvPr/>
        </p:nvSpPr>
        <p:spPr>
          <a:xfrm>
            <a:off x="0" y="4412499"/>
            <a:ext cx="6601216" cy="109884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rgbClr val="461D7C"/>
                </a:solidFill>
                <a:latin typeface="Candara" panose="020E0502030303020204" pitchFamily="34" charset="0"/>
              </a:rPr>
              <a:t>Questions?</a:t>
            </a:r>
          </a:p>
        </p:txBody>
      </p:sp>
      <p:sp>
        <p:nvSpPr>
          <p:cNvPr id="5" name="TextBox 4"/>
          <p:cNvSpPr txBox="1"/>
          <p:nvPr/>
        </p:nvSpPr>
        <p:spPr>
          <a:xfrm>
            <a:off x="7381702" y="5511339"/>
            <a:ext cx="4810298" cy="1200329"/>
          </a:xfrm>
          <a:prstGeom prst="rect">
            <a:avLst/>
          </a:prstGeom>
          <a:noFill/>
        </p:spPr>
        <p:txBody>
          <a:bodyPr wrap="square" rtlCol="0">
            <a:spAutoFit/>
          </a:bodyPr>
          <a:lstStyle/>
          <a:p>
            <a:r>
              <a:rPr lang="en-US" sz="5400" b="1" dirty="0">
                <a:solidFill>
                  <a:srgbClr val="FCCF1E"/>
                </a:solidFill>
                <a:latin typeface="Candara" panose="020E0502030303020204" pitchFamily="34" charset="0"/>
              </a:rPr>
              <a:t>GEAUX TIGERS</a:t>
            </a:r>
          </a:p>
          <a:p>
            <a:endParaRPr lang="en-US" dirty="0"/>
          </a:p>
        </p:txBody>
      </p:sp>
    </p:spTree>
    <p:extLst>
      <p:ext uri="{BB962C8B-B14F-4D97-AF65-F5344CB8AC3E}">
        <p14:creationId xmlns:p14="http://schemas.microsoft.com/office/powerpoint/2010/main" val="95557093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gnifying glass showing decling performance">
            <a:extLst>
              <a:ext uri="{FF2B5EF4-FFF2-40B4-BE49-F238E27FC236}">
                <a16:creationId xmlns:a16="http://schemas.microsoft.com/office/drawing/2014/main" id="{DAD7FF23-F2DD-756C-99DC-63E723FCCDF1}"/>
              </a:ext>
            </a:extLst>
          </p:cNvPr>
          <p:cNvPicPr>
            <a:picLocks noChangeAspect="1"/>
          </p:cNvPicPr>
          <p:nvPr/>
        </p:nvPicPr>
        <p:blipFill rotWithShape="1">
          <a:blip r:embed="rId2">
            <a:duotone>
              <a:schemeClr val="accent1">
                <a:shade val="45000"/>
                <a:satMod val="135000"/>
              </a:schemeClr>
              <a:prstClr val="white"/>
            </a:duotone>
            <a:alphaModFix amt="35000"/>
          </a:blip>
          <a:srcRect t="1220" b="14510"/>
          <a:stretch/>
        </p:blipFill>
        <p:spPr>
          <a:xfrm>
            <a:off x="20" y="0"/>
            <a:ext cx="12191980" cy="6858000"/>
          </a:xfrm>
          <a:prstGeom prst="rect">
            <a:avLst/>
          </a:prstGeom>
        </p:spPr>
      </p:pic>
      <p:sp>
        <p:nvSpPr>
          <p:cNvPr id="2" name="Title 1">
            <a:extLst>
              <a:ext uri="{FF2B5EF4-FFF2-40B4-BE49-F238E27FC236}">
                <a16:creationId xmlns:a16="http://schemas.microsoft.com/office/drawing/2014/main" id="{6F4EEC1E-DE91-7999-E943-E5BFC72B370E}"/>
              </a:ext>
            </a:extLst>
          </p:cNvPr>
          <p:cNvSpPr>
            <a:spLocks noGrp="1"/>
          </p:cNvSpPr>
          <p:nvPr>
            <p:ph type="title"/>
          </p:nvPr>
        </p:nvSpPr>
        <p:spPr>
          <a:xfrm>
            <a:off x="838199" y="698643"/>
            <a:ext cx="6154881" cy="2478173"/>
          </a:xfrm>
        </p:spPr>
        <p:txBody>
          <a:bodyPr anchor="t">
            <a:normAutofit fontScale="90000"/>
          </a:bodyPr>
          <a:lstStyle/>
          <a:p>
            <a:r>
              <a:rPr lang="en-US" sz="7200" dirty="0"/>
              <a:t>Finance and Administration</a:t>
            </a:r>
          </a:p>
        </p:txBody>
      </p:sp>
      <p:sp>
        <p:nvSpPr>
          <p:cNvPr id="3" name="Content Placeholder 2">
            <a:extLst>
              <a:ext uri="{FF2B5EF4-FFF2-40B4-BE49-F238E27FC236}">
                <a16:creationId xmlns:a16="http://schemas.microsoft.com/office/drawing/2014/main" id="{ABC8296B-E12C-8D58-E373-9274DD65B0AF}"/>
              </a:ext>
            </a:extLst>
          </p:cNvPr>
          <p:cNvSpPr>
            <a:spLocks noGrp="1"/>
          </p:cNvSpPr>
          <p:nvPr>
            <p:ph idx="1"/>
          </p:nvPr>
        </p:nvSpPr>
        <p:spPr>
          <a:xfrm>
            <a:off x="1354347" y="2923998"/>
            <a:ext cx="7140833" cy="4106173"/>
          </a:xfrm>
        </p:spPr>
        <p:txBody>
          <a:bodyPr anchor="b">
            <a:noAutofit/>
          </a:bodyPr>
          <a:lstStyle/>
          <a:p>
            <a:pPr marL="0" indent="0">
              <a:spcBef>
                <a:spcPts val="0"/>
              </a:spcBef>
              <a:buNone/>
            </a:pPr>
            <a:r>
              <a:rPr lang="en-US" b="0" i="0" dirty="0">
                <a:solidFill>
                  <a:srgbClr val="0A0A0A"/>
                </a:solidFill>
                <a:effectLst/>
                <a:latin typeface="freight-sans-pro"/>
              </a:rPr>
              <a:t>Amee Barattini, MBA</a:t>
            </a:r>
            <a:br>
              <a:rPr lang="en-US" dirty="0"/>
            </a:br>
            <a:r>
              <a:rPr lang="en-US" b="0" i="0" dirty="0">
                <a:solidFill>
                  <a:srgbClr val="0A0A0A"/>
                </a:solidFill>
                <a:effectLst/>
                <a:latin typeface="freight-sans-pro"/>
              </a:rPr>
              <a:t>Assistant Dean for Finance and Administration</a:t>
            </a:r>
          </a:p>
          <a:p>
            <a:pPr marL="0" indent="0">
              <a:spcBef>
                <a:spcPts val="0"/>
              </a:spcBef>
              <a:buNone/>
            </a:pPr>
            <a:r>
              <a:rPr lang="en-US" b="0" i="0" dirty="0">
                <a:solidFill>
                  <a:srgbClr val="0A0A0A"/>
                </a:solidFill>
                <a:effectLst/>
                <a:latin typeface="freight-sans-pro"/>
              </a:rPr>
              <a:t>abarat@lsuhsc.edu</a:t>
            </a:r>
          </a:p>
          <a:p>
            <a:pPr marL="0" indent="0">
              <a:spcBef>
                <a:spcPts val="0"/>
              </a:spcBef>
              <a:buNone/>
            </a:pPr>
            <a:r>
              <a:rPr lang="en-US" b="0" i="0" dirty="0">
                <a:solidFill>
                  <a:srgbClr val="0A0A0A"/>
                </a:solidFill>
                <a:effectLst/>
                <a:latin typeface="freight-sans-pro"/>
              </a:rPr>
              <a:t>504.568.5922</a:t>
            </a:r>
          </a:p>
          <a:p>
            <a:endParaRPr lang="en-US" sz="2400" dirty="0"/>
          </a:p>
        </p:txBody>
      </p:sp>
      <p:pic>
        <p:nvPicPr>
          <p:cNvPr id="6" name="Picture 5">
            <a:extLst>
              <a:ext uri="{FF2B5EF4-FFF2-40B4-BE49-F238E27FC236}">
                <a16:creationId xmlns:a16="http://schemas.microsoft.com/office/drawing/2014/main" id="{78DE0DA4-25E5-FFE0-3506-D675AB179A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47813" y="189424"/>
            <a:ext cx="2852429" cy="4278644"/>
          </a:xfrm>
          <a:prstGeom prst="rect">
            <a:avLst/>
          </a:prstGeom>
        </p:spPr>
      </p:pic>
    </p:spTree>
    <p:extLst>
      <p:ext uri="{BB962C8B-B14F-4D97-AF65-F5344CB8AC3E}">
        <p14:creationId xmlns:p14="http://schemas.microsoft.com/office/powerpoint/2010/main" val="3042809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3EDADB-B16C-689B-F9DE-DC450DC162AA}"/>
              </a:ext>
            </a:extLst>
          </p:cNvPr>
          <p:cNvSpPr>
            <a:spLocks noGrp="1"/>
          </p:cNvSpPr>
          <p:nvPr>
            <p:ph idx="1"/>
          </p:nvPr>
        </p:nvSpPr>
        <p:spPr>
          <a:xfrm>
            <a:off x="838199" y="1086928"/>
            <a:ext cx="4786223" cy="5529532"/>
          </a:xfrm>
        </p:spPr>
        <p:txBody>
          <a:bodyPr>
            <a:normAutofit fontScale="85000" lnSpcReduction="20000"/>
          </a:bodyPr>
          <a:lstStyle/>
          <a:p>
            <a:pPr marL="0" indent="0">
              <a:buNone/>
            </a:pPr>
            <a:r>
              <a:rPr lang="en-US" sz="2600" b="1" dirty="0"/>
              <a:t>Dean’s Office </a:t>
            </a:r>
          </a:p>
          <a:p>
            <a:pPr marL="0" indent="0">
              <a:buNone/>
            </a:pPr>
            <a:r>
              <a:rPr lang="en-US" sz="2600" dirty="0"/>
              <a:t>Laura Eller, MBA</a:t>
            </a:r>
          </a:p>
          <a:p>
            <a:pPr marL="0" indent="0">
              <a:buNone/>
            </a:pPr>
            <a:r>
              <a:rPr lang="en-US" sz="2600" dirty="0"/>
              <a:t>Senior Business Operations Manager</a:t>
            </a:r>
          </a:p>
          <a:p>
            <a:pPr marL="0" indent="0">
              <a:buNone/>
            </a:pPr>
            <a:r>
              <a:rPr lang="en-US" sz="2600" dirty="0">
                <a:hlinkClick r:id="rId2"/>
              </a:rPr>
              <a:t>leller@lsuhsc.edu</a:t>
            </a:r>
            <a:endParaRPr lang="en-US" sz="2600" dirty="0"/>
          </a:p>
          <a:p>
            <a:pPr marL="0" indent="0">
              <a:buNone/>
            </a:pPr>
            <a:r>
              <a:rPr lang="en-US" sz="2600" dirty="0"/>
              <a:t>504-568-5770</a:t>
            </a:r>
          </a:p>
          <a:p>
            <a:pPr marL="0" indent="0">
              <a:buNone/>
            </a:pPr>
            <a:endParaRPr lang="en-US" sz="2600" dirty="0"/>
          </a:p>
          <a:p>
            <a:pPr marL="0" indent="0">
              <a:buNone/>
            </a:pPr>
            <a:r>
              <a:rPr lang="en-US" sz="2600" dirty="0"/>
              <a:t>Clarence Osteen, MA</a:t>
            </a:r>
          </a:p>
          <a:p>
            <a:pPr marL="0" indent="0">
              <a:buNone/>
            </a:pPr>
            <a:r>
              <a:rPr lang="en-US" sz="2600" dirty="0"/>
              <a:t>Assistant Business Manager</a:t>
            </a:r>
          </a:p>
          <a:p>
            <a:pPr marL="0" indent="0">
              <a:buNone/>
            </a:pPr>
            <a:r>
              <a:rPr lang="en-US" sz="2600" dirty="0">
                <a:hlinkClick r:id="rId3"/>
              </a:rPr>
              <a:t>costee@lsuhsc.edu</a:t>
            </a:r>
            <a:endParaRPr lang="en-US" sz="2600" dirty="0"/>
          </a:p>
          <a:p>
            <a:pPr marL="0" indent="0">
              <a:buNone/>
            </a:pPr>
            <a:r>
              <a:rPr lang="en-US" sz="2600" dirty="0"/>
              <a:t>504-568-5720</a:t>
            </a:r>
          </a:p>
          <a:p>
            <a:pPr marL="0" indent="0">
              <a:buNone/>
            </a:pPr>
            <a:endParaRPr lang="en-US" sz="2600" dirty="0"/>
          </a:p>
          <a:p>
            <a:pPr marL="0" indent="0">
              <a:buNone/>
            </a:pPr>
            <a:r>
              <a:rPr lang="en-US" sz="2600" dirty="0"/>
              <a:t>Vacant</a:t>
            </a:r>
          </a:p>
          <a:p>
            <a:pPr marL="0" indent="0">
              <a:buNone/>
            </a:pPr>
            <a:r>
              <a:rPr lang="en-US" sz="2600" dirty="0"/>
              <a:t>Program Coordinator of Contracts &amp; Administration</a:t>
            </a:r>
          </a:p>
          <a:p>
            <a:pPr marL="0" indent="0">
              <a:buNone/>
            </a:pPr>
            <a:r>
              <a:rPr lang="en-US" sz="2600" dirty="0"/>
              <a:t>504-568-5733</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0F49B31C-21A4-5824-EB7A-42A7415D0128}"/>
              </a:ext>
            </a:extLst>
          </p:cNvPr>
          <p:cNvSpPr txBox="1"/>
          <p:nvPr/>
        </p:nvSpPr>
        <p:spPr>
          <a:xfrm>
            <a:off x="5834334" y="1854679"/>
            <a:ext cx="6242648" cy="3970318"/>
          </a:xfrm>
          <a:prstGeom prst="rect">
            <a:avLst/>
          </a:prstGeom>
          <a:noFill/>
        </p:spPr>
        <p:txBody>
          <a:bodyPr wrap="square" rtlCol="0">
            <a:spAutoFit/>
          </a:bodyPr>
          <a:lstStyle/>
          <a:p>
            <a:r>
              <a:rPr lang="en-US" b="1" dirty="0"/>
              <a:t>Program Areas</a:t>
            </a:r>
          </a:p>
          <a:p>
            <a:r>
              <a:rPr lang="en-US" dirty="0"/>
              <a:t>H. Betty Gonzales-Cardona, MBA</a:t>
            </a:r>
          </a:p>
          <a:p>
            <a:r>
              <a:rPr lang="en-US" dirty="0"/>
              <a:t>Business Manager</a:t>
            </a:r>
          </a:p>
          <a:p>
            <a:r>
              <a:rPr lang="en-US" dirty="0"/>
              <a:t>Louisiana Tumor Registry (LTR)</a:t>
            </a:r>
          </a:p>
          <a:p>
            <a:endParaRPr lang="en-US" dirty="0"/>
          </a:p>
          <a:p>
            <a:r>
              <a:rPr lang="en-US" dirty="0"/>
              <a:t>Toya Shanklin, MBA</a:t>
            </a:r>
          </a:p>
          <a:p>
            <a:r>
              <a:rPr lang="en-US" dirty="0"/>
              <a:t>Business Manager and Assistant Business Manager</a:t>
            </a:r>
          </a:p>
          <a:p>
            <a:r>
              <a:rPr lang="en-US" dirty="0"/>
              <a:t>Louisiana Cancer Prevention and Control Program (LCP)</a:t>
            </a:r>
          </a:p>
          <a:p>
            <a:endParaRPr lang="en-US" dirty="0"/>
          </a:p>
          <a:p>
            <a:r>
              <a:rPr lang="en-US" dirty="0"/>
              <a:t>Denise </a:t>
            </a:r>
            <a:r>
              <a:rPr lang="en-US" dirty="0" err="1"/>
              <a:t>Fontenberry</a:t>
            </a:r>
            <a:endParaRPr lang="en-US" dirty="0"/>
          </a:p>
          <a:p>
            <a:r>
              <a:rPr lang="en-US" dirty="0"/>
              <a:t>Assistant Business Manager</a:t>
            </a:r>
          </a:p>
          <a:p>
            <a:r>
              <a:rPr lang="en-US" dirty="0"/>
              <a:t>STD/HIV/Hep C Program</a:t>
            </a:r>
          </a:p>
          <a:p>
            <a:endParaRPr lang="en-US" dirty="0"/>
          </a:p>
          <a:p>
            <a:endParaRPr lang="en-US" dirty="0"/>
          </a:p>
        </p:txBody>
      </p:sp>
      <p:sp>
        <p:nvSpPr>
          <p:cNvPr id="5" name="TextBox 4">
            <a:extLst>
              <a:ext uri="{FF2B5EF4-FFF2-40B4-BE49-F238E27FC236}">
                <a16:creationId xmlns:a16="http://schemas.microsoft.com/office/drawing/2014/main" id="{9A8B1487-981B-6606-C0BE-53E5BED8F33C}"/>
              </a:ext>
            </a:extLst>
          </p:cNvPr>
          <p:cNvSpPr txBox="1"/>
          <p:nvPr/>
        </p:nvSpPr>
        <p:spPr>
          <a:xfrm>
            <a:off x="5624422" y="6124755"/>
            <a:ext cx="5546786" cy="369332"/>
          </a:xfrm>
          <a:prstGeom prst="rect">
            <a:avLst/>
          </a:prstGeom>
          <a:noFill/>
        </p:spPr>
        <p:txBody>
          <a:bodyPr wrap="square" rtlCol="0">
            <a:spAutoFit/>
          </a:bodyPr>
          <a:lstStyle/>
          <a:p>
            <a:r>
              <a:rPr lang="en-US" dirty="0"/>
              <a:t>Link to resources: </a:t>
            </a:r>
            <a:r>
              <a:rPr lang="en-US" sz="1800" dirty="0">
                <a:solidFill>
                  <a:srgbClr val="FFFFFF"/>
                </a:solidFill>
                <a:hlinkClick r:id="rId4"/>
              </a:rPr>
              <a:t>Business Office Resources</a:t>
            </a:r>
            <a:endParaRPr lang="en-US" dirty="0"/>
          </a:p>
        </p:txBody>
      </p:sp>
      <p:sp>
        <p:nvSpPr>
          <p:cNvPr id="2" name="TextBox 1">
            <a:extLst>
              <a:ext uri="{FF2B5EF4-FFF2-40B4-BE49-F238E27FC236}">
                <a16:creationId xmlns:a16="http://schemas.microsoft.com/office/drawing/2014/main" id="{2C5A0120-C280-7776-9BBD-B159F6ADF69A}"/>
              </a:ext>
            </a:extLst>
          </p:cNvPr>
          <p:cNvSpPr txBox="1"/>
          <p:nvPr/>
        </p:nvSpPr>
        <p:spPr>
          <a:xfrm>
            <a:off x="1247614" y="363913"/>
            <a:ext cx="9012264" cy="830997"/>
          </a:xfrm>
          <a:prstGeom prst="rect">
            <a:avLst/>
          </a:prstGeom>
          <a:noFill/>
        </p:spPr>
        <p:txBody>
          <a:bodyPr wrap="square" rtlCol="0">
            <a:spAutoFit/>
          </a:bodyPr>
          <a:lstStyle/>
          <a:p>
            <a:pPr algn="ctr"/>
            <a:r>
              <a:rPr lang="en-US" sz="2400" dirty="0"/>
              <a:t>School of Public Health Finance &amp; Administration</a:t>
            </a:r>
            <a:br>
              <a:rPr lang="en-US" sz="2400" dirty="0"/>
            </a:br>
            <a:r>
              <a:rPr lang="en-US" sz="2400" dirty="0"/>
              <a:t>Fiscal Staff</a:t>
            </a:r>
            <a:endParaRPr lang="en-US" sz="2400" b="1" dirty="0"/>
          </a:p>
        </p:txBody>
      </p:sp>
    </p:spTree>
    <p:extLst>
      <p:ext uri="{BB962C8B-B14F-4D97-AF65-F5344CB8AC3E}">
        <p14:creationId xmlns:p14="http://schemas.microsoft.com/office/powerpoint/2010/main" val="3102893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65E36767-97FF-4237-7335-5D667DF38B5A}"/>
              </a:ext>
            </a:extLst>
          </p:cNvPr>
          <p:cNvSpPr>
            <a:spLocks noGrp="1"/>
          </p:cNvSpPr>
          <p:nvPr>
            <p:ph type="title"/>
          </p:nvPr>
        </p:nvSpPr>
        <p:spPr>
          <a:xfrm>
            <a:off x="974784" y="1440873"/>
            <a:ext cx="4218317" cy="3527941"/>
          </a:xfrm>
        </p:spPr>
        <p:txBody>
          <a:bodyPr anchor="ctr">
            <a:normAutofit/>
          </a:bodyPr>
          <a:lstStyle/>
          <a:p>
            <a:pPr algn="ctr"/>
            <a:r>
              <a:rPr lang="en-US" sz="4800" b="1" dirty="0"/>
              <a:t>Leave Policy and Employee Self-Service</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C628DBC1-5410-FA77-704E-98128640932E}"/>
              </a:ext>
            </a:extLst>
          </p:cNvPr>
          <p:cNvSpPr>
            <a:spLocks noGrp="1"/>
          </p:cNvSpPr>
          <p:nvPr>
            <p:ph idx="1"/>
          </p:nvPr>
        </p:nvSpPr>
        <p:spPr>
          <a:xfrm>
            <a:off x="5941717" y="400445"/>
            <a:ext cx="6009071" cy="6137450"/>
          </a:xfrm>
        </p:spPr>
        <p:txBody>
          <a:bodyPr anchor="ctr">
            <a:normAutofit fontScale="92500" lnSpcReduction="20000"/>
          </a:bodyPr>
          <a:lstStyle/>
          <a:p>
            <a:pPr marL="0" indent="0">
              <a:buNone/>
            </a:pPr>
            <a:endParaRPr lang="en-US" sz="2600" dirty="0">
              <a:solidFill>
                <a:srgbClr val="0563C1"/>
              </a:solidFill>
              <a:hlinkClick r:id="rId2">
                <a:extLst>
                  <a:ext uri="{A12FA001-AC4F-418D-AE19-62706E023703}">
                    <ahyp:hlinkClr xmlns:ahyp="http://schemas.microsoft.com/office/drawing/2018/hyperlinkcolor" val="tx"/>
                  </a:ext>
                </a:extLst>
              </a:hlinkClick>
            </a:endParaRPr>
          </a:p>
          <a:p>
            <a:pPr marL="0" indent="0">
              <a:buNone/>
            </a:pPr>
            <a:r>
              <a:rPr lang="en-US" sz="2600" dirty="0">
                <a:solidFill>
                  <a:srgbClr val="0563C1"/>
                </a:solidFill>
                <a:hlinkClick r:id="rId2">
                  <a:extLst>
                    <a:ext uri="{A12FA001-AC4F-418D-AE19-62706E023703}">
                      <ahyp:hlinkClr xmlns:ahyp="http://schemas.microsoft.com/office/drawing/2018/hyperlinkcolor" val="tx"/>
                    </a:ext>
                  </a:extLst>
                </a:hlinkClick>
              </a:rPr>
              <a:t>P</a:t>
            </a:r>
            <a:r>
              <a:rPr lang="en-US" sz="2600" dirty="0">
                <a:hlinkClick r:id="rId2"/>
              </a:rPr>
              <a:t>M-20 Leave Policy</a:t>
            </a:r>
            <a:endParaRPr lang="en-US" sz="2600" dirty="0"/>
          </a:p>
          <a:p>
            <a:pPr marL="0" indent="0">
              <a:buNone/>
            </a:pPr>
            <a:r>
              <a:rPr lang="en-US" sz="2600" dirty="0"/>
              <a:t>Annual and sick leave are earned on a monthly basis.  </a:t>
            </a:r>
          </a:p>
          <a:p>
            <a:pPr marL="0" indent="0">
              <a:buNone/>
            </a:pPr>
            <a:endParaRPr lang="en-US" sz="2600" dirty="0"/>
          </a:p>
          <a:p>
            <a:pPr marL="0" indent="0">
              <a:buNone/>
            </a:pPr>
            <a:r>
              <a:rPr lang="en-US" sz="2600" dirty="0">
                <a:hlinkClick r:id="rId3"/>
              </a:rPr>
              <a:t>PM-5 Holiday Schedule</a:t>
            </a:r>
            <a:endParaRPr lang="en-US" sz="2600" dirty="0"/>
          </a:p>
          <a:p>
            <a:pPr marL="0" indent="0">
              <a:buNone/>
            </a:pPr>
            <a:r>
              <a:rPr lang="en-US" sz="2600" dirty="0"/>
              <a:t>There are 14 paid Holidays per year.</a:t>
            </a:r>
          </a:p>
          <a:p>
            <a:pPr marL="0" indent="0">
              <a:buNone/>
            </a:pPr>
            <a:endParaRPr lang="en-US" sz="2600" dirty="0"/>
          </a:p>
          <a:p>
            <a:pPr marL="0" indent="0">
              <a:buNone/>
            </a:pPr>
            <a:r>
              <a:rPr lang="en-US" sz="2600" dirty="0">
                <a:hlinkClick r:id="rId4"/>
              </a:rPr>
              <a:t>Employee Self Service</a:t>
            </a:r>
            <a:endParaRPr lang="en-US" sz="2600" dirty="0"/>
          </a:p>
          <a:p>
            <a:pPr marL="0" indent="0">
              <a:buNone/>
            </a:pPr>
            <a:r>
              <a:rPr lang="en-US" sz="2600" dirty="0"/>
              <a:t>Requesting leave, approving leave, viewing paychecks</a:t>
            </a:r>
          </a:p>
          <a:p>
            <a:pPr marL="0" indent="0">
              <a:buNone/>
            </a:pPr>
            <a:r>
              <a:rPr lang="en-US" sz="2200" dirty="0">
                <a:hlinkClick r:id="rId5"/>
              </a:rPr>
              <a:t>Requesting Leave Training Module</a:t>
            </a:r>
            <a:endParaRPr lang="en-US" sz="2200" dirty="0"/>
          </a:p>
          <a:p>
            <a:pPr marL="0" indent="0">
              <a:buNone/>
            </a:pPr>
            <a:r>
              <a:rPr lang="en-US" sz="2600" dirty="0"/>
              <a:t>  </a:t>
            </a:r>
          </a:p>
          <a:p>
            <a:pPr marL="0" indent="0">
              <a:buNone/>
            </a:pPr>
            <a:r>
              <a:rPr lang="en-US" sz="2600" u="sng" dirty="0"/>
              <a:t>Payroll</a:t>
            </a:r>
          </a:p>
          <a:p>
            <a:pPr marL="0" indent="0">
              <a:buNone/>
            </a:pPr>
            <a:r>
              <a:rPr lang="en-US" sz="2600" dirty="0"/>
              <a:t>Faculty are paid on a monthly basis on the last business day of the month.</a:t>
            </a:r>
          </a:p>
          <a:p>
            <a:pPr marL="0" indent="0">
              <a:buNone/>
            </a:pPr>
            <a:endParaRPr lang="en-US" sz="2600" dirty="0"/>
          </a:p>
          <a:p>
            <a:endParaRPr lang="en-US" sz="1700" dirty="0"/>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381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275570" y="323267"/>
            <a:ext cx="6600814" cy="6211466"/>
          </a:xfrm>
          <a:prstGeom prst="rect">
            <a:avLst/>
          </a:prstGeom>
        </p:spPr>
      </p:pic>
      <p:sp>
        <p:nvSpPr>
          <p:cNvPr id="2" name="TextBox 1">
            <a:extLst>
              <a:ext uri="{FF2B5EF4-FFF2-40B4-BE49-F238E27FC236}">
                <a16:creationId xmlns:a16="http://schemas.microsoft.com/office/drawing/2014/main" id="{B5653E80-8914-FBD2-F10E-62DB6365A4A0}"/>
              </a:ext>
            </a:extLst>
          </p:cNvPr>
          <p:cNvSpPr txBox="1"/>
          <p:nvPr/>
        </p:nvSpPr>
        <p:spPr>
          <a:xfrm>
            <a:off x="1034143" y="740229"/>
            <a:ext cx="3135086" cy="5170646"/>
          </a:xfrm>
          <a:prstGeom prst="rect">
            <a:avLst/>
          </a:prstGeom>
          <a:noFill/>
        </p:spPr>
        <p:txBody>
          <a:bodyPr wrap="square" rtlCol="0">
            <a:spAutoFit/>
          </a:bodyPr>
          <a:lstStyle/>
          <a:p>
            <a:pPr algn="ctr"/>
            <a:r>
              <a:rPr lang="en-US" sz="4000" b="1" dirty="0"/>
              <a:t>Staff Hiring Process Overview</a:t>
            </a:r>
          </a:p>
          <a:p>
            <a:pPr algn="ctr"/>
            <a:endParaRPr lang="en-US" sz="4000" b="1" dirty="0"/>
          </a:p>
          <a:p>
            <a:pPr algn="ctr"/>
            <a:endParaRPr lang="en-US" sz="4000" b="1" dirty="0"/>
          </a:p>
          <a:p>
            <a:pPr algn="ctr"/>
            <a:endParaRPr lang="en-US" sz="4000" b="1" dirty="0"/>
          </a:p>
          <a:p>
            <a:pPr algn="ctr"/>
            <a:r>
              <a:rPr lang="en-US" dirty="0"/>
              <a:t>Link to more detailed information:</a:t>
            </a:r>
          </a:p>
          <a:p>
            <a:pPr algn="ctr"/>
            <a:r>
              <a:rPr lang="en-US" dirty="0">
                <a:hlinkClick r:id="rId3"/>
              </a:rPr>
              <a:t>Hiring Process Presentation</a:t>
            </a:r>
            <a:endParaRPr lang="en-US" dirty="0"/>
          </a:p>
          <a:p>
            <a:pPr algn="ctr"/>
            <a:endParaRPr lang="en-US" dirty="0"/>
          </a:p>
        </p:txBody>
      </p:sp>
    </p:spTree>
    <p:extLst>
      <p:ext uri="{BB962C8B-B14F-4D97-AF65-F5344CB8AC3E}">
        <p14:creationId xmlns:p14="http://schemas.microsoft.com/office/powerpoint/2010/main" val="1118876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A3CC-ED42-9EF3-C09D-5F1A725C4A60}"/>
              </a:ext>
            </a:extLst>
          </p:cNvPr>
          <p:cNvSpPr>
            <a:spLocks noGrp="1"/>
          </p:cNvSpPr>
          <p:nvPr>
            <p:ph type="title"/>
          </p:nvPr>
        </p:nvSpPr>
        <p:spPr>
          <a:xfrm>
            <a:off x="914400" y="133350"/>
            <a:ext cx="10515600" cy="866291"/>
          </a:xfrm>
        </p:spPr>
        <p:txBody>
          <a:bodyPr/>
          <a:lstStyle/>
          <a:p>
            <a:pPr algn="ctr"/>
            <a:r>
              <a:rPr lang="en-US" b="1" dirty="0"/>
              <a:t>Travel</a:t>
            </a:r>
          </a:p>
        </p:txBody>
      </p:sp>
      <p:sp>
        <p:nvSpPr>
          <p:cNvPr id="3" name="Content Placeholder 2">
            <a:extLst>
              <a:ext uri="{FF2B5EF4-FFF2-40B4-BE49-F238E27FC236}">
                <a16:creationId xmlns:a16="http://schemas.microsoft.com/office/drawing/2014/main" id="{7384B359-EC5B-1397-76AE-110A52C61024}"/>
              </a:ext>
            </a:extLst>
          </p:cNvPr>
          <p:cNvSpPr>
            <a:spLocks noGrp="1"/>
          </p:cNvSpPr>
          <p:nvPr>
            <p:ph idx="1"/>
          </p:nvPr>
        </p:nvSpPr>
        <p:spPr>
          <a:xfrm>
            <a:off x="914400" y="1091339"/>
            <a:ext cx="10515600" cy="3829004"/>
          </a:xfrm>
        </p:spPr>
        <p:txBody>
          <a:bodyPr>
            <a:normAutofit fontScale="92500" lnSpcReduction="10000"/>
          </a:bodyPr>
          <a:lstStyle/>
          <a:p>
            <a:r>
              <a:rPr lang="en-US" dirty="0"/>
              <a:t>All travel requires prior approval forms and reimbursement forms. Original receipts are required for travel to be paid.</a:t>
            </a:r>
          </a:p>
          <a:p>
            <a:pPr lvl="1"/>
            <a:r>
              <a:rPr lang="en-US" dirty="0"/>
              <a:t>Note: International Travel requires committee approval prior to submission of an abstract.  Allow a minimum of one month for approval.</a:t>
            </a:r>
          </a:p>
          <a:p>
            <a:pPr marL="0" indent="0">
              <a:buNone/>
            </a:pPr>
            <a:endParaRPr lang="en-US" dirty="0"/>
          </a:p>
          <a:p>
            <a:r>
              <a:rPr lang="en-US" dirty="0"/>
              <a:t>All flights must be booked through the state’s travel agency</a:t>
            </a:r>
          </a:p>
          <a:p>
            <a:pPr marL="0" indent="0">
              <a:buNone/>
            </a:pPr>
            <a:r>
              <a:rPr lang="en-US" dirty="0"/>
              <a:t> </a:t>
            </a:r>
          </a:p>
          <a:p>
            <a:r>
              <a:rPr lang="en-US" dirty="0"/>
              <a:t>Meal and hotel expenses are paid per diem based on the federal GSA rates. Approval for conference hotel requires proper documentation in order to be paid at a higher rate.</a:t>
            </a:r>
          </a:p>
        </p:txBody>
      </p:sp>
      <p:sp>
        <p:nvSpPr>
          <p:cNvPr id="4" name="Oval 3">
            <a:extLst>
              <a:ext uri="{FF2B5EF4-FFF2-40B4-BE49-F238E27FC236}">
                <a16:creationId xmlns:a16="http://schemas.microsoft.com/office/drawing/2014/main" id="{FCB8CAB2-053F-2366-7FA4-19CC6C88B939}"/>
              </a:ext>
            </a:extLst>
          </p:cNvPr>
          <p:cNvSpPr/>
          <p:nvPr/>
        </p:nvSpPr>
        <p:spPr>
          <a:xfrm>
            <a:off x="1039585" y="5293632"/>
            <a:ext cx="859972" cy="664028"/>
          </a:xfrm>
          <a:prstGeom prst="ellipse">
            <a:avLst/>
          </a:prstGeom>
          <a:solidFill>
            <a:schemeClr val="accent1">
              <a:lumMod val="40000"/>
              <a:lumOff val="6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5A0AB55-1903-C887-640E-293367A10128}"/>
              </a:ext>
            </a:extLst>
          </p:cNvPr>
          <p:cNvSpPr txBox="1"/>
          <p:nvPr/>
        </p:nvSpPr>
        <p:spPr>
          <a:xfrm>
            <a:off x="2100943" y="4920343"/>
            <a:ext cx="8621486" cy="1200329"/>
          </a:xfrm>
          <a:prstGeom prst="rect">
            <a:avLst/>
          </a:prstGeom>
          <a:noFill/>
        </p:spPr>
        <p:txBody>
          <a:bodyPr wrap="square" rtlCol="0">
            <a:spAutoFit/>
          </a:bodyPr>
          <a:lstStyle/>
          <a:p>
            <a:endParaRPr lang="en-US" dirty="0"/>
          </a:p>
          <a:p>
            <a:r>
              <a:rPr lang="en-US" dirty="0"/>
              <a:t>Link for more detailed information and forms: </a:t>
            </a:r>
            <a:r>
              <a:rPr lang="en-US" dirty="0">
                <a:hlinkClick r:id="rId2"/>
              </a:rPr>
              <a:t>https://sph.lsuhsc.edu/resources/business-office-resources/</a:t>
            </a:r>
            <a:endParaRPr lang="en-US" dirty="0"/>
          </a:p>
          <a:p>
            <a:endParaRPr lang="en-US" dirty="0"/>
          </a:p>
        </p:txBody>
      </p:sp>
    </p:spTree>
    <p:extLst>
      <p:ext uri="{BB962C8B-B14F-4D97-AF65-F5344CB8AC3E}">
        <p14:creationId xmlns:p14="http://schemas.microsoft.com/office/powerpoint/2010/main" val="237834602"/>
      </p:ext>
    </p:extLst>
  </p:cSld>
  <p:clrMapOvr>
    <a:masterClrMapping/>
  </p:clrMapOvr>
</p:sld>
</file>

<file path=ppt/theme/theme1.xml><?xml version="1.0" encoding="utf-8"?>
<a:theme xmlns:a="http://schemas.openxmlformats.org/drawingml/2006/main" name="GradientVTI">
  <a:themeElements>
    <a:clrScheme name="Ion Boardroom">
      <a:dk1>
        <a:srgbClr val="000000"/>
      </a:dk1>
      <a:lt1>
        <a:srgbClr val="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7AC002E96D97459781B37F6192ECEF" ma:contentTypeVersion="8" ma:contentTypeDescription="Create a new document." ma:contentTypeScope="" ma:versionID="bfdd546289d0f7f4ddd42f36eb04895a">
  <xsd:schema xmlns:xsd="http://www.w3.org/2001/XMLSchema" xmlns:xs="http://www.w3.org/2001/XMLSchema" xmlns:p="http://schemas.microsoft.com/office/2006/metadata/properties" xmlns:ns3="ee2368f3-36d3-444a-863f-e4f441aa87dc" targetNamespace="http://schemas.microsoft.com/office/2006/metadata/properties" ma:root="true" ma:fieldsID="551824a3632b511b957696012521570c" ns3:_="">
    <xsd:import namespace="ee2368f3-36d3-444a-863f-e4f441aa87d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2368f3-36d3-444a-863f-e4f441aa87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906A15-C4C3-4112-8723-EC6FF1BFE0D2}">
  <ds:schemaRefs>
    <ds:schemaRef ds:uri="http://schemas.microsoft.com/sharepoint/v3/contenttype/forms"/>
  </ds:schemaRefs>
</ds:datastoreItem>
</file>

<file path=customXml/itemProps2.xml><?xml version="1.0" encoding="utf-8"?>
<ds:datastoreItem xmlns:ds="http://schemas.openxmlformats.org/officeDocument/2006/customXml" ds:itemID="{966C2014-3408-42A8-B768-621C15A59BEC}">
  <ds:schemaRefs>
    <ds:schemaRef ds:uri="http://purl.org/dc/elements/1.1/"/>
    <ds:schemaRef ds:uri="http://www.w3.org/XML/1998/namespace"/>
    <ds:schemaRef ds:uri="ee2368f3-36d3-444a-863f-e4f441aa87dc"/>
    <ds:schemaRef ds:uri="http://schemas.openxmlformats.org/package/2006/metadata/core-properties"/>
    <ds:schemaRef ds:uri="http://schemas.microsoft.com/office/2006/metadata/properties"/>
    <ds:schemaRef ds:uri="http://purl.org/dc/terms/"/>
    <ds:schemaRef ds:uri="http://purl.org/dc/dcmitype/"/>
    <ds:schemaRef ds:uri="http://schemas.microsoft.com/office/2006/documentManagement/types"/>
    <ds:schemaRef ds:uri="http://schemas.microsoft.com/office/infopath/2007/PartnerControls"/>
  </ds:schemaRefs>
</ds:datastoreItem>
</file>

<file path=customXml/itemProps3.xml><?xml version="1.0" encoding="utf-8"?>
<ds:datastoreItem xmlns:ds="http://schemas.openxmlformats.org/officeDocument/2006/customXml" ds:itemID="{D62F0029-8A10-4EEB-8A68-D4B88ABA01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2368f3-36d3-444a-863f-e4f441aa87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834</TotalTime>
  <Words>3306</Words>
  <Application>Microsoft Office PowerPoint</Application>
  <PresentationFormat>Widescreen</PresentationFormat>
  <Paragraphs>411</Paragraphs>
  <Slides>47</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Candara</vt:lpstr>
      <vt:lpstr>freight-sans-pro</vt:lpstr>
      <vt:lpstr>Garamond</vt:lpstr>
      <vt:lpstr>MetaOT-Bold</vt:lpstr>
      <vt:lpstr>MetaOT-Book</vt:lpstr>
      <vt:lpstr>Univers</vt:lpstr>
      <vt:lpstr>Verdana</vt:lpstr>
      <vt:lpstr>GradientVTI</vt:lpstr>
      <vt:lpstr>School of Public Health</vt:lpstr>
      <vt:lpstr>PowerPoint Presentation</vt:lpstr>
      <vt:lpstr>PowerPoint Presentation</vt:lpstr>
      <vt:lpstr>Faculty Handbook</vt:lpstr>
      <vt:lpstr>Finance and Administration</vt:lpstr>
      <vt:lpstr>PowerPoint Presentation</vt:lpstr>
      <vt:lpstr>Leave Policy and Employee Self-Service</vt:lpstr>
      <vt:lpstr>PowerPoint Presentation</vt:lpstr>
      <vt:lpstr>Travel</vt:lpstr>
      <vt:lpstr>Purchasing Requests</vt:lpstr>
      <vt:lpstr>PowerPoint Presentation</vt:lpstr>
      <vt:lpstr>PowerPoint Presentation</vt:lpstr>
      <vt:lpstr>Revenue Contracts</vt:lpstr>
      <vt:lpstr>Expenditure Contracts</vt:lpstr>
      <vt:lpstr>Compliance Training</vt:lpstr>
      <vt:lpstr>School of Public Health Finance &amp; Administration Information Technology Staff</vt:lpstr>
      <vt:lpstr>IT Support and Resources</vt:lpstr>
      <vt:lpstr>Frequently Used SPH List Servs</vt:lpstr>
      <vt:lpstr>Campus Police</vt:lpstr>
      <vt:lpstr>Emergency Alerts</vt:lpstr>
      <vt:lpstr>Academic Affairs</vt:lpstr>
      <vt:lpstr>Academic Affairs</vt:lpstr>
      <vt:lpstr>Isabel M. Billiot, MEd ibilli@lsuhsc.edu 504.568.5773</vt:lpstr>
      <vt:lpstr>Martha L. Cuccia, MPH, MCHES mcucci@lsuhsc.edu 504.568.5789</vt:lpstr>
      <vt:lpstr>PowerPoint Presentation</vt:lpstr>
      <vt:lpstr>Program Directors</vt:lpstr>
      <vt:lpstr>Community Health Science and Policy (CHSP)   previously  Behavioral &amp; Community Health Sciences  (BCHS) </vt:lpstr>
      <vt:lpstr>Research and Service Programs</vt:lpstr>
      <vt:lpstr>Research and Service Programs</vt:lpstr>
      <vt:lpstr>Research and Service Programs</vt:lpstr>
      <vt:lpstr>Biostatistics and Data Science  (BSDS)  previously  Biostatistics (BIOS)</vt:lpstr>
      <vt:lpstr>Environment, Health, Climate, and Sustainability (EHCS)  previously Environmental and Occupational Health Sciences (ENHS)</vt:lpstr>
      <vt:lpstr>Epidemiology and Population Health (EPPH)  previously   Epidemiology (EPID)</vt:lpstr>
      <vt:lpstr>Research and Service Programs</vt:lpstr>
      <vt:lpstr>Research and Service Programs</vt:lpstr>
      <vt:lpstr>Health Policy and Systems Management  (HPSM)</vt:lpstr>
      <vt:lpstr>Academic Resources</vt:lpstr>
      <vt:lpstr>Accommodations</vt:lpstr>
      <vt:lpstr>Catalog and Official Documents</vt:lpstr>
      <vt:lpstr>Curricula</vt:lpstr>
      <vt:lpstr>Degree Planner via Catalog</vt:lpstr>
      <vt:lpstr>Registration and Drop/Add</vt:lpstr>
      <vt:lpstr>Independent Study</vt:lpstr>
      <vt:lpstr>Auditing Courses and Change of Advisor</vt:lpstr>
      <vt:lpstr>Expectations</vt:lpstr>
      <vt:lpstr>Ways to Provide Feedback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Barattini, Amee</dc:creator>
  <cp:lastModifiedBy>Barattini, Amee</cp:lastModifiedBy>
  <cp:revision>42</cp:revision>
  <dcterms:created xsi:type="dcterms:W3CDTF">2023-05-15T19:45:18Z</dcterms:created>
  <dcterms:modified xsi:type="dcterms:W3CDTF">2024-07-03T16:12:10Z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0x0101004A7AC002E96D97459781B37F6192ECEF</vt:lpwstr>
  </property>
</Properties>
</file>