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292" r:id="rId4"/>
    <p:sldId id="295" r:id="rId5"/>
    <p:sldId id="293" r:id="rId6"/>
    <p:sldId id="266" r:id="rId7"/>
    <p:sldId id="271" r:id="rId8"/>
    <p:sldId id="262" r:id="rId9"/>
    <p:sldId id="257" r:id="rId10"/>
    <p:sldId id="258" r:id="rId11"/>
    <p:sldId id="279" r:id="rId12"/>
    <p:sldId id="277" r:id="rId13"/>
    <p:sldId id="291" r:id="rId14"/>
    <p:sldId id="301" r:id="rId15"/>
    <p:sldId id="297" r:id="rId16"/>
    <p:sldId id="302" r:id="rId17"/>
    <p:sldId id="303" r:id="rId18"/>
    <p:sldId id="304" r:id="rId19"/>
    <p:sldId id="305" r:id="rId20"/>
    <p:sldId id="308" r:id="rId21"/>
    <p:sldId id="299" r:id="rId22"/>
    <p:sldId id="274" r:id="rId23"/>
    <p:sldId id="275" r:id="rId24"/>
    <p:sldId id="27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6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48537560255946E-2"/>
          <c:y val="0.10861633560248418"/>
          <c:w val="0.85782117921534318"/>
          <c:h val="0.8070717544149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50-60</c:v>
                </c:pt>
                <c:pt idx="4">
                  <c:v>&gt;60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1606</c:v>
                </c:pt>
                <c:pt idx="1">
                  <c:v>3230</c:v>
                </c:pt>
                <c:pt idx="2">
                  <c:v>4730</c:v>
                </c:pt>
                <c:pt idx="3">
                  <c:v>6664</c:v>
                </c:pt>
                <c:pt idx="4">
                  <c:v>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5-4DE1-BA24-B7DAE8912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5945784"/>
        <c:axId val="444203736"/>
      </c:barChart>
      <c:catAx>
        <c:axId val="345945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03736"/>
        <c:crosses val="autoZero"/>
        <c:auto val="1"/>
        <c:lblAlgn val="ctr"/>
        <c:lblOffset val="100"/>
        <c:noMultiLvlLbl val="1"/>
      </c:catAx>
      <c:valAx>
        <c:axId val="4442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4578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0.25 or 0.5 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Ozempic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1-46A8-A5FE-430270C894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1MG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Ozempic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1-46A8-A5FE-430270C894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Ozempic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1-46A8-A5FE-430270C89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715664"/>
        <c:axId val="338726224"/>
      </c:barChart>
      <c:catAx>
        <c:axId val="338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6224"/>
        <c:crosses val="autoZero"/>
        <c:auto val="1"/>
        <c:lblAlgn val="ctr"/>
        <c:lblOffset val="100"/>
        <c:noMultiLvlLbl val="0"/>
      </c:catAx>
      <c:valAx>
        <c:axId val="3387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Victoza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F-4F4E-9D56-4C76E14B9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715664"/>
        <c:axId val="338726224"/>
      </c:barChart>
      <c:catAx>
        <c:axId val="338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6224"/>
        <c:crosses val="autoZero"/>
        <c:auto val="1"/>
        <c:lblAlgn val="ctr"/>
        <c:lblOffset val="100"/>
        <c:noMultiLvlLbl val="0"/>
      </c:catAx>
      <c:valAx>
        <c:axId val="3387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13559948842005E-2"/>
          <c:y val="1.7655173568735649E-2"/>
          <c:w val="0.8706860486617255"/>
          <c:h val="0.90088066534507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6544</c:v>
                </c:pt>
                <c:pt idx="1">
                  <c:v>12712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3-478A-BD26-57026468D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975360"/>
        <c:axId val="726972120"/>
      </c:barChart>
      <c:catAx>
        <c:axId val="7269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2120"/>
        <c:crosses val="autoZero"/>
        <c:auto val="1"/>
        <c:lblAlgn val="ctr"/>
        <c:lblOffset val="100"/>
        <c:noMultiLvlLbl val="0"/>
      </c:catAx>
      <c:valAx>
        <c:axId val="72697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1-42F7-AA8D-DE98FD9DB6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1-42F7-AA8D-DE98FD9DB60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1-42F7-AA8D-DE98FD9DB6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76-4B2B-A107-0C285254D73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1-42F7-AA8D-DE98FD9DB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Mounjaro</c:v>
                </c:pt>
                <c:pt idx="1">
                  <c:v>Ozempic</c:v>
                </c:pt>
                <c:pt idx="2">
                  <c:v>Rybelsus</c:v>
                </c:pt>
                <c:pt idx="3">
                  <c:v>Trulicity</c:v>
                </c:pt>
                <c:pt idx="4">
                  <c:v>Victoza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476</c:v>
                </c:pt>
                <c:pt idx="1">
                  <c:v>2430</c:v>
                </c:pt>
                <c:pt idx="2">
                  <c:v>47</c:v>
                </c:pt>
                <c:pt idx="3">
                  <c:v>1032</c:v>
                </c:pt>
                <c:pt idx="4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6-4B2B-A107-0C285254D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Bydureon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7-47D7-94EA-1FB1B4624F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Byetta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7-47D7-94EA-1FB1B4624F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Mounjaro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170</c:v>
                </c:pt>
                <c:pt idx="1">
                  <c:v>233</c:v>
                </c:pt>
                <c:pt idx="2">
                  <c:v>64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7-47D7-94EA-1FB1B4624F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Ozempic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1834</c:v>
                </c:pt>
                <c:pt idx="1">
                  <c:v>551</c:v>
                </c:pt>
                <c:pt idx="2">
                  <c:v>39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E7-47D7-94EA-1FB1B4624F2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Rybelsus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33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7-47D7-94EA-1FB1B4624F2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Soliqua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E7-47D7-94EA-1FB1B4624F2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Trulicity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803</c:v>
                </c:pt>
                <c:pt idx="1">
                  <c:v>207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E7-47D7-94EA-1FB1B4624F2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Victoza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229</c:v>
                </c:pt>
                <c:pt idx="1">
                  <c:v>30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E7-47D7-94EA-1FB1B4624F2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Xultophy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1-2 Filled</c:v>
                </c:pt>
                <c:pt idx="1">
                  <c:v>3-4 Filled</c:v>
                </c:pt>
                <c:pt idx="2">
                  <c:v>5-6 Filled</c:v>
                </c:pt>
                <c:pt idx="3">
                  <c:v>&gt;7 Filled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E7-47D7-94EA-1FB1B4624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715664"/>
        <c:axId val="338726224"/>
      </c:barChart>
      <c:catAx>
        <c:axId val="338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6224"/>
        <c:crosses val="autoZero"/>
        <c:auto val="1"/>
        <c:lblAlgn val="ctr"/>
        <c:lblOffset val="100"/>
        <c:noMultiLvlLbl val="0"/>
      </c:catAx>
      <c:valAx>
        <c:axId val="3387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48537560255946E-2"/>
          <c:y val="0.10861633560248418"/>
          <c:w val="0.85782117921534318"/>
          <c:h val="0.8070717544149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50-60</c:v>
                </c:pt>
                <c:pt idx="4">
                  <c:v>&gt;60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578</c:v>
                </c:pt>
                <c:pt idx="1">
                  <c:v>1576</c:v>
                </c:pt>
                <c:pt idx="2">
                  <c:v>2244</c:v>
                </c:pt>
                <c:pt idx="3">
                  <c:v>2816</c:v>
                </c:pt>
                <c:pt idx="4">
                  <c:v>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5-4DE1-BA24-B7DAE8912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5945784"/>
        <c:axId val="444203736"/>
      </c:barChart>
      <c:catAx>
        <c:axId val="345945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03736"/>
        <c:crosses val="autoZero"/>
        <c:auto val="1"/>
        <c:lblAlgn val="ctr"/>
        <c:lblOffset val="100"/>
        <c:noMultiLvlLbl val="1"/>
      </c:catAx>
      <c:valAx>
        <c:axId val="44420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4578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13559948842005E-2"/>
          <c:y val="1.7655173568735649E-2"/>
          <c:w val="0.8706860486617255"/>
          <c:h val="0.90088066534507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1990</c:v>
                </c:pt>
                <c:pt idx="1">
                  <c:v>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3-478A-BD26-57026468D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975360"/>
        <c:axId val="726972120"/>
      </c:barChart>
      <c:catAx>
        <c:axId val="7269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2120"/>
        <c:crosses val="autoZero"/>
        <c:auto val="1"/>
        <c:lblAlgn val="ctr"/>
        <c:lblOffset val="100"/>
        <c:noMultiLvlLbl val="0"/>
      </c:catAx>
      <c:valAx>
        <c:axId val="72697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09320776424973"/>
          <c:y val="9.8428087660074312E-2"/>
          <c:w val="0.5950718223184297"/>
          <c:h val="0.866555139617396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1-42F7-AA8D-DE98FD9DB6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1-42F7-AA8D-DE98FD9DB60F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1-42F7-AA8D-DE98FD9DB60F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76-4B2B-A107-0C285254D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Mounjaro</c:v>
                </c:pt>
                <c:pt idx="1">
                  <c:v>Ozempic</c:v>
                </c:pt>
                <c:pt idx="2">
                  <c:v>Trulicity</c:v>
                </c:pt>
                <c:pt idx="3">
                  <c:v>Victoza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167</c:v>
                </c:pt>
                <c:pt idx="2">
                  <c:v>67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6-4B2B-A107-0C285254D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82354091866804E-2"/>
          <c:y val="8.7924019539204423E-2"/>
          <c:w val="0.86823464505638259"/>
          <c:h val="0.79162582663556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2.5MG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Mounjaro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C-4FBD-87DD-8732A86352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5MG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Mounjaro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C-4FBD-87DD-8732A86352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7.5MG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Mounjaro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2C-4FBD-87DD-8732A86352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10MG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Mounjaro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2C-4FBD-87DD-8732A863527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15MG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Mounjaro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2C-4FBD-87DD-8732A8635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715664"/>
        <c:axId val="338726224"/>
      </c:barChart>
      <c:catAx>
        <c:axId val="338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6224"/>
        <c:crosses val="autoZero"/>
        <c:auto val="1"/>
        <c:lblAlgn val="ctr"/>
        <c:lblOffset val="100"/>
        <c:noMultiLvlLbl val="0"/>
      </c:catAx>
      <c:valAx>
        <c:axId val="3387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0.75MG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7E-4634-9819-B98665BEAD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Trulicity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E-4634-9819-B98665BEAD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1.5MG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Trulicity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E-4634-9819-B98665BEAD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Trulicity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7E-4634-9819-B98665BEAD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4.5MG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Trulicity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7E-4634-9819-B98665BEAD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Trulicity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5F7E-4634-9819-B98665BEA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715664"/>
        <c:axId val="338726224"/>
      </c:barChart>
      <c:catAx>
        <c:axId val="338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26224"/>
        <c:crosses val="autoZero"/>
        <c:auto val="1"/>
        <c:lblAlgn val="ctr"/>
        <c:lblOffset val="100"/>
        <c:noMultiLvlLbl val="0"/>
      </c:catAx>
      <c:valAx>
        <c:axId val="3387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0.35382</cdr:x>
      <cdr:y>0.93286</cdr:y>
    </cdr:from>
    <cdr:to>
      <cdr:x>0.47378</cdr:x>
      <cdr:y>0.98209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B7B7CB89-A94E-182F-FA6B-C85FFADD54C4}"/>
            </a:ext>
          </a:extLst>
        </cdr:cNvPr>
        <cdr:cNvSpPr/>
      </cdr:nvSpPr>
      <cdr:spPr>
        <a:xfrm xmlns:a="http://schemas.openxmlformats.org/drawingml/2006/main">
          <a:off x="3738995" y="5512955"/>
          <a:ext cx="1267691" cy="2909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0.24456</cdr:x>
      <cdr:y>0.93286</cdr:y>
    </cdr:from>
    <cdr:to>
      <cdr:x>0.36453</cdr:x>
      <cdr:y>0.98209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6F8C5AA5-1488-26E0-F16B-C205282836C4}"/>
            </a:ext>
          </a:extLst>
        </cdr:cNvPr>
        <cdr:cNvSpPr/>
      </cdr:nvSpPr>
      <cdr:spPr>
        <a:xfrm xmlns:a="http://schemas.openxmlformats.org/drawingml/2006/main">
          <a:off x="2584449" y="5512955"/>
          <a:ext cx="1267691" cy="2909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0.64973</cdr:x>
      <cdr:y>0.92934</cdr:y>
    </cdr:from>
    <cdr:to>
      <cdr:x>0.76969</cdr:x>
      <cdr:y>0.97858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6F8C5AA5-1488-26E0-F16B-C205282836C4}"/>
            </a:ext>
          </a:extLst>
        </cdr:cNvPr>
        <cdr:cNvSpPr/>
      </cdr:nvSpPr>
      <cdr:spPr>
        <a:xfrm xmlns:a="http://schemas.openxmlformats.org/drawingml/2006/main">
          <a:off x="6866081" y="5492173"/>
          <a:ext cx="1267691" cy="2909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1407A-9535-4549-A3E6-63E53EF035C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DEA7D-51AB-4546-8A31-B27CE90C3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5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New York Post, Louisiana – one of top 5 highest rates of prescriptions; 15 per 1000 people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Groups relatively the same </a:t>
            </a:r>
          </a:p>
          <a:p>
            <a:r>
              <a:rPr lang="en-US" dirty="0"/>
              <a:t>Asian/Pacific Islander the most controlled </a:t>
            </a:r>
          </a:p>
          <a:p>
            <a:endParaRPr lang="en-US" dirty="0"/>
          </a:p>
          <a:p>
            <a:r>
              <a:rPr lang="en-US" dirty="0"/>
              <a:t>RACE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3740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&gt;9.0%+NC: 636+14470 = 15,106</a:t>
            </a:r>
          </a:p>
          <a:p>
            <a:r>
              <a:rPr lang="en-US" dirty="0"/>
              <a:t>Key: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White (1)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Black / African American (2, 10)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Asian or Pacific Islander (4)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American Indian / Alaskan Native (3)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Unknown (9)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Other (including Hispanic, Native Hawaiian, Asian Indian, </a:t>
            </a:r>
            <a:r>
              <a:rPr lang="en-US" sz="1800" dirty="0" err="1"/>
              <a:t>Guamania</a:t>
            </a:r>
            <a:r>
              <a:rPr lang="en-US" sz="1800" dirty="0"/>
              <a:t> or Chamorro, Samoan) (5, 6, 11, 12, 13, 7, 8)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Language Spoken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/>
              <a:t>&lt;8.0%: 3740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/>
              <a:t>Total &gt;9.0%+NC: 636+14470 = 15,106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Other including Vietnamese, French, Cambodian, Portuguese, Unknown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filled are 9 and n=2 </a:t>
            </a:r>
          </a:p>
          <a:p>
            <a:endParaRPr lang="en-US" dirty="0"/>
          </a:p>
          <a:p>
            <a:r>
              <a:rPr lang="en-US" dirty="0"/>
              <a:t>42% of all diabetic members</a:t>
            </a:r>
          </a:p>
          <a:p>
            <a:endParaRPr lang="en-US" dirty="0"/>
          </a:p>
          <a:p>
            <a:r>
              <a:rPr lang="en-US" dirty="0"/>
              <a:t>Less than 10 members currently on: </a:t>
            </a:r>
          </a:p>
          <a:p>
            <a:r>
              <a:rPr lang="en-US" dirty="0" err="1"/>
              <a:t>Soliqua</a:t>
            </a:r>
            <a:endParaRPr lang="en-US" dirty="0"/>
          </a:p>
          <a:p>
            <a:r>
              <a:rPr lang="en-US" dirty="0" err="1"/>
              <a:t>Xultophy</a:t>
            </a:r>
            <a:endParaRPr lang="en-US" dirty="0"/>
          </a:p>
          <a:p>
            <a:r>
              <a:rPr lang="en-US" dirty="0" err="1"/>
              <a:t>Bydureon</a:t>
            </a:r>
            <a:endParaRPr lang="en-US" dirty="0"/>
          </a:p>
          <a:p>
            <a:r>
              <a:rPr lang="en-US" dirty="0"/>
              <a:t>Byetta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 ones: Ozempic, Trulicity, </a:t>
            </a:r>
            <a:r>
              <a:rPr lang="en-US" dirty="0" err="1"/>
              <a:t>Mounjaro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Region 3 – Houma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Region 8 - Monroe</a:t>
            </a:r>
          </a:p>
          <a:p>
            <a:r>
              <a:rPr lang="en-US" dirty="0"/>
              <a:t>Region 7 – Shreveport </a:t>
            </a:r>
          </a:p>
          <a:p>
            <a:endParaRPr lang="en-US" dirty="0"/>
          </a:p>
          <a:p>
            <a:r>
              <a:rPr lang="en-US" dirty="0"/>
              <a:t>Similar to general data results 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1682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 = 6230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7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all diabetics, even those between HbA1c 8-9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3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 and women had relatively same proportions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Usually general DM data: Trend of younger age groups being more poorly controlled than older age groups; as age increased, proportion of adequate control also increased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GLP-1RA data: age group 30-39 y/o has higher proportionate in poor control than other groups 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1682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 = 6230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2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Groups relatively the same </a:t>
            </a:r>
          </a:p>
          <a:p>
            <a:r>
              <a:rPr lang="en-US" dirty="0"/>
              <a:t>Asian/Pacific Islander the most controlled </a:t>
            </a:r>
          </a:p>
          <a:p>
            <a:endParaRPr lang="en-US" dirty="0"/>
          </a:p>
          <a:p>
            <a:r>
              <a:rPr lang="en-US" dirty="0"/>
              <a:t>Language spoken Spanish not as helpful because n = &lt;20</a:t>
            </a:r>
          </a:p>
          <a:p>
            <a:endParaRPr lang="en-US" dirty="0"/>
          </a:p>
          <a:p>
            <a:r>
              <a:rPr lang="en-US" dirty="0"/>
              <a:t>RACE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1682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 = 6230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dirty="0"/>
              <a:t>Key: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White (1)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Black / African American (2, 10)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Asian or Pacific Islander (4)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American Indian / Alaskan Native (3)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Unknown (9)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Other (including Hispanic, Native Hawaiian, Asian Indian, </a:t>
            </a:r>
            <a:r>
              <a:rPr lang="en-US" sz="1800" dirty="0" err="1"/>
              <a:t>Guamania</a:t>
            </a:r>
            <a:r>
              <a:rPr lang="en-US" sz="1800" dirty="0"/>
              <a:t> or Chamorro, Samoan) (5, 6, 11, 12, 13, 7, 8)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Language Spoken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/>
              <a:t>&lt;8.0%: 1682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/>
              <a:t>Total &gt;9.0% = 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Other including Vietnamese, French, Cambodian, Portuguese, Unknown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doses have more risk of admissions and ER visits? </a:t>
            </a:r>
          </a:p>
          <a:p>
            <a:endParaRPr lang="en-US" dirty="0"/>
          </a:p>
          <a:p>
            <a:r>
              <a:rPr lang="en-US" dirty="0"/>
              <a:t>Admits = only 5 distinct patients, too little of a group </a:t>
            </a:r>
          </a:p>
          <a:p>
            <a:endParaRPr lang="en-US" dirty="0"/>
          </a:p>
          <a:p>
            <a:r>
              <a:rPr lang="en-US" dirty="0"/>
              <a:t>Not included:</a:t>
            </a:r>
          </a:p>
          <a:p>
            <a:r>
              <a:rPr lang="en-US" dirty="0" err="1"/>
              <a:t>Bydureon</a:t>
            </a:r>
            <a:r>
              <a:rPr lang="en-US" dirty="0"/>
              <a:t> = 1</a:t>
            </a:r>
          </a:p>
          <a:p>
            <a:r>
              <a:rPr lang="en-US" dirty="0" err="1"/>
              <a:t>Rybelsus</a:t>
            </a:r>
            <a:r>
              <a:rPr lang="en-US" dirty="0"/>
              <a:t> = 3</a:t>
            </a:r>
          </a:p>
          <a:p>
            <a:endParaRPr lang="en-US" dirty="0"/>
          </a:p>
          <a:p>
            <a:r>
              <a:rPr lang="en-US" dirty="0"/>
              <a:t>ER Visits = 307 members </a:t>
            </a:r>
          </a:p>
          <a:p>
            <a:pPr algn="l"/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members who are diabetic using a GLP-1 and had a visit or readmit for below:</a:t>
            </a:r>
          </a:p>
          <a:p>
            <a:pPr marL="1371600" indent="-1371600" algn="l">
              <a:spcAft>
                <a:spcPts val="800"/>
              </a:spcAft>
            </a:pPr>
            <a:r>
              <a:rPr lang="en-US" sz="7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                                                              </a:t>
            </a:r>
            <a:r>
              <a:rPr lang="en-US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7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Diagnosis: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Diarrhea NOS – R19.7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Functional Diarrhea- K59.1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Infectious gastroenteritis and colitis NOS- A09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Nausea- R11.0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Nausea with vomiting- R11.2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Vomiting- R11.10 and R11.14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Unspecified adverse effect of drug or medicament- T88.7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Adverse effect of multiple unspecified drugs, medications, and biological substances- T50.915A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1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doses have more risk of admissions and ER visits? </a:t>
            </a:r>
          </a:p>
          <a:p>
            <a:endParaRPr lang="en-US" dirty="0"/>
          </a:p>
          <a:p>
            <a:r>
              <a:rPr lang="en-US" dirty="0"/>
              <a:t>Admits = only 5 distinct patients, too little of a group </a:t>
            </a:r>
          </a:p>
          <a:p>
            <a:endParaRPr lang="en-US" dirty="0"/>
          </a:p>
          <a:p>
            <a:r>
              <a:rPr lang="en-US" dirty="0"/>
              <a:t>Not included:</a:t>
            </a:r>
          </a:p>
          <a:p>
            <a:r>
              <a:rPr lang="en-US" dirty="0" err="1"/>
              <a:t>Bydureon</a:t>
            </a:r>
            <a:r>
              <a:rPr lang="en-US" dirty="0"/>
              <a:t> = 1</a:t>
            </a:r>
          </a:p>
          <a:p>
            <a:r>
              <a:rPr lang="en-US" dirty="0" err="1"/>
              <a:t>Rybelsus</a:t>
            </a:r>
            <a:r>
              <a:rPr lang="en-US" dirty="0"/>
              <a:t> = 3</a:t>
            </a:r>
          </a:p>
          <a:p>
            <a:endParaRPr lang="en-US" dirty="0"/>
          </a:p>
          <a:p>
            <a:r>
              <a:rPr lang="en-US" dirty="0"/>
              <a:t>ER Visits = 307 members </a:t>
            </a:r>
          </a:p>
          <a:p>
            <a:pPr algn="l"/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members who are diabetic using a GLP-1 and had a visit or readmit for below:</a:t>
            </a:r>
          </a:p>
          <a:p>
            <a:pPr marL="1371600" indent="-1371600" algn="l">
              <a:spcAft>
                <a:spcPts val="800"/>
              </a:spcAft>
            </a:pPr>
            <a:r>
              <a:rPr lang="en-US" sz="7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                                                              </a:t>
            </a:r>
            <a:r>
              <a:rPr lang="en-US" sz="11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700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      </a:t>
            </a: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Diagnosis: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Diarrhea NOS – R19.7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Functional Diarrhea- K59.1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Infectious gastroenteritis and colitis NOS- A09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Nausea- R11.0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Nausea with vomiting- R11.2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Vomiting- R11.10 and R11.14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Unspecified adverse effect of drug or medicament- T88.7</a:t>
            </a:r>
          </a:p>
          <a:p>
            <a:pPr marL="1600200" lvl="3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1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Adverse effect of multiple unspecified drugs, medications, and biological substances- T50.915A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GLP-1-RA - glucagon-like peptide-1 receptor agonists</a:t>
            </a:r>
          </a:p>
          <a:p>
            <a:r>
              <a:rPr lang="en-US" dirty="0"/>
              <a:t>-treat T2DM and obesity</a:t>
            </a:r>
          </a:p>
          <a:p>
            <a:r>
              <a:rPr lang="en-US" dirty="0"/>
              <a:t>-MOA: mimic the hormone glucagon-like peptide 1 that is normally produced by the body</a:t>
            </a:r>
          </a:p>
          <a:p>
            <a:r>
              <a:rPr lang="en-US" dirty="0"/>
              <a:t>-the GLP-1 helps body produce more insulin after eating, helps the brain feel more full and slows down food from stomach into small intestine </a:t>
            </a:r>
          </a:p>
          <a:p>
            <a:r>
              <a:rPr lang="en-US" dirty="0"/>
              <a:t>-also affects other organs such as heart contractility, decreasing glucose production in liver, increasing glucose uptake in muscle, etc.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8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10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Diabetes – chronic health condition when there is not enough insulin (in type 1 DM) or insulin not be used well (in type 2 DM), causing too much sugar in bloodstream 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Higher risk of health complications such as blindness, kidney failure, heart disease, stroke, loss of limbs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Measurement to help diagnose DM is HbA1c – which measures the average blood sugar level over the past 2 or 3 months. An A1C below 5.7% is normal, between 5.7 and 6.4% is prediabetes, and 6.5% or higher is diabetes.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Within Diabetes, there is good control as well as poor control, good control is considered an HbA1c &lt;8.0% and poor control is considered &gt;9.0%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Current strategies recommended to prevent and manage DM according to the Community Guide are…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 – multiple endocrine neoplasia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4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 differentiation between Type 1 or Type 2 DM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3740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&gt;9.0%: 636+14470 = 15,106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Region 3 – Houma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Region 8 - Monroe</a:t>
            </a:r>
          </a:p>
          <a:p>
            <a:r>
              <a:rPr lang="en-US" dirty="0"/>
              <a:t>Region 7 – Shreveport 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3740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&gt;9.0%+NC: 636+14470 = 15,106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3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all diabetics, even those between HbA1c 8-9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 and women had relatively same proportions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Trend of younger age groups being more poorly controlled than older age groups; as age increased, proportion of adequate control also increased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&lt;8.0%: 3740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Total &gt;9.0%+NC: 636+14470 = 15,106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DEA7D-51AB-4546-8A31-B27CE90C3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4BF-083C-D830-5522-0E2CABE95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8D28E-601E-5016-2A7E-5475B086A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73B4-3D09-5F3B-8DB2-45DC8CF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7586-4A1B-3D23-91D9-02D114F2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B4EAB-0B98-59FC-3355-42B1209A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C268-8D6C-0FA3-DF90-F3988155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F7BA6-D299-3D3A-92F0-2F5BF9EA1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DB1D-2F09-A51D-FD5F-2BB348E5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541D-A93B-A98C-7907-690C71A1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31A1-C6F0-80EE-A250-4622015B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666D5-3C67-AB2B-957A-0342B1F16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BB250-45F5-2469-A6A5-CD27A0126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A4E9-63FF-1F83-61A8-65C6F804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CE18-454E-2A94-D04F-8B828521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F114-E9E3-BA67-D4F4-43DA873E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A283-9400-CA09-FDAC-1DB576FA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B2C77-30FA-6898-876F-F4C8CC8D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5E5D-71E0-E46D-3BF5-A8CC4AB5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470C7-EC8B-9D52-25BC-FD387AAD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C08D-D079-4034-3FAF-59AB932A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10A5-86E6-866B-AEB1-CCED147F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5F544-9AA1-F3F5-3E93-B9982393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A280-600D-6128-9A9F-D5623686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38939-5605-E1FB-6566-0C134A46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04D3-7757-7537-8535-E5EAC657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15E2-392B-FA68-4C67-1F45CB3D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373C-5239-FC00-649C-FAB4678B5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5E378-D256-E6F9-87A3-421C7B02B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1C6A0-7575-1173-0240-F0E22CA0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F0E31-B552-0B6D-F19D-8123FB06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A0CEF-BA95-23F6-71D6-B389460F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6D2C-2124-6D69-18A8-94541CAE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64474-FCD7-602E-4262-E5232CEF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1FB6A-2DF6-C110-7F9E-A9E7CADF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C33D1-40AC-D6BD-3EFB-B9B7CF46E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EFB3B-3441-6979-E755-2B1877BBF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E94F2-3F84-F5DC-DE8D-61058CBD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215D6-0B54-2C41-E0C6-681D86F4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1DD37-2CD5-3A4A-10AE-1F719014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F21E-FD28-1949-62FD-1818505F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1EBCF-E117-0DA4-8DD7-40DF15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94248-76AB-F301-64F1-D6AF01F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9AA5-ED34-B010-6AB4-53EA9381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D48AF-B1A9-ED3B-6645-547054C9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F4B9AE-EFD0-3020-BBAF-A0BD2372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49FF-162F-0152-7DCA-4774BCF3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2D5F-E998-B238-137C-6C412A6E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B27C-80FA-67EA-25DA-8D457037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A6427-A646-577D-64C4-E9386241A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44069-24B7-103C-89B0-2AAE6648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4E99-1831-7CD7-5659-38A23248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5BDB4-2C36-5C99-F6E8-5A14A86D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E089-DA38-2663-ABE7-08193738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987C7-70E8-3FF9-7423-E787CABB2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A9705-10BA-1C9B-A326-3A665CFD6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56411-434B-E299-3C07-5CAADE8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BEA0-CA15-BFAB-A9D5-6410B698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492C1-E11B-443F-A87B-9E2EC2AD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1C722-EC5D-6672-8C3A-53812A73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FD25F-4816-1923-9F13-854E0CAE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E3293-4957-E2CF-967F-7F1AFCEFB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5CC0-AE3B-4A3D-AD2F-160CD986EF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B0B89-FF81-B4B5-6C9D-BB7E1128E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9E60-9760-10F5-B5C3-08E56DD29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F9F3-865B-443A-A860-E0819A8F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diseases-conditions/type-2-diabetes/expert-answers/byetta/faq-20057955" TargetMode="External"/><Relationship Id="rId3" Type="http://schemas.openxmlformats.org/officeDocument/2006/relationships/hyperlink" Target="https://nccd.cdc.gov/Toolkit/DiabetesBurden/Prevalence" TargetMode="External"/><Relationship Id="rId7" Type="http://schemas.openxmlformats.org/officeDocument/2006/relationships/hyperlink" Target="https://www.sciencedirect.com/topics/medicine-and-dentistry/glucagon-like-peptide-1-agoni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communityguide.org/pages/task-force-findings-diabetes.html" TargetMode="External"/><Relationship Id="rId5" Type="http://schemas.openxmlformats.org/officeDocument/2006/relationships/hyperlink" Target="https://diabetes.org/sites/default/files/2021-10/ADV_2021_State_Fact_sheets_Louisiana.pdf" TargetMode="External"/><Relationship Id="rId10" Type="http://schemas.openxmlformats.org/officeDocument/2006/relationships/hyperlink" Target="https://nypost.com/2024/01/19/lifestyle/states-with-most-people-on-ozempic-wegovy-for-weight-loss/" TargetMode="External"/><Relationship Id="rId4" Type="http://schemas.openxmlformats.org/officeDocument/2006/relationships/hyperlink" Target="https://gis.cdc.gov/grasp/diabetes/diabetesatlas-surveillance.html" TargetMode="External"/><Relationship Id="rId9" Type="http://schemas.openxmlformats.org/officeDocument/2006/relationships/hyperlink" Target="https://www.ncbi.nlm.nih.gov/books/NBK551568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351C3-ED42-538C-F00D-13E9F9555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8100" y="1639958"/>
            <a:ext cx="6619875" cy="2013726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Analyzing GLP-1 RA Usage and Demographics of Diabetic AmeriHealth Caritas Louisiana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84CF-B4E0-9D25-C9B3-6FABB47F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374" y="4271871"/>
            <a:ext cx="5267325" cy="1566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Theresa Cao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Louisiana State University Health Sciences Center – New Orleans, 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School of Medicine, Class of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AmeriHealth Caritas Louisiana Medical Intern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April 1, 2024 </a:t>
            </a:r>
          </a:p>
        </p:txBody>
      </p:sp>
    </p:spTree>
    <p:extLst>
      <p:ext uri="{BB962C8B-B14F-4D97-AF65-F5344CB8AC3E}">
        <p14:creationId xmlns:p14="http://schemas.microsoft.com/office/powerpoint/2010/main" val="256830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282683-5211-6C68-2F26-3BA4A01485DB}"/>
              </a:ext>
            </a:extLst>
          </p:cNvPr>
          <p:cNvGrpSpPr/>
          <p:nvPr/>
        </p:nvGrpSpPr>
        <p:grpSpPr>
          <a:xfrm>
            <a:off x="6269990" y="578756"/>
            <a:ext cx="5081270" cy="5974444"/>
            <a:chOff x="3181350" y="273956"/>
            <a:chExt cx="5903070" cy="6666416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DA70B753-15E5-FF0F-121C-8694F0299C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5946427"/>
                </p:ext>
              </p:extLst>
            </p:nvPr>
          </p:nvGraphicFramePr>
          <p:xfrm>
            <a:off x="3181350" y="809738"/>
            <a:ext cx="5829300" cy="6130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3C0DDB7-E232-9C15-4694-8AF696CAC037}"/>
                </a:ext>
              </a:extLst>
            </p:cNvPr>
            <p:cNvSpPr txBox="1">
              <a:spLocks/>
            </p:cNvSpPr>
            <p:nvPr/>
          </p:nvSpPr>
          <p:spPr>
            <a:xfrm>
              <a:off x="3255120" y="273956"/>
              <a:ext cx="5829300" cy="535781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latin typeface="+mn-lt"/>
                </a:rPr>
                <a:t>Age Groups Distribution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895696-46C8-D763-31FA-0CC277B5CF71}"/>
              </a:ext>
            </a:extLst>
          </p:cNvPr>
          <p:cNvGrpSpPr/>
          <p:nvPr/>
        </p:nvGrpSpPr>
        <p:grpSpPr>
          <a:xfrm>
            <a:off x="730250" y="578756"/>
            <a:ext cx="5191760" cy="5974445"/>
            <a:chOff x="730250" y="578756"/>
            <a:chExt cx="5191760" cy="597444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BBBC4F6-39A6-2485-0731-29C2E96C7E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7124347"/>
                </p:ext>
              </p:extLst>
            </p:nvPr>
          </p:nvGraphicFramePr>
          <p:xfrm>
            <a:off x="730250" y="1298424"/>
            <a:ext cx="5191760" cy="5254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A8B2D87-094E-E470-75B9-9450E403B709}"/>
                </a:ext>
              </a:extLst>
            </p:cNvPr>
            <p:cNvSpPr txBox="1">
              <a:spLocks/>
            </p:cNvSpPr>
            <p:nvPr/>
          </p:nvSpPr>
          <p:spPr>
            <a:xfrm>
              <a:off x="899234" y="578756"/>
              <a:ext cx="4853791" cy="480167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latin typeface="+mn-lt"/>
                </a:rPr>
                <a:t>Gender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88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10474"/>
              </p:ext>
            </p:extLst>
          </p:nvPr>
        </p:nvGraphicFramePr>
        <p:xfrm>
          <a:off x="391633" y="212650"/>
          <a:ext cx="11408733" cy="64327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2555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392109">
                  <a:extLst>
                    <a:ext uri="{9D8B030D-6E8A-4147-A177-3AD203B41FA5}">
                      <a16:colId xmlns:a16="http://schemas.microsoft.com/office/drawing/2014/main" val="132120156"/>
                    </a:ext>
                  </a:extLst>
                </a:gridCol>
                <a:gridCol w="1716486">
                  <a:extLst>
                    <a:ext uri="{9D8B030D-6E8A-4147-A177-3AD203B41FA5}">
                      <a16:colId xmlns:a16="http://schemas.microsoft.com/office/drawing/2014/main" val="4144753583"/>
                    </a:ext>
                  </a:extLst>
                </a:gridCol>
                <a:gridCol w="1581330">
                  <a:extLst>
                    <a:ext uri="{9D8B030D-6E8A-4147-A177-3AD203B41FA5}">
                      <a16:colId xmlns:a16="http://schemas.microsoft.com/office/drawing/2014/main" val="2516566151"/>
                    </a:ext>
                  </a:extLst>
                </a:gridCol>
                <a:gridCol w="2207733">
                  <a:extLst>
                    <a:ext uri="{9D8B030D-6E8A-4147-A177-3AD203B41FA5}">
                      <a16:colId xmlns:a16="http://schemas.microsoft.com/office/drawing/2014/main" val="978625289"/>
                    </a:ext>
                  </a:extLst>
                </a:gridCol>
                <a:gridCol w="1468520">
                  <a:extLst>
                    <a:ext uri="{9D8B030D-6E8A-4147-A177-3AD203B41FA5}">
                      <a16:colId xmlns:a16="http://schemas.microsoft.com/office/drawing/2014/main" val="659304778"/>
                    </a:ext>
                  </a:extLst>
                </a:gridCol>
              </a:tblGrid>
              <a:tr h="11133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783469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group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% within each group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453588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Gender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84474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Men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1210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5158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2273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Women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2530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9948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93236"/>
                  </a:ext>
                </a:extLst>
              </a:tr>
              <a:tr h="453588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Age Groups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6317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30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30 - 39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40 - 49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3698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50 - 60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5088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9485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3740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15106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6962C2-8979-A20E-A595-63CBB4F4D672}"/>
              </a:ext>
            </a:extLst>
          </p:cNvPr>
          <p:cNvCxnSpPr>
            <a:cxnSpLocks/>
          </p:cNvCxnSpPr>
          <p:nvPr/>
        </p:nvCxnSpPr>
        <p:spPr>
          <a:xfrm flipV="1">
            <a:off x="11055928" y="4003964"/>
            <a:ext cx="0" cy="2092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5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040599"/>
              </p:ext>
            </p:extLst>
          </p:nvPr>
        </p:nvGraphicFramePr>
        <p:xfrm>
          <a:off x="492642" y="203427"/>
          <a:ext cx="11206715" cy="6095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0469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571278">
                  <a:extLst>
                    <a:ext uri="{9D8B030D-6E8A-4147-A177-3AD203B41FA5}">
                      <a16:colId xmlns:a16="http://schemas.microsoft.com/office/drawing/2014/main" val="3667094686"/>
                    </a:ext>
                  </a:extLst>
                </a:gridCol>
                <a:gridCol w="1488576">
                  <a:extLst>
                    <a:ext uri="{9D8B030D-6E8A-4147-A177-3AD203B41FA5}">
                      <a16:colId xmlns:a16="http://schemas.microsoft.com/office/drawing/2014/main" val="141401712"/>
                    </a:ext>
                  </a:extLst>
                </a:gridCol>
                <a:gridCol w="1529902">
                  <a:extLst>
                    <a:ext uri="{9D8B030D-6E8A-4147-A177-3AD203B41FA5}">
                      <a16:colId xmlns:a16="http://schemas.microsoft.com/office/drawing/2014/main" val="333835330"/>
                    </a:ext>
                  </a:extLst>
                </a:gridCol>
                <a:gridCol w="1411627">
                  <a:extLst>
                    <a:ext uri="{9D8B030D-6E8A-4147-A177-3AD203B41FA5}">
                      <a16:colId xmlns:a16="http://schemas.microsoft.com/office/drawing/2014/main" val="2301893000"/>
                    </a:ext>
                  </a:extLst>
                </a:gridCol>
                <a:gridCol w="1714863">
                  <a:extLst>
                    <a:ext uri="{9D8B030D-6E8A-4147-A177-3AD203B41FA5}">
                      <a16:colId xmlns:a16="http://schemas.microsoft.com/office/drawing/2014/main" val="757838285"/>
                    </a:ext>
                  </a:extLst>
                </a:gridCol>
              </a:tblGrid>
              <a:tr h="9245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651360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group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% within each group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+mn-lt"/>
                        </a:rPr>
                        <a:t>Race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0220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White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1366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5534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Black / African American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1998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8314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Asian or Pacific Islander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94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206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American Indian / Alaskan Native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08339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Unknown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248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930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3740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15106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19184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Language Spoken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35405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3628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14780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5059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64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240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4847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3692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15020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174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0AA087-1ACE-8D85-0BC1-8E59DD3E4944}"/>
              </a:ext>
            </a:extLst>
          </p:cNvPr>
          <p:cNvSpPr txBox="1"/>
          <p:nvPr/>
        </p:nvSpPr>
        <p:spPr>
          <a:xfrm>
            <a:off x="698499" y="6299235"/>
            <a:ext cx="1079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*Due to total groups of n &lt; 20, subgroups of race (such as Hispanic, Native Hawaiian, Asian Indian, </a:t>
            </a:r>
            <a:r>
              <a:rPr lang="en-US" sz="1200" dirty="0" err="1"/>
              <a:t>Guamania</a:t>
            </a:r>
            <a:r>
              <a:rPr lang="en-US" sz="1200" dirty="0"/>
              <a:t> or Chamorro, Samoan) and language spoken (Vietnamese, French, Cambodian, Portuguese, Unknown) were not included in chart analysis 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7527868E-A192-7F91-52D4-422C086A5E4A}"/>
              </a:ext>
            </a:extLst>
          </p:cNvPr>
          <p:cNvSpPr/>
          <p:nvPr/>
        </p:nvSpPr>
        <p:spPr>
          <a:xfrm>
            <a:off x="10571018" y="2923309"/>
            <a:ext cx="304800" cy="318655"/>
          </a:xfrm>
          <a:prstGeom prst="smileyF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9C9E-B31F-3A1A-3BD8-24BB3D6D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21" y="1426029"/>
            <a:ext cx="5849680" cy="52360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Region of Residence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Region 3, 8, 7 (Houma, Monroe, Shreveport) had the most % of poorly controlled members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Men had similar control compared to women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Age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Trend of younger age groups being more poorly controlled than older age groups; as age increased, proportion of adequate control also increased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28EE0-1B51-F8E5-E4C4-C08870556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029"/>
            <a:ext cx="5849680" cy="475093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Race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racial groups had relatively similar control except Asian/Pacific Islander with the most proportion of adequate control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Language Spoken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English speaking group had similar control compared to Spanish speaking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33B312-0025-D0F9-B80A-E59BDA14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195943"/>
            <a:ext cx="9684327" cy="95045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General Diabetic Member Data Summary for 2023 </a:t>
            </a:r>
          </a:p>
        </p:txBody>
      </p:sp>
    </p:spTree>
    <p:extLst>
      <p:ext uri="{BB962C8B-B14F-4D97-AF65-F5344CB8AC3E}">
        <p14:creationId xmlns:p14="http://schemas.microsoft.com/office/powerpoint/2010/main" val="189651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8578FB-3BCB-172C-3FB3-FA6F0381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4" y="228601"/>
            <a:ext cx="5715000" cy="59689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GLP-1 RA Current Usage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E99F68-7214-7DA7-5DE5-DB879A041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136663"/>
              </p:ext>
            </p:extLst>
          </p:nvPr>
        </p:nvGraphicFramePr>
        <p:xfrm>
          <a:off x="1483591" y="948266"/>
          <a:ext cx="9224818" cy="568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30E765-0206-70A5-57D0-6C9DB103547B}"/>
              </a:ext>
            </a:extLst>
          </p:cNvPr>
          <p:cNvSpPr txBox="1"/>
          <p:nvPr/>
        </p:nvSpPr>
        <p:spPr>
          <a:xfrm>
            <a:off x="509650" y="1554041"/>
            <a:ext cx="2732314" cy="15696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Members Who Filled a GLP-1 RA Script in 2023: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8098 </a:t>
            </a:r>
            <a:r>
              <a:rPr lang="en-US" sz="2400" b="1" dirty="0">
                <a:solidFill>
                  <a:srgbClr val="FF0000"/>
                </a:solidFill>
              </a:rPr>
              <a:t>(42%)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A6F6B-0016-76DE-F4B1-D1BADC0E1F07}"/>
              </a:ext>
            </a:extLst>
          </p:cNvPr>
          <p:cNvSpPr txBox="1"/>
          <p:nvPr/>
        </p:nvSpPr>
        <p:spPr>
          <a:xfrm>
            <a:off x="9116970" y="4709405"/>
            <a:ext cx="2236831" cy="120032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Total GLP-1 RA Fill Count in 2023: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29,358</a:t>
            </a:r>
          </a:p>
        </p:txBody>
      </p:sp>
    </p:spTree>
    <p:extLst>
      <p:ext uri="{BB962C8B-B14F-4D97-AF65-F5344CB8AC3E}">
        <p14:creationId xmlns:p14="http://schemas.microsoft.com/office/powerpoint/2010/main" val="308597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8578FB-3BCB-172C-3FB3-FA6F0381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850" y="228601"/>
            <a:ext cx="4432300" cy="59689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GLP-1 RA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0746EF-4C65-469D-CB30-407498611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245820"/>
              </p:ext>
            </p:extLst>
          </p:nvPr>
        </p:nvGraphicFramePr>
        <p:xfrm>
          <a:off x="812223" y="825500"/>
          <a:ext cx="10567554" cy="590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858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88127"/>
              </p:ext>
            </p:extLst>
          </p:nvPr>
        </p:nvGraphicFramePr>
        <p:xfrm>
          <a:off x="531628" y="138223"/>
          <a:ext cx="11098618" cy="65999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43392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225977">
                  <a:extLst>
                    <a:ext uri="{9D8B030D-6E8A-4147-A177-3AD203B41FA5}">
                      <a16:colId xmlns:a16="http://schemas.microsoft.com/office/drawing/2014/main" val="3667094686"/>
                    </a:ext>
                  </a:extLst>
                </a:gridCol>
                <a:gridCol w="1880274">
                  <a:extLst>
                    <a:ext uri="{9D8B030D-6E8A-4147-A177-3AD203B41FA5}">
                      <a16:colId xmlns:a16="http://schemas.microsoft.com/office/drawing/2014/main" val="3861907855"/>
                    </a:ext>
                  </a:extLst>
                </a:gridCol>
                <a:gridCol w="1094789">
                  <a:extLst>
                    <a:ext uri="{9D8B030D-6E8A-4147-A177-3AD203B41FA5}">
                      <a16:colId xmlns:a16="http://schemas.microsoft.com/office/drawing/2014/main" val="333835330"/>
                    </a:ext>
                  </a:extLst>
                </a:gridCol>
                <a:gridCol w="1533000">
                  <a:extLst>
                    <a:ext uri="{9D8B030D-6E8A-4147-A177-3AD203B41FA5}">
                      <a16:colId xmlns:a16="http://schemas.microsoft.com/office/drawing/2014/main" val="2064917488"/>
                    </a:ext>
                  </a:extLst>
                </a:gridCol>
                <a:gridCol w="1821186">
                  <a:extLst>
                    <a:ext uri="{9D8B030D-6E8A-4147-A177-3AD203B41FA5}">
                      <a16:colId xmlns:a16="http://schemas.microsoft.com/office/drawing/2014/main" val="1472540559"/>
                    </a:ext>
                  </a:extLst>
                </a:gridCol>
              </a:tblGrid>
              <a:tr h="102735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Characteristics of Members who Fill GLP-1 RA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Region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Region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Region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716036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region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% within each region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404716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Region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6317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304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1172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830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476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5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398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948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170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444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52076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1470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rd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58184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124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702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5822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162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7323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8847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1682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6230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0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282683-5211-6C68-2F26-3BA4A01485DB}"/>
              </a:ext>
            </a:extLst>
          </p:cNvPr>
          <p:cNvGrpSpPr/>
          <p:nvPr/>
        </p:nvGrpSpPr>
        <p:grpSpPr>
          <a:xfrm>
            <a:off x="6269990" y="578756"/>
            <a:ext cx="5081270" cy="5974444"/>
            <a:chOff x="3181350" y="273956"/>
            <a:chExt cx="5903070" cy="6666416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DA70B753-15E5-FF0F-121C-8694F0299C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5839062"/>
                </p:ext>
              </p:extLst>
            </p:nvPr>
          </p:nvGraphicFramePr>
          <p:xfrm>
            <a:off x="3181350" y="809738"/>
            <a:ext cx="5829300" cy="6130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3C0DDB7-E232-9C15-4694-8AF696CAC037}"/>
                </a:ext>
              </a:extLst>
            </p:cNvPr>
            <p:cNvSpPr txBox="1">
              <a:spLocks/>
            </p:cNvSpPr>
            <p:nvPr/>
          </p:nvSpPr>
          <p:spPr>
            <a:xfrm>
              <a:off x="3255120" y="273956"/>
              <a:ext cx="5829300" cy="535781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latin typeface="+mn-lt"/>
                </a:rPr>
                <a:t>Age Groups Distribution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895696-46C8-D763-31FA-0CC277B5CF71}"/>
              </a:ext>
            </a:extLst>
          </p:cNvPr>
          <p:cNvGrpSpPr/>
          <p:nvPr/>
        </p:nvGrpSpPr>
        <p:grpSpPr>
          <a:xfrm>
            <a:off x="730250" y="578756"/>
            <a:ext cx="5191760" cy="5974445"/>
            <a:chOff x="730250" y="578756"/>
            <a:chExt cx="5191760" cy="597444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BBBC4F6-39A6-2485-0731-29C2E96C7E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6466475"/>
                </p:ext>
              </p:extLst>
            </p:nvPr>
          </p:nvGraphicFramePr>
          <p:xfrm>
            <a:off x="730250" y="1298424"/>
            <a:ext cx="5191760" cy="5254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A8B2D87-094E-E470-75B9-9450E403B709}"/>
                </a:ext>
              </a:extLst>
            </p:cNvPr>
            <p:cNvSpPr txBox="1">
              <a:spLocks/>
            </p:cNvSpPr>
            <p:nvPr/>
          </p:nvSpPr>
          <p:spPr>
            <a:xfrm>
              <a:off x="899234" y="578756"/>
              <a:ext cx="4853791" cy="480167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latin typeface="+mn-lt"/>
                </a:rPr>
                <a:t>Gender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27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10383"/>
              </p:ext>
            </p:extLst>
          </p:nvPr>
        </p:nvGraphicFramePr>
        <p:xfrm>
          <a:off x="391633" y="212650"/>
          <a:ext cx="11408733" cy="64327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2555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392109">
                  <a:extLst>
                    <a:ext uri="{9D8B030D-6E8A-4147-A177-3AD203B41FA5}">
                      <a16:colId xmlns:a16="http://schemas.microsoft.com/office/drawing/2014/main" val="132120156"/>
                    </a:ext>
                  </a:extLst>
                </a:gridCol>
                <a:gridCol w="1716486">
                  <a:extLst>
                    <a:ext uri="{9D8B030D-6E8A-4147-A177-3AD203B41FA5}">
                      <a16:colId xmlns:a16="http://schemas.microsoft.com/office/drawing/2014/main" val="4144753583"/>
                    </a:ext>
                  </a:extLst>
                </a:gridCol>
                <a:gridCol w="1581330">
                  <a:extLst>
                    <a:ext uri="{9D8B030D-6E8A-4147-A177-3AD203B41FA5}">
                      <a16:colId xmlns:a16="http://schemas.microsoft.com/office/drawing/2014/main" val="2516566151"/>
                    </a:ext>
                  </a:extLst>
                </a:gridCol>
                <a:gridCol w="2207733">
                  <a:extLst>
                    <a:ext uri="{9D8B030D-6E8A-4147-A177-3AD203B41FA5}">
                      <a16:colId xmlns:a16="http://schemas.microsoft.com/office/drawing/2014/main" val="978625289"/>
                    </a:ext>
                  </a:extLst>
                </a:gridCol>
                <a:gridCol w="1468520">
                  <a:extLst>
                    <a:ext uri="{9D8B030D-6E8A-4147-A177-3AD203B41FA5}">
                      <a16:colId xmlns:a16="http://schemas.microsoft.com/office/drawing/2014/main" val="659304778"/>
                    </a:ext>
                  </a:extLst>
                </a:gridCol>
              </a:tblGrid>
              <a:tr h="11133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Characteristics of Members who Fill GLP-1 RA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783469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group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% within each group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453588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Gender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84474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Men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378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1542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2273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Women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1304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4688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93236"/>
                  </a:ext>
                </a:extLst>
              </a:tr>
              <a:tr h="453588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Age Groups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6317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30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30 - 39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40 - 49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50 - 60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 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9485"/>
                  </a:ext>
                </a:extLst>
              </a:tr>
              <a:tr h="4535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1682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6230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</a:tbl>
          </a:graphicData>
        </a:graphic>
      </p:graphicFrame>
      <p:pic>
        <p:nvPicPr>
          <p:cNvPr id="2" name="Graphic 1" descr="Sad face outline with solid fill">
            <a:extLst>
              <a:ext uri="{FF2B5EF4-FFF2-40B4-BE49-F238E27FC236}">
                <a16:creationId xmlns:a16="http://schemas.microsoft.com/office/drawing/2014/main" id="{7085A5EB-A1AA-6623-7BCA-7F611E26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8802" y="4389475"/>
            <a:ext cx="432389" cy="43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17060"/>
              </p:ext>
            </p:extLst>
          </p:nvPr>
        </p:nvGraphicFramePr>
        <p:xfrm>
          <a:off x="492642" y="203427"/>
          <a:ext cx="11206715" cy="62328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0469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571278">
                  <a:extLst>
                    <a:ext uri="{9D8B030D-6E8A-4147-A177-3AD203B41FA5}">
                      <a16:colId xmlns:a16="http://schemas.microsoft.com/office/drawing/2014/main" val="3667094686"/>
                    </a:ext>
                  </a:extLst>
                </a:gridCol>
                <a:gridCol w="1488576">
                  <a:extLst>
                    <a:ext uri="{9D8B030D-6E8A-4147-A177-3AD203B41FA5}">
                      <a16:colId xmlns:a16="http://schemas.microsoft.com/office/drawing/2014/main" val="141401712"/>
                    </a:ext>
                  </a:extLst>
                </a:gridCol>
                <a:gridCol w="1529902">
                  <a:extLst>
                    <a:ext uri="{9D8B030D-6E8A-4147-A177-3AD203B41FA5}">
                      <a16:colId xmlns:a16="http://schemas.microsoft.com/office/drawing/2014/main" val="333835330"/>
                    </a:ext>
                  </a:extLst>
                </a:gridCol>
                <a:gridCol w="1411627">
                  <a:extLst>
                    <a:ext uri="{9D8B030D-6E8A-4147-A177-3AD203B41FA5}">
                      <a16:colId xmlns:a16="http://schemas.microsoft.com/office/drawing/2014/main" val="2301893000"/>
                    </a:ext>
                  </a:extLst>
                </a:gridCol>
                <a:gridCol w="1714863">
                  <a:extLst>
                    <a:ext uri="{9D8B030D-6E8A-4147-A177-3AD203B41FA5}">
                      <a16:colId xmlns:a16="http://schemas.microsoft.com/office/drawing/2014/main" val="757838285"/>
                    </a:ext>
                  </a:extLst>
                </a:gridCol>
              </a:tblGrid>
              <a:tr h="9245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Characteristics of Members who Fill GLP-1 RA 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Group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651360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group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% within each group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+mn-lt"/>
                        </a:rPr>
                        <a:t>Race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0220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White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638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2480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Black / African American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3354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Asian or Pacific Islander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American Indian / Alaskan Native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08339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Unknown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288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1682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6230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619184"/>
                  </a:ext>
                </a:extLst>
              </a:tr>
              <a:tr h="37666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Language Spoken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35405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English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1654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6126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5059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Spanish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48476"/>
                  </a:ext>
                </a:extLst>
              </a:tr>
              <a:tr h="376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1668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6136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174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0AA087-1ACE-8D85-0BC1-8E59DD3E4944}"/>
              </a:ext>
            </a:extLst>
          </p:cNvPr>
          <p:cNvSpPr txBox="1"/>
          <p:nvPr/>
        </p:nvSpPr>
        <p:spPr>
          <a:xfrm>
            <a:off x="601517" y="6423740"/>
            <a:ext cx="1079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*Due to total groups of n &lt; 20, subgroups of race (such as Hispanic, Native Hawaiian, Asian Indian, </a:t>
            </a:r>
            <a:r>
              <a:rPr lang="en-US" sz="1200" dirty="0" err="1"/>
              <a:t>Guamania</a:t>
            </a:r>
            <a:r>
              <a:rPr lang="en-US" sz="1200" dirty="0"/>
              <a:t> or Chamorro, Samoan) and language spoken (Vietnamese, French, Cambodian, Portuguese, Unknown) were not included in chart analysis 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7527868E-A192-7F91-52D4-422C086A5E4A}"/>
              </a:ext>
            </a:extLst>
          </p:cNvPr>
          <p:cNvSpPr/>
          <p:nvPr/>
        </p:nvSpPr>
        <p:spPr>
          <a:xfrm>
            <a:off x="10584872" y="2994928"/>
            <a:ext cx="304800" cy="318655"/>
          </a:xfrm>
          <a:prstGeom prst="smileyF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te of Weight-loss Prescriptions in United States (US map)&#10;">
            <a:extLst>
              <a:ext uri="{FF2B5EF4-FFF2-40B4-BE49-F238E27FC236}">
                <a16:creationId xmlns:a16="http://schemas.microsoft.com/office/drawing/2014/main" id="{2321586F-4D6B-E259-E6C4-ABA7F49C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437899"/>
            <a:ext cx="8982075" cy="59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7E6E8A-87E0-0C0A-C934-5ABB77CD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575" y="5961724"/>
            <a:ext cx="3295972" cy="612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302F3-9120-9DDF-0510-872A410A1C58}"/>
              </a:ext>
            </a:extLst>
          </p:cNvPr>
          <p:cNvSpPr txBox="1"/>
          <p:nvPr/>
        </p:nvSpPr>
        <p:spPr>
          <a:xfrm>
            <a:off x="6390409" y="4094017"/>
            <a:ext cx="42602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821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8578FB-3BCB-172C-3FB3-FA6F0381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4" y="228601"/>
            <a:ext cx="5715000" cy="59689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GLP-1 RA Usage and ER Visits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E99F68-7214-7DA7-5DE5-DB879A041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029246"/>
              </p:ext>
            </p:extLst>
          </p:nvPr>
        </p:nvGraphicFramePr>
        <p:xfrm>
          <a:off x="3340100" y="724937"/>
          <a:ext cx="8463973" cy="602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5F384-4865-096E-EE11-40ED96ACEB01}"/>
              </a:ext>
            </a:extLst>
          </p:cNvPr>
          <p:cNvSpPr txBox="1"/>
          <p:nvPr/>
        </p:nvSpPr>
        <p:spPr>
          <a:xfrm>
            <a:off x="1505361" y="1415586"/>
            <a:ext cx="4161147" cy="83099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Diabetic Members on GLP-1 RA Who Visited ER: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D2549-D0EC-AEE8-CCFB-F2C2EE2499CE}"/>
              </a:ext>
            </a:extLst>
          </p:cNvPr>
          <p:cNvSpPr txBox="1"/>
          <p:nvPr/>
        </p:nvSpPr>
        <p:spPr>
          <a:xfrm>
            <a:off x="387927" y="2836670"/>
            <a:ext cx="5715000" cy="347787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Included Diagnoses: </a:t>
            </a:r>
          </a:p>
          <a:p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Diarrhea NOS – R19.7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Functional Diarrhea- K59.1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3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Infectious gastroenteritis and colitis NOS- A09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4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Nausea- R11.0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5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Nausea with vomiting- R11.2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6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Vomiting- R11.10 and R11.14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7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Unspecified adverse effect of drug or medicament- T88.7</a:t>
            </a:r>
          </a:p>
          <a:p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8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 Adverse effect of multiple unspecified drugs, medications, and biological substances- T50.915A</a:t>
            </a:r>
          </a:p>
        </p:txBody>
      </p:sp>
    </p:spTree>
    <p:extLst>
      <p:ext uri="{BB962C8B-B14F-4D97-AF65-F5344CB8AC3E}">
        <p14:creationId xmlns:p14="http://schemas.microsoft.com/office/powerpoint/2010/main" val="29317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9C63-BDBF-C2BC-EBFA-C390C899ECCD}"/>
              </a:ext>
            </a:extLst>
          </p:cNvPr>
          <p:cNvSpPr txBox="1">
            <a:spLocks/>
          </p:cNvSpPr>
          <p:nvPr/>
        </p:nvSpPr>
        <p:spPr>
          <a:xfrm>
            <a:off x="2906485" y="225426"/>
            <a:ext cx="6379029" cy="59566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latin typeface="+mn-lt"/>
              </a:rPr>
              <a:t>GLP-1 RA Dosage and ER Visits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33FDA4-BBB4-4043-38EF-0C5457F8E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580545"/>
              </p:ext>
            </p:extLst>
          </p:nvPr>
        </p:nvGraphicFramePr>
        <p:xfrm>
          <a:off x="1456036" y="1105973"/>
          <a:ext cx="3926032" cy="24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E05F13B-AB57-37E6-0FDC-EF7EC4B6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833180"/>
              </p:ext>
            </p:extLst>
          </p:nvPr>
        </p:nvGraphicFramePr>
        <p:xfrm>
          <a:off x="6661104" y="1105973"/>
          <a:ext cx="3926032" cy="24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758AA1B-21D5-7C63-3A01-40882A797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758189"/>
              </p:ext>
            </p:extLst>
          </p:nvPr>
        </p:nvGraphicFramePr>
        <p:xfrm>
          <a:off x="1521968" y="4034725"/>
          <a:ext cx="3926032" cy="24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EE51DEA-0DFF-2D87-E7A5-73D1889EB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012382"/>
              </p:ext>
            </p:extLst>
          </p:nvPr>
        </p:nvGraphicFramePr>
        <p:xfrm>
          <a:off x="6661104" y="4034725"/>
          <a:ext cx="3926032" cy="24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905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529717-43AB-8D0C-2592-B2C2314DBF9C}"/>
              </a:ext>
            </a:extLst>
          </p:cNvPr>
          <p:cNvSpPr txBox="1">
            <a:spLocks/>
          </p:cNvSpPr>
          <p:nvPr/>
        </p:nvSpPr>
        <p:spPr>
          <a:xfrm>
            <a:off x="3913414" y="186777"/>
            <a:ext cx="4365171" cy="75970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Recommendations?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5F3346-6108-B3DF-8AFA-96D26184E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31378"/>
              </p:ext>
            </p:extLst>
          </p:nvPr>
        </p:nvGraphicFramePr>
        <p:xfrm>
          <a:off x="368967" y="1438102"/>
          <a:ext cx="11454064" cy="44657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27032">
                  <a:extLst>
                    <a:ext uri="{9D8B030D-6E8A-4147-A177-3AD203B41FA5}">
                      <a16:colId xmlns:a16="http://schemas.microsoft.com/office/drawing/2014/main" val="2467732686"/>
                    </a:ext>
                  </a:extLst>
                </a:gridCol>
                <a:gridCol w="5727032">
                  <a:extLst>
                    <a:ext uri="{9D8B030D-6E8A-4147-A177-3AD203B41FA5}">
                      <a16:colId xmlns:a16="http://schemas.microsoft.com/office/drawing/2014/main" val="1649618276"/>
                    </a:ext>
                  </a:extLst>
                </a:gridCol>
              </a:tblGrid>
              <a:tr h="395645">
                <a:tc>
                  <a:txBody>
                    <a:bodyPr/>
                    <a:lstStyle/>
                    <a:p>
                      <a:r>
                        <a:rPr lang="en-US" sz="2000" dirty="0"/>
                        <a:t>Group-specific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General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718738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Emphasizing current interventions specifically in regions of Shreveport, Houma, and  Monroe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incentive to provider and members of yearly clinic visits and HbA1c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1504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more infographics appealing to younger audiences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Increasing awareness of established ACLA programs and incentives to both members and providers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37480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Increasing texting alerts, reminders and diabetes educational facts to younger 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ACLA providers with monthly reports of poorly controlled and non-compliant diabetic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39314"/>
                  </a:ext>
                </a:extLst>
              </a:tr>
              <a:tr h="1017372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Encouraging provider discussions on health equity, implicit and explicit bias with non-White groups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Providing more flyers and infographics to all diabetic members at every office visit and in community settings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8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98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3B8BE-FD36-0A6C-AD5C-EB8C5C35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83358"/>
            <a:ext cx="5651500" cy="940166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Acknowledgments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FF60D-2EEB-D78C-4A2B-393D596EC032}"/>
              </a:ext>
            </a:extLst>
          </p:cNvPr>
          <p:cNvSpPr txBox="1"/>
          <p:nvPr/>
        </p:nvSpPr>
        <p:spPr>
          <a:xfrm>
            <a:off x="1115835" y="1706881"/>
            <a:ext cx="4446765" cy="496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Renee Wells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Dr. Gregory Randolph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Dana Smith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Shea Good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Agnes Robinson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Lekitha</a:t>
            </a:r>
            <a:r>
              <a:rPr lang="en-US" sz="2800" dirty="0"/>
              <a:t> Gregory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Carrie Blades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Rhonda Baird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Thank you!</a:t>
            </a:r>
          </a:p>
        </p:txBody>
      </p:sp>
      <p:pic>
        <p:nvPicPr>
          <p:cNvPr id="5" name="Picture 2" descr="AmeriHealth Caritas Louisiana website homepage">
            <a:extLst>
              <a:ext uri="{FF2B5EF4-FFF2-40B4-BE49-F238E27FC236}">
                <a16:creationId xmlns:a16="http://schemas.microsoft.com/office/drawing/2014/main" id="{8658EB5C-E09F-E956-FE30-C00DEFE7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1816468"/>
            <a:ext cx="3541508" cy="12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SU Health New Orleans">
            <a:extLst>
              <a:ext uri="{FF2B5EF4-FFF2-40B4-BE49-F238E27FC236}">
                <a16:creationId xmlns:a16="http://schemas.microsoft.com/office/drawing/2014/main" id="{48A9BC4F-56D0-B181-1B29-504C2C7D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4674886"/>
            <a:ext cx="3541510" cy="8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3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BBDB-2E53-A402-F0D7-F64578EB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0" y="269874"/>
            <a:ext cx="3149600" cy="822325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A750-3A1E-8820-C200-6D9D4FC5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6770"/>
            <a:ext cx="10802815" cy="518135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Centers for Disease Control and Prevention. National Diabetes Statistics Report website. https://www.cdc.gov/diabetes/data/statistics-report/appendix.html.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Centers for Disease Control and Prevention. Diabetes State Burden Toolkit website.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https://nccd.cdc.gov/Toolkit/DiabetesBurden/Prevalence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Centers for Disease Control and Prevention. United States Diabetes Surveillance System. Division of Diabetes Translation. </a:t>
            </a:r>
            <a:r>
              <a:rPr lang="en-US" sz="1800" dirty="0">
                <a:solidFill>
                  <a:srgbClr val="000000"/>
                </a:solidFill>
                <a:latin typeface="+mj-lt"/>
                <a:hlinkClick r:id="rId4"/>
              </a:rPr>
              <a:t>https://gis.cdc.gov/grasp/diabetes/diabetesatlas-surveillance.html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American Diabetes Association. The Burden of Diabetes in Louisiana. </a:t>
            </a:r>
            <a:r>
              <a:rPr lang="en-US" sz="1800" dirty="0">
                <a:solidFill>
                  <a:srgbClr val="000000"/>
                </a:solidFill>
                <a:latin typeface="+mj-lt"/>
                <a:hlinkClick r:id="rId5"/>
              </a:rPr>
              <a:t>https://diabetes.org/sites/default/files/2021-10/ADV_2021_State_Fact_sheets_Louisiana.pdf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r>
              <a:rPr lang="en-US" sz="1800" dirty="0">
                <a:latin typeface="+mj-lt"/>
              </a:rPr>
              <a:t>The Community Guide. CPSTF Findings for Diabetes. Interventions to Prevent or Manage Diabetes.  </a:t>
            </a:r>
            <a:r>
              <a:rPr lang="en-US" sz="1800" dirty="0">
                <a:latin typeface="+mj-lt"/>
                <a:hlinkClick r:id="rId6"/>
              </a:rPr>
              <a:t>https://www.thecommunityguide.org/pages/task-force-findings-diabetes.html</a:t>
            </a:r>
            <a:endParaRPr lang="en-US" sz="1800" dirty="0">
              <a:latin typeface="+mj-lt"/>
            </a:endParaRPr>
          </a:p>
          <a:p>
            <a:r>
              <a:rPr lang="en-US" sz="1800" dirty="0" err="1">
                <a:latin typeface="+mj-lt"/>
              </a:rPr>
              <a:t>Senn</a:t>
            </a:r>
            <a:r>
              <a:rPr lang="en-US" sz="1800" dirty="0">
                <a:latin typeface="+mj-lt"/>
              </a:rPr>
              <a:t>, J and S </a:t>
            </a:r>
            <a:r>
              <a:rPr lang="en-US" sz="1800" dirty="0" err="1">
                <a:latin typeface="+mj-lt"/>
              </a:rPr>
              <a:t>Fischli</a:t>
            </a:r>
            <a:r>
              <a:rPr lang="en-US" sz="1800" dirty="0">
                <a:latin typeface="+mj-lt"/>
              </a:rPr>
              <a:t> (2023). </a:t>
            </a:r>
            <a:r>
              <a:rPr lang="en-US" sz="1800" u="sng" dirty="0">
                <a:latin typeface="+mj-lt"/>
              </a:rPr>
              <a:t>Visceral and Ectopic Fat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>
                <a:latin typeface="+mj-lt"/>
                <a:hlinkClick r:id="rId7"/>
              </a:rPr>
              <a:t>https://www.sciencedirect.com/topics/medicine-and-dentistry/glucagon-like-peptide-1-agonist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Castro, R. “GLP-1 agonists: Diabetes drugs and weight loss.” </a:t>
            </a:r>
            <a:r>
              <a:rPr lang="en-US" sz="1800" dirty="0">
                <a:latin typeface="+mj-lt"/>
                <a:hlinkClick r:id="rId8"/>
              </a:rPr>
              <a:t>https://www.mayoclinic.org/diseases-conditions/type-2-diabetes/expert-answers/byetta/faq-20057955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Collins, L and R. A. Costello (2023). “Glucagon-Like Peptide-1 Receptor Agonists.” </a:t>
            </a:r>
            <a:r>
              <a:rPr lang="en-US" sz="1800" dirty="0">
                <a:latin typeface="+mj-lt"/>
                <a:hlinkClick r:id="rId9"/>
              </a:rPr>
              <a:t>https://www.ncbi.nlm.nih.gov/books/NBK551568/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Steinberg, B (2024). “States with the most people on weight-loss drugs like Ozempic, </a:t>
            </a:r>
            <a:r>
              <a:rPr lang="en-US" sz="1800" dirty="0" err="1">
                <a:latin typeface="+mj-lt"/>
              </a:rPr>
              <a:t>Wegovy</a:t>
            </a:r>
            <a:r>
              <a:rPr lang="en-US" sz="1800" dirty="0">
                <a:latin typeface="+mj-lt"/>
              </a:rPr>
              <a:t> revealed.” </a:t>
            </a:r>
            <a:r>
              <a:rPr lang="en-US" sz="1800" u="sng" dirty="0">
                <a:latin typeface="+mj-lt"/>
              </a:rPr>
              <a:t>New York Post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>
                <a:latin typeface="+mj-lt"/>
                <a:hlinkClick r:id="rId10"/>
              </a:rPr>
              <a:t>https://nypost.com/2024/01/19/lifestyle/states-with-most-people-on-ozempic-wegovy-for-weight-loss/</a:t>
            </a:r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1653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FB68F-3AAA-35F2-290C-515CF90B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73" y="2605700"/>
            <a:ext cx="2781300" cy="7096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DIABETES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40D42-3F9E-4CA3-73DD-08F47DF2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3" y="3307970"/>
            <a:ext cx="2664889" cy="2912447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18CB4-5C32-6935-E5A1-858853F4B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271" r="457"/>
          <a:stretch/>
        </p:blipFill>
        <p:spPr>
          <a:xfrm>
            <a:off x="125067" y="101054"/>
            <a:ext cx="3672468" cy="271359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030" name="Picture 6" descr="Diabetes Control Chart">
            <a:extLst>
              <a:ext uri="{FF2B5EF4-FFF2-40B4-BE49-F238E27FC236}">
                <a16:creationId xmlns:a16="http://schemas.microsoft.com/office/drawing/2014/main" id="{52383D2D-3B23-1179-5B14-1B93BAA0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1256" y="74330"/>
            <a:ext cx="3856092" cy="24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9D8294-23AF-1374-BC6A-EAFE9909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23" y="5711000"/>
            <a:ext cx="1419225" cy="10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0C9B97-5D05-C0A0-FD57-7C8320AC5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774" y="2568357"/>
            <a:ext cx="2457650" cy="301797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A6113733-6084-ADC2-048A-4A09D066B479}"/>
              </a:ext>
            </a:extLst>
          </p:cNvPr>
          <p:cNvSpPr/>
          <p:nvPr/>
        </p:nvSpPr>
        <p:spPr>
          <a:xfrm rot="912349">
            <a:off x="3951635" y="1711824"/>
            <a:ext cx="3961127" cy="2335080"/>
          </a:xfrm>
          <a:prstGeom prst="irregularSeal2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8D70B0D-9207-4584-2925-BD134A298022}"/>
              </a:ext>
            </a:extLst>
          </p:cNvPr>
          <p:cNvCxnSpPr>
            <a:cxnSpLocks/>
          </p:cNvCxnSpPr>
          <p:nvPr/>
        </p:nvCxnSpPr>
        <p:spPr>
          <a:xfrm rot="10800000">
            <a:off x="3882089" y="944023"/>
            <a:ext cx="1175686" cy="102765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C0892B6B-B053-E3DE-D0D3-85FC123D3A7E}"/>
              </a:ext>
            </a:extLst>
          </p:cNvPr>
          <p:cNvCxnSpPr>
            <a:cxnSpLocks/>
          </p:cNvCxnSpPr>
          <p:nvPr/>
        </p:nvCxnSpPr>
        <p:spPr>
          <a:xfrm flipV="1">
            <a:off x="6869981" y="1233223"/>
            <a:ext cx="1364226" cy="1000706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or: Elbow 1030">
            <a:extLst>
              <a:ext uri="{FF2B5EF4-FFF2-40B4-BE49-F238E27FC236}">
                <a16:creationId xmlns:a16="http://schemas.microsoft.com/office/drawing/2014/main" id="{301DC812-523C-3F03-689A-CAD9452DBE99}"/>
              </a:ext>
            </a:extLst>
          </p:cNvPr>
          <p:cNvCxnSpPr>
            <a:cxnSpLocks/>
          </p:cNvCxnSpPr>
          <p:nvPr/>
        </p:nvCxnSpPr>
        <p:spPr>
          <a:xfrm flipV="1">
            <a:off x="7021286" y="3336109"/>
            <a:ext cx="2214305" cy="21524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Connector: Elbow 1038">
            <a:extLst>
              <a:ext uri="{FF2B5EF4-FFF2-40B4-BE49-F238E27FC236}">
                <a16:creationId xmlns:a16="http://schemas.microsoft.com/office/drawing/2014/main" id="{D378C883-7A42-E466-9619-7950CB87E1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62958" y="3577129"/>
            <a:ext cx="1320223" cy="114425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>
            <a:extLst>
              <a:ext uri="{FF2B5EF4-FFF2-40B4-BE49-F238E27FC236}">
                <a16:creationId xmlns:a16="http://schemas.microsoft.com/office/drawing/2014/main" id="{73AEEAE8-B925-40AF-5810-5A754472FF60}"/>
              </a:ext>
            </a:extLst>
          </p:cNvPr>
          <p:cNvSpPr txBox="1"/>
          <p:nvPr/>
        </p:nvSpPr>
        <p:spPr>
          <a:xfrm>
            <a:off x="4210054" y="4461871"/>
            <a:ext cx="4785553" cy="203132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Combined diet and physical activity programs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Counseling, coaching, individualized guidance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Engaging community health workers for diabetes prevention and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Mobile phone apps for self-management (Type 2 Diabetes)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Team-Based Care</a:t>
            </a:r>
          </a:p>
        </p:txBody>
      </p:sp>
      <p:cxnSp>
        <p:nvCxnSpPr>
          <p:cNvPr id="1065" name="Connector: Elbow 1064">
            <a:extLst>
              <a:ext uri="{FF2B5EF4-FFF2-40B4-BE49-F238E27FC236}">
                <a16:creationId xmlns:a16="http://schemas.microsoft.com/office/drawing/2014/main" id="{05DDFFE6-33AE-43C3-F7F5-A8EB0FABAE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17259" y="3785032"/>
            <a:ext cx="762072" cy="53219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7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F6CEAC-1D4D-ED6B-8F4C-863AC642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38" y="1465220"/>
            <a:ext cx="8092523" cy="46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211DAB-8DFF-C38B-D3CD-313054D5B390}"/>
              </a:ext>
            </a:extLst>
          </p:cNvPr>
          <p:cNvSpPr txBox="1">
            <a:spLocks/>
          </p:cNvSpPr>
          <p:nvPr/>
        </p:nvSpPr>
        <p:spPr>
          <a:xfrm>
            <a:off x="3044849" y="365125"/>
            <a:ext cx="6749142" cy="76263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GLP-1-RAs: 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11846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BBAF-51D9-3355-B35B-94C0035A0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34649"/>
            <a:ext cx="5181600" cy="435133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i="1" dirty="0"/>
              <a:t>According to the American Diabetes Association, </a:t>
            </a:r>
            <a:r>
              <a:rPr lang="en-US" sz="2400" i="1" u="sng" dirty="0"/>
              <a:t>consider in patients</a:t>
            </a:r>
            <a:r>
              <a:rPr lang="en-US" sz="2400" i="1" dirty="0"/>
              <a:t>: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 HbA1c greater than 1.5% over target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 Cannot reach their target HbA1c in 3 months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 Obese patients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 Co-morbidities of atherosclerosis, heart failure, or chronic kidney disease (lowers BP &amp; cholesterol)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CEEE0-E201-8DE0-9C48-1113009AE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39766"/>
            <a:ext cx="4657724" cy="2570552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i="1" u="sng" dirty="0"/>
              <a:t>Most Common Side Effects: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Nausea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Vomiting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Diarrhea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Possible low blood sugar (with other blood sugar lowering drugs)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D58C9D-0BCB-FBD6-0054-90B0ACDE7AC1}"/>
              </a:ext>
            </a:extLst>
          </p:cNvPr>
          <p:cNvSpPr txBox="1">
            <a:spLocks/>
          </p:cNvSpPr>
          <p:nvPr/>
        </p:nvSpPr>
        <p:spPr>
          <a:xfrm>
            <a:off x="1480038" y="227647"/>
            <a:ext cx="9231924" cy="76263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GLP-1-RAs: Pros and Cons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B094467-0114-5DDE-51A4-402FBFDDB13B}"/>
              </a:ext>
            </a:extLst>
          </p:cNvPr>
          <p:cNvSpPr txBox="1">
            <a:spLocks/>
          </p:cNvSpPr>
          <p:nvPr/>
        </p:nvSpPr>
        <p:spPr>
          <a:xfrm>
            <a:off x="6172201" y="4059802"/>
            <a:ext cx="4972047" cy="257055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i="1" u="sng" dirty="0">
                <a:solidFill>
                  <a:srgbClr val="FF0000"/>
                </a:solidFill>
              </a:rPr>
              <a:t>NOT recommended for: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 Pregnant women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 Severe gastroparesis or IBD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 Family </a:t>
            </a:r>
            <a:r>
              <a:rPr lang="en-US" sz="2000" dirty="0" err="1"/>
              <a:t>hx</a:t>
            </a:r>
            <a:r>
              <a:rPr lang="en-US" sz="2000" dirty="0"/>
              <a:t> of medullary thyroid CA or MEN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err="1"/>
              <a:t>Hx</a:t>
            </a:r>
            <a:r>
              <a:rPr lang="en-US" sz="2000" dirty="0"/>
              <a:t> of pancreatitis</a:t>
            </a:r>
          </a:p>
        </p:txBody>
      </p:sp>
    </p:spTree>
    <p:extLst>
      <p:ext uri="{BB962C8B-B14F-4D97-AF65-F5344CB8AC3E}">
        <p14:creationId xmlns:p14="http://schemas.microsoft.com/office/powerpoint/2010/main" val="137574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27A1B8-47CD-6C82-E55C-49132A4130EC}"/>
              </a:ext>
            </a:extLst>
          </p:cNvPr>
          <p:cNvSpPr txBox="1">
            <a:spLocks/>
          </p:cNvSpPr>
          <p:nvPr/>
        </p:nvSpPr>
        <p:spPr>
          <a:xfrm>
            <a:off x="3044849" y="365125"/>
            <a:ext cx="6749142" cy="76263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GLP-1-RAs: Examples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11D66BAA-1280-DAA8-CA9C-015B0480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614487"/>
            <a:ext cx="10253662" cy="41030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Lixisenatide</a:t>
            </a:r>
            <a:r>
              <a:rPr lang="en-US" dirty="0"/>
              <a:t> (</a:t>
            </a:r>
            <a:r>
              <a:rPr lang="en-US" dirty="0" err="1"/>
              <a:t>Adlyxin</a:t>
            </a:r>
            <a:r>
              <a:rPr lang="en-US" dirty="0"/>
              <a:t> – daily)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Liraglutide (Victoza, </a:t>
            </a:r>
            <a:r>
              <a:rPr lang="en-US" dirty="0" err="1"/>
              <a:t>Saxenda</a:t>
            </a:r>
            <a:r>
              <a:rPr lang="en-US" dirty="0"/>
              <a:t> – daily)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Exenatide (Byetta – twice daily; </a:t>
            </a:r>
            <a:r>
              <a:rPr lang="en-US" dirty="0" err="1"/>
              <a:t>Bydureon</a:t>
            </a:r>
            <a:r>
              <a:rPr lang="en-US" dirty="0"/>
              <a:t> </a:t>
            </a:r>
            <a:r>
              <a:rPr lang="en-US" dirty="0" err="1"/>
              <a:t>bcise</a:t>
            </a:r>
            <a:r>
              <a:rPr lang="en-US" dirty="0"/>
              <a:t> – weekly)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Semaglutide</a:t>
            </a:r>
            <a:r>
              <a:rPr lang="en-US" dirty="0"/>
              <a:t> (</a:t>
            </a:r>
            <a:r>
              <a:rPr lang="en-US" dirty="0" err="1"/>
              <a:t>Rybelsus</a:t>
            </a:r>
            <a:r>
              <a:rPr lang="en-US" dirty="0"/>
              <a:t> – oral daily; Ozempic – weekly)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Dulaglutide (Trulicity - weekly)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Albiglutide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3D274-F621-6549-1A9E-3A783C2B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506" y="4286250"/>
            <a:ext cx="3843494" cy="257175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26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CF3FD-A2FF-011C-0C63-ECF3E955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5114"/>
            <a:ext cx="4016829" cy="2090057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Healthy Louisiana Medicaid Program Goals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1972B1-581E-9519-B5D4-1C450142B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783" y="642257"/>
            <a:ext cx="7142982" cy="58891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Improve diabetes measure rates at least </a:t>
            </a:r>
            <a:r>
              <a:rPr lang="en-US" b="1" u="sng" dirty="0"/>
              <a:t>2%</a:t>
            </a:r>
            <a:r>
              <a:rPr lang="en-US" dirty="0"/>
              <a:t> annually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Expand efforts on social determinants of health and diabetes by working to identify, address, and monitor health disparities and close care gaps for improved health outcomes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Reinforce the importance of annual visits and routine screenings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 Decrease avoidable urgent care visits, emergency room visits and hospitalizations among diabetic population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43C3-7F94-5E60-1801-77D91A54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850" y="228601"/>
            <a:ext cx="4432300" cy="596899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Data Analysis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6AAE1E-AEC9-C176-60CB-2973F11A5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96564"/>
              </p:ext>
            </p:extLst>
          </p:nvPr>
        </p:nvGraphicFramePr>
        <p:xfrm>
          <a:off x="755650" y="1104900"/>
          <a:ext cx="10680700" cy="50237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40350">
                  <a:extLst>
                    <a:ext uri="{9D8B030D-6E8A-4147-A177-3AD203B41FA5}">
                      <a16:colId xmlns:a16="http://schemas.microsoft.com/office/drawing/2014/main" val="3078214365"/>
                    </a:ext>
                  </a:extLst>
                </a:gridCol>
                <a:gridCol w="5340350">
                  <a:extLst>
                    <a:ext uri="{9D8B030D-6E8A-4147-A177-3AD203B41FA5}">
                      <a16:colId xmlns:a16="http://schemas.microsoft.com/office/drawing/2014/main" val="1970153140"/>
                    </a:ext>
                  </a:extLst>
                </a:gridCol>
              </a:tblGrid>
              <a:tr h="7197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Total population: Data obtained from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19,256 diagnosed diabetics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aged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 – 75 years old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ACLA members during year 2023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95752"/>
                  </a:ext>
                </a:extLst>
              </a:tr>
              <a:tr h="1451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Adequate Control HbA1c Population: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Members with most recent HbA1c level </a:t>
                      </a:r>
                      <a:r>
                        <a:rPr lang="en-US" sz="2000" b="1" u="none" dirty="0">
                          <a:solidFill>
                            <a:srgbClr val="00B050"/>
                          </a:solidFill>
                        </a:rPr>
                        <a:t>&lt; 8.0%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Poor Control HbA1c Population: </a:t>
                      </a:r>
                    </a:p>
                    <a:p>
                      <a:r>
                        <a:rPr lang="en-US" sz="2000" dirty="0"/>
                        <a:t>Members with most recent HbA1c level </a:t>
                      </a:r>
                      <a:r>
                        <a:rPr lang="en-US" sz="2000" b="1" u="none" dirty="0">
                          <a:solidFill>
                            <a:srgbClr val="FF0000"/>
                          </a:solidFill>
                        </a:rPr>
                        <a:t>&gt; 9.0% </a:t>
                      </a:r>
                      <a:r>
                        <a:rPr lang="en-US" sz="2000" dirty="0"/>
                        <a:t>or identified as 0, indicating HbA1c test is missing or was not done during 2023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9412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&lt; 8.0% : 3740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&gt; 9.0%: 636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000" dirty="0"/>
                        <a:t>Missing or not tested HbA1c: 14470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38212"/>
                  </a:ext>
                </a:extLst>
              </a:tr>
              <a:tr h="2064657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000" dirty="0"/>
                        <a:t>Included other data corresponding to: 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LDH Region of Residence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Gender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Age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Race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Language Spoken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6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4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4EF6-CE93-A0D9-E3CE-616236F78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6404"/>
              </p:ext>
            </p:extLst>
          </p:nvPr>
        </p:nvGraphicFramePr>
        <p:xfrm>
          <a:off x="531628" y="138223"/>
          <a:ext cx="11098618" cy="65999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43392">
                  <a:extLst>
                    <a:ext uri="{9D8B030D-6E8A-4147-A177-3AD203B41FA5}">
                      <a16:colId xmlns:a16="http://schemas.microsoft.com/office/drawing/2014/main" val="591400455"/>
                    </a:ext>
                  </a:extLst>
                </a:gridCol>
                <a:gridCol w="1225977">
                  <a:extLst>
                    <a:ext uri="{9D8B030D-6E8A-4147-A177-3AD203B41FA5}">
                      <a16:colId xmlns:a16="http://schemas.microsoft.com/office/drawing/2014/main" val="3667094686"/>
                    </a:ext>
                  </a:extLst>
                </a:gridCol>
                <a:gridCol w="1880274">
                  <a:extLst>
                    <a:ext uri="{9D8B030D-6E8A-4147-A177-3AD203B41FA5}">
                      <a16:colId xmlns:a16="http://schemas.microsoft.com/office/drawing/2014/main" val="3861907855"/>
                    </a:ext>
                  </a:extLst>
                </a:gridCol>
                <a:gridCol w="1094789">
                  <a:extLst>
                    <a:ext uri="{9D8B030D-6E8A-4147-A177-3AD203B41FA5}">
                      <a16:colId xmlns:a16="http://schemas.microsoft.com/office/drawing/2014/main" val="333835330"/>
                    </a:ext>
                  </a:extLst>
                </a:gridCol>
                <a:gridCol w="1533000">
                  <a:extLst>
                    <a:ext uri="{9D8B030D-6E8A-4147-A177-3AD203B41FA5}">
                      <a16:colId xmlns:a16="http://schemas.microsoft.com/office/drawing/2014/main" val="2064917488"/>
                    </a:ext>
                  </a:extLst>
                </a:gridCol>
                <a:gridCol w="1821186">
                  <a:extLst>
                    <a:ext uri="{9D8B030D-6E8A-4147-A177-3AD203B41FA5}">
                      <a16:colId xmlns:a16="http://schemas.microsoft.com/office/drawing/2014/main" val="1472540559"/>
                    </a:ext>
                  </a:extLst>
                </a:gridCol>
              </a:tblGrid>
              <a:tr h="102735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Demographic Characteristic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Region with Adequate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Proportion of Members in Region with Poor Control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Region Ranking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452502"/>
                  </a:ext>
                </a:extLst>
              </a:tr>
              <a:tr h="716036"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% within each region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% within each region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10822"/>
                  </a:ext>
                </a:extLst>
              </a:tr>
              <a:tr h="404716"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</a:rPr>
                        <a:t>Region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66317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702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2812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70583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716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1836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2806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742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8268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308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1258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59501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5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758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2948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360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1068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52076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732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3980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rd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58184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268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1612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5822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Region 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73235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88478"/>
                  </a:ext>
                </a:extLst>
              </a:tr>
              <a:tr h="4047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3740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15106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58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99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FE60-6DE7-E902-D6BD-357616966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9" t="13765" r="18903" b="35743"/>
          <a:stretch/>
        </p:blipFill>
        <p:spPr>
          <a:xfrm>
            <a:off x="292099" y="1670049"/>
            <a:ext cx="5592993" cy="4895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1E56A-400A-691A-10CA-60A3E5A7C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7" t="62950" r="4187"/>
          <a:stretch/>
        </p:blipFill>
        <p:spPr>
          <a:xfrm>
            <a:off x="5305952" y="1597023"/>
            <a:ext cx="6886048" cy="300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C8E30-1335-ED1E-30D5-EA7A751719D8}"/>
              </a:ext>
            </a:extLst>
          </p:cNvPr>
          <p:cNvSpPr txBox="1"/>
          <p:nvPr/>
        </p:nvSpPr>
        <p:spPr>
          <a:xfrm>
            <a:off x="2511509" y="199845"/>
            <a:ext cx="7168982" cy="12003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Louisiana Department of Health Regional Map</a:t>
            </a:r>
          </a:p>
        </p:txBody>
      </p:sp>
    </p:spTree>
    <p:extLst>
      <p:ext uri="{BB962C8B-B14F-4D97-AF65-F5344CB8AC3E}">
        <p14:creationId xmlns:p14="http://schemas.microsoft.com/office/powerpoint/2010/main" val="138221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2722</Words>
  <Application>Microsoft Office PowerPoint</Application>
  <PresentationFormat>Widescreen</PresentationFormat>
  <Paragraphs>602</Paragraphs>
  <Slides>25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Analyzing GLP-1 RA Usage and Demographics of Diabetic AmeriHealth Caritas Louisiana Members</vt:lpstr>
      <vt:lpstr>PowerPoint Presentation</vt:lpstr>
      <vt:lpstr>PowerPoint Presentation</vt:lpstr>
      <vt:lpstr>PowerPoint Presentation</vt:lpstr>
      <vt:lpstr>PowerPoint Presentation</vt:lpstr>
      <vt:lpstr>Healthy Louisiana Medicaid Program Goals</vt:lpstr>
      <vt:lpstr>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Diabetic Member Data Summary for 2023 </vt:lpstr>
      <vt:lpstr>GLP-1 RA Current Usage</vt:lpstr>
      <vt:lpstr>GLP-1 RA Profile</vt:lpstr>
      <vt:lpstr>PowerPoint Presentation</vt:lpstr>
      <vt:lpstr>PowerPoint Presentation</vt:lpstr>
      <vt:lpstr>PowerPoint Presentation</vt:lpstr>
      <vt:lpstr>PowerPoint Presentation</vt:lpstr>
      <vt:lpstr>GLP-1 RA Usage and ER Visits</vt:lpstr>
      <vt:lpstr>PowerPoint Presentation</vt:lpstr>
      <vt:lpstr>PowerPoint Presentation</vt:lpstr>
      <vt:lpstr>Acknowledgments</vt:lpstr>
      <vt:lpstr>References</vt:lpstr>
      <vt:lpstr>DIABETES</vt:lpstr>
    </vt:vector>
  </TitlesOfParts>
  <Company>AmeriHealth Caritas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Cao, Theresa</dc:creator>
  <cp:lastModifiedBy>Cao, Theresa</cp:lastModifiedBy>
  <cp:revision>20</cp:revision>
  <dcterms:created xsi:type="dcterms:W3CDTF">2023-08-15T16:50:51Z</dcterms:created>
  <dcterms:modified xsi:type="dcterms:W3CDTF">2024-04-01T08:47:56Z</dcterms:modified>
</cp:coreProperties>
</file>