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7" r:id="rId8"/>
    <p:sldId id="262" r:id="rId9"/>
    <p:sldId id="266" r:id="rId10"/>
    <p:sldId id="263" r:id="rId11"/>
    <p:sldId id="264" r:id="rId12"/>
    <p:sldId id="265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fsu01\redirfold$\RedirectedFolders$\wb48164\Downloads\WB-%20%202020_2022_LA_BH_Readmit_FU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Count of Members Following Up Within 30 Days of Discarhge by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Analysis!$Q$37</c:f>
              <c:strCache>
                <c:ptCount val="1"/>
                <c:pt idx="0">
                  <c:v>Number Followed Up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Analysis!$P$38:$P$41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Analysis!$Q$38:$Q$41</c:f>
              <c:numCache>
                <c:formatCode>General</c:formatCode>
                <c:ptCount val="4"/>
                <c:pt idx="0">
                  <c:v>1356</c:v>
                </c:pt>
                <c:pt idx="1">
                  <c:v>1551</c:v>
                </c:pt>
                <c:pt idx="2">
                  <c:v>1459</c:v>
                </c:pt>
                <c:pt idx="3">
                  <c:v>1458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A-4542-AAE7-916E38B6ECD9}"/>
            </c:ext>
          </c:extLst>
        </c:ser>
        <c:ser>
          <c:idx val="1"/>
          <c:order val="1"/>
          <c:tx>
            <c:strRef>
              <c:f>Analysis!$R$37</c:f>
              <c:strCache>
                <c:ptCount val="1"/>
                <c:pt idx="0">
                  <c:v>Total Discharges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Analysis!$P$38:$P$41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Analysis!$R$38:$R$41</c:f>
              <c:numCache>
                <c:formatCode>General</c:formatCode>
                <c:ptCount val="4"/>
                <c:pt idx="0">
                  <c:v>3175</c:v>
                </c:pt>
                <c:pt idx="1">
                  <c:v>3857</c:v>
                </c:pt>
                <c:pt idx="2">
                  <c:v>4117</c:v>
                </c:pt>
                <c:pt idx="3">
                  <c:v>4322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A-4542-AAE7-916E38B6EC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1849320"/>
        <c:axId val="711839240"/>
      </c:barChart>
      <c:catAx>
        <c:axId val="7118493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839240"/>
        <c:crosses val="autoZero"/>
        <c:auto val="1"/>
        <c:lblAlgn val="ctr"/>
        <c:lblOffset val="100"/>
        <c:noMultiLvlLbl val="0"/>
      </c:catAx>
      <c:valAx>
        <c:axId val="711839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849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Percent of Follow Up within 30 days of Discharge by Year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Analysis!$T$38:$T$41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xVal>
          <c:yVal>
            <c:numRef>
              <c:f>Analysis!$U$38:$U$41</c:f>
              <c:numCache>
                <c:formatCode>0.0%</c:formatCode>
                <c:ptCount val="4"/>
                <c:pt idx="0">
                  <c:v>0.42708661417322835</c:v>
                </c:pt>
                <c:pt idx="1">
                  <c:v>0.40212600466683951</c:v>
                </c:pt>
                <c:pt idx="2">
                  <c:v>0.35438426038377457</c:v>
                </c:pt>
                <c:pt idx="3">
                  <c:v>0.33734382230448867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760-4B2B-9A49-203770DE17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6527488"/>
        <c:axId val="716528208"/>
      </c:scatterChart>
      <c:valAx>
        <c:axId val="71652748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528208"/>
        <c:crosses val="autoZero"/>
        <c:crossBetween val="midCat"/>
      </c:valAx>
      <c:valAx>
        <c:axId val="7165282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6527488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Percent of Members Following Up Within 30 Days of Discharge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Analysis!$B$35:$B$46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Analysis!$C$35:$C$46</c:f>
              <c:numCache>
                <c:formatCode>0.0%</c:formatCode>
                <c:ptCount val="12"/>
                <c:pt idx="0">
                  <c:v>0.39596700274977087</c:v>
                </c:pt>
                <c:pt idx="1">
                  <c:v>0.39481865284974094</c:v>
                </c:pt>
                <c:pt idx="2">
                  <c:v>0.43190298507462688</c:v>
                </c:pt>
                <c:pt idx="3">
                  <c:v>0.37722908093278462</c:v>
                </c:pt>
                <c:pt idx="4">
                  <c:v>0.41292134831460675</c:v>
                </c:pt>
                <c:pt idx="5">
                  <c:v>0.36954662104362701</c:v>
                </c:pt>
                <c:pt idx="6">
                  <c:v>0.30183486238532109</c:v>
                </c:pt>
                <c:pt idx="7">
                  <c:v>0.32531645569620254</c:v>
                </c:pt>
                <c:pt idx="8">
                  <c:v>0.37014134275618377</c:v>
                </c:pt>
                <c:pt idx="9">
                  <c:v>0.32882502113271345</c:v>
                </c:pt>
                <c:pt idx="10">
                  <c:v>0.3308702791461412</c:v>
                </c:pt>
                <c:pt idx="11">
                  <c:v>0.31305449936628643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0A-466C-8E5F-038FCE7CFC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848600"/>
        <c:axId val="711838160"/>
      </c:barChart>
      <c:catAx>
        <c:axId val="711848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Period by Quarter, 2020 - 2022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838160"/>
        <c:crosses val="autoZero"/>
        <c:auto val="1"/>
        <c:lblAlgn val="ctr"/>
        <c:lblOffset val="100"/>
        <c:noMultiLvlLbl val="0"/>
      </c:catAx>
      <c:valAx>
        <c:axId val="7118381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% Follow Up Within 30 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1848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Count of Members Following Up Within 30 Days of Discharge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Analysis!$F$34</c:f>
              <c:strCache>
                <c:ptCount val="1"/>
                <c:pt idx="0">
                  <c:v>Number Followed Up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Analysis!$E$35:$E$46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Analysis!$F$35:$F$46</c:f>
              <c:numCache>
                <c:formatCode>General</c:formatCode>
                <c:ptCount val="12"/>
                <c:pt idx="0">
                  <c:v>432</c:v>
                </c:pt>
                <c:pt idx="1">
                  <c:v>381</c:v>
                </c:pt>
                <c:pt idx="2">
                  <c:v>463</c:v>
                </c:pt>
                <c:pt idx="3">
                  <c:v>275</c:v>
                </c:pt>
                <c:pt idx="4">
                  <c:v>441</c:v>
                </c:pt>
                <c:pt idx="5">
                  <c:v>432</c:v>
                </c:pt>
                <c:pt idx="6">
                  <c:v>329</c:v>
                </c:pt>
                <c:pt idx="7">
                  <c:v>257</c:v>
                </c:pt>
                <c:pt idx="8">
                  <c:v>419</c:v>
                </c:pt>
                <c:pt idx="9">
                  <c:v>389</c:v>
                </c:pt>
                <c:pt idx="10">
                  <c:v>403</c:v>
                </c:pt>
                <c:pt idx="11">
                  <c:v>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C4-4D5E-8182-A990A710A9FC}"/>
            </c:ext>
          </c:extLst>
        </c:ser>
        <c:ser>
          <c:idx val="1"/>
          <c:order val="1"/>
          <c:tx>
            <c:strRef>
              <c:f>Analysis!$G$34</c:f>
              <c:strCache>
                <c:ptCount val="1"/>
                <c:pt idx="0">
                  <c:v>Total Discharges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Analysis!$E$35:$E$46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Analysis!$G$35:$G$46</c:f>
              <c:numCache>
                <c:formatCode>General</c:formatCode>
                <c:ptCount val="12"/>
                <c:pt idx="0">
                  <c:v>1091</c:v>
                </c:pt>
                <c:pt idx="1">
                  <c:v>965</c:v>
                </c:pt>
                <c:pt idx="2">
                  <c:v>1072</c:v>
                </c:pt>
                <c:pt idx="3">
                  <c:v>729</c:v>
                </c:pt>
                <c:pt idx="4">
                  <c:v>1068</c:v>
                </c:pt>
                <c:pt idx="5">
                  <c:v>1169</c:v>
                </c:pt>
                <c:pt idx="6">
                  <c:v>1090</c:v>
                </c:pt>
                <c:pt idx="7">
                  <c:v>790</c:v>
                </c:pt>
                <c:pt idx="8">
                  <c:v>1132</c:v>
                </c:pt>
                <c:pt idx="9">
                  <c:v>1183</c:v>
                </c:pt>
                <c:pt idx="10">
                  <c:v>1218</c:v>
                </c:pt>
                <c:pt idx="11">
                  <c:v>789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C4-4D5E-8182-A990A710A9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826569936"/>
        <c:axId val="826570656"/>
      </c:barChart>
      <c:catAx>
        <c:axId val="8265699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Period by Quarter, 2020 - 2022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570656"/>
        <c:crosses val="autoZero"/>
        <c:auto val="1"/>
        <c:lblAlgn val="ctr"/>
        <c:lblOffset val="100"/>
        <c:noMultiLvlLbl val="0"/>
      </c:catAx>
      <c:valAx>
        <c:axId val="82657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Count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2656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Percentage of those Readmitted within 90 days among those without 30 day follow</a:t>
            </a:r>
            <a:r>
              <a:rPr lang="en-US" sz="2400" baseline="0" dirty="0"/>
              <a:t> up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Analysis!$B$5:$B$16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Analysis!$E$5:$E$16</c:f>
              <c:numCache>
                <c:formatCode>General</c:formatCode>
                <c:ptCount val="12"/>
                <c:pt idx="0">
                  <c:v>23.823975720789075</c:v>
                </c:pt>
                <c:pt idx="1">
                  <c:v>26.88356164383562</c:v>
                </c:pt>
                <c:pt idx="2">
                  <c:v>27.914614121510674</c:v>
                </c:pt>
                <c:pt idx="3">
                  <c:v>26.651982378854626</c:v>
                </c:pt>
                <c:pt idx="4">
                  <c:v>25.199362041467303</c:v>
                </c:pt>
                <c:pt idx="5">
                  <c:v>23.880597014925371</c:v>
                </c:pt>
                <c:pt idx="6">
                  <c:v>21.550591327201051</c:v>
                </c:pt>
                <c:pt idx="7">
                  <c:v>26.454033771106943</c:v>
                </c:pt>
                <c:pt idx="8">
                  <c:v>25.172890733056708</c:v>
                </c:pt>
                <c:pt idx="9">
                  <c:v>25.685785536159599</c:v>
                </c:pt>
                <c:pt idx="10">
                  <c:v>23.536585365853657</c:v>
                </c:pt>
                <c:pt idx="11">
                  <c:v>26.383763837638373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51-4E1D-9C99-959792653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3015520"/>
        <c:axId val="663014440"/>
      </c:barChart>
      <c:catAx>
        <c:axId val="6630155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2000"/>
                  <a:t>Period by Quarter, 2020 - 2022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20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014440"/>
        <c:crosses val="autoZero"/>
        <c:auto val="1"/>
        <c:lblAlgn val="ctr"/>
        <c:lblOffset val="100"/>
        <c:noMultiLvlLbl val="0"/>
      </c:catAx>
      <c:valAx>
        <c:axId val="663014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Percentage of Readmits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6301552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Average Number of Days until Readmission within 90</a:t>
            </a:r>
            <a:r>
              <a:rPr lang="en-US" sz="2400" baseline="0" dirty="0"/>
              <a:t> days</a:t>
            </a:r>
            <a:r>
              <a:rPr lang="en-US" sz="2400" dirty="0"/>
              <a:t> among those without 30 day follow</a:t>
            </a:r>
            <a:r>
              <a:rPr lang="en-US" sz="2400" baseline="0" dirty="0"/>
              <a:t> up</a:t>
            </a:r>
            <a:endParaRPr lang="en-US" sz="2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Analysis!$B$19:$B$30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Analysis!$C$19:$C$30</c:f>
              <c:numCache>
                <c:formatCode>General</c:formatCode>
                <c:ptCount val="12"/>
                <c:pt idx="0">
                  <c:v>59.573170731707314</c:v>
                </c:pt>
                <c:pt idx="1">
                  <c:v>60.50787401574803</c:v>
                </c:pt>
                <c:pt idx="2">
                  <c:v>59.377862595419849</c:v>
                </c:pt>
                <c:pt idx="3">
                  <c:v>56.357142857142854</c:v>
                </c:pt>
                <c:pt idx="4">
                  <c:v>60.004098360655739</c:v>
                </c:pt>
                <c:pt idx="5">
                  <c:v>61.159533073929964</c:v>
                </c:pt>
                <c:pt idx="6">
                  <c:v>58.859030837004404</c:v>
                </c:pt>
                <c:pt idx="7">
                  <c:v>55.195767195767196</c:v>
                </c:pt>
                <c:pt idx="8">
                  <c:v>60.648854961832058</c:v>
                </c:pt>
                <c:pt idx="9">
                  <c:v>60.318840579710148</c:v>
                </c:pt>
                <c:pt idx="10">
                  <c:v>59.912408759124091</c:v>
                </c:pt>
                <c:pt idx="11">
                  <c:v>57.729166666666664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71-4168-9C28-F12114A94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51521592"/>
        <c:axId val="651520152"/>
      </c:barChart>
      <c:catAx>
        <c:axId val="651521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Period by Quarter, 2020 - 2022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520152"/>
        <c:crosses val="autoZero"/>
        <c:auto val="1"/>
        <c:lblAlgn val="ctr"/>
        <c:lblOffset val="100"/>
        <c:noMultiLvlLbl val="0"/>
      </c:catAx>
      <c:valAx>
        <c:axId val="651520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Avg. Number of 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52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2400" b="0" i="0" u="none" strike="noStrike" kern="1200" spc="0" baseline="0">
                <a:solidFill>
                  <a:sysClr val="windowText" lastClr="000000"/>
                </a:solidFill>
              </a:rPr>
              <a:t>Average Number of Days until BH Follow Up within 120 days among those without 30 day follow 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2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Analysis!$R$20:$R$31</c:f>
              <c:strCache>
                <c:ptCount val="12"/>
                <c:pt idx="0">
                  <c:v>Q1</c:v>
                </c:pt>
                <c:pt idx="1">
                  <c:v>Q2</c:v>
                </c:pt>
                <c:pt idx="2">
                  <c:v>Q3</c:v>
                </c:pt>
                <c:pt idx="3">
                  <c:v>Q4</c:v>
                </c:pt>
                <c:pt idx="4">
                  <c:v>Q1</c:v>
                </c:pt>
                <c:pt idx="5">
                  <c:v>Q2</c:v>
                </c:pt>
                <c:pt idx="6">
                  <c:v>Q3</c:v>
                </c:pt>
                <c:pt idx="7">
                  <c:v>Q4</c:v>
                </c:pt>
                <c:pt idx="8">
                  <c:v>Q1</c:v>
                </c:pt>
                <c:pt idx="9">
                  <c:v>Q2</c:v>
                </c:pt>
                <c:pt idx="10">
                  <c:v>Q3</c:v>
                </c:pt>
                <c:pt idx="11">
                  <c:v>Q4</c:v>
                </c:pt>
              </c:strCache>
            </c:strRef>
          </c:cat>
          <c:val>
            <c:numRef>
              <c:f>Analysis!$S$20:$S$31</c:f>
              <c:numCache>
                <c:formatCode>General</c:formatCode>
                <c:ptCount val="12"/>
                <c:pt idx="0">
                  <c:v>75.553014553014549</c:v>
                </c:pt>
                <c:pt idx="1">
                  <c:v>76.526086956521738</c:v>
                </c:pt>
                <c:pt idx="2">
                  <c:v>74.983361064891852</c:v>
                </c:pt>
                <c:pt idx="3">
                  <c:v>74.246987951807228</c:v>
                </c:pt>
                <c:pt idx="4">
                  <c:v>77.343339587242028</c:v>
                </c:pt>
                <c:pt idx="5">
                  <c:v>78.801886792452834</c:v>
                </c:pt>
                <c:pt idx="6">
                  <c:v>72.956521739130437</c:v>
                </c:pt>
                <c:pt idx="7">
                  <c:v>75.72210065645514</c:v>
                </c:pt>
                <c:pt idx="8">
                  <c:v>75.988005997001494</c:v>
                </c:pt>
                <c:pt idx="9">
                  <c:v>75.118309859154934</c:v>
                </c:pt>
                <c:pt idx="10">
                  <c:v>74.33279220779221</c:v>
                </c:pt>
                <c:pt idx="11">
                  <c:v>73.243243243243242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CA-473A-9D0B-F8BC4C1B27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4947656"/>
        <c:axId val="474949816"/>
      </c:barChart>
      <c:catAx>
        <c:axId val="47494765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Period</a:t>
                </a:r>
                <a:r>
                  <a:rPr lang="en-US" sz="1800" baseline="0"/>
                  <a:t> by Quarter, 2020 - 2022</a:t>
                </a:r>
                <a:endParaRPr lang="en-US" sz="180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949816"/>
        <c:crosses val="autoZero"/>
        <c:auto val="1"/>
        <c:lblAlgn val="ctr"/>
        <c:lblOffset val="100"/>
        <c:noMultiLvlLbl val="0"/>
      </c:catAx>
      <c:valAx>
        <c:axId val="474949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Avg. Number of Days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4947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8035D3-2E3F-4E00-BC63-E06E96F7E34D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C0F16-63FC-470A-8A0A-F281A0ECA5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19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https://www.kff.org/mental-health/issue-brief/the-implications-of-covid-19-for-mental-health-and-substance-use/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C0F16-63FC-470A-8A0A-F281A0ECA5D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361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Adapted from the work of Sanjana Easwar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1C0F16-63FC-470A-8A0A-F281A0ECA5DE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607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52900-CB93-AB00-AB6E-7EA1851ACA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C5F76F-F254-1461-ABAB-2D23B84E15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8EDAB-A4D8-3587-0410-EAEF0E42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4BC90-DD2F-1D30-D134-2259AFD27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47B2E-166F-59F3-2BF9-BF3F15F43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76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B0397C-D2D0-757D-50E9-7CFB2BC63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F096C2-4D62-9247-AAB0-F32EBAD7B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BD4D4C-D40D-1EC1-BD86-789F25F8E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8FDFC-EEE8-F6B2-537C-AE3858054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E9C4-C1E6-B94E-A7D5-70582551F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2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3589EF-2014-2E55-7D3C-AD52D1F6A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E554BD-6AB9-A8A7-AF25-60C905A346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F7BE7F-C31F-FE35-CD07-A4F31A32A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CF7A1-9D16-3C95-842B-D273CAFC8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3A965-DF0D-F390-5398-1DC15E5E7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232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4C76E-03DE-8398-7D76-D883F6494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F472E-FC33-93A3-D2C3-DED695F26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B04EFE-FE2F-9C31-F33E-C8A1E9720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C61DF-179A-6B01-DBDE-DAAFC60CA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81DBD7-F13B-ED55-E66A-014BA6AD3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9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A07E-5C4A-EF4A-D5E2-53774F8F2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FE0187-78D9-5204-6086-D9081A9745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82F3C-4AE4-C057-F768-BD61AD134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E72C5B-9C18-D27A-5AAC-CAF40B859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E6F95-BFD1-B32C-CC0A-70FCB6E8E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3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B8354-8F8B-62D4-E51E-6F9B6CF90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5AE33-5F6C-0D0F-B3D0-2F40404A3E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CB119D-14A6-80E0-EA97-7C3B330DFB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83A648-53A9-4EB2-F4CA-0E46C9DBC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8ECE79-2949-F474-AB1F-81FE7F9AF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FCAC9E-C887-EEC1-EB4E-65F501A7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938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C8EB0-EE85-53DF-CEA4-D5455529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68624-8928-F34C-9932-459AFE418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D35248-440C-DC3F-1E46-CE28390244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B5627D-6595-0AD1-8E1F-8328D163C7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8C2155-A338-0A8F-C6B8-CFAD0166D5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42E82A-828E-9735-B8DE-321C846BC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14B4AE4-B28D-48EE-F218-FB6E4CB1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249DEE-8A68-D8BC-9CCD-FEC4A9011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303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E60FD-9B65-9290-75BE-BA1C3D374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8C554D-F026-0436-D402-F77796F26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E4347E-669E-CA85-15C3-9F7725C3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90D24C-38F8-5899-2014-96FDFA7F0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72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FDFDD2-9E86-EC16-26A9-127B9F550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CA8A34-B986-09D2-B5EC-3AAE6F14C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61C57-2301-2199-7991-833C7FD27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52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95FD3-4EA7-B401-34ED-C480EE7D7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1319F-5B25-819D-C7E2-38F1C0A93A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629CEF-F962-EC61-3C41-A60C687D10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9F00EB-894D-C1A2-59DC-B745C7919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60466F-DD1D-D2C5-4953-451C974A8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575709-0A5D-CB00-F835-B48ACFD1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5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2B3121-2E5C-A530-3C8A-65337CB2D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4C4B92-7875-CBC6-C943-D31ED7001C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911509-A13B-A73A-DE2B-573FC4AF1E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504D30-D8CA-E9F3-3133-7D74FBCD2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AA8FDD-CFF7-4CAA-047E-171F70CC5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C662E-874C-8274-9D81-C0AE9B3C3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7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825BA8-FFB1-5894-D2E5-C5ECD877B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FC92BC-5410-10B1-E036-14357E331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D6CC-7875-8AF4-9028-CDBA33235D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0AAB44-8F9C-4DBA-9130-4160A001553F}" type="datetimeFigureOut">
              <a:rPr lang="en-US" smtClean="0"/>
              <a:t>4/5/2024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899A4-BFF3-D0AF-FD9C-5CCCC4493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D7187-F0E1-8E1E-E1E6-23A74E8B32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7355B9-801F-4A54-83F6-4712338ED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3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62D6D-78E1-5572-49CF-695189EE1C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ACLA Behavioral Health Measures: Trends in Follow-Ups and Readmissions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BB20F-A748-26EE-708E-5966096D63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Will Boles</a:t>
            </a:r>
          </a:p>
          <a:p>
            <a:r>
              <a:rPr lang="en-US" dirty="0"/>
              <a:t>LSUHSC School of Medicine – Population Health Management</a:t>
            </a:r>
          </a:p>
          <a:p>
            <a:r>
              <a:rPr lang="en-US" dirty="0"/>
              <a:t>4/3/24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540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1CD93-159C-6DF1-4D95-92B8329CB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Question 3: Follow Up with any behavioral health service provider 2020 - 2022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2115FFEC-0A7A-9924-D829-F541057CBC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4146356"/>
              </p:ext>
            </p:extLst>
          </p:nvPr>
        </p:nvGraphicFramePr>
        <p:xfrm>
          <a:off x="723900" y="1790700"/>
          <a:ext cx="10915650" cy="4702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57766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93789-8669-767E-BBE9-E42B67509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Findings from these Trends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ADDA4-CB50-ECA2-975F-C2E9C46FDF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There is a growing number of BH discharges over the period 2019 – 2022</a:t>
            </a:r>
          </a:p>
          <a:p>
            <a:pPr marL="514350" indent="-514350">
              <a:buAutoNum type="arabicPeriod"/>
            </a:pPr>
            <a:r>
              <a:rPr lang="en-US" dirty="0"/>
              <a:t>There is decreasing rate of follow up within 30 days</a:t>
            </a:r>
          </a:p>
          <a:p>
            <a:pPr marL="514350" indent="-514350">
              <a:buAutoNum type="arabicPeriod"/>
            </a:pPr>
            <a:r>
              <a:rPr lang="en-US" dirty="0"/>
              <a:t>There are seasonal patterns – lower total BH discharges in Q4 </a:t>
            </a:r>
          </a:p>
          <a:p>
            <a:pPr marL="514350" indent="-514350">
              <a:buAutoNum type="arabicPeriod"/>
            </a:pPr>
            <a:r>
              <a:rPr lang="en-US" dirty="0"/>
              <a:t>Overall, ~25% of those who don’t follow up within 30 days are re-admitted within 90 days</a:t>
            </a:r>
          </a:p>
          <a:p>
            <a:pPr marL="514350" indent="-514350">
              <a:buAutoNum type="arabicPeriod"/>
            </a:pPr>
            <a:r>
              <a:rPr lang="en-US" dirty="0"/>
              <a:t>Overall, of those who don’t follow up in 30 days, many will on average within 75 days</a:t>
            </a:r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027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B8996-DC19-6A0A-C8ED-E49EC8A10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Policies and Practices + 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C6EAB-BFE9-93B7-8B50-54E86D74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9976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Discharge Plans</a:t>
            </a:r>
          </a:p>
          <a:p>
            <a:r>
              <a:rPr lang="en-US" dirty="0"/>
              <a:t>Ensure that there is a discharge plan (current medication list, appointment with aftercare provider(s) at a time/location convenient to member/based on member preferences, and interventions to address barriers to care (e.g., transportation, language etc.). </a:t>
            </a:r>
          </a:p>
          <a:p>
            <a:r>
              <a:rPr lang="en-US" dirty="0"/>
              <a:t>Ensure member understands D/C plan using teach-back methods to address health literacy.</a:t>
            </a:r>
          </a:p>
          <a:p>
            <a:r>
              <a:rPr lang="en-US" dirty="0"/>
              <a:t>Educate members on purpose and importance of aftercare appointments, and how to reschedule appointments if the scheduled time does not work.</a:t>
            </a:r>
          </a:p>
          <a:p>
            <a:r>
              <a:rPr lang="en-US" dirty="0"/>
              <a:t>Provide follow-up to member within 72 hours following discharge from hospital or emergency department to identify and address any unmet needs.</a:t>
            </a:r>
          </a:p>
          <a:p>
            <a:r>
              <a:rPr lang="en-US" dirty="0"/>
              <a:t>Provide ongoing MCO case management to members with special health care needs.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Recommend:</a:t>
            </a:r>
          </a:p>
          <a:p>
            <a:r>
              <a:rPr lang="en-US" dirty="0"/>
              <a:t>Continue to abide by the above </a:t>
            </a:r>
          </a:p>
          <a:p>
            <a:r>
              <a:rPr lang="en-US" dirty="0"/>
              <a:t>Create seasonally-sensitive practices to increase follow up during busy seasons</a:t>
            </a:r>
          </a:p>
          <a:p>
            <a:r>
              <a:rPr lang="en-US" dirty="0"/>
              <a:t>Conduct deep-dive case studies into cases of re-admissions to determine root causes</a:t>
            </a:r>
          </a:p>
          <a:p>
            <a:r>
              <a:rPr lang="en-US" dirty="0"/>
              <a:t>Conduct secondary analyses to determine differences by age, gender, race/ethnicity, region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89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2B774-A39A-55CE-6BD6-4990B358A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3B5AD8-2B1C-E607-3FB6-1D890CAFE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057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B14AA-A1A7-66A8-C4E6-9B5E3D626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202593-E32A-4014-C2FC-A58889413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/>
              <a:t>Background</a:t>
            </a:r>
          </a:p>
          <a:p>
            <a:pPr marL="514350" indent="-514350">
              <a:buAutoNum type="arabicPeriod"/>
            </a:pPr>
            <a:r>
              <a:rPr lang="en-US" dirty="0"/>
              <a:t>Definitions</a:t>
            </a:r>
          </a:p>
          <a:p>
            <a:pPr marL="514350" indent="-514350">
              <a:buAutoNum type="arabicPeriod"/>
            </a:pPr>
            <a:r>
              <a:rPr lang="en-US" dirty="0"/>
              <a:t>Key Findings</a:t>
            </a:r>
          </a:p>
          <a:p>
            <a:pPr marL="514350" indent="-514350">
              <a:buAutoNum type="arabicPeriod"/>
            </a:pPr>
            <a:r>
              <a:rPr lang="en-US" dirty="0"/>
              <a:t>Current Interventions</a:t>
            </a:r>
          </a:p>
          <a:p>
            <a:pPr marL="514350" indent="-514350">
              <a:buAutoNum type="arabicPeriod"/>
            </a:pPr>
            <a:r>
              <a:rPr lang="en-US" dirty="0"/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6903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25BF5-7E3E-223B-034D-0C660C615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19ECA-6FB8-396B-D3DC-8E9CDCB6A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COVID-19 pandemic, and the ensuing changes in global and U.S. political economy, have been associated with:</a:t>
            </a:r>
          </a:p>
          <a:p>
            <a:pPr lvl="1"/>
            <a:r>
              <a:rPr lang="en-US" dirty="0"/>
              <a:t>Increased rates of anxious and depressive symptoms among gen. pop.</a:t>
            </a:r>
          </a:p>
          <a:p>
            <a:pPr lvl="1"/>
            <a:r>
              <a:rPr lang="en-US" dirty="0"/>
              <a:t>Increase in SUD and deaths associated with SUD</a:t>
            </a:r>
          </a:p>
          <a:p>
            <a:pPr lvl="1"/>
            <a:r>
              <a:rPr lang="en-US" dirty="0"/>
              <a:t>Dramatic shifts in health service delivery: </a:t>
            </a:r>
            <a:r>
              <a:rPr lang="en-US" dirty="0" err="1"/>
              <a:t>telepsych</a:t>
            </a:r>
            <a:r>
              <a:rPr lang="en-US" dirty="0"/>
              <a:t> etc.</a:t>
            </a:r>
          </a:p>
        </p:txBody>
      </p:sp>
    </p:spTree>
    <p:extLst>
      <p:ext uri="{BB962C8B-B14F-4D97-AF65-F5344CB8AC3E}">
        <p14:creationId xmlns:p14="http://schemas.microsoft.com/office/powerpoint/2010/main" val="355699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283B9-5C06-0A46-C6C2-661113B6A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Behavioral Health Measure of Interest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828DD-4D7D-EA98-44E9-D23BF196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FUH: Follow-up after hospitalization for mental illness (30 days after discharge)</a:t>
            </a:r>
          </a:p>
          <a:p>
            <a:pPr lvl="1"/>
            <a:r>
              <a:rPr lang="en-US" dirty="0"/>
              <a:t>The percentage of discharges for members 6 years of age and older who were hospitalized for treatment of selected mental illness or intentional self-harm diagnoses and who had a follow-up visit with a mental health provider. </a:t>
            </a:r>
          </a:p>
          <a:p>
            <a:pPr lvl="1"/>
            <a:r>
              <a:rPr lang="en-US" dirty="0"/>
              <a:t>Total: 6+ year old individuals who were hospitalized and discharged with a mental illness diagnosis or episode of self-harm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889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F869-67B7-B5F4-7F2B-FB6820871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135E0A-E3E0-B998-B8D0-041FD0C98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2126"/>
            <a:ext cx="10515600" cy="492074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There were three questions I sought to answer:</a:t>
            </a:r>
          </a:p>
          <a:p>
            <a:pPr marL="514350" indent="-514350">
              <a:buAutoNum type="arabicPeriod"/>
            </a:pPr>
            <a:r>
              <a:rPr lang="en-US" dirty="0"/>
              <a:t>What were the trends in this quality measure through the course of the pandemic? Specifically, how did this change quarter to quarter? </a:t>
            </a:r>
          </a:p>
          <a:p>
            <a:pPr marL="514350" indent="-514350">
              <a:buAutoNum type="arabicPeriod"/>
            </a:pPr>
            <a:r>
              <a:rPr lang="en-US" dirty="0"/>
              <a:t>Of those who did not meet this measure, what were the rates of psychiatric readmission within 1-3 months of hospitalization?</a:t>
            </a:r>
          </a:p>
          <a:p>
            <a:pPr marL="514350" indent="-514350">
              <a:buAutoNum type="arabicPeriod"/>
            </a:pPr>
            <a:r>
              <a:rPr lang="en-US" dirty="0"/>
              <a:t>Of those who did not meet this measure, what were the rates of follow up with any behavioral health provider within 90 days of initial hospitalization?  </a:t>
            </a:r>
          </a:p>
          <a:p>
            <a:pPr marL="0" indent="0">
              <a:buNone/>
            </a:pPr>
            <a:r>
              <a:rPr lang="en-US" dirty="0"/>
              <a:t>*Given limitations in the data from 2019, I am only able to answer Questions 2 and 3 from the period 2020 – 2022. Question 1 incorporates data from 2019 - 2022</a:t>
            </a:r>
          </a:p>
        </p:txBody>
      </p:sp>
    </p:spTree>
    <p:extLst>
      <p:ext uri="{BB962C8B-B14F-4D97-AF65-F5344CB8AC3E}">
        <p14:creationId xmlns:p14="http://schemas.microsoft.com/office/powerpoint/2010/main" val="1123382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51676-8CCB-C46D-5977-62AFA86EC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1: Trends in FUH, 2019 - 2022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1BD25711-136E-C2C4-0C67-79FD45597A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8101334"/>
              </p:ext>
            </p:extLst>
          </p:nvPr>
        </p:nvGraphicFramePr>
        <p:xfrm>
          <a:off x="180975" y="1552575"/>
          <a:ext cx="6219825" cy="494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662E6C8-F605-4DDD-94A3-BC1DAD84C2C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6778090"/>
              </p:ext>
            </p:extLst>
          </p:nvPr>
        </p:nvGraphicFramePr>
        <p:xfrm>
          <a:off x="6305549" y="1552575"/>
          <a:ext cx="5705475" cy="4940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7194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A86F3-61F3-DE31-4334-47F803C7A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6489"/>
            <a:ext cx="10515600" cy="1325563"/>
          </a:xfrm>
        </p:spPr>
        <p:txBody>
          <a:bodyPr/>
          <a:lstStyle/>
          <a:p>
            <a:r>
              <a:rPr lang="en-US" dirty="0"/>
              <a:t>Question 1: Trends in FUH, 2019 - 2022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6C04650-4A5A-57FF-EE5B-CFBDEDE36B2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09763241"/>
              </p:ext>
            </p:extLst>
          </p:nvPr>
        </p:nvGraphicFramePr>
        <p:xfrm>
          <a:off x="176889" y="1179234"/>
          <a:ext cx="6024770" cy="52290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DE98D7B2-3BCB-0234-A675-D2D27207D99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6496538"/>
              </p:ext>
            </p:extLst>
          </p:nvPr>
        </p:nvGraphicFramePr>
        <p:xfrm>
          <a:off x="6096000" y="1864871"/>
          <a:ext cx="6096001" cy="4993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7029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1A43A-1486-CC3B-B784-23C7B680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94476" cy="1325563"/>
          </a:xfrm>
        </p:spPr>
        <p:txBody>
          <a:bodyPr/>
          <a:lstStyle/>
          <a:p>
            <a:r>
              <a:rPr lang="en-US" dirty="0"/>
              <a:t>Question 2: Readmissions 2020-2022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4868525E-7CB2-8CB5-793A-5CB1807AD27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7875841"/>
              </p:ext>
            </p:extLst>
          </p:nvPr>
        </p:nvGraphicFramePr>
        <p:xfrm>
          <a:off x="339365" y="1442301"/>
          <a:ext cx="11293311" cy="5279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1453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1A43A-1486-CC3B-B784-23C7B6807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983012" cy="1325563"/>
          </a:xfrm>
        </p:spPr>
        <p:txBody>
          <a:bodyPr/>
          <a:lstStyle/>
          <a:p>
            <a:r>
              <a:rPr lang="en-US" dirty="0"/>
              <a:t>Question 2: Readmissions 2020 - 2022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75BD610-883D-C90D-6173-C6EC86A503A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4998713"/>
              </p:ext>
            </p:extLst>
          </p:nvPr>
        </p:nvGraphicFramePr>
        <p:xfrm>
          <a:off x="526774" y="1431235"/>
          <a:ext cx="11151704" cy="50616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5985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759</Words>
  <Application>Microsoft Office PowerPoint</Application>
  <PresentationFormat>Widescreen</PresentationFormat>
  <Paragraphs>79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Office Theme</vt:lpstr>
      <vt:lpstr>ACLA Behavioral Health Measures: Trends in Follow-Ups and Readmissions </vt:lpstr>
      <vt:lpstr>Overview</vt:lpstr>
      <vt:lpstr>Background</vt:lpstr>
      <vt:lpstr>Behavioral Health Measure of Interest</vt:lpstr>
      <vt:lpstr>Present Analysis</vt:lpstr>
      <vt:lpstr>Question 1: Trends in FUH, 2019 - 2022</vt:lpstr>
      <vt:lpstr>Question 1: Trends in FUH, 2019 - 2022</vt:lpstr>
      <vt:lpstr>Question 2: Readmissions 2020-2022</vt:lpstr>
      <vt:lpstr>Question 2: Readmissions 2020 - 2022</vt:lpstr>
      <vt:lpstr>Question 3: Follow Up with any behavioral health service provider 2020 - 2022</vt:lpstr>
      <vt:lpstr>Summary of Findings from these Trends</vt:lpstr>
      <vt:lpstr>Current Policies and Practices + Recommendations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ACLA Behavioral Health Measures: Trends in Follow-Ups and Readmissions </dc:title>
  <dc:creator>Boles, Will</dc:creator>
  <cp:lastModifiedBy>Boles, William</cp:lastModifiedBy>
  <cp:revision>4</cp:revision>
  <dcterms:created xsi:type="dcterms:W3CDTF">2024-04-03T00:34:34Z</dcterms:created>
  <dcterms:modified xsi:type="dcterms:W3CDTF">2024-04-05T14:02:04Z</dcterms:modified>
</cp:coreProperties>
</file>