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76" r:id="rId3"/>
    <p:sldId id="257" r:id="rId4"/>
    <p:sldId id="267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38"/>
    <p:restoredTop sz="94629"/>
  </p:normalViewPr>
  <p:slideViewPr>
    <p:cSldViewPr snapToGrid="0">
      <p:cViewPr varScale="1">
        <p:scale>
          <a:sx n="103" d="100"/>
          <a:sy n="103" d="100"/>
        </p:scale>
        <p:origin x="8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kaylawoods/Documents/run%20chart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kaylawoods\Documents\run%20char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kaylawoods\Documents\run%20char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kaylawoods\Documents\run%20chart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>
                <a:solidFill>
                  <a:schemeClr val="tx1"/>
                </a:solidFill>
              </a:rPr>
              <a:t>ACLA W30 Compliance Rates 2021-2023</a:t>
            </a:r>
          </a:p>
        </c:rich>
      </c:tx>
      <c:layout>
        <c:manualLayout>
          <c:xMode val="edge"/>
          <c:yMode val="edge"/>
          <c:x val="0.25506824590580829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0879347112860891E-2"/>
          <c:y val="4.646296296296297E-2"/>
          <c:w val="0.95680827457696538"/>
          <c:h val="0.86836410032079325"/>
        </c:manualLayout>
      </c:layout>
      <c:lineChart>
        <c:grouping val="standard"/>
        <c:varyColors val="0"/>
        <c:ser>
          <c:idx val="0"/>
          <c:order val="0"/>
          <c:tx>
            <c:strRef>
              <c:f>Sheet3!$A$5</c:f>
              <c:strCache>
                <c:ptCount val="1"/>
                <c:pt idx="0">
                  <c:v>year total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7.1453063538260531E-2"/>
                  <c:y val="3.881748071979434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710-4F41-80FA-24202992A1BF}"/>
                </c:ext>
              </c:extLst>
            </c:dLbl>
            <c:dLbl>
              <c:idx val="1"/>
              <c:layout>
                <c:manualLayout>
                  <c:x val="-6.267343228277332E-2"/>
                  <c:y val="-8.9717223650385598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710-4F41-80FA-24202992A1BF}"/>
                </c:ext>
              </c:extLst>
            </c:dLbl>
            <c:dLbl>
              <c:idx val="2"/>
              <c:layout>
                <c:manualLayout>
                  <c:x val="-2.7017952105214595E-2"/>
                  <c:y val="4.63232392685583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710-4F41-80FA-24202992A1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Sheet3!$B$4:$D$4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Sheet3!$B$5:$D$5</c:f>
              <c:numCache>
                <c:formatCode>0.0%</c:formatCode>
                <c:ptCount val="3"/>
                <c:pt idx="0">
                  <c:v>0.60399999999999998</c:v>
                </c:pt>
                <c:pt idx="1">
                  <c:v>0.61</c:v>
                </c:pt>
                <c:pt idx="2">
                  <c:v>0.63700000000000001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710-4F41-80FA-24202992A1BF}"/>
            </c:ext>
          </c:extLst>
        </c:ser>
        <c:ser>
          <c:idx val="1"/>
          <c:order val="1"/>
          <c:tx>
            <c:strRef>
              <c:f>Sheet3!$A$6</c:f>
              <c:strCache>
                <c:ptCount val="1"/>
                <c:pt idx="0">
                  <c:v>0 - 14 months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3883816549604026E-2"/>
                  <c:y val="3.50052218827604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710-4F41-80FA-24202992A1BF}"/>
                </c:ext>
              </c:extLst>
            </c:dLbl>
            <c:dLbl>
              <c:idx val="1"/>
              <c:layout>
                <c:manualLayout>
                  <c:x val="-3.2127899466410412E-2"/>
                  <c:y val="3.96613514516124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710-4F41-80FA-24202992A1BF}"/>
                </c:ext>
              </c:extLst>
            </c:dLbl>
            <c:dLbl>
              <c:idx val="2"/>
              <c:layout>
                <c:manualLayout>
                  <c:x val="4.0517652589298625E-3"/>
                  <c:y val="-2.95372750642673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710-4F41-80FA-24202992A1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Sheet3!$B$4:$D$4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Sheet3!$B$6:$D$6</c:f>
              <c:numCache>
                <c:formatCode>0.0%</c:formatCode>
                <c:ptCount val="3"/>
                <c:pt idx="0">
                  <c:v>0.57599999999999996</c:v>
                </c:pt>
                <c:pt idx="1">
                  <c:v>0.58299999999999996</c:v>
                </c:pt>
                <c:pt idx="2">
                  <c:v>0.64700000000000002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0710-4F41-80FA-24202992A1BF}"/>
            </c:ext>
          </c:extLst>
        </c:ser>
        <c:ser>
          <c:idx val="2"/>
          <c:order val="2"/>
          <c:tx>
            <c:strRef>
              <c:f>Sheet3!$A$7</c:f>
              <c:strCache>
                <c:ptCount val="1"/>
                <c:pt idx="0">
                  <c:v>15 - 30 months</c:v>
                </c:pt>
              </c:strCache>
            </c:strRef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7030A0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4578612265213998E-2"/>
                  <c:y val="-3.724935732647814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710-4F41-80FA-24202992A1BF}"/>
                </c:ext>
              </c:extLst>
            </c:dLbl>
            <c:dLbl>
              <c:idx val="1"/>
              <c:layout>
                <c:manualLayout>
                  <c:x val="-3.9930775133960102E-2"/>
                  <c:y val="-4.49839503897509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710-4F41-80FA-24202992A1BF}"/>
                </c:ext>
              </c:extLst>
            </c:dLbl>
            <c:dLbl>
              <c:idx val="2"/>
              <c:layout>
                <c:manualLayout>
                  <c:x val="-4.1602344103396208E-2"/>
                  <c:y val="-3.70393342453906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710-4F41-80FA-24202992A1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Sheet3!$B$4:$D$4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Sheet3!$B$7:$D$7</c:f>
              <c:numCache>
                <c:formatCode>0.0%</c:formatCode>
                <c:ptCount val="3"/>
                <c:pt idx="0">
                  <c:v>0.63400000000000001</c:v>
                </c:pt>
                <c:pt idx="1">
                  <c:v>0.63400000000000001</c:v>
                </c:pt>
                <c:pt idx="2">
                  <c:v>0.69699999999999995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0710-4F41-80FA-24202992A1BF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65909055"/>
        <c:axId val="765918463"/>
      </c:lineChart>
      <c:catAx>
        <c:axId val="7659090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5918463"/>
        <c:crosses val="autoZero"/>
        <c:auto val="1"/>
        <c:lblAlgn val="ctr"/>
        <c:lblOffset val="100"/>
        <c:noMultiLvlLbl val="0"/>
      </c:catAx>
      <c:valAx>
        <c:axId val="765918463"/>
        <c:scaling>
          <c:orientation val="minMax"/>
          <c:max val="0.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5909055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1663716371391076"/>
          <c:y val="0.95763867016622917"/>
          <c:w val="0.69121497703412071"/>
          <c:h val="3.1250218722659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>
                <a:solidFill>
                  <a:schemeClr val="tx1"/>
                </a:solidFill>
              </a:rPr>
              <a:t>ACLA W30 Compliance Rates by Geographic Location 2021-2023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Sheet3!$A$19</c:f>
              <c:strCache>
                <c:ptCount val="1"/>
                <c:pt idx="0">
                  <c:v>Urban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Sheet3!$B$17:$D$18</c:f>
              <c:strCach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strCache>
            </c:strRef>
          </c:cat>
          <c:val>
            <c:numRef>
              <c:f>Sheet3!$B$19:$D$19</c:f>
              <c:numCache>
                <c:formatCode>0.0%</c:formatCode>
                <c:ptCount val="3"/>
                <c:pt idx="0">
                  <c:v>0.622</c:v>
                </c:pt>
                <c:pt idx="1">
                  <c:v>0.63500000000000001</c:v>
                </c:pt>
                <c:pt idx="2">
                  <c:v>0.68899999999999995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AC-014C-A186-A8CB4940DECB}"/>
            </c:ext>
          </c:extLst>
        </c:ser>
        <c:ser>
          <c:idx val="1"/>
          <c:order val="1"/>
          <c:tx>
            <c:strRef>
              <c:f>Sheet3!$A$20</c:f>
              <c:strCache>
                <c:ptCount val="1"/>
                <c:pt idx="0">
                  <c:v>Rural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Sheet3!$B$17:$D$18</c:f>
              <c:strCach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strCache>
            </c:strRef>
          </c:cat>
          <c:val>
            <c:numRef>
              <c:f>Sheet3!$B$20:$D$20</c:f>
              <c:numCache>
                <c:formatCode>0.0%</c:formatCode>
                <c:ptCount val="3"/>
                <c:pt idx="0">
                  <c:v>0.57099999999999995</c:v>
                </c:pt>
                <c:pt idx="1">
                  <c:v>0.56599999999999995</c:v>
                </c:pt>
                <c:pt idx="2">
                  <c:v>0.64700000000000002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AC-014C-A186-A8CB4940DEC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387024"/>
        <c:axId val="20388736"/>
      </c:barChart>
      <c:catAx>
        <c:axId val="20387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88736"/>
        <c:crosses val="autoZero"/>
        <c:auto val="1"/>
        <c:lblAlgn val="ctr"/>
        <c:lblOffset val="100"/>
        <c:noMultiLvlLbl val="0"/>
      </c:catAx>
      <c:valAx>
        <c:axId val="20388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387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>
                <a:solidFill>
                  <a:schemeClr val="tx1"/>
                </a:solidFill>
              </a:rPr>
              <a:t>ACLA W30 Compliance</a:t>
            </a:r>
            <a:r>
              <a:rPr lang="en-US" sz="1800" baseline="0">
                <a:solidFill>
                  <a:schemeClr val="tx1"/>
                </a:solidFill>
              </a:rPr>
              <a:t> Rates by Race 2021-2023</a:t>
            </a:r>
            <a:endParaRPr lang="en-US" sz="180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Sheet3!$A$12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7777777777777779E-3"/>
                  <c:y val="-6.018518518518518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A71-BD49-B908-2C04CE62CD23}"/>
                </c:ext>
              </c:extLst>
            </c:dLbl>
            <c:dLbl>
              <c:idx val="1"/>
              <c:layout>
                <c:manualLayout>
                  <c:x val="2.7777777777777267E-3"/>
                  <c:y val="-5.555555555555555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71-BD49-B908-2C04CE62CD23}"/>
                </c:ext>
              </c:extLst>
            </c:dLbl>
            <c:dLbl>
              <c:idx val="2"/>
              <c:layout>
                <c:manualLayout>
                  <c:x val="0"/>
                  <c:y val="-4.629629629629629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A71-BD49-B908-2C04CE62CD2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Sheet3!$B$10:$D$11</c:f>
              <c:strCach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strCache>
            </c:strRef>
          </c:cat>
          <c:val>
            <c:numRef>
              <c:f>Sheet3!$B$12:$D$12</c:f>
              <c:numCache>
                <c:formatCode>0.0%</c:formatCode>
                <c:ptCount val="3"/>
                <c:pt idx="0">
                  <c:v>0.62</c:v>
                </c:pt>
                <c:pt idx="1">
                  <c:v>0.64400000000000002</c:v>
                </c:pt>
                <c:pt idx="2">
                  <c:v>0.69199999999999995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A71-BD49-B908-2C04CE62CD23}"/>
            </c:ext>
          </c:extLst>
        </c:ser>
        <c:ser>
          <c:idx val="1"/>
          <c:order val="1"/>
          <c:tx>
            <c:strRef>
              <c:f>Sheet3!$A$13</c:f>
              <c:strCache>
                <c:ptCount val="1"/>
                <c:pt idx="0">
                  <c:v>Black/AA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1250000000000193E-3"/>
                  <c:y val="-2.31482175206704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A71-BD49-B908-2C04CE62CD23}"/>
                </c:ext>
              </c:extLst>
            </c:dLbl>
            <c:dLbl>
              <c:idx val="1"/>
              <c:layout>
                <c:manualLayout>
                  <c:x val="0"/>
                  <c:y val="-2.31481481481481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A71-BD49-B908-2C04CE62CD23}"/>
                </c:ext>
              </c:extLst>
            </c:dLbl>
            <c:dLbl>
              <c:idx val="2"/>
              <c:layout>
                <c:manualLayout>
                  <c:x val="0"/>
                  <c:y val="-3.688140228638220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A71-BD49-B908-2C04CE62CD2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Sheet3!$B$10:$D$11</c:f>
              <c:strCach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strCache>
            </c:strRef>
          </c:cat>
          <c:val>
            <c:numRef>
              <c:f>Sheet3!$B$13:$D$13</c:f>
              <c:numCache>
                <c:formatCode>0.0%</c:formatCode>
                <c:ptCount val="3"/>
                <c:pt idx="0">
                  <c:v>0.58299999999999996</c:v>
                </c:pt>
                <c:pt idx="1">
                  <c:v>0.59299999999999997</c:v>
                </c:pt>
                <c:pt idx="2">
                  <c:v>0.64600000000000002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A71-BD49-B908-2C04CE62CD23}"/>
            </c:ext>
          </c:extLst>
        </c:ser>
        <c:ser>
          <c:idx val="3"/>
          <c:order val="2"/>
          <c:tx>
            <c:strRef>
              <c:f>Sheet3!$A$15</c:f>
              <c:strCache>
                <c:ptCount val="1"/>
                <c:pt idx="0">
                  <c:v>Asian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4719488188980196E-4"/>
                  <c:y val="-3.70369626582502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A71-BD49-B908-2C04CE62CD23}"/>
                </c:ext>
              </c:extLst>
            </c:dLbl>
            <c:dLbl>
              <c:idx val="1"/>
              <c:layout>
                <c:manualLayout>
                  <c:x val="-1.041666666666743E-3"/>
                  <c:y val="-1.177130122775287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7DC-5144-895B-0BABEBE00DAC}"/>
                </c:ext>
              </c:extLst>
            </c:dLbl>
            <c:dLbl>
              <c:idx val="2"/>
              <c:layout>
                <c:manualLayout>
                  <c:x val="2.7778051181100833E-3"/>
                  <c:y val="-9.643337296750023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A71-BD49-B908-2C04CE62CD2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Sheet3!$B$10:$D$11</c:f>
              <c:strCach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strCache>
            </c:strRef>
          </c:cat>
          <c:val>
            <c:numRef>
              <c:f>Sheet3!$B$15:$D$15</c:f>
              <c:numCache>
                <c:formatCode>0.0%</c:formatCode>
                <c:ptCount val="3"/>
                <c:pt idx="0">
                  <c:v>0.75900000000000001</c:v>
                </c:pt>
                <c:pt idx="1">
                  <c:v>0.78700000000000003</c:v>
                </c:pt>
                <c:pt idx="2">
                  <c:v>0.69699999999999995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BA71-BD49-B908-2C04CE62CD2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57435120"/>
        <c:axId val="248347680"/>
      </c:barChart>
      <c:catAx>
        <c:axId val="457435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8347680"/>
        <c:crosses val="autoZero"/>
        <c:auto val="1"/>
        <c:lblAlgn val="ctr"/>
        <c:lblOffset val="100"/>
        <c:noMultiLvlLbl val="0"/>
      </c:catAx>
      <c:valAx>
        <c:axId val="248347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7435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>
                <a:solidFill>
                  <a:schemeClr val="tx1"/>
                </a:solidFill>
              </a:rPr>
              <a:t>ACLA W30 Compliance Rates by Language 2021-2023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Sheet3!$A$24</c:f>
              <c:strCache>
                <c:ptCount val="1"/>
                <c:pt idx="0">
                  <c:v>English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Sheet3!$B$22:$D$23</c:f>
              <c:strCach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strCache>
            </c:strRef>
          </c:cat>
          <c:val>
            <c:numRef>
              <c:f>Sheet3!$B$24:$D$24</c:f>
              <c:numCache>
                <c:formatCode>0.0%</c:formatCode>
                <c:ptCount val="3"/>
                <c:pt idx="0">
                  <c:v>0.59399999999999997</c:v>
                </c:pt>
                <c:pt idx="1">
                  <c:v>0.6</c:v>
                </c:pt>
                <c:pt idx="2">
                  <c:v>0.66600000000000004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5B-3448-B18A-7FEC9978C97B}"/>
            </c:ext>
          </c:extLst>
        </c:ser>
        <c:ser>
          <c:idx val="1"/>
          <c:order val="1"/>
          <c:tx>
            <c:strRef>
              <c:f>Sheet3!$A$25</c:f>
              <c:strCache>
                <c:ptCount val="1"/>
                <c:pt idx="0">
                  <c:v>Spanish</c:v>
                </c:pt>
              </c:strCache>
            </c:strRef>
          </c:tx>
          <c:spPr>
            <a:solidFill>
              <a:srgbClr val="F88898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Sheet3!$B$22:$D$23</c:f>
              <c:strCach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strCache>
            </c:strRef>
          </c:cat>
          <c:val>
            <c:numRef>
              <c:f>Sheet3!$B$25:$D$25</c:f>
              <c:numCache>
                <c:formatCode>0.0%</c:formatCode>
                <c:ptCount val="3"/>
                <c:pt idx="0">
                  <c:v>0.80400000000000005</c:v>
                </c:pt>
                <c:pt idx="1">
                  <c:v>0.77500000000000002</c:v>
                </c:pt>
                <c:pt idx="2">
                  <c:v>0.81599999999999995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5B-3448-B18A-7FEC9978C97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3502047"/>
        <c:axId val="32771359"/>
      </c:barChart>
      <c:catAx>
        <c:axId val="33502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771359"/>
        <c:crosses val="autoZero"/>
        <c:auto val="1"/>
        <c:lblAlgn val="ctr"/>
        <c:lblOffset val="100"/>
        <c:noMultiLvlLbl val="0"/>
      </c:catAx>
      <c:valAx>
        <c:axId val="327713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502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0.32814</cdr:x>
      <cdr:y>0.49361</cdr:y>
    </cdr:from>
    <cdr:to>
      <cdr:x>0.5</cdr:x>
      <cdr:y>0.5438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4E3F0479-B39B-863F-71F4-4E681CE68204}"/>
            </a:ext>
          </a:extLst>
        </cdr:cNvPr>
        <cdr:cNvSpPr txBox="1"/>
      </cdr:nvSpPr>
      <cdr:spPr>
        <a:xfrm xmlns:a="http://schemas.openxmlformats.org/drawingml/2006/main">
          <a:off x="3645244" y="3342504"/>
          <a:ext cx="1909118" cy="3398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261E0A-3F88-F341-8C30-03955B606DE4}" type="datetimeFigureOut">
              <a:rPr lang="en-US" smtClean="0"/>
              <a:t>3/7/24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2695D1-198C-DA4A-8B26-F550285167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175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3-5 days, 1 month, 2 months, 4 months, 6 months, 9 months, 12 months</a:t>
            </a:r>
          </a:p>
          <a:p>
            <a:r>
              <a:rPr lang="en-US" dirty="0"/>
              <a:t>15 months, 18 months, 24 months, 30 months</a:t>
            </a:r>
          </a:p>
          <a:p>
            <a:r>
              <a:rPr lang="en-US" dirty="0"/>
              <a:t>At 6 months, should be able to roll from stomach to back</a:t>
            </a:r>
          </a:p>
          <a:p>
            <a:r>
              <a:rPr lang="en-US" dirty="0"/>
              <a:t>At 18 months, should be able to say at least 3 words other than “mama” or “dada”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2695D1-198C-DA4A-8B26-F5502851671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964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Total: 7 points, 0-14: 4 points, 15-30: 6 points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2695D1-198C-DA4A-8B26-F5502851671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328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Able to address specific needs for each family and barriers preventing them from completing well child visits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2695D1-198C-DA4A-8B26-F5502851671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1624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5 % points, 7 points, 4 points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2695D1-198C-DA4A-8B26-F5502851671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6468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SDOH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2695D1-198C-DA4A-8B26-F5502851671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2909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21 points, 18 points, 15 points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2695D1-198C-DA4A-8B26-F5502851671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0598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SDOH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2695D1-198C-DA4A-8B26-F5502851671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672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EF517-B805-CEFD-A60E-51C09C18E6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F031FD-5952-AA18-CCB9-6035D71805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FB725-5207-4519-6F53-4F0B1D634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F6928-ACB3-734E-A29E-99486A89C831}" type="datetimeFigureOut">
              <a:rPr lang="en-US" smtClean="0"/>
              <a:t>3/7/24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7F7F6B-D5AD-FEBB-96DD-4364798D0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27E79B-E639-16DF-DF78-B73F974E7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4AE37-DF4B-224F-8BB3-FC803323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88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49493-6B14-7F4A-552B-A45070812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92B974-426C-98C1-AD40-AED9B2017A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33A08A-3419-0C18-029F-E0AC755F3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F6928-ACB3-734E-A29E-99486A89C831}" type="datetimeFigureOut">
              <a:rPr lang="en-US" smtClean="0"/>
              <a:t>3/7/24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0B2149-8140-8AF1-B1CB-BEA393012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2A6C1-E97E-0CCA-266B-7D0C021CF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4AE37-DF4B-224F-8BB3-FC803323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18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A5DEEC-B9CB-41EC-C61F-E7842D73FE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9219F5-83C5-6B94-6F5A-350685D9A2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ADD370-8CA3-733D-CE11-51E6D6183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F6928-ACB3-734E-A29E-99486A89C831}" type="datetimeFigureOut">
              <a:rPr lang="en-US" smtClean="0"/>
              <a:t>3/7/24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4F4120-A570-A976-6A55-6F8E292FC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07961-2211-49A9-A8F3-0F025CEA5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4AE37-DF4B-224F-8BB3-FC803323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83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E0CC2-EDB4-AD2E-7B02-A875383BE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3B461-B27E-C8C7-35C5-4B969C31E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E921AB-A254-FAF2-B77A-D79FE6941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F6928-ACB3-734E-A29E-99486A89C831}" type="datetimeFigureOut">
              <a:rPr lang="en-US" smtClean="0"/>
              <a:t>3/7/24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4A1DE0-936D-D6BF-F806-4AAD787F4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D7E17F-6ADF-67B3-A4EB-CBB31A02B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4AE37-DF4B-224F-8BB3-FC803323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388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3E930-0914-EB0E-D5B6-22D87182D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5A0662-216E-338A-CC30-5844BA414E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77ABE-44DD-005D-171E-62445FBF8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F6928-ACB3-734E-A29E-99486A89C831}" type="datetimeFigureOut">
              <a:rPr lang="en-US" smtClean="0"/>
              <a:t>3/7/24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7AEEB-CF69-D3D5-851E-C83882C85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95FC03-6A02-4429-1F34-3CF5E43D2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4AE37-DF4B-224F-8BB3-FC803323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372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4DD65-71CA-1151-5D58-8834BBA59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44ECF-DD84-1E70-8AE7-B498D88579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CCC84F-6845-285F-F621-1077A1D14D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C28B9D-FA22-C044-6CF0-51F61882D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F6928-ACB3-734E-A29E-99486A89C831}" type="datetimeFigureOut">
              <a:rPr lang="en-US" smtClean="0"/>
              <a:t>3/7/24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85732B-9637-6C23-F15E-3C2AB610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057637-F095-F6FF-5D4F-B6F0702EE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4AE37-DF4B-224F-8BB3-FC803323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006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99608-01E3-3A7F-2D7C-E76F1058F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DFBD9B-B729-0BB2-07E5-91B6C8DCF2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B8B563-D067-021C-6D4B-1D90748DF9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445625-D8BE-27B9-EB29-82894F06A3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B7A325-D0A1-BAA5-66AB-4A813E34BD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4F1B1D-776A-FED0-4D9D-B45DDC34A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F6928-ACB3-734E-A29E-99486A89C831}" type="datetimeFigureOut">
              <a:rPr lang="en-US" smtClean="0"/>
              <a:t>3/7/24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B7E4E8-1335-8057-28D0-4AE313CF9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E87CDB-2F5E-8B50-5AAF-C585E24C8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4AE37-DF4B-224F-8BB3-FC803323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145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C413D-0FCA-043C-6F39-52DD3BFDB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8453F9-E015-3F9E-3F15-36EF5C884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F6928-ACB3-734E-A29E-99486A89C831}" type="datetimeFigureOut">
              <a:rPr lang="en-US" smtClean="0"/>
              <a:t>3/7/24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081577-D1E4-D40A-3A9E-3F5203AA9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DFFC23-D6AB-E8D8-115F-272C5F5D7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4AE37-DF4B-224F-8BB3-FC803323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330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D9DACA-D913-71DB-4A8A-455269353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F6928-ACB3-734E-A29E-99486A89C831}" type="datetimeFigureOut">
              <a:rPr lang="en-US" smtClean="0"/>
              <a:t>3/7/24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3C2B72-392B-CFB4-5922-6D37776C3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CE3E36-B6F6-8B25-61E8-AF2B116DE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4AE37-DF4B-224F-8BB3-FC803323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824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1969E-63C8-8024-EEE6-B262A418D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C8C9C-6052-74AA-2491-48DAEC5E5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55040A-F61E-DF04-C065-E988909752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0402B7-BB26-1135-EDF6-DA0617F09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F6928-ACB3-734E-A29E-99486A89C831}" type="datetimeFigureOut">
              <a:rPr lang="en-US" smtClean="0"/>
              <a:t>3/7/24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7992B2-1402-0403-E33D-55110313F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0ED4A0-9DAA-94C1-CAE5-FF5E235B5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4AE37-DF4B-224F-8BB3-FC803323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4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CABE7-6F45-A3FA-2E81-E10B4E87C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029A95-F530-D203-D1AA-5C96E18297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6D511B-93D8-A1D9-30BC-D700CC6EBB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9A44C5-3853-7BDF-A2F4-19E653DB8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F6928-ACB3-734E-A29E-99486A89C831}" type="datetimeFigureOut">
              <a:rPr lang="en-US" smtClean="0"/>
              <a:t>3/7/24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7AD11F-E508-8DED-83C2-5DA626B0B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2242B8-8B2A-00B6-459A-6476638FC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4AE37-DF4B-224F-8BB3-FC803323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489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1D45FC-5E9E-FA01-7C30-CBEF05C51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5A2D76-E282-9EC9-155D-73FCE51C1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8F7A4-79BB-EA94-52F7-996483D9B9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EF6928-ACB3-734E-A29E-99486A89C831}" type="datetimeFigureOut">
              <a:rPr lang="en-US" smtClean="0"/>
              <a:t>3/7/24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8E1A10-D16F-E0B9-98D2-7F1F7F273E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5CC64B-4E88-CC2C-7C31-D0EFCE40E0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B4AE37-DF4B-224F-8BB3-FC8033235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787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cbi.nlm.nih.gov/pmc/articles/PMC8789396/" TargetMode="External"/><Relationship Id="rId3" Type="http://schemas.openxmlformats.org/officeDocument/2006/relationships/hyperlink" Target="https://www.ncqa.org/hedis/measures/child-and-adolescent-well-care-visits/" TargetMode="External"/><Relationship Id="rId7" Type="http://schemas.openxmlformats.org/officeDocument/2006/relationships/hyperlink" Target="https://mhealth.amegroups.org/article/view/37492/html" TargetMode="External"/><Relationship Id="rId2" Type="http://schemas.openxmlformats.org/officeDocument/2006/relationships/hyperlink" Target="https://health.gov/myhealthfinder/doctor-visits/regular-checkup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edicaid.ncdhhs.gov/blog/2021/03/19/health-equity-payment-initiative" TargetMode="External"/><Relationship Id="rId5" Type="http://schemas.openxmlformats.org/officeDocument/2006/relationships/hyperlink" Target="https://www.ruralhealth.us/advocate/policy-documents" TargetMode="External"/><Relationship Id="rId4" Type="http://schemas.openxmlformats.org/officeDocument/2006/relationships/hyperlink" Target="https://www.medicaid.gov/medicaid/quality-of-care/quality-improvement-initiatives/well-child-care/index.html#iwc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A9410-56C0-FC95-06B2-43906E1D27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Improving Well Child Visits in the First 30 Months of Life Among ACLA Members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9D4467-9B71-EBE1-7089-5EF00C9148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Kayla Woods</a:t>
            </a:r>
          </a:p>
          <a:p>
            <a:r>
              <a:rPr lang="en-US" dirty="0"/>
              <a:t>Louisiana State University Health Sciences Center – New Orleans</a:t>
            </a:r>
          </a:p>
          <a:p>
            <a:r>
              <a:rPr lang="en-US" dirty="0"/>
              <a:t>School of Medicine, Class of 2024</a:t>
            </a:r>
          </a:p>
        </p:txBody>
      </p:sp>
    </p:spTree>
    <p:extLst>
      <p:ext uri="{BB962C8B-B14F-4D97-AF65-F5344CB8AC3E}">
        <p14:creationId xmlns:p14="http://schemas.microsoft.com/office/powerpoint/2010/main" val="2272378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31DEFB5-6ABA-8C1E-A702-D677C5E1E4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4978122"/>
              </p:ext>
            </p:extLst>
          </p:nvPr>
        </p:nvGraphicFramePr>
        <p:xfrm>
          <a:off x="0" y="217714"/>
          <a:ext cx="12192000" cy="62701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579894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25984-E78E-37B5-DD84-06F971AFF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Strategies to Improve Compliance Based on Race/Language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F79B1-8659-A10C-989B-19127AE6D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en-US" dirty="0"/>
              <a:t>Conduct well child exams during acute care visits for patients who are behind schedule</a:t>
            </a:r>
          </a:p>
          <a:p>
            <a:r>
              <a:rPr lang="en-US" dirty="0"/>
              <a:t>Expand or extend office hours to late afternoons and weekends</a:t>
            </a:r>
          </a:p>
          <a:p>
            <a:pPr lvl="1"/>
            <a:r>
              <a:rPr lang="en-US" dirty="0"/>
              <a:t>Gives opportunities for caregivers who can’t take off work to make appointments</a:t>
            </a:r>
          </a:p>
          <a:p>
            <a:r>
              <a:rPr lang="en-US" dirty="0"/>
              <a:t>Not clear why Asian and primarily Spanish speaking patients have higher compliance rates</a:t>
            </a:r>
          </a:p>
          <a:p>
            <a:r>
              <a:rPr lang="en-US" dirty="0"/>
              <a:t>One study showed Hispanic/Latinx parents interacted highly with text messaging interventions</a:t>
            </a:r>
          </a:p>
          <a:p>
            <a:pPr lvl="1"/>
            <a:r>
              <a:rPr lang="en-US" dirty="0"/>
              <a:t>Parents reported high levels of acceptability. Texts helped them to make and remember appointments and feel more connected with the clinic</a:t>
            </a:r>
          </a:p>
        </p:txBody>
      </p:sp>
    </p:spTree>
    <p:extLst>
      <p:ext uri="{BB962C8B-B14F-4D97-AF65-F5344CB8AC3E}">
        <p14:creationId xmlns:p14="http://schemas.microsoft.com/office/powerpoint/2010/main" val="93527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D8357-A119-0091-FBE9-810C04DA7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B5931-BA12-677B-4F2B-5A9A7876E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Compliance rates increased during 2023 due to strategies implemented by ACLA and reaching the tail end of the pandemic</a:t>
            </a:r>
          </a:p>
          <a:p>
            <a:r>
              <a:rPr lang="en-US" dirty="0"/>
              <a:t>Social determinants of health play a huge role in patients’ ability to complete WCVs</a:t>
            </a:r>
          </a:p>
          <a:p>
            <a:r>
              <a:rPr lang="en-US" dirty="0"/>
              <a:t>Directly asking the patient population is the best way to understand the barriers they face and the interventions that work for them</a:t>
            </a:r>
          </a:p>
          <a:p>
            <a:r>
              <a:rPr lang="en-US" dirty="0"/>
              <a:t>Meeting patients’ where they are at is the best way to increase compliance</a:t>
            </a:r>
          </a:p>
        </p:txBody>
      </p:sp>
    </p:spTree>
    <p:extLst>
      <p:ext uri="{BB962C8B-B14F-4D97-AF65-F5344CB8AC3E}">
        <p14:creationId xmlns:p14="http://schemas.microsoft.com/office/powerpoint/2010/main" val="32735940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DE8FF-666B-AEC7-E3AA-983351F87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12A80-FBC8-E9DD-38EA-AC8FC2A6D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4530"/>
            <a:ext cx="10515600" cy="5523469"/>
          </a:xfrm>
        </p:spPr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https://health.gov/myhealthfinder/doctor-visits/regular-checkups</a:t>
            </a:r>
            <a:endParaRPr lang="en-US" dirty="0"/>
          </a:p>
          <a:p>
            <a:r>
              <a:rPr lang="en-US" dirty="0">
                <a:hlinkClick r:id="rId3"/>
              </a:rPr>
              <a:t>https://www.ncqa.org/hedis/measures/child-and-adolescent-well-care-visits/</a:t>
            </a:r>
            <a:endParaRPr lang="en-US" dirty="0"/>
          </a:p>
          <a:p>
            <a:r>
              <a:rPr lang="en-US" dirty="0">
                <a:hlinkClick r:id="rId4"/>
              </a:rPr>
              <a:t>https://www.medicaid.gov/medicaid/quality-of-care/quality-improvement-initiatives/well-child-care/index.html#iwc</a:t>
            </a:r>
            <a:endParaRPr lang="en-US" dirty="0"/>
          </a:p>
          <a:p>
            <a:r>
              <a:rPr lang="en-US" dirty="0">
                <a:hlinkClick r:id="rId5"/>
              </a:rPr>
              <a:t>https://www.ruralhealth.us/advocate/policy-documents</a:t>
            </a:r>
            <a:endParaRPr lang="en-US" dirty="0"/>
          </a:p>
          <a:p>
            <a:r>
              <a:rPr lang="en-US" dirty="0">
                <a:hlinkClick r:id="rId6"/>
              </a:rPr>
              <a:t>https://medicaid.ncdhhs.gov/blog/2021/03/19/health-equity-payment-initiative</a:t>
            </a:r>
            <a:endParaRPr lang="en-US" dirty="0"/>
          </a:p>
          <a:p>
            <a:r>
              <a:rPr lang="en-US" dirty="0">
                <a:hlinkClick r:id="rId7"/>
              </a:rPr>
              <a:t>https://mhealth.amegroups.org/article/view/37492/html</a:t>
            </a:r>
            <a:endParaRPr lang="en-US" dirty="0"/>
          </a:p>
          <a:p>
            <a:r>
              <a:rPr lang="en-US" dirty="0">
                <a:hlinkClick r:id="rId8"/>
              </a:rPr>
              <a:t>https://www.ncbi.nlm.nih.gov/pmc/articles/PMC8789396/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214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EF08A-7F2C-E709-224C-C84B3BA44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99ADF-EF24-AB5A-F7C8-60E080A9C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Background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Compliance rates overall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Current barriers and interventions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Strategies from other state Medicaid programs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Compliance rates based on geographic location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Location specific strategies for compliance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Compliance rates based on race/primary language spoken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Race/Language specific strategies for compliance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Key takeaways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335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4B962-D6E3-81C8-FCCB-A20F36452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DB3EDA-84DD-A863-DAA8-BD14FDDA5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5742"/>
            <a:ext cx="10515600" cy="541225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American Academy of Pediatrics recommends all children complete at </a:t>
            </a:r>
            <a:r>
              <a:rPr lang="en-US"/>
              <a:t>least 8 </a:t>
            </a:r>
            <a:r>
              <a:rPr lang="en-US" dirty="0"/>
              <a:t>well child visits between 0 – 14 months of age</a:t>
            </a:r>
          </a:p>
          <a:p>
            <a:pPr lvl="1"/>
            <a:r>
              <a:rPr lang="en-US" dirty="0"/>
              <a:t>The AAP also recommends all children complete at least 4 well child visits between 15 – 30 months of age</a:t>
            </a:r>
          </a:p>
          <a:p>
            <a:r>
              <a:rPr lang="en-US" dirty="0"/>
              <a:t>WCVs are opportunities to track growth and developmental milestones and administer vaccines. Able to evaluate abnormalities sooner and treat early.</a:t>
            </a:r>
          </a:p>
          <a:p>
            <a:r>
              <a:rPr lang="en-US" dirty="0"/>
              <a:t>To meet compliance according to ACLA, all children have at least 6 visits with a primary care provider between 0 – 14 months of age</a:t>
            </a:r>
          </a:p>
          <a:p>
            <a:pPr lvl="1"/>
            <a:r>
              <a:rPr lang="en-US" dirty="0"/>
              <a:t>All children have at least 2 visits with a PCP between 15 – 30 months of age</a:t>
            </a:r>
          </a:p>
          <a:p>
            <a:pPr>
              <a:buClr>
                <a:schemeClr val="tx1"/>
              </a:buClr>
            </a:pPr>
            <a:r>
              <a:rPr lang="en-US" b="0" i="0" dirty="0">
                <a:effectLst/>
              </a:rPr>
              <a:t>Data assesses children who turned 15 months old during the measurement year or children who turned 30 months old during the measurement year.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757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61E8B04-B096-E1BB-74DC-C1E726171B79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73435533"/>
              </p:ext>
            </p:extLst>
          </p:nvPr>
        </p:nvGraphicFramePr>
        <p:xfrm>
          <a:off x="568410" y="86496"/>
          <a:ext cx="11108725" cy="6771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6168172E-04FB-E26F-3DED-7ACDE3F074DB}"/>
              </a:ext>
            </a:extLst>
          </p:cNvPr>
          <p:cNvGrpSpPr/>
          <p:nvPr/>
        </p:nvGrpSpPr>
        <p:grpSpPr>
          <a:xfrm>
            <a:off x="2310712" y="4011089"/>
            <a:ext cx="1210961" cy="913894"/>
            <a:chOff x="2409568" y="3472248"/>
            <a:chExt cx="1804086" cy="1488989"/>
          </a:xfrm>
          <a:solidFill>
            <a:schemeClr val="accent2"/>
          </a:solidFill>
        </p:grpSpPr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ED2F6F4F-1759-B26E-EF6B-A03C17DC59F4}"/>
                </a:ext>
              </a:extLst>
            </p:cNvPr>
            <p:cNvSpPr/>
            <p:nvPr/>
          </p:nvSpPr>
          <p:spPr>
            <a:xfrm>
              <a:off x="2409568" y="3472248"/>
              <a:ext cx="1804086" cy="1488989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6AC32AB-605B-967A-1FF8-E02437B0D9B0}"/>
                </a:ext>
              </a:extLst>
            </p:cNvPr>
            <p:cNvSpPr txBox="1"/>
            <p:nvPr/>
          </p:nvSpPr>
          <p:spPr>
            <a:xfrm>
              <a:off x="2409569" y="3589637"/>
              <a:ext cx="1804085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54.1%</a:t>
              </a:r>
            </a:p>
            <a:p>
              <a:r>
                <a:rPr lang="en-US" sz="1200" dirty="0">
                  <a:solidFill>
                    <a:schemeClr val="bg1"/>
                  </a:solidFill>
                </a:rPr>
                <a:t>HEDIS MY 2021</a:t>
              </a:r>
            </a:p>
            <a:p>
              <a:r>
                <a:rPr lang="en-US" sz="1200" dirty="0">
                  <a:solidFill>
                    <a:schemeClr val="bg1"/>
                  </a:solidFill>
                </a:rPr>
                <a:t>0 – 14 months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5B73C89-91F6-3B57-0BB4-9DD7EB7F7031}"/>
              </a:ext>
            </a:extLst>
          </p:cNvPr>
          <p:cNvGrpSpPr/>
          <p:nvPr/>
        </p:nvGrpSpPr>
        <p:grpSpPr>
          <a:xfrm>
            <a:off x="5663513" y="4083994"/>
            <a:ext cx="1210961" cy="913894"/>
            <a:chOff x="2409568" y="3472248"/>
            <a:chExt cx="1804086" cy="1488989"/>
          </a:xfrm>
        </p:grpSpPr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0A2C641F-4EC1-4476-7410-32330DC90FE9}"/>
                </a:ext>
              </a:extLst>
            </p:cNvPr>
            <p:cNvSpPr/>
            <p:nvPr/>
          </p:nvSpPr>
          <p:spPr>
            <a:xfrm>
              <a:off x="2409568" y="3472248"/>
              <a:ext cx="1804086" cy="1488989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4CEEEED-8C37-33DA-DEE0-0FC1D28ACE86}"/>
                </a:ext>
              </a:extLst>
            </p:cNvPr>
            <p:cNvSpPr txBox="1"/>
            <p:nvPr/>
          </p:nvSpPr>
          <p:spPr>
            <a:xfrm>
              <a:off x="2409569" y="3589637"/>
              <a:ext cx="18040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56.8%</a:t>
              </a:r>
            </a:p>
            <a:p>
              <a:r>
                <a:rPr lang="en-US" sz="1200" dirty="0">
                  <a:solidFill>
                    <a:schemeClr val="bg1"/>
                  </a:solidFill>
                </a:rPr>
                <a:t>HEDIS MY 2022</a:t>
              </a:r>
            </a:p>
            <a:p>
              <a:r>
                <a:rPr lang="en-US" sz="1200" dirty="0">
                  <a:solidFill>
                    <a:schemeClr val="bg1"/>
                  </a:solidFill>
                </a:rPr>
                <a:t>0 – 14 months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A5E8EFF-23FB-AB83-0A11-CCA1D8AB402A}"/>
              </a:ext>
            </a:extLst>
          </p:cNvPr>
          <p:cNvGrpSpPr/>
          <p:nvPr/>
        </p:nvGrpSpPr>
        <p:grpSpPr>
          <a:xfrm>
            <a:off x="2310712" y="5320087"/>
            <a:ext cx="1210962" cy="913894"/>
            <a:chOff x="2409568" y="3472248"/>
            <a:chExt cx="1804086" cy="1488989"/>
          </a:xfrm>
          <a:solidFill>
            <a:srgbClr val="7030A0"/>
          </a:solidFill>
        </p:grpSpPr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DE45C15D-D5EF-6540-07B3-23B982D365A7}"/>
                </a:ext>
              </a:extLst>
            </p:cNvPr>
            <p:cNvSpPr/>
            <p:nvPr/>
          </p:nvSpPr>
          <p:spPr>
            <a:xfrm>
              <a:off x="2409568" y="3472248"/>
              <a:ext cx="1804086" cy="1488989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CB2828A4-6679-DC09-0927-4978FE4A83D5}"/>
                </a:ext>
              </a:extLst>
            </p:cNvPr>
            <p:cNvSpPr txBox="1"/>
            <p:nvPr/>
          </p:nvSpPr>
          <p:spPr>
            <a:xfrm>
              <a:off x="2409569" y="3589637"/>
              <a:ext cx="1804085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65.9%</a:t>
              </a:r>
            </a:p>
            <a:p>
              <a:r>
                <a:rPr lang="en-US" sz="1200" dirty="0">
                  <a:solidFill>
                    <a:schemeClr val="bg1"/>
                  </a:solidFill>
                </a:rPr>
                <a:t>HEDIS MY 2021</a:t>
              </a:r>
            </a:p>
            <a:p>
              <a:r>
                <a:rPr lang="en-US" sz="1200" dirty="0">
                  <a:solidFill>
                    <a:schemeClr val="bg1"/>
                  </a:solidFill>
                </a:rPr>
                <a:t>15 – 30 months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143E23-F2EC-9871-4B9C-58865ED3B2AA}"/>
              </a:ext>
            </a:extLst>
          </p:cNvPr>
          <p:cNvGrpSpPr/>
          <p:nvPr/>
        </p:nvGrpSpPr>
        <p:grpSpPr>
          <a:xfrm>
            <a:off x="5663512" y="5320087"/>
            <a:ext cx="1210962" cy="913894"/>
            <a:chOff x="2409568" y="3472248"/>
            <a:chExt cx="1804086" cy="1488989"/>
          </a:xfrm>
          <a:solidFill>
            <a:srgbClr val="7030A0"/>
          </a:solidFill>
        </p:grpSpPr>
        <p:sp>
          <p:nvSpPr>
            <p:cNvPr id="19" name="Rounded Rectangle 18">
              <a:extLst>
                <a:ext uri="{FF2B5EF4-FFF2-40B4-BE49-F238E27FC236}">
                  <a16:creationId xmlns:a16="http://schemas.microsoft.com/office/drawing/2014/main" id="{422D1E42-6198-7342-1698-CC143677140E}"/>
                </a:ext>
              </a:extLst>
            </p:cNvPr>
            <p:cNvSpPr/>
            <p:nvPr/>
          </p:nvSpPr>
          <p:spPr>
            <a:xfrm>
              <a:off x="2409568" y="3472248"/>
              <a:ext cx="1804086" cy="1488989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E057AC96-DF59-F7AD-1ABF-C7AE4156CEE0}"/>
                </a:ext>
              </a:extLst>
            </p:cNvPr>
            <p:cNvSpPr txBox="1"/>
            <p:nvPr/>
          </p:nvSpPr>
          <p:spPr>
            <a:xfrm>
              <a:off x="2409569" y="3589637"/>
              <a:ext cx="1804085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66.7%</a:t>
              </a:r>
            </a:p>
            <a:p>
              <a:r>
                <a:rPr lang="en-US" sz="1200" dirty="0">
                  <a:solidFill>
                    <a:schemeClr val="bg1"/>
                  </a:solidFill>
                </a:rPr>
                <a:t>HEDIS MY 2022</a:t>
              </a:r>
            </a:p>
            <a:p>
              <a:r>
                <a:rPr lang="en-US" sz="1200" dirty="0">
                  <a:solidFill>
                    <a:schemeClr val="bg1"/>
                  </a:solidFill>
                </a:rPr>
                <a:t>15 – 30 months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01468577-A537-D77D-7940-E1263B04A186}"/>
              </a:ext>
            </a:extLst>
          </p:cNvPr>
          <p:cNvSpPr txBox="1"/>
          <p:nvPr/>
        </p:nvSpPr>
        <p:spPr>
          <a:xfrm>
            <a:off x="3311609" y="3607924"/>
            <a:ext cx="2957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National Medicaid Averages</a:t>
            </a:r>
          </a:p>
        </p:txBody>
      </p:sp>
    </p:spTree>
    <p:extLst>
      <p:ext uri="{BB962C8B-B14F-4D97-AF65-F5344CB8AC3E}">
        <p14:creationId xmlns:p14="http://schemas.microsoft.com/office/powerpoint/2010/main" val="3028437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D9AD7-5DB2-02E7-567A-5B2DB2DDC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Barriers and Interventions</a:t>
            </a:r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E3F5EDE7-B90F-9BB3-28E0-9EF30F3048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3541690"/>
              </p:ext>
            </p:extLst>
          </p:nvPr>
        </p:nvGraphicFramePr>
        <p:xfrm>
          <a:off x="838200" y="1825625"/>
          <a:ext cx="9059562" cy="415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29781">
                  <a:extLst>
                    <a:ext uri="{9D8B030D-6E8A-4147-A177-3AD203B41FA5}">
                      <a16:colId xmlns:a16="http://schemas.microsoft.com/office/drawing/2014/main" val="2698335213"/>
                    </a:ext>
                  </a:extLst>
                </a:gridCol>
                <a:gridCol w="4529781">
                  <a:extLst>
                    <a:ext uri="{9D8B030D-6E8A-4147-A177-3AD203B41FA5}">
                      <a16:colId xmlns:a16="http://schemas.microsoft.com/office/drawing/2014/main" val="38572826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Barriers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Interventions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92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Limited knowledge of EPSDT schedule and importance of preventative care visits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dirty="0"/>
                        <a:t>Member Newsletter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412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Lack of motivation to participate in preventative care visits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3864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Only visit doctor’s office when child is sick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RROT and Quality Member Telephone Outreach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5015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Getting well visits done on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mPulse</a:t>
                      </a:r>
                      <a:r>
                        <a:rPr lang="en-US" dirty="0"/>
                        <a:t> Reminder Texting Campaign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0937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Lack of immediate gratification for completing visits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Care Card Incentives</a:t>
                      </a:r>
                    </a:p>
                    <a:p>
                      <a:r>
                        <a:rPr lang="en-US" sz="1600" dirty="0"/>
                        <a:t>$20 for completing all 6 WCVs (0 - 15 months)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620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Some enrollees are auto-assigned to a PCP they aren’t familiar with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Member Reassignment Policy</a:t>
                      </a:r>
                    </a:p>
                    <a:p>
                      <a:r>
                        <a:rPr lang="en-US" sz="1600" dirty="0"/>
                        <a:t>Quarterly reassignment to assure assignment to most appropriate PCP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680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5040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EEDB3-0C92-66FF-0960-BB76D5272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Medicaid and CHIP Change Ideas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2A526-573D-84A6-46EA-B6F31B269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3385"/>
            <a:ext cx="10515600" cy="5424616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Promote screening, referral, and follow up for social determinants of health</a:t>
            </a:r>
          </a:p>
          <a:p>
            <a:pPr lvl="1"/>
            <a:r>
              <a:rPr lang="en-US" sz="2200" dirty="0"/>
              <a:t>North Carolina Medicaid established provider incentives to support providers screening for social needs such as food, housing, transportation, utilities, and interpersonal safety</a:t>
            </a:r>
          </a:p>
          <a:p>
            <a:pPr lvl="1"/>
            <a:r>
              <a:rPr lang="en-US" sz="2200" dirty="0"/>
              <a:t>Practices serving beneficiaries in high poverty areas, and who met a minimum beneficiary poverty score, received enhanced per member per month payments</a:t>
            </a:r>
          </a:p>
          <a:p>
            <a:pPr lvl="1"/>
            <a:r>
              <a:rPr lang="en-US" sz="2200" dirty="0"/>
              <a:t>Directed to use funds to address health equity: recruiting staff to reduce health inequity, enhancing telemedicine access, or engaging patients to close gaps in health areas</a:t>
            </a:r>
          </a:p>
          <a:p>
            <a:pPr lvl="1"/>
            <a:r>
              <a:rPr lang="en-US" sz="2200" dirty="0"/>
              <a:t>Completed survey to understand how payment advanced health equity</a:t>
            </a:r>
          </a:p>
          <a:p>
            <a:r>
              <a:rPr lang="en-US" sz="2400" dirty="0"/>
              <a:t>Develop pediatric medical homes</a:t>
            </a:r>
          </a:p>
          <a:p>
            <a:pPr lvl="1"/>
            <a:r>
              <a:rPr lang="en-US" sz="2200" dirty="0"/>
              <a:t>Health care delivery model with a team of health care professionals like doctors, nurses, pharmacists, health educators, physical therapists, and other specialists who coordinate care</a:t>
            </a:r>
          </a:p>
          <a:p>
            <a:pPr lvl="1"/>
            <a:r>
              <a:rPr lang="en-US" sz="2200" dirty="0"/>
              <a:t>Found to have an increase in preventative care visits among children with a medical home</a:t>
            </a:r>
          </a:p>
        </p:txBody>
      </p:sp>
    </p:spTree>
    <p:extLst>
      <p:ext uri="{BB962C8B-B14F-4D97-AF65-F5344CB8AC3E}">
        <p14:creationId xmlns:p14="http://schemas.microsoft.com/office/powerpoint/2010/main" val="1705623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E5BC80E-AEA8-CF58-C588-F14E702771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7798058"/>
              </p:ext>
            </p:extLst>
          </p:nvPr>
        </p:nvGraphicFramePr>
        <p:xfrm>
          <a:off x="0" y="174172"/>
          <a:ext cx="12192000" cy="63137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98862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DC65E-5766-7EB7-0926-876A15324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Strategies to Improve Rural Area Compliance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6672C-216E-CCB1-DD87-B19CB87BE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84094"/>
          </a:xfrm>
        </p:spPr>
        <p:txBody>
          <a:bodyPr>
            <a:normAutofit/>
          </a:bodyPr>
          <a:lstStyle/>
          <a:p>
            <a:r>
              <a:rPr lang="en-US" dirty="0"/>
              <a:t>Implementing pediatric medical homes as a standard of care</a:t>
            </a:r>
          </a:p>
          <a:p>
            <a:pPr lvl="1"/>
            <a:r>
              <a:rPr lang="en-US" dirty="0"/>
              <a:t>Ensures that families’ needs are being met in the best way for them</a:t>
            </a:r>
          </a:p>
          <a:p>
            <a:pPr lvl="1"/>
            <a:r>
              <a:rPr lang="en-US" dirty="0"/>
              <a:t>Attempts to coordinate care and address social determinants of health</a:t>
            </a:r>
          </a:p>
          <a:p>
            <a:r>
              <a:rPr lang="en-US" dirty="0"/>
              <a:t>Supporting technological access</a:t>
            </a:r>
          </a:p>
          <a:p>
            <a:pPr lvl="1"/>
            <a:r>
              <a:rPr lang="en-US" dirty="0"/>
              <a:t>Provides opportunities for patients to receive care even if they can’t make it to an actual clinic</a:t>
            </a:r>
          </a:p>
          <a:p>
            <a:r>
              <a:rPr lang="en-US" dirty="0"/>
              <a:t>Developing home visiting programs</a:t>
            </a:r>
          </a:p>
          <a:p>
            <a:pPr lvl="1"/>
            <a:r>
              <a:rPr lang="en-US" dirty="0"/>
              <a:t>Brings the medical care to where the patients and their families are</a:t>
            </a:r>
          </a:p>
          <a:p>
            <a:pPr lvl="1"/>
            <a:r>
              <a:rPr lang="en-US" dirty="0"/>
              <a:t>Can be an option for families that don’t have access to reliable technology</a:t>
            </a:r>
          </a:p>
        </p:txBody>
      </p:sp>
    </p:spTree>
    <p:extLst>
      <p:ext uri="{BB962C8B-B14F-4D97-AF65-F5344CB8AC3E}">
        <p14:creationId xmlns:p14="http://schemas.microsoft.com/office/powerpoint/2010/main" val="3089126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FD8C8FB-6FD0-46E3-54B7-68D03332A3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3109961"/>
              </p:ext>
            </p:extLst>
          </p:nvPr>
        </p:nvGraphicFramePr>
        <p:xfrm>
          <a:off x="0" y="174171"/>
          <a:ext cx="12192000" cy="64733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4490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2511</TotalTime>
  <Words>1026</Words>
  <Application>Microsoft Macintosh PowerPoint</Application>
  <PresentationFormat>Widescreen</PresentationFormat>
  <Paragraphs>127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Improving Well Child Visits in the First 30 Months of Life Among ACLA Members</vt:lpstr>
      <vt:lpstr>Outline</vt:lpstr>
      <vt:lpstr>Background</vt:lpstr>
      <vt:lpstr>PowerPoint Presentation</vt:lpstr>
      <vt:lpstr>Current Barriers and Interventions</vt:lpstr>
      <vt:lpstr>State Medicaid and CHIP Change Ideas </vt:lpstr>
      <vt:lpstr>PowerPoint Presentation</vt:lpstr>
      <vt:lpstr>Strategies to Improve Rural Area Compliance</vt:lpstr>
      <vt:lpstr>PowerPoint Presentation</vt:lpstr>
      <vt:lpstr>PowerPoint Presentation</vt:lpstr>
      <vt:lpstr>Strategies to Improve Compliance Based on Race/Language</vt:lpstr>
      <vt:lpstr>Key Takeaways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Improving Well Child Visits Among ACLA Members</dc:title>
  <dc:creator>Woods, Kayla J.</dc:creator>
  <cp:lastModifiedBy>Woods, Kayla J.</cp:lastModifiedBy>
  <cp:revision>10</cp:revision>
  <dcterms:created xsi:type="dcterms:W3CDTF">2024-03-02T19:53:10Z</dcterms:created>
  <dcterms:modified xsi:type="dcterms:W3CDTF">2024-03-07T20:30:16Z</dcterms:modified>
</cp:coreProperties>
</file>